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5656" autoAdjust="0"/>
  </p:normalViewPr>
  <p:slideViewPr>
    <p:cSldViewPr snapToGrid="0" snapToObjects="1">
      <p:cViewPr varScale="1">
        <p:scale>
          <a:sx n="71" d="100"/>
          <a:sy n="71" d="100"/>
        </p:scale>
        <p:origin x="113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361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56487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223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alphaModFix amt="16000"/>
          </a:blip>
          <a:stretch>
            <a:fillRect/>
          </a:stretch>
        </p:blipFill>
        <p:spPr>
          <a:xfrm>
            <a:off x="8869680" y="640080"/>
            <a:ext cx="2834640" cy="283464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822960" y="1188720"/>
            <a:ext cx="3246120" cy="402336"/>
          </a:xfrm>
          <a:prstGeom prst="roundRect">
            <a:avLst>
              <a:gd name="adj" fmla="val 18182"/>
            </a:avLst>
          </a:prstGeom>
          <a:solidFill>
            <a:srgbClr val="E8590C"/>
          </a:solidFill>
          <a:ln/>
        </p:spPr>
      </p:sp>
      <p:sp>
        <p:nvSpPr>
          <p:cNvPr id="4" name="Text 1"/>
          <p:cNvSpPr/>
          <p:nvPr/>
        </p:nvSpPr>
        <p:spPr>
          <a:xfrm>
            <a:off x="822960" y="1188720"/>
            <a:ext cx="32461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国家标准解读 · 培训课件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804672" y="187452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GB 12801—2025</a:t>
            </a:r>
            <a:endParaRPr lang="en-US" sz="4600" dirty="0"/>
          </a:p>
        </p:txBody>
      </p:sp>
      <p:sp>
        <p:nvSpPr>
          <p:cNvPr id="6" name="Text 3"/>
          <p:cNvSpPr/>
          <p:nvPr/>
        </p:nvSpPr>
        <p:spPr>
          <a:xfrm>
            <a:off x="822960" y="283464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4A3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生产过程安全基本要求</a:t>
            </a:r>
            <a:endParaRPr lang="en-US" sz="3400" dirty="0"/>
          </a:p>
        </p:txBody>
      </p:sp>
      <p:sp>
        <p:nvSpPr>
          <p:cNvPr id="7" name="Text 4"/>
          <p:cNvSpPr/>
          <p:nvPr/>
        </p:nvSpPr>
        <p:spPr>
          <a:xfrm>
            <a:off x="822960" y="379476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AFC0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代替 GB/T 12801—2008   |   2025-12-31 发布   |   2026-10-01 实施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841248" y="4572000"/>
            <a:ext cx="2011680" cy="45720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9" name="Text 6"/>
          <p:cNvSpPr/>
          <p:nvPr/>
        </p:nvSpPr>
        <p:spPr>
          <a:xfrm>
            <a:off x="841248" y="475488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250" dirty="0">
                <a:solidFill>
                  <a:srgbClr val="AFC0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提出并归口：中华人民共和国应急管理部</a:t>
            </a:r>
            <a:endParaRPr lang="en-US" sz="1250" dirty="0"/>
          </a:p>
          <a:p>
            <a:pPr marL="0" indent="0">
              <a:buNone/>
            </a:pPr>
            <a:r>
              <a:rPr lang="en-US" sz="1250" dirty="0">
                <a:solidFill>
                  <a:srgbClr val="AFC0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发布：国家市场监督管理总局 · 国家标准化管理委员会</a:t>
            </a:r>
            <a:endParaRPr lang="en-US" sz="12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37376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GB 12801—2025《生产过程安全基本要求》解读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11384280" y="6437376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48640" y="475488"/>
            <a:ext cx="118872" cy="493776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5" name="Text 3"/>
          <p:cNvSpPr/>
          <p:nvPr/>
        </p:nvSpPr>
        <p:spPr>
          <a:xfrm>
            <a:off x="786384" y="457200"/>
            <a:ext cx="10515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00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COURSE OUTLINE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768096" y="713232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课程大纲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85800" y="1600200"/>
            <a:ext cx="5349240" cy="2057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1005840" y="1965960"/>
            <a:ext cx="868680" cy="868680"/>
          </a:xfrm>
          <a:prstGeom prst="ellipse">
            <a:avLst/>
          </a:prstGeom>
          <a:solidFill>
            <a:srgbClr val="1E3A5F"/>
          </a:solidFill>
          <a:ln/>
        </p:spPr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6152" y="2176272"/>
            <a:ext cx="448056" cy="448056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2057400" y="1984248"/>
            <a:ext cx="3794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模块一 · 标准概况与修订要点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1051560" y="2926080"/>
            <a:ext cx="4617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标准定位、适用范围、规范性引用文件、核心术语，以及与 2008 版相比的主要技术变化。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6309360" y="1600200"/>
            <a:ext cx="5349240" cy="2057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6629400" y="1965960"/>
            <a:ext cx="868680" cy="868680"/>
          </a:xfrm>
          <a:prstGeom prst="ellipse">
            <a:avLst/>
          </a:prstGeom>
          <a:solidFill>
            <a:srgbClr val="1E3A5F"/>
          </a:solidFill>
          <a:ln/>
        </p:spPr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9712" y="2176272"/>
            <a:ext cx="448056" cy="448056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7680960" y="1984248"/>
            <a:ext cx="3794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模块二 · 第4章 一般要求</a:t>
            </a:r>
            <a:endParaRPr lang="en-US" sz="1500" dirty="0"/>
          </a:p>
        </p:txBody>
      </p:sp>
      <p:sp>
        <p:nvSpPr>
          <p:cNvPr id="16" name="Text 12"/>
          <p:cNvSpPr/>
          <p:nvPr/>
        </p:nvSpPr>
        <p:spPr>
          <a:xfrm>
            <a:off x="6675120" y="2926080"/>
            <a:ext cx="4617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目标与风险管理、厂址与平面布置、建构筑物、工艺及生产装置、物料储运、电气六大板块。</a:t>
            </a:r>
            <a:endParaRPr lang="en-US" sz="1100" dirty="0"/>
          </a:p>
        </p:txBody>
      </p:sp>
      <p:sp>
        <p:nvSpPr>
          <p:cNvPr id="17" name="Shape 13"/>
          <p:cNvSpPr/>
          <p:nvPr/>
        </p:nvSpPr>
        <p:spPr>
          <a:xfrm>
            <a:off x="685800" y="3931920"/>
            <a:ext cx="5349240" cy="2057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1005840" y="4297680"/>
            <a:ext cx="868680" cy="868680"/>
          </a:xfrm>
          <a:prstGeom prst="ellipse">
            <a:avLst/>
          </a:prstGeom>
          <a:solidFill>
            <a:srgbClr val="1E3A5F"/>
          </a:solidFill>
          <a:ln/>
        </p:spPr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6152" y="4507992"/>
            <a:ext cx="448056" cy="448056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2057400" y="4315968"/>
            <a:ext cx="3794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模块三 · 第5章 防护措施</a:t>
            </a:r>
            <a:endParaRPr lang="en-US" sz="1500" dirty="0"/>
          </a:p>
        </p:txBody>
      </p:sp>
      <p:sp>
        <p:nvSpPr>
          <p:cNvPr id="21" name="Text 16"/>
          <p:cNvSpPr/>
          <p:nvPr/>
        </p:nvSpPr>
        <p:spPr>
          <a:xfrm>
            <a:off x="1051560" y="5257800"/>
            <a:ext cx="4617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防火防爆、防尘防毒、防触电、防机械伤害、防起重伤害、防坠落及其他防护措施。</a:t>
            </a:r>
            <a:endParaRPr lang="en-US" sz="1100" dirty="0"/>
          </a:p>
        </p:txBody>
      </p:sp>
      <p:sp>
        <p:nvSpPr>
          <p:cNvPr id="22" name="Shape 17"/>
          <p:cNvSpPr/>
          <p:nvPr/>
        </p:nvSpPr>
        <p:spPr>
          <a:xfrm>
            <a:off x="6309360" y="3931920"/>
            <a:ext cx="5349240" cy="2057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3" name="Shape 18"/>
          <p:cNvSpPr/>
          <p:nvPr/>
        </p:nvSpPr>
        <p:spPr>
          <a:xfrm>
            <a:off x="6629400" y="4297680"/>
            <a:ext cx="868680" cy="868680"/>
          </a:xfrm>
          <a:prstGeom prst="ellipse">
            <a:avLst/>
          </a:prstGeom>
          <a:solidFill>
            <a:srgbClr val="1E3A5F"/>
          </a:solidFill>
          <a:ln/>
        </p:spPr>
      </p:sp>
      <p:pic>
        <p:nvPicPr>
          <p:cNvPr id="2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39712" y="4507992"/>
            <a:ext cx="448056" cy="448056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7680960" y="4315968"/>
            <a:ext cx="3794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模块四 · 重点归纳与实施建议</a:t>
            </a:r>
            <a:endParaRPr lang="en-US" sz="1500" dirty="0"/>
          </a:p>
        </p:txBody>
      </p:sp>
      <p:sp>
        <p:nvSpPr>
          <p:cNvPr id="26" name="Text 20"/>
          <p:cNvSpPr/>
          <p:nvPr/>
        </p:nvSpPr>
        <p:spPr>
          <a:xfrm>
            <a:off x="6675120" y="5257800"/>
            <a:ext cx="4617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提炼标准主线与新增亮点，给出企业转版落地与合规实施的实操建议。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223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alphaModFix amt="14000"/>
          </a:blip>
          <a:stretch>
            <a:fillRect/>
          </a:stretch>
        </p:blipFill>
        <p:spPr>
          <a:xfrm>
            <a:off x="8686800" y="1371600"/>
            <a:ext cx="2926080" cy="292608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914400" y="2331720"/>
            <a:ext cx="128016" cy="914400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4" name="Text 1"/>
          <p:cNvSpPr/>
          <p:nvPr/>
        </p:nvSpPr>
        <p:spPr>
          <a:xfrm>
            <a:off x="1170432" y="228600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100" dirty="0">
                <a:solidFill>
                  <a:srgbClr val="F4A3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MODULE 1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143000" y="269748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模块一 · 标准概况与修订要点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1170432" y="37033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AFC0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标准的定位、适用范围、规范性引用文件、核心术语，以及与 2008 版的主要技术变化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37376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GB 12801—2025《生产过程安全基本要求》解读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11384280" y="6437376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48640" y="475488"/>
            <a:ext cx="118872" cy="493776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5" name="Text 3"/>
          <p:cNvSpPr/>
          <p:nvPr/>
        </p:nvSpPr>
        <p:spPr>
          <a:xfrm>
            <a:off x="786384" y="457200"/>
            <a:ext cx="10515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00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MODULE 1 · 标准概况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768096" y="713232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一、标准基本概况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85800" y="1600200"/>
            <a:ext cx="2651760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685800" y="1600200"/>
            <a:ext cx="2651760" cy="109728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9" name="Text 7"/>
          <p:cNvSpPr/>
          <p:nvPr/>
        </p:nvSpPr>
        <p:spPr>
          <a:xfrm>
            <a:off x="868680" y="178308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标准编号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868680" y="2084832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GB 12801—2025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868680" y="2578608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强制性国家标准（“GB”无“/T”即强制）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502152" y="1600200"/>
            <a:ext cx="2651760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3502152" y="1600200"/>
            <a:ext cx="2651760" cy="109728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14" name="Text 12"/>
          <p:cNvSpPr/>
          <p:nvPr/>
        </p:nvSpPr>
        <p:spPr>
          <a:xfrm>
            <a:off x="3685032" y="178308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代替标准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685032" y="2084832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GB/T 12801—2008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3685032" y="2578608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《生产过程安全卫生要求总则》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6318504" y="1600200"/>
            <a:ext cx="2651760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6318504" y="1600200"/>
            <a:ext cx="2651760" cy="109728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19" name="Text 17"/>
          <p:cNvSpPr/>
          <p:nvPr/>
        </p:nvSpPr>
        <p:spPr>
          <a:xfrm>
            <a:off x="6501384" y="178308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发布 / 实施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6501384" y="2084832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2025-12-31 / 2026-10-01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501384" y="2578608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约 9 个月过渡期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9134856" y="1600200"/>
            <a:ext cx="2651760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9134856" y="1600200"/>
            <a:ext cx="2651760" cy="109728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24" name="Text 22"/>
          <p:cNvSpPr/>
          <p:nvPr/>
        </p:nvSpPr>
        <p:spPr>
          <a:xfrm>
            <a:off x="9317736" y="178308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历次版本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9317736" y="2084832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1991 / 2008 / 2025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9317736" y="2578608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首次发布→第一次修订→第二次修订</a:t>
            </a:r>
            <a:endParaRPr lang="en-US" sz="1000" dirty="0"/>
          </a:p>
        </p:txBody>
      </p:sp>
      <p:sp>
        <p:nvSpPr>
          <p:cNvPr id="27" name="Shape 25"/>
          <p:cNvSpPr/>
          <p:nvPr/>
        </p:nvSpPr>
        <p:spPr>
          <a:xfrm>
            <a:off x="685800" y="3246120"/>
            <a:ext cx="10817352" cy="265176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8" name="Shape 26"/>
          <p:cNvSpPr/>
          <p:nvPr/>
        </p:nvSpPr>
        <p:spPr>
          <a:xfrm>
            <a:off x="685800" y="3246120"/>
            <a:ext cx="109728" cy="2651760"/>
          </a:xfrm>
          <a:prstGeom prst="rect">
            <a:avLst/>
          </a:prstGeom>
          <a:solidFill>
            <a:srgbClr val="1E3A5F"/>
          </a:solidFill>
          <a:ln/>
        </p:spPr>
      </p:sp>
      <p:sp>
        <p:nvSpPr>
          <p:cNvPr id="29" name="Text 27"/>
          <p:cNvSpPr/>
          <p:nvPr/>
        </p:nvSpPr>
        <p:spPr>
          <a:xfrm>
            <a:off x="960120" y="342900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适用范围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960120" y="3840480"/>
            <a:ext cx="10241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本文件规定了</a:t>
            </a:r>
            <a:r>
              <a:rPr lang="en-US" sz="1300" b="1" dirty="0">
                <a:solidFill>
                  <a:srgbClr val="1E29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生产过程安全的一般要求、安全防护技术措施</a:t>
            </a:r>
            <a:r>
              <a:rPr lang="en-US" sz="1300" dirty="0">
                <a:solidFill>
                  <a:srgbClr val="1E29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。本文件适用于企业生产过程的安全规划、设计、组织和实施。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960120" y="452628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解读要点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1097280" y="48463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50" dirty="0">
                <a:solidFill>
                  <a:srgbClr val="1E29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适用对象：各类企业（生产型组织）；</a:t>
            </a:r>
            <a:endParaRPr lang="en-US" sz="115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50" dirty="0">
                <a:solidFill>
                  <a:srgbClr val="1E29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覆盖阶段：规划 → 设计 → 组织 → 实施，强调“全过程、前置管控”；</a:t>
            </a:r>
            <a:endParaRPr lang="en-US" sz="1150" dirty="0"/>
          </a:p>
          <a:p>
            <a:pPr marL="342900" indent="-342900">
              <a:buSzPct val="100000"/>
              <a:buChar char="•"/>
            </a:pPr>
            <a:r>
              <a:rPr lang="en-US" sz="1150" dirty="0">
                <a:solidFill>
                  <a:srgbClr val="1E29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内容主线：管理性“一般要求” + 技术性“防护技术措施”两大支柱。</a:t>
            </a:r>
            <a:endParaRPr lang="en-US" sz="11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37376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GB 12801—2025《生产过程安全基本要求》解读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11384280" y="6437376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48640" y="475488"/>
            <a:ext cx="118872" cy="493776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5" name="Text 3"/>
          <p:cNvSpPr/>
          <p:nvPr/>
        </p:nvSpPr>
        <p:spPr>
          <a:xfrm>
            <a:off x="786384" y="457200"/>
            <a:ext cx="10515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00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MODULE 1 · 主要技术变化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768096" y="713232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二、与 2008 版相比的主要技术变化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85800" y="1554480"/>
            <a:ext cx="534924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685800" y="1554480"/>
            <a:ext cx="82296" cy="1078992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9" name="Shape 7"/>
          <p:cNvSpPr/>
          <p:nvPr/>
        </p:nvSpPr>
        <p:spPr>
          <a:xfrm>
            <a:off x="905256" y="1700784"/>
            <a:ext cx="658368" cy="310896"/>
          </a:xfrm>
          <a:prstGeom prst="roundRect">
            <a:avLst>
              <a:gd name="adj" fmla="val 14706"/>
            </a:avLst>
          </a:prstGeom>
          <a:solidFill>
            <a:srgbClr val="2E7D32"/>
          </a:solidFill>
          <a:ln/>
        </p:spPr>
      </p:sp>
      <p:sp>
        <p:nvSpPr>
          <p:cNvPr id="10" name="Text 8"/>
          <p:cNvSpPr/>
          <p:nvPr/>
        </p:nvSpPr>
        <p:spPr>
          <a:xfrm>
            <a:off x="905256" y="1700784"/>
            <a:ext cx="6583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新增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673352" y="1682496"/>
            <a:ext cx="4160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风险主线前置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23544" y="2066544"/>
            <a:ext cx="4892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新增危险源辨识、风险评估、风险管控要求（4.1.2），将风险管理嵌入规划与设计阶段。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309360" y="1554480"/>
            <a:ext cx="534924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6309360" y="1554480"/>
            <a:ext cx="82296" cy="1078992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15" name="Shape 13"/>
          <p:cNvSpPr/>
          <p:nvPr/>
        </p:nvSpPr>
        <p:spPr>
          <a:xfrm>
            <a:off x="6528816" y="1700784"/>
            <a:ext cx="658368" cy="310896"/>
          </a:xfrm>
          <a:prstGeom prst="roundRect">
            <a:avLst>
              <a:gd name="adj" fmla="val 14706"/>
            </a:avLst>
          </a:prstGeom>
          <a:solidFill>
            <a:srgbClr val="2E7D32"/>
          </a:solidFill>
          <a:ln/>
        </p:spPr>
      </p:sp>
      <p:sp>
        <p:nvSpPr>
          <p:cNvPr id="16" name="Text 14"/>
          <p:cNvSpPr/>
          <p:nvPr/>
        </p:nvSpPr>
        <p:spPr>
          <a:xfrm>
            <a:off x="6528816" y="1700784"/>
            <a:ext cx="6583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新增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7296912" y="1682496"/>
            <a:ext cx="4160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智能化 / 远程化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547104" y="2066544"/>
            <a:ext cx="4892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新增智能监测、工业互联网网络安全物理隔离、较大风险过程视频监控与远程控制（4.4.10/11、5.1.5）。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85800" y="2761488"/>
            <a:ext cx="534924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685800" y="2761488"/>
            <a:ext cx="82296" cy="1078992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21" name="Shape 19"/>
          <p:cNvSpPr/>
          <p:nvPr/>
        </p:nvSpPr>
        <p:spPr>
          <a:xfrm>
            <a:off x="905256" y="2907792"/>
            <a:ext cx="658368" cy="310896"/>
          </a:xfrm>
          <a:prstGeom prst="roundRect">
            <a:avLst>
              <a:gd name="adj" fmla="val 14706"/>
            </a:avLst>
          </a:prstGeom>
          <a:solidFill>
            <a:srgbClr val="2E7D32"/>
          </a:solidFill>
          <a:ln/>
        </p:spPr>
      </p:sp>
      <p:sp>
        <p:nvSpPr>
          <p:cNvPr id="22" name="Text 20"/>
          <p:cNvSpPr/>
          <p:nvPr/>
        </p:nvSpPr>
        <p:spPr>
          <a:xfrm>
            <a:off x="905256" y="2907792"/>
            <a:ext cx="6583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新增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1673352" y="2889504"/>
            <a:ext cx="4160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开停工方案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923544" y="3273552"/>
            <a:ext cx="4892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较大风险等级装置投产、停产前应制定开停工方案（4.4.12），管控高风险节点。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6309360" y="2761488"/>
            <a:ext cx="534924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6309360" y="2761488"/>
            <a:ext cx="82296" cy="1078992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27" name="Shape 25"/>
          <p:cNvSpPr/>
          <p:nvPr/>
        </p:nvSpPr>
        <p:spPr>
          <a:xfrm>
            <a:off x="6528816" y="2907792"/>
            <a:ext cx="658368" cy="310896"/>
          </a:xfrm>
          <a:prstGeom prst="roundRect">
            <a:avLst>
              <a:gd name="adj" fmla="val 14706"/>
            </a:avLst>
          </a:prstGeom>
          <a:solidFill>
            <a:srgbClr val="2E7D32"/>
          </a:solidFill>
          <a:ln/>
        </p:spPr>
      </p:sp>
      <p:sp>
        <p:nvSpPr>
          <p:cNvPr id="28" name="Text 26"/>
          <p:cNvSpPr/>
          <p:nvPr/>
        </p:nvSpPr>
        <p:spPr>
          <a:xfrm>
            <a:off x="6528816" y="2907792"/>
            <a:ext cx="6583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新增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7296912" y="2889504"/>
            <a:ext cx="4160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应急电源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6547104" y="3273552"/>
            <a:ext cx="4892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需持续供电的仪器、仪表、监控装置应配置应急电源（4.6.1）。</a:t>
            </a:r>
            <a:endParaRPr lang="en-US" sz="1050" dirty="0"/>
          </a:p>
        </p:txBody>
      </p:sp>
      <p:sp>
        <p:nvSpPr>
          <p:cNvPr id="31" name="Shape 29"/>
          <p:cNvSpPr/>
          <p:nvPr/>
        </p:nvSpPr>
        <p:spPr>
          <a:xfrm>
            <a:off x="685800" y="3968496"/>
            <a:ext cx="534924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32" name="Shape 30"/>
          <p:cNvSpPr/>
          <p:nvPr/>
        </p:nvSpPr>
        <p:spPr>
          <a:xfrm>
            <a:off x="685800" y="3968496"/>
            <a:ext cx="82296" cy="1078992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33" name="Shape 31"/>
          <p:cNvSpPr/>
          <p:nvPr/>
        </p:nvSpPr>
        <p:spPr>
          <a:xfrm>
            <a:off x="905256" y="4114800"/>
            <a:ext cx="658368" cy="310896"/>
          </a:xfrm>
          <a:prstGeom prst="roundRect">
            <a:avLst>
              <a:gd name="adj" fmla="val 14706"/>
            </a:avLst>
          </a:prstGeom>
          <a:solidFill>
            <a:srgbClr val="2E7D32"/>
          </a:solidFill>
          <a:ln/>
        </p:spPr>
      </p:sp>
      <p:sp>
        <p:nvSpPr>
          <p:cNvPr id="34" name="Text 32"/>
          <p:cNvSpPr/>
          <p:nvPr/>
        </p:nvSpPr>
        <p:spPr>
          <a:xfrm>
            <a:off x="905256" y="4114800"/>
            <a:ext cx="6583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新增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1673352" y="4096512"/>
            <a:ext cx="4160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爆炸区域电气</a:t>
            </a:r>
            <a:endParaRPr lang="en-US" sz="1400" dirty="0"/>
          </a:p>
        </p:txBody>
      </p:sp>
      <p:sp>
        <p:nvSpPr>
          <p:cNvPr id="36" name="Text 34"/>
          <p:cNvSpPr/>
          <p:nvPr/>
        </p:nvSpPr>
        <p:spPr>
          <a:xfrm>
            <a:off x="923544" y="4480560"/>
            <a:ext cx="4892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爆炸危险区域电气设备及配套仪器、仪表须符合防爆性能要求（4.6.3）。</a:t>
            </a:r>
            <a:endParaRPr lang="en-US" sz="1050" dirty="0"/>
          </a:p>
        </p:txBody>
      </p:sp>
      <p:sp>
        <p:nvSpPr>
          <p:cNvPr id="37" name="Shape 35"/>
          <p:cNvSpPr/>
          <p:nvPr/>
        </p:nvSpPr>
        <p:spPr>
          <a:xfrm>
            <a:off x="6309360" y="3968496"/>
            <a:ext cx="534924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38" name="Shape 36"/>
          <p:cNvSpPr/>
          <p:nvPr/>
        </p:nvSpPr>
        <p:spPr>
          <a:xfrm>
            <a:off x="6309360" y="3968496"/>
            <a:ext cx="82296" cy="1078992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39" name="Shape 37"/>
          <p:cNvSpPr/>
          <p:nvPr/>
        </p:nvSpPr>
        <p:spPr>
          <a:xfrm>
            <a:off x="6528816" y="4114800"/>
            <a:ext cx="658368" cy="310896"/>
          </a:xfrm>
          <a:prstGeom prst="roundRect">
            <a:avLst>
              <a:gd name="adj" fmla="val 14706"/>
            </a:avLst>
          </a:prstGeom>
          <a:solidFill>
            <a:srgbClr val="F4A300"/>
          </a:solidFill>
          <a:ln/>
        </p:spPr>
      </p:sp>
      <p:sp>
        <p:nvSpPr>
          <p:cNvPr id="40" name="Text 38"/>
          <p:cNvSpPr/>
          <p:nvPr/>
        </p:nvSpPr>
        <p:spPr>
          <a:xfrm>
            <a:off x="6528816" y="4114800"/>
            <a:ext cx="6583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更改</a:t>
            </a:r>
            <a:endParaRPr lang="en-US" sz="1200" dirty="0"/>
          </a:p>
        </p:txBody>
      </p:sp>
      <p:sp>
        <p:nvSpPr>
          <p:cNvPr id="41" name="Text 39"/>
          <p:cNvSpPr/>
          <p:nvPr/>
        </p:nvSpPr>
        <p:spPr>
          <a:xfrm>
            <a:off x="7296912" y="4096512"/>
            <a:ext cx="4160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防尘防毒升级</a:t>
            </a:r>
            <a:endParaRPr lang="en-US" sz="1400" dirty="0"/>
          </a:p>
        </p:txBody>
      </p:sp>
      <p:sp>
        <p:nvSpPr>
          <p:cNvPr id="42" name="Text 40"/>
          <p:cNvSpPr/>
          <p:nvPr/>
        </p:nvSpPr>
        <p:spPr>
          <a:xfrm>
            <a:off x="6547104" y="4480560"/>
            <a:ext cx="4892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防尘防毒安全防护技术措施全面更新（5.2），并强化受限空间作业程序。</a:t>
            </a:r>
            <a:endParaRPr lang="en-US" sz="1050" dirty="0"/>
          </a:p>
        </p:txBody>
      </p:sp>
      <p:sp>
        <p:nvSpPr>
          <p:cNvPr id="43" name="Shape 41"/>
          <p:cNvSpPr/>
          <p:nvPr/>
        </p:nvSpPr>
        <p:spPr>
          <a:xfrm>
            <a:off x="685800" y="5175504"/>
            <a:ext cx="534924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44" name="Shape 42"/>
          <p:cNvSpPr/>
          <p:nvPr/>
        </p:nvSpPr>
        <p:spPr>
          <a:xfrm>
            <a:off x="685800" y="5175504"/>
            <a:ext cx="82296" cy="1078992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45" name="Shape 43"/>
          <p:cNvSpPr/>
          <p:nvPr/>
        </p:nvSpPr>
        <p:spPr>
          <a:xfrm>
            <a:off x="905256" y="5321808"/>
            <a:ext cx="658368" cy="310896"/>
          </a:xfrm>
          <a:prstGeom prst="roundRect">
            <a:avLst>
              <a:gd name="adj" fmla="val 14706"/>
            </a:avLst>
          </a:prstGeom>
          <a:solidFill>
            <a:srgbClr val="2E7D32"/>
          </a:solidFill>
          <a:ln/>
        </p:spPr>
      </p:sp>
      <p:sp>
        <p:nvSpPr>
          <p:cNvPr id="46" name="Text 44"/>
          <p:cNvSpPr/>
          <p:nvPr/>
        </p:nvSpPr>
        <p:spPr>
          <a:xfrm>
            <a:off x="905256" y="5321808"/>
            <a:ext cx="6583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新增</a:t>
            </a:r>
            <a:endParaRPr lang="en-US" sz="1200" dirty="0"/>
          </a:p>
        </p:txBody>
      </p:sp>
      <p:sp>
        <p:nvSpPr>
          <p:cNvPr id="47" name="Text 45"/>
          <p:cNvSpPr/>
          <p:nvPr/>
        </p:nvSpPr>
        <p:spPr>
          <a:xfrm>
            <a:off x="1673352" y="5303520"/>
            <a:ext cx="4160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专项防护章节</a:t>
            </a:r>
            <a:endParaRPr lang="en-US" sz="1400" dirty="0"/>
          </a:p>
        </p:txBody>
      </p:sp>
      <p:sp>
        <p:nvSpPr>
          <p:cNvPr id="48" name="Text 46"/>
          <p:cNvSpPr/>
          <p:nvPr/>
        </p:nvSpPr>
        <p:spPr>
          <a:xfrm>
            <a:off x="923544" y="5687568"/>
            <a:ext cx="4892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新增防触电、防机械伤害、防起重伤害、防坠落及其他防护（5.3~5.7）。</a:t>
            </a:r>
            <a:endParaRPr lang="en-US" sz="1050" dirty="0"/>
          </a:p>
        </p:txBody>
      </p:sp>
      <p:sp>
        <p:nvSpPr>
          <p:cNvPr id="49" name="Shape 47"/>
          <p:cNvSpPr/>
          <p:nvPr/>
        </p:nvSpPr>
        <p:spPr>
          <a:xfrm>
            <a:off x="6309360" y="5175504"/>
            <a:ext cx="534924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50" name="Shape 48"/>
          <p:cNvSpPr/>
          <p:nvPr/>
        </p:nvSpPr>
        <p:spPr>
          <a:xfrm>
            <a:off x="6309360" y="5175504"/>
            <a:ext cx="82296" cy="1078992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51" name="Shape 49"/>
          <p:cNvSpPr/>
          <p:nvPr/>
        </p:nvSpPr>
        <p:spPr>
          <a:xfrm>
            <a:off x="6528816" y="5321808"/>
            <a:ext cx="658368" cy="310896"/>
          </a:xfrm>
          <a:prstGeom prst="roundRect">
            <a:avLst>
              <a:gd name="adj" fmla="val 14706"/>
            </a:avLst>
          </a:prstGeom>
          <a:solidFill>
            <a:srgbClr val="C0392B"/>
          </a:solidFill>
          <a:ln/>
        </p:spPr>
      </p:sp>
      <p:sp>
        <p:nvSpPr>
          <p:cNvPr id="52" name="Text 50"/>
          <p:cNvSpPr/>
          <p:nvPr/>
        </p:nvSpPr>
        <p:spPr>
          <a:xfrm>
            <a:off x="6528816" y="5321808"/>
            <a:ext cx="6583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删除</a:t>
            </a:r>
            <a:endParaRPr lang="en-US" sz="1200" dirty="0"/>
          </a:p>
        </p:txBody>
      </p:sp>
      <p:sp>
        <p:nvSpPr>
          <p:cNvPr id="53" name="Text 51"/>
          <p:cNvSpPr/>
          <p:nvPr/>
        </p:nvSpPr>
        <p:spPr>
          <a:xfrm>
            <a:off x="7296912" y="5303520"/>
            <a:ext cx="4160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职业卫生内容</a:t>
            </a:r>
            <a:endParaRPr lang="en-US" sz="1400" dirty="0"/>
          </a:p>
        </p:txBody>
      </p:sp>
      <p:sp>
        <p:nvSpPr>
          <p:cNvPr id="54" name="Text 52"/>
          <p:cNvSpPr/>
          <p:nvPr/>
        </p:nvSpPr>
        <p:spPr>
          <a:xfrm>
            <a:off x="6547104" y="5687568"/>
            <a:ext cx="4892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删去原职业卫生相关要求，标准定位更聚焦于“生产安全”。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37376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GB 12801—2025《生产过程安全基本要求》解读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11384280" y="6437376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48640" y="475488"/>
            <a:ext cx="118872" cy="493776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5" name="Text 3"/>
          <p:cNvSpPr/>
          <p:nvPr/>
        </p:nvSpPr>
        <p:spPr>
          <a:xfrm>
            <a:off x="786384" y="457200"/>
            <a:ext cx="10515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00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MODULE 1 · 适用范围与引用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768096" y="713232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三、适用范围与规范性引用文件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85800" y="1554480"/>
            <a:ext cx="5577840" cy="448056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685800" y="1554480"/>
            <a:ext cx="5577840" cy="502920"/>
          </a:xfrm>
          <a:prstGeom prst="rect">
            <a:avLst/>
          </a:prstGeom>
          <a:solidFill>
            <a:srgbClr val="1E3A5F"/>
          </a:solidFill>
          <a:ln/>
        </p:spPr>
      </p:sp>
      <p:sp>
        <p:nvSpPr>
          <p:cNvPr id="9" name="Text 7"/>
          <p:cNvSpPr/>
          <p:nvPr/>
        </p:nvSpPr>
        <p:spPr>
          <a:xfrm>
            <a:off x="868680" y="155448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规范性引用文件（节选 13 项）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14400" y="2194560"/>
            <a:ext cx="512064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E29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GB 2894 安全色和安全标志</a:t>
            </a:r>
            <a:endParaRPr lang="en-US" sz="110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E29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GB 5083 生产设备安全卫生设计总则</a:t>
            </a:r>
            <a:endParaRPr lang="en-US" sz="110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E29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GB 15577 粉尘防爆安全规程</a:t>
            </a:r>
            <a:endParaRPr lang="en-US" sz="110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E29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GB 15603 危险化学品仓库储存通则</a:t>
            </a:r>
            <a:endParaRPr lang="en-US" sz="110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E29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GB 39800 个体防护装备配备规范</a:t>
            </a:r>
            <a:endParaRPr lang="en-US" sz="110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E29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GB 50016 / GB 55037 建筑(防火)设计</a:t>
            </a:r>
            <a:endParaRPr lang="en-US" sz="110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E29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GB 50057 建筑物防雷设计规范</a:t>
            </a:r>
            <a:endParaRPr lang="en-US" sz="110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E29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GB 50058 爆炸危险环境电力装置设计</a:t>
            </a:r>
            <a:endParaRPr lang="en-US" sz="110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E29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GB 50187 工业企业总平面设计规范</a:t>
            </a:r>
            <a:endParaRPr lang="en-US" sz="110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E29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GB 50217 电力工程电缆设计标准</a:t>
            </a:r>
            <a:endParaRPr lang="en-US" sz="110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E29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GB 50223 建筑工程抗震设防分类标准</a:t>
            </a:r>
            <a:endParaRPr lang="en-US" sz="110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E29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GB 55036 消防设施通用规范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446520" y="1554480"/>
            <a:ext cx="5056632" cy="448056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6446520" y="1554480"/>
            <a:ext cx="5056632" cy="502920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13" name="Text 11"/>
          <p:cNvSpPr/>
          <p:nvPr/>
        </p:nvSpPr>
        <p:spPr>
          <a:xfrm>
            <a:off x="6629400" y="1554480"/>
            <a:ext cx="4663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引用规则解读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675120" y="2240280"/>
            <a:ext cx="457200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注日期的引用文件</a:t>
            </a:r>
            <a:endParaRPr lang="en-US" sz="12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100" dirty="0">
                <a:solidFill>
                  <a:srgbClr val="1E29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仅该日期对应的版本适用于本文件。</a:t>
            </a:r>
            <a:endParaRPr lang="en-US" sz="1200" dirty="0"/>
          </a:p>
          <a:p>
            <a:pPr marL="0" indent="0">
              <a:buNone/>
            </a:pPr>
            <a:r>
              <a:rPr lang="en-US" sz="120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不注日期的引用文件</a:t>
            </a:r>
            <a:endParaRPr lang="en-US" sz="12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100" dirty="0">
                <a:solidFill>
                  <a:srgbClr val="1E29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其最新版本（含所有修改单）适用于本文件。</a:t>
            </a:r>
            <a:endParaRPr lang="en-US" sz="1200" dirty="0"/>
          </a:p>
          <a:p>
            <a:pPr marL="0" indent="0">
              <a:buNone/>
            </a:pPr>
            <a:r>
              <a:rPr lang="en-US" sz="120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实务提示</a:t>
            </a:r>
            <a:endParaRPr lang="en-US" sz="1200" dirty="0"/>
          </a:p>
          <a:p>
            <a:pPr marL="0" indent="0">
              <a:buNone/>
            </a:pPr>
            <a:r>
              <a:rPr lang="en-US" sz="1100" dirty="0">
                <a:solidFill>
                  <a:srgbClr val="1E29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引用文件构成本文件“必不可少的条款”；企业执行时应同步更新所引用的新版标准，避免出现合规性缺口。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37376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GB 12801—2025《生产过程安全基本要求》解读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11384280" y="6437376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48640" y="475488"/>
            <a:ext cx="118872" cy="493776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5" name="Text 3"/>
          <p:cNvSpPr/>
          <p:nvPr/>
        </p:nvSpPr>
        <p:spPr>
          <a:xfrm>
            <a:off x="786384" y="457200"/>
            <a:ext cx="10515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00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MODULE 1 · 术语和定义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768096" y="713232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四、核心术语解读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85800" y="1554480"/>
            <a:ext cx="10817352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685800" y="1554480"/>
            <a:ext cx="2286000" cy="868680"/>
          </a:xfrm>
          <a:prstGeom prst="rect">
            <a:avLst/>
          </a:prstGeom>
          <a:solidFill>
            <a:srgbClr val="1E3A5F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554480"/>
            <a:ext cx="2057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3.1 生产过程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108960" y="1645920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C4A6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从劳动对象进入生产领域到制成产品的全部过程（含作业、施工等）。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3108960" y="2011680"/>
            <a:ext cx="8138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解读：标准管控的“全过程”载体，是安全要求的落脚点。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685800" y="2532888"/>
            <a:ext cx="10817352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685800" y="2532888"/>
            <a:ext cx="2286000" cy="868680"/>
          </a:xfrm>
          <a:prstGeom prst="rect">
            <a:avLst/>
          </a:prstGeom>
          <a:solidFill>
            <a:srgbClr val="1E3A5F"/>
          </a:solidFill>
          <a:ln/>
        </p:spPr>
      </p:sp>
      <p:sp>
        <p:nvSpPr>
          <p:cNvPr id="14" name="Text 12"/>
          <p:cNvSpPr/>
          <p:nvPr/>
        </p:nvSpPr>
        <p:spPr>
          <a:xfrm>
            <a:off x="822960" y="2532888"/>
            <a:ext cx="2057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3.2 生产物料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108960" y="2624328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C4A6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生产需要的原料、材料、燃料、辅料和半成品的总称。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108960" y="2990088"/>
            <a:ext cx="8138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解读：防火、防爆、防毒、防腐措施的针对对象。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685800" y="3511296"/>
            <a:ext cx="10817352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685800" y="3511296"/>
            <a:ext cx="2286000" cy="868680"/>
          </a:xfrm>
          <a:prstGeom prst="rect">
            <a:avLst/>
          </a:prstGeom>
          <a:solidFill>
            <a:srgbClr val="1E3A5F"/>
          </a:solidFill>
          <a:ln/>
        </p:spPr>
      </p:sp>
      <p:sp>
        <p:nvSpPr>
          <p:cNvPr id="19" name="Text 17"/>
          <p:cNvSpPr/>
          <p:nvPr/>
        </p:nvSpPr>
        <p:spPr>
          <a:xfrm>
            <a:off x="822960" y="3511296"/>
            <a:ext cx="2057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3.3 剩余物料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3108960" y="3602736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C4A6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生产余料及产生的废品、废料总称（气/液/固态）。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3108960" y="3968496"/>
            <a:ext cx="8138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解读：常被忽视但具风险，须及时清除（见 4.5.3）。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685800" y="4489704"/>
            <a:ext cx="10817352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685800" y="4489704"/>
            <a:ext cx="2286000" cy="868680"/>
          </a:xfrm>
          <a:prstGeom prst="rect">
            <a:avLst/>
          </a:prstGeom>
          <a:solidFill>
            <a:srgbClr val="1E3A5F"/>
          </a:solidFill>
          <a:ln/>
        </p:spPr>
      </p:sp>
      <p:sp>
        <p:nvSpPr>
          <p:cNvPr id="24" name="Text 22"/>
          <p:cNvSpPr/>
          <p:nvPr/>
        </p:nvSpPr>
        <p:spPr>
          <a:xfrm>
            <a:off x="822960" y="4489704"/>
            <a:ext cx="2057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3.4 生产装置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3108960" y="4581144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C4A6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完成特定生产过程的设备、管道、阀门、仪器仪表、控制系统等总称。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3108960" y="4946904"/>
            <a:ext cx="8138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解读：安全防护、检测监控、紧急停车的核心载体。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685800" y="5468112"/>
            <a:ext cx="10817352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8" name="Shape 26"/>
          <p:cNvSpPr/>
          <p:nvPr/>
        </p:nvSpPr>
        <p:spPr>
          <a:xfrm>
            <a:off x="685800" y="5468112"/>
            <a:ext cx="2286000" cy="868680"/>
          </a:xfrm>
          <a:prstGeom prst="rect">
            <a:avLst/>
          </a:prstGeom>
          <a:solidFill>
            <a:srgbClr val="1E3A5F"/>
          </a:solidFill>
          <a:ln/>
        </p:spPr>
      </p:sp>
      <p:sp>
        <p:nvSpPr>
          <p:cNvPr id="29" name="Text 27"/>
          <p:cNvSpPr/>
          <p:nvPr/>
        </p:nvSpPr>
        <p:spPr>
          <a:xfrm>
            <a:off x="822960" y="5468112"/>
            <a:ext cx="2057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3.5 危险和有害因素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3108960" y="5559552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2C4A6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能影响人的健康、造成伤亡或对物造成损坏的要素。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3108960" y="5925312"/>
            <a:ext cx="8138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解读：本标准风险辨识与管控的“核心对象”。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223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alphaModFix amt="14000"/>
          </a:blip>
          <a:stretch>
            <a:fillRect/>
          </a:stretch>
        </p:blipFill>
        <p:spPr>
          <a:xfrm>
            <a:off x="8686800" y="1371600"/>
            <a:ext cx="2926080" cy="292608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914400" y="2331720"/>
            <a:ext cx="128016" cy="914400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4" name="Text 1"/>
          <p:cNvSpPr/>
          <p:nvPr/>
        </p:nvSpPr>
        <p:spPr>
          <a:xfrm>
            <a:off x="1170432" y="228600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100" dirty="0">
                <a:solidFill>
                  <a:srgbClr val="F4A3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MODULE 2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143000" y="269748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模块二 · 生产过程安全的一般要求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1170432" y="37033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AFC0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第4章：目标与风险管理、厂址与平面布置、建构筑物、工艺及生产装置、物料储运、电气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37376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GB 12801—2025《生产过程安全基本要求》解读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11384280" y="6437376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06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48640" y="475488"/>
            <a:ext cx="118872" cy="493776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5" name="Text 3"/>
          <p:cNvSpPr/>
          <p:nvPr/>
        </p:nvSpPr>
        <p:spPr>
          <a:xfrm>
            <a:off x="786384" y="457200"/>
            <a:ext cx="10515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00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MODULE 2 · 第4章 导览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768096" y="713232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第4章 生产过程安全的一般要求 · 结构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85800" y="1554480"/>
            <a:ext cx="5349240" cy="146304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960120" y="1737360"/>
            <a:ext cx="658368" cy="658368"/>
          </a:xfrm>
          <a:prstGeom prst="ellipse">
            <a:avLst/>
          </a:prstGeom>
          <a:solidFill>
            <a:srgbClr val="E8590C"/>
          </a:solidFill>
          <a:ln/>
        </p:spPr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210" y="1862450"/>
            <a:ext cx="408188" cy="408188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819656" y="1737360"/>
            <a:ext cx="395935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4.1 目标与风险管理</a:t>
            </a:r>
            <a:endParaRPr lang="en-US" sz="1450" dirty="0"/>
          </a:p>
        </p:txBody>
      </p:sp>
      <p:sp>
        <p:nvSpPr>
          <p:cNvPr id="11" name="Text 8"/>
          <p:cNvSpPr/>
          <p:nvPr/>
        </p:nvSpPr>
        <p:spPr>
          <a:xfrm>
            <a:off x="978408" y="2523744"/>
            <a:ext cx="478231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安全生产目标、危险源辨识与风险管控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6309360" y="1554480"/>
            <a:ext cx="5349240" cy="146304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6583680" y="1737360"/>
            <a:ext cx="658368" cy="658368"/>
          </a:xfrm>
          <a:prstGeom prst="ellipse">
            <a:avLst/>
          </a:prstGeom>
          <a:solidFill>
            <a:srgbClr val="E8590C"/>
          </a:solidFill>
          <a:ln/>
        </p:spPr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8770" y="1862450"/>
            <a:ext cx="408188" cy="408188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7443216" y="1737360"/>
            <a:ext cx="395935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4.2 厂址选择与平面布置</a:t>
            </a:r>
            <a:endParaRPr lang="en-US" sz="1450" dirty="0"/>
          </a:p>
        </p:txBody>
      </p:sp>
      <p:sp>
        <p:nvSpPr>
          <p:cNvPr id="16" name="Text 12"/>
          <p:cNvSpPr/>
          <p:nvPr/>
        </p:nvSpPr>
        <p:spPr>
          <a:xfrm>
            <a:off x="6601968" y="2523744"/>
            <a:ext cx="478231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厂址、总图、分区、间距、消防与物流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685800" y="3200400"/>
            <a:ext cx="5349240" cy="146304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960120" y="3383280"/>
            <a:ext cx="658368" cy="658368"/>
          </a:xfrm>
          <a:prstGeom prst="ellipse">
            <a:avLst/>
          </a:prstGeom>
          <a:solidFill>
            <a:srgbClr val="E8590C"/>
          </a:solidFill>
          <a:ln/>
        </p:spPr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5210" y="3508370"/>
            <a:ext cx="408188" cy="408188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1819656" y="3383280"/>
            <a:ext cx="395935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4.3 建(构)筑物要求</a:t>
            </a:r>
            <a:endParaRPr lang="en-US" sz="1450" dirty="0"/>
          </a:p>
        </p:txBody>
      </p:sp>
      <p:sp>
        <p:nvSpPr>
          <p:cNvPr id="21" name="Text 16"/>
          <p:cNvSpPr/>
          <p:nvPr/>
        </p:nvSpPr>
        <p:spPr>
          <a:xfrm>
            <a:off x="978408" y="4169664"/>
            <a:ext cx="478231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耐火等级、荷载、防爆、通风与联锁</a:t>
            </a:r>
            <a:endParaRPr lang="en-US" sz="1050" dirty="0"/>
          </a:p>
        </p:txBody>
      </p:sp>
      <p:sp>
        <p:nvSpPr>
          <p:cNvPr id="22" name="Shape 17"/>
          <p:cNvSpPr/>
          <p:nvPr/>
        </p:nvSpPr>
        <p:spPr>
          <a:xfrm>
            <a:off x="6309360" y="3200400"/>
            <a:ext cx="5349240" cy="146304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3" name="Shape 18"/>
          <p:cNvSpPr/>
          <p:nvPr/>
        </p:nvSpPr>
        <p:spPr>
          <a:xfrm>
            <a:off x="6583680" y="3383280"/>
            <a:ext cx="658368" cy="658368"/>
          </a:xfrm>
          <a:prstGeom prst="ellipse">
            <a:avLst/>
          </a:prstGeom>
          <a:solidFill>
            <a:srgbClr val="E8590C"/>
          </a:solidFill>
          <a:ln/>
        </p:spPr>
      </p:sp>
      <p:pic>
        <p:nvPicPr>
          <p:cNvPr id="2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08770" y="3508370"/>
            <a:ext cx="408188" cy="408188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7443216" y="3383280"/>
            <a:ext cx="395935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4.4 工艺及生产装置</a:t>
            </a:r>
            <a:endParaRPr lang="en-US" sz="1450" dirty="0"/>
          </a:p>
        </p:txBody>
      </p:sp>
      <p:sp>
        <p:nvSpPr>
          <p:cNvPr id="26" name="Text 20"/>
          <p:cNvSpPr/>
          <p:nvPr/>
        </p:nvSpPr>
        <p:spPr>
          <a:xfrm>
            <a:off x="6601968" y="4169664"/>
            <a:ext cx="478231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安全防护、冗余、智能、网络、开停工</a:t>
            </a:r>
            <a:endParaRPr lang="en-US" sz="1050" dirty="0"/>
          </a:p>
        </p:txBody>
      </p:sp>
      <p:sp>
        <p:nvSpPr>
          <p:cNvPr id="27" name="Shape 21"/>
          <p:cNvSpPr/>
          <p:nvPr/>
        </p:nvSpPr>
        <p:spPr>
          <a:xfrm>
            <a:off x="685800" y="4846320"/>
            <a:ext cx="5349240" cy="146304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8" name="Shape 22"/>
          <p:cNvSpPr/>
          <p:nvPr/>
        </p:nvSpPr>
        <p:spPr>
          <a:xfrm>
            <a:off x="960120" y="5029200"/>
            <a:ext cx="658368" cy="658368"/>
          </a:xfrm>
          <a:prstGeom prst="ellipse">
            <a:avLst/>
          </a:prstGeom>
          <a:solidFill>
            <a:srgbClr val="E8590C"/>
          </a:solidFill>
          <a:ln/>
        </p:spPr>
      </p:sp>
      <p:pic>
        <p:nvPicPr>
          <p:cNvPr id="29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5210" y="5154290"/>
            <a:ext cx="408188" cy="408188"/>
          </a:xfrm>
          <a:prstGeom prst="rect">
            <a:avLst/>
          </a:prstGeom>
        </p:spPr>
      </p:pic>
      <p:sp>
        <p:nvSpPr>
          <p:cNvPr id="30" name="Text 23"/>
          <p:cNvSpPr/>
          <p:nvPr/>
        </p:nvSpPr>
        <p:spPr>
          <a:xfrm>
            <a:off x="1819656" y="5029200"/>
            <a:ext cx="395935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4.5 物料及储运</a:t>
            </a:r>
            <a:endParaRPr lang="en-US" sz="1450" dirty="0"/>
          </a:p>
        </p:txBody>
      </p:sp>
      <p:sp>
        <p:nvSpPr>
          <p:cNvPr id="31" name="Text 24"/>
          <p:cNvSpPr/>
          <p:nvPr/>
        </p:nvSpPr>
        <p:spPr>
          <a:xfrm>
            <a:off x="978408" y="5815584"/>
            <a:ext cx="478231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物料措施、存放、三废、储存与厂内运输</a:t>
            </a:r>
            <a:endParaRPr lang="en-US" sz="1050" dirty="0"/>
          </a:p>
        </p:txBody>
      </p:sp>
      <p:sp>
        <p:nvSpPr>
          <p:cNvPr id="32" name="Shape 25"/>
          <p:cNvSpPr/>
          <p:nvPr/>
        </p:nvSpPr>
        <p:spPr>
          <a:xfrm>
            <a:off x="6309360" y="4846320"/>
            <a:ext cx="5349240" cy="146304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33" name="Shape 26"/>
          <p:cNvSpPr/>
          <p:nvPr/>
        </p:nvSpPr>
        <p:spPr>
          <a:xfrm>
            <a:off x="6583680" y="5029200"/>
            <a:ext cx="658368" cy="658368"/>
          </a:xfrm>
          <a:prstGeom prst="ellipse">
            <a:avLst/>
          </a:prstGeom>
          <a:solidFill>
            <a:srgbClr val="E8590C"/>
          </a:solidFill>
          <a:ln/>
        </p:spPr>
      </p:sp>
      <p:pic>
        <p:nvPicPr>
          <p:cNvPr id="3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8770" y="5154290"/>
            <a:ext cx="408188" cy="408188"/>
          </a:xfrm>
          <a:prstGeom prst="rect">
            <a:avLst/>
          </a:prstGeom>
        </p:spPr>
      </p:pic>
      <p:sp>
        <p:nvSpPr>
          <p:cNvPr id="35" name="Text 27"/>
          <p:cNvSpPr/>
          <p:nvPr/>
        </p:nvSpPr>
        <p:spPr>
          <a:xfrm>
            <a:off x="7443216" y="5029200"/>
            <a:ext cx="395935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4.6 电气要求</a:t>
            </a:r>
            <a:endParaRPr lang="en-US" sz="1450" dirty="0"/>
          </a:p>
        </p:txBody>
      </p:sp>
      <p:sp>
        <p:nvSpPr>
          <p:cNvPr id="36" name="Text 28"/>
          <p:cNvSpPr/>
          <p:nvPr/>
        </p:nvSpPr>
        <p:spPr>
          <a:xfrm>
            <a:off x="6601968" y="5815584"/>
            <a:ext cx="478231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供电、防爆、防雷、接地、静电与照明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37376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GB 12801—2025《生产过程安全基本要求》解读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11384280" y="6437376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07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48640" y="475488"/>
            <a:ext cx="118872" cy="493776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5" name="Text 3"/>
          <p:cNvSpPr/>
          <p:nvPr/>
        </p:nvSpPr>
        <p:spPr>
          <a:xfrm>
            <a:off x="786384" y="457200"/>
            <a:ext cx="10515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00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4.1 目标与风险管理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768096" y="713232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4.1 目标与风险管理（新增风险主线）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85800" y="1600200"/>
            <a:ext cx="10817352" cy="1810512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685800" y="1600200"/>
            <a:ext cx="82296" cy="1810512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9" name="Text 7"/>
          <p:cNvSpPr/>
          <p:nvPr/>
        </p:nvSpPr>
        <p:spPr>
          <a:xfrm>
            <a:off x="886968" y="1700784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4.1.1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886968" y="1965960"/>
            <a:ext cx="104150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制定安全生产目标并实施动态管理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886968" y="2258568"/>
            <a:ext cx="10415016" cy="512064"/>
          </a:xfrm>
          <a:prstGeom prst="rect">
            <a:avLst/>
          </a:prstGeom>
          <a:solidFill>
            <a:srgbClr val="EEF2F7"/>
          </a:solidFill>
          <a:ln/>
        </p:spPr>
      </p:sp>
      <p:sp>
        <p:nvSpPr>
          <p:cNvPr id="12" name="Text 10"/>
          <p:cNvSpPr/>
          <p:nvPr/>
        </p:nvSpPr>
        <p:spPr>
          <a:xfrm>
            <a:off x="987552" y="2299716"/>
            <a:ext cx="1021384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条款原文  </a:t>
            </a:r>
            <a:r>
              <a:rPr lang="en-US" sz="950" i="1" dirty="0">
                <a:solidFill>
                  <a:srgbClr val="2C4A6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企业应制定安全生产目标，并应实施动态管理。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987552" y="2825496"/>
            <a:ext cx="1026871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1E29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目标应可量化、可分解、可考核，纳入企业年度与安全规划；</a:t>
            </a:r>
            <a:endParaRPr lang="en-US" sz="105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1E29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“动态管理”要求定期评审与更新，随风险变化、事故教训、工艺变更及时调整目标与指标。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685800" y="3584448"/>
            <a:ext cx="10817352" cy="2212848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685800" y="3584448"/>
            <a:ext cx="82296" cy="2212848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16" name="Text 14"/>
          <p:cNvSpPr/>
          <p:nvPr/>
        </p:nvSpPr>
        <p:spPr>
          <a:xfrm>
            <a:off x="886968" y="3685032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4.1.2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10552176" y="3703320"/>
            <a:ext cx="822960" cy="274320"/>
          </a:xfrm>
          <a:prstGeom prst="roundRect">
            <a:avLst>
              <a:gd name="adj" fmla="val 16667"/>
            </a:avLst>
          </a:prstGeom>
          <a:solidFill>
            <a:srgbClr val="2E7D32"/>
          </a:solidFill>
          <a:ln/>
        </p:spPr>
      </p:sp>
      <p:sp>
        <p:nvSpPr>
          <p:cNvPr id="18" name="Text 16"/>
          <p:cNvSpPr/>
          <p:nvPr/>
        </p:nvSpPr>
        <p:spPr>
          <a:xfrm>
            <a:off x="10552176" y="370332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新增</a:t>
            </a:r>
            <a:endParaRPr lang="en-US" sz="950" dirty="0"/>
          </a:p>
        </p:txBody>
      </p:sp>
      <p:sp>
        <p:nvSpPr>
          <p:cNvPr id="19" name="Text 17"/>
          <p:cNvSpPr/>
          <p:nvPr/>
        </p:nvSpPr>
        <p:spPr>
          <a:xfrm>
            <a:off x="886968" y="3950208"/>
            <a:ext cx="95829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危险源辨识、风险评估与风险管控（核心新增）</a:t>
            </a:r>
            <a:endParaRPr lang="en-US" sz="1350" dirty="0"/>
          </a:p>
        </p:txBody>
      </p:sp>
      <p:sp>
        <p:nvSpPr>
          <p:cNvPr id="20" name="Shape 18"/>
          <p:cNvSpPr/>
          <p:nvPr/>
        </p:nvSpPr>
        <p:spPr>
          <a:xfrm>
            <a:off x="886968" y="4242816"/>
            <a:ext cx="10415016" cy="512064"/>
          </a:xfrm>
          <a:prstGeom prst="rect">
            <a:avLst/>
          </a:prstGeom>
          <a:solidFill>
            <a:srgbClr val="EEF2F7"/>
          </a:solidFill>
          <a:ln/>
        </p:spPr>
      </p:sp>
      <p:sp>
        <p:nvSpPr>
          <p:cNvPr id="21" name="Text 19"/>
          <p:cNvSpPr/>
          <p:nvPr/>
        </p:nvSpPr>
        <p:spPr>
          <a:xfrm>
            <a:off x="987552" y="4283964"/>
            <a:ext cx="1021384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条款原文  </a:t>
            </a:r>
            <a:r>
              <a:rPr lang="en-US" sz="950" i="1" dirty="0">
                <a:solidFill>
                  <a:srgbClr val="2C4A6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企业在规划、设计、组织和实施生产中，应开展危险源辨识、风险评估，实施风险管控。</a:t>
            </a:r>
            <a:endParaRPr lang="en-US" sz="950" dirty="0"/>
          </a:p>
        </p:txBody>
      </p:sp>
      <p:sp>
        <p:nvSpPr>
          <p:cNvPr id="22" name="Text 20"/>
          <p:cNvSpPr/>
          <p:nvPr/>
        </p:nvSpPr>
        <p:spPr>
          <a:xfrm>
            <a:off x="987552" y="4809744"/>
            <a:ext cx="10268712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1E29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把风险管理前置到规划、设计阶段，体现“本质安全”与源头治理思路；</a:t>
            </a:r>
            <a:endParaRPr lang="en-US" sz="105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1E29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形成“辨识 → 评估 → 管控”闭环，管控措施应落到组织、技术与应急层面；</a:t>
            </a:r>
            <a:endParaRPr lang="en-US" sz="105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1E29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为后续 4.4 较大风险装置冗余设计、开停工方案等条款提供分级依据。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37376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GB 12801—2025《生产过程安全基本要求》解读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11384280" y="6437376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08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48640" y="475488"/>
            <a:ext cx="118872" cy="493776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5" name="Text 3"/>
          <p:cNvSpPr/>
          <p:nvPr/>
        </p:nvSpPr>
        <p:spPr>
          <a:xfrm>
            <a:off x="786384" y="457200"/>
            <a:ext cx="10515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00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4.2 厂址选择及平面布置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768096" y="713232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4.2 厂址选择与平面布置要求（要点）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85800" y="1554480"/>
            <a:ext cx="534924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685800" y="1554480"/>
            <a:ext cx="82296" cy="877824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9" name="Text 7"/>
          <p:cNvSpPr/>
          <p:nvPr/>
        </p:nvSpPr>
        <p:spPr>
          <a:xfrm>
            <a:off x="886968" y="166420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4.2.1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737360" y="1554480"/>
            <a:ext cx="137160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厂址选择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3154680" y="1554480"/>
            <a:ext cx="269748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 GB 50187 规定执行。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6309360" y="1554480"/>
            <a:ext cx="534924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6309360" y="1554480"/>
            <a:ext cx="82296" cy="877824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14" name="Text 12"/>
          <p:cNvSpPr/>
          <p:nvPr/>
        </p:nvSpPr>
        <p:spPr>
          <a:xfrm>
            <a:off x="6510528" y="166420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4.2.2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360920" y="1554480"/>
            <a:ext cx="137160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总平面布局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8778240" y="1554480"/>
            <a:ext cx="269748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据生产特点、气象条件规划布局。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685800" y="2542032"/>
            <a:ext cx="534924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685800" y="2542032"/>
            <a:ext cx="82296" cy="877824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19" name="Text 17"/>
          <p:cNvSpPr/>
          <p:nvPr/>
        </p:nvSpPr>
        <p:spPr>
          <a:xfrm>
            <a:off x="886968" y="265176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4.2.3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737360" y="2542032"/>
            <a:ext cx="137160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分区布置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3154680" y="2542032"/>
            <a:ext cx="269748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按火灾危险性类别分区，满足防火防爆防毒。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6309360" y="2542032"/>
            <a:ext cx="534924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6309360" y="2542032"/>
            <a:ext cx="82296" cy="877824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24" name="Text 22"/>
          <p:cNvSpPr/>
          <p:nvPr/>
        </p:nvSpPr>
        <p:spPr>
          <a:xfrm>
            <a:off x="6510528" y="265176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4.2.4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7360920" y="2542032"/>
            <a:ext cx="137160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设备布置</a:t>
            </a:r>
            <a:endParaRPr lang="en-US" sz="1250" dirty="0"/>
          </a:p>
        </p:txBody>
      </p:sp>
      <p:sp>
        <p:nvSpPr>
          <p:cNvPr id="26" name="Text 24"/>
          <p:cNvSpPr/>
          <p:nvPr/>
        </p:nvSpPr>
        <p:spPr>
          <a:xfrm>
            <a:off x="8778240" y="2542032"/>
            <a:ext cx="269748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按工艺流程 + 同类集中相结合。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685800" y="3529584"/>
            <a:ext cx="534924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8" name="Shape 26"/>
          <p:cNvSpPr/>
          <p:nvPr/>
        </p:nvSpPr>
        <p:spPr>
          <a:xfrm>
            <a:off x="685800" y="3529584"/>
            <a:ext cx="82296" cy="877824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29" name="Text 27"/>
          <p:cNvSpPr/>
          <p:nvPr/>
        </p:nvSpPr>
        <p:spPr>
          <a:xfrm>
            <a:off x="886968" y="363931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4.2.5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1737360" y="3529584"/>
            <a:ext cx="137160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便于使用</a:t>
            </a:r>
            <a:endParaRPr lang="en-US" sz="1250" dirty="0"/>
          </a:p>
        </p:txBody>
      </p:sp>
      <p:sp>
        <p:nvSpPr>
          <p:cNvPr id="31" name="Text 29"/>
          <p:cNvSpPr/>
          <p:nvPr/>
        </p:nvSpPr>
        <p:spPr>
          <a:xfrm>
            <a:off x="3154680" y="3529584"/>
            <a:ext cx="269748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设备/设施/管线/电缆便于操作维护。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6309360" y="3529584"/>
            <a:ext cx="534924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33" name="Shape 31"/>
          <p:cNvSpPr/>
          <p:nvPr/>
        </p:nvSpPr>
        <p:spPr>
          <a:xfrm>
            <a:off x="6309360" y="3529584"/>
            <a:ext cx="82296" cy="877824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34" name="Text 32"/>
          <p:cNvSpPr/>
          <p:nvPr/>
        </p:nvSpPr>
        <p:spPr>
          <a:xfrm>
            <a:off x="6510528" y="363931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4.2.6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7360920" y="3529584"/>
            <a:ext cx="137160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安全间距</a:t>
            </a:r>
            <a:endParaRPr lang="en-US" sz="1250" dirty="0"/>
          </a:p>
        </p:txBody>
      </p:sp>
      <p:sp>
        <p:nvSpPr>
          <p:cNvPr id="36" name="Text 34"/>
          <p:cNvSpPr/>
          <p:nvPr/>
        </p:nvSpPr>
        <p:spPr>
          <a:xfrm>
            <a:off x="8778240" y="3529584"/>
            <a:ext cx="269748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设备、管线、建构筑物间距符合安全要求。</a:t>
            </a:r>
            <a:endParaRPr lang="en-US" sz="1050" dirty="0"/>
          </a:p>
        </p:txBody>
      </p:sp>
      <p:sp>
        <p:nvSpPr>
          <p:cNvPr id="37" name="Shape 35"/>
          <p:cNvSpPr/>
          <p:nvPr/>
        </p:nvSpPr>
        <p:spPr>
          <a:xfrm>
            <a:off x="685800" y="4517136"/>
            <a:ext cx="534924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38" name="Shape 36"/>
          <p:cNvSpPr/>
          <p:nvPr/>
        </p:nvSpPr>
        <p:spPr>
          <a:xfrm>
            <a:off x="685800" y="4517136"/>
            <a:ext cx="82296" cy="877824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39" name="Text 37"/>
          <p:cNvSpPr/>
          <p:nvPr/>
        </p:nvSpPr>
        <p:spPr>
          <a:xfrm>
            <a:off x="886968" y="4626864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4.2.7</a:t>
            </a:r>
            <a:endParaRPr lang="en-US" sz="1200" dirty="0"/>
          </a:p>
        </p:txBody>
      </p:sp>
      <p:sp>
        <p:nvSpPr>
          <p:cNvPr id="40" name="Text 38"/>
          <p:cNvSpPr/>
          <p:nvPr/>
        </p:nvSpPr>
        <p:spPr>
          <a:xfrm>
            <a:off x="1737360" y="4517136"/>
            <a:ext cx="137160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物流人流</a:t>
            </a:r>
            <a:endParaRPr lang="en-US" sz="1250" dirty="0"/>
          </a:p>
        </p:txBody>
      </p:sp>
      <p:sp>
        <p:nvSpPr>
          <p:cNvPr id="41" name="Text 39"/>
          <p:cNvSpPr/>
          <p:nvPr/>
        </p:nvSpPr>
        <p:spPr>
          <a:xfrm>
            <a:off x="3154680" y="4517136"/>
            <a:ext cx="269748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出入口、运输道路、人行道符合 GB 50187。</a:t>
            </a:r>
            <a:endParaRPr lang="en-US" sz="1050" dirty="0"/>
          </a:p>
        </p:txBody>
      </p:sp>
      <p:sp>
        <p:nvSpPr>
          <p:cNvPr id="42" name="Shape 40"/>
          <p:cNvSpPr/>
          <p:nvPr/>
        </p:nvSpPr>
        <p:spPr>
          <a:xfrm>
            <a:off x="6309360" y="4517136"/>
            <a:ext cx="534924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43" name="Shape 41"/>
          <p:cNvSpPr/>
          <p:nvPr/>
        </p:nvSpPr>
        <p:spPr>
          <a:xfrm>
            <a:off x="6309360" y="4517136"/>
            <a:ext cx="82296" cy="877824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44" name="Text 42"/>
          <p:cNvSpPr/>
          <p:nvPr/>
        </p:nvSpPr>
        <p:spPr>
          <a:xfrm>
            <a:off x="6510528" y="4626864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4.2.8</a:t>
            </a:r>
            <a:endParaRPr lang="en-US" sz="1200" dirty="0"/>
          </a:p>
        </p:txBody>
      </p:sp>
      <p:sp>
        <p:nvSpPr>
          <p:cNvPr id="45" name="Text 43"/>
          <p:cNvSpPr/>
          <p:nvPr/>
        </p:nvSpPr>
        <p:spPr>
          <a:xfrm>
            <a:off x="7360920" y="4517136"/>
            <a:ext cx="137160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消防气防站</a:t>
            </a:r>
            <a:endParaRPr lang="en-US" sz="1250" dirty="0"/>
          </a:p>
        </p:txBody>
      </p:sp>
      <p:sp>
        <p:nvSpPr>
          <p:cNvPr id="46" name="Text 44"/>
          <p:cNvSpPr/>
          <p:nvPr/>
        </p:nvSpPr>
        <p:spPr>
          <a:xfrm>
            <a:off x="8778240" y="4517136"/>
            <a:ext cx="269748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便于快速响应且安全的地点。</a:t>
            </a:r>
            <a:endParaRPr lang="en-US" sz="1050" dirty="0"/>
          </a:p>
        </p:txBody>
      </p:sp>
      <p:sp>
        <p:nvSpPr>
          <p:cNvPr id="47" name="Shape 45"/>
          <p:cNvSpPr/>
          <p:nvPr/>
        </p:nvSpPr>
        <p:spPr>
          <a:xfrm>
            <a:off x="685800" y="5504688"/>
            <a:ext cx="534924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48" name="Shape 46"/>
          <p:cNvSpPr/>
          <p:nvPr/>
        </p:nvSpPr>
        <p:spPr>
          <a:xfrm>
            <a:off x="685800" y="5504688"/>
            <a:ext cx="82296" cy="877824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49" name="Text 47"/>
          <p:cNvSpPr/>
          <p:nvPr/>
        </p:nvSpPr>
        <p:spPr>
          <a:xfrm>
            <a:off x="886968" y="5614416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4.2.9</a:t>
            </a:r>
            <a:endParaRPr lang="en-US" sz="1200" dirty="0"/>
          </a:p>
        </p:txBody>
      </p:sp>
      <p:sp>
        <p:nvSpPr>
          <p:cNvPr id="50" name="Text 48"/>
          <p:cNvSpPr/>
          <p:nvPr/>
        </p:nvSpPr>
        <p:spPr>
          <a:xfrm>
            <a:off x="1737360" y="5504688"/>
            <a:ext cx="137160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消防设施</a:t>
            </a:r>
            <a:endParaRPr lang="en-US" sz="1250" dirty="0"/>
          </a:p>
        </p:txBody>
      </p:sp>
      <p:sp>
        <p:nvSpPr>
          <p:cNvPr id="51" name="Text 49"/>
          <p:cNvSpPr/>
          <p:nvPr/>
        </p:nvSpPr>
        <p:spPr>
          <a:xfrm>
            <a:off x="3154680" y="5504688"/>
            <a:ext cx="269748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车道/泵房/管网符合 GB 55036、GB 55037。</a:t>
            </a:r>
            <a:endParaRPr lang="en-US" sz="1050" dirty="0"/>
          </a:p>
        </p:txBody>
      </p:sp>
      <p:sp>
        <p:nvSpPr>
          <p:cNvPr id="52" name="Shape 50"/>
          <p:cNvSpPr/>
          <p:nvPr/>
        </p:nvSpPr>
        <p:spPr>
          <a:xfrm>
            <a:off x="6309360" y="5504688"/>
            <a:ext cx="534924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53" name="Shape 51"/>
          <p:cNvSpPr/>
          <p:nvPr/>
        </p:nvSpPr>
        <p:spPr>
          <a:xfrm>
            <a:off x="6309360" y="5504688"/>
            <a:ext cx="82296" cy="877824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54" name="Text 52"/>
          <p:cNvSpPr/>
          <p:nvPr/>
        </p:nvSpPr>
        <p:spPr>
          <a:xfrm>
            <a:off x="6510528" y="5614416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4.2.10</a:t>
            </a:r>
            <a:endParaRPr lang="en-US" sz="1200" dirty="0"/>
          </a:p>
        </p:txBody>
      </p:sp>
      <p:sp>
        <p:nvSpPr>
          <p:cNvPr id="55" name="Text 53"/>
          <p:cNvSpPr/>
          <p:nvPr/>
        </p:nvSpPr>
        <p:spPr>
          <a:xfrm>
            <a:off x="7360920" y="5504688"/>
            <a:ext cx="137160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船坞码头</a:t>
            </a:r>
            <a:endParaRPr lang="en-US" sz="1250" dirty="0"/>
          </a:p>
        </p:txBody>
      </p:sp>
      <p:sp>
        <p:nvSpPr>
          <p:cNvPr id="56" name="Text 54"/>
          <p:cNvSpPr/>
          <p:nvPr/>
        </p:nvSpPr>
        <p:spPr>
          <a:xfrm>
            <a:off x="8778240" y="5504688"/>
            <a:ext cx="269748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符合水情、气象变化时的作业安全要求。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37376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GB 12801—2025《生产过程安全基本要求》解读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11384280" y="6437376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09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48640" y="475488"/>
            <a:ext cx="118872" cy="493776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5" name="Text 3"/>
          <p:cNvSpPr/>
          <p:nvPr/>
        </p:nvSpPr>
        <p:spPr>
          <a:xfrm>
            <a:off x="786384" y="457200"/>
            <a:ext cx="10515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00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4.3 建(构)筑物要求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768096" y="713232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4.3 建(构)筑物安全要求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85800" y="1554480"/>
            <a:ext cx="5349240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685800" y="1554480"/>
            <a:ext cx="82296" cy="1371600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9" name="Text 7"/>
          <p:cNvSpPr/>
          <p:nvPr/>
        </p:nvSpPr>
        <p:spPr>
          <a:xfrm>
            <a:off x="886968" y="1682496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4.3.1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783080" y="1664208"/>
            <a:ext cx="4069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耐火/防火/防爆/抗震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914400" y="2121408"/>
            <a:ext cx="48920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设计符合 GB 50016、GB 50223。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6309360" y="1554480"/>
            <a:ext cx="5349240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6309360" y="1554480"/>
            <a:ext cx="82296" cy="1371600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14" name="Text 12"/>
          <p:cNvSpPr/>
          <p:nvPr/>
        </p:nvSpPr>
        <p:spPr>
          <a:xfrm>
            <a:off x="6510528" y="1682496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4.3.2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406640" y="1664208"/>
            <a:ext cx="4069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荷载设计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6537960" y="2121408"/>
            <a:ext cx="48920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按承载与正常使用极限状态组合设计，抗爆防风防雨雪。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685800" y="3127248"/>
            <a:ext cx="5349240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685800" y="3127248"/>
            <a:ext cx="82296" cy="1371600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19" name="Text 17"/>
          <p:cNvSpPr/>
          <p:nvPr/>
        </p:nvSpPr>
        <p:spPr>
          <a:xfrm>
            <a:off x="886968" y="3255264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4.3.3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783080" y="3236976"/>
            <a:ext cx="4069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特殊环境影响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914400" y="3694176"/>
            <a:ext cx="48920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受振动/高低温/腐蚀影响应采取安全防范措施。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6309360" y="3127248"/>
            <a:ext cx="5349240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6309360" y="3127248"/>
            <a:ext cx="82296" cy="1371600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24" name="Text 22"/>
          <p:cNvSpPr/>
          <p:nvPr/>
        </p:nvSpPr>
        <p:spPr>
          <a:xfrm>
            <a:off x="6510528" y="3255264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4.3.4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7406640" y="3236976"/>
            <a:ext cx="4069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通风系统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537960" y="3694176"/>
            <a:ext cx="48920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甲、乙类火灾危险性建筑不同防火分区通风应单独设置。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685800" y="4700016"/>
            <a:ext cx="5349240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8" name="Shape 26"/>
          <p:cNvSpPr/>
          <p:nvPr/>
        </p:nvSpPr>
        <p:spPr>
          <a:xfrm>
            <a:off x="685800" y="4700016"/>
            <a:ext cx="82296" cy="1371600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29" name="Text 27"/>
          <p:cNvSpPr/>
          <p:nvPr/>
        </p:nvSpPr>
        <p:spPr>
          <a:xfrm>
            <a:off x="886968" y="4828032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4.3.5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1783080" y="4809744"/>
            <a:ext cx="4069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通风浓度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914400" y="5266944"/>
            <a:ext cx="48920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保证作业环境危险有害物质浓度符合安全要求。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6309360" y="4700016"/>
            <a:ext cx="5349240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33" name="Shape 31"/>
          <p:cNvSpPr/>
          <p:nvPr/>
        </p:nvSpPr>
        <p:spPr>
          <a:xfrm>
            <a:off x="6309360" y="4700016"/>
            <a:ext cx="82296" cy="1371600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34" name="Text 32"/>
          <p:cNvSpPr/>
          <p:nvPr/>
        </p:nvSpPr>
        <p:spPr>
          <a:xfrm>
            <a:off x="6510528" y="4828032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4.3.6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7406640" y="4809744"/>
            <a:ext cx="4069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事故排风联锁</a:t>
            </a:r>
            <a:endParaRPr lang="en-US" sz="1300" dirty="0"/>
          </a:p>
        </p:txBody>
      </p:sp>
      <p:sp>
        <p:nvSpPr>
          <p:cNvPr id="36" name="Text 34"/>
          <p:cNvSpPr/>
          <p:nvPr/>
        </p:nvSpPr>
        <p:spPr>
          <a:xfrm>
            <a:off x="6537960" y="5266944"/>
            <a:ext cx="48920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存在可燃气/有毒气体建筑，事故排风与气体报警器联锁。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37376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GB 12801—2025《生产过程安全基本要求》解读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11384280" y="6437376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48640" y="475488"/>
            <a:ext cx="118872" cy="493776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5" name="Text 3"/>
          <p:cNvSpPr/>
          <p:nvPr/>
        </p:nvSpPr>
        <p:spPr>
          <a:xfrm>
            <a:off x="786384" y="457200"/>
            <a:ext cx="10515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00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4.4 工艺及生产装置 (1/3)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768096" y="713232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4.4 工艺及生产装置要求（一）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85800" y="1554480"/>
            <a:ext cx="5349240" cy="2148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685800" y="1554480"/>
            <a:ext cx="82296" cy="2148840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9" name="Text 7"/>
          <p:cNvSpPr/>
          <p:nvPr/>
        </p:nvSpPr>
        <p:spPr>
          <a:xfrm>
            <a:off x="886968" y="1655064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4.4.1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886968" y="1920240"/>
            <a:ext cx="49469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装置安全防护与设备设计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886968" y="2212848"/>
            <a:ext cx="4946904" cy="512064"/>
          </a:xfrm>
          <a:prstGeom prst="rect">
            <a:avLst/>
          </a:prstGeom>
          <a:solidFill>
            <a:srgbClr val="EEF2F7"/>
          </a:solidFill>
          <a:ln/>
        </p:spPr>
      </p:sp>
      <p:sp>
        <p:nvSpPr>
          <p:cNvPr id="12" name="Text 10"/>
          <p:cNvSpPr/>
          <p:nvPr/>
        </p:nvSpPr>
        <p:spPr>
          <a:xfrm>
            <a:off x="987552" y="2253996"/>
            <a:ext cx="474573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条款原文  </a:t>
            </a:r>
            <a:r>
              <a:rPr lang="en-US" sz="950" i="1" dirty="0">
                <a:solidFill>
                  <a:srgbClr val="2C4A6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生产装置应根据生产工艺及环境条件采取安全防护措施，生产设备安全设计应符合 GB 5083 的规定。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987552" y="2779776"/>
            <a:ext cx="4800600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1E29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安全设计遵循 GB 5083“生产设备安全卫生设计总则”；</a:t>
            </a:r>
            <a:endParaRPr lang="en-US" sz="105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1E29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防护措施应结合工艺与环境条件“因工艺制宜”。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6309360" y="1554480"/>
            <a:ext cx="5193792" cy="2148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6309360" y="1554480"/>
            <a:ext cx="82296" cy="2148840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16" name="Text 14"/>
          <p:cNvSpPr/>
          <p:nvPr/>
        </p:nvSpPr>
        <p:spPr>
          <a:xfrm>
            <a:off x="6510528" y="1655064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4.4.2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6510528" y="1920240"/>
            <a:ext cx="47914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防护装置不因组合而失效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6510528" y="2212848"/>
            <a:ext cx="4791456" cy="512064"/>
          </a:xfrm>
          <a:prstGeom prst="rect">
            <a:avLst/>
          </a:prstGeom>
          <a:solidFill>
            <a:srgbClr val="EEF2F7"/>
          </a:solidFill>
          <a:ln/>
        </p:spPr>
      </p:sp>
      <p:sp>
        <p:nvSpPr>
          <p:cNvPr id="19" name="Text 17"/>
          <p:cNvSpPr/>
          <p:nvPr/>
        </p:nvSpPr>
        <p:spPr>
          <a:xfrm>
            <a:off x="6611112" y="2253996"/>
            <a:ext cx="459028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条款原文  </a:t>
            </a:r>
            <a:r>
              <a:rPr lang="en-US" sz="950" i="1" dirty="0">
                <a:solidFill>
                  <a:srgbClr val="2C4A6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生产设备自有的安全防护装置不应因生产设备的组合而失效，应保证生产设备组合后安全防护措施的有效性。</a:t>
            </a:r>
            <a:endParaRPr lang="en-US" sz="950" dirty="0"/>
          </a:p>
        </p:txBody>
      </p:sp>
      <p:sp>
        <p:nvSpPr>
          <p:cNvPr id="20" name="Text 18"/>
          <p:cNvSpPr/>
          <p:nvPr/>
        </p:nvSpPr>
        <p:spPr>
          <a:xfrm>
            <a:off x="6611112" y="2779776"/>
            <a:ext cx="4645152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1E29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多台设备联动时，原防护功能须整体校核；</a:t>
            </a:r>
            <a:endParaRPr lang="en-US" sz="105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1E29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组合后仍需保证防护有效，防止“拼接漏洞”。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685800" y="3840480"/>
            <a:ext cx="5349240" cy="219456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685800" y="3840480"/>
            <a:ext cx="82296" cy="2194560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23" name="Text 21"/>
          <p:cNvSpPr/>
          <p:nvPr/>
        </p:nvSpPr>
        <p:spPr>
          <a:xfrm>
            <a:off x="886968" y="3941064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4.4.3</a:t>
            </a:r>
            <a:endParaRPr lang="en-US" sz="1250" dirty="0"/>
          </a:p>
        </p:txBody>
      </p:sp>
      <p:sp>
        <p:nvSpPr>
          <p:cNvPr id="24" name="Shape 22"/>
          <p:cNvSpPr/>
          <p:nvPr/>
        </p:nvSpPr>
        <p:spPr>
          <a:xfrm>
            <a:off x="5084064" y="3959352"/>
            <a:ext cx="822960" cy="274320"/>
          </a:xfrm>
          <a:prstGeom prst="roundRect">
            <a:avLst>
              <a:gd name="adj" fmla="val 16667"/>
            </a:avLst>
          </a:prstGeom>
          <a:solidFill>
            <a:srgbClr val="F4A300"/>
          </a:solidFill>
          <a:ln/>
        </p:spPr>
      </p:sp>
      <p:sp>
        <p:nvSpPr>
          <p:cNvPr id="25" name="Text 23"/>
          <p:cNvSpPr/>
          <p:nvPr/>
        </p:nvSpPr>
        <p:spPr>
          <a:xfrm>
            <a:off x="5084064" y="3959352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重点</a:t>
            </a:r>
            <a:endParaRPr lang="en-US" sz="950" dirty="0"/>
          </a:p>
        </p:txBody>
      </p:sp>
      <p:sp>
        <p:nvSpPr>
          <p:cNvPr id="26" name="Text 24"/>
          <p:cNvSpPr/>
          <p:nvPr/>
        </p:nvSpPr>
        <p:spPr>
          <a:xfrm>
            <a:off x="886968" y="420624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“四新”风险评估</a:t>
            </a:r>
            <a:endParaRPr lang="en-US" sz="1350" dirty="0"/>
          </a:p>
        </p:txBody>
      </p:sp>
      <p:sp>
        <p:nvSpPr>
          <p:cNvPr id="27" name="Shape 25"/>
          <p:cNvSpPr/>
          <p:nvPr/>
        </p:nvSpPr>
        <p:spPr>
          <a:xfrm>
            <a:off x="886968" y="4498848"/>
            <a:ext cx="4946904" cy="512064"/>
          </a:xfrm>
          <a:prstGeom prst="rect">
            <a:avLst/>
          </a:prstGeom>
          <a:solidFill>
            <a:srgbClr val="EEF2F7"/>
          </a:solidFill>
          <a:ln/>
        </p:spPr>
      </p:sp>
      <p:sp>
        <p:nvSpPr>
          <p:cNvPr id="28" name="Text 26"/>
          <p:cNvSpPr/>
          <p:nvPr/>
        </p:nvSpPr>
        <p:spPr>
          <a:xfrm>
            <a:off x="987552" y="4539996"/>
            <a:ext cx="474573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条款原文  </a:t>
            </a:r>
            <a:r>
              <a:rPr lang="en-US" sz="950" i="1" dirty="0">
                <a:solidFill>
                  <a:srgbClr val="2C4A6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企业应对采用的新工艺、新技术、新设备、新材料实施风险评估。</a:t>
            </a:r>
            <a:endParaRPr lang="en-US" sz="950" dirty="0"/>
          </a:p>
        </p:txBody>
      </p:sp>
      <p:sp>
        <p:nvSpPr>
          <p:cNvPr id="29" name="Text 27"/>
          <p:cNvSpPr/>
          <p:nvPr/>
        </p:nvSpPr>
        <p:spPr>
          <a:xfrm>
            <a:off x="987552" y="5065776"/>
            <a:ext cx="480060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1E29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“四新”引入前必做风险评估（变更管理核心）；</a:t>
            </a:r>
            <a:endParaRPr lang="en-US" sz="105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1E29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未经评估不得盲目投产，防范未知风险。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6309360" y="3840480"/>
            <a:ext cx="5193792" cy="219456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31" name="Shape 29"/>
          <p:cNvSpPr/>
          <p:nvPr/>
        </p:nvSpPr>
        <p:spPr>
          <a:xfrm>
            <a:off x="6309360" y="3840480"/>
            <a:ext cx="82296" cy="2194560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32" name="Text 30"/>
          <p:cNvSpPr/>
          <p:nvPr/>
        </p:nvSpPr>
        <p:spPr>
          <a:xfrm>
            <a:off x="6510528" y="3941064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4.4.4</a:t>
            </a:r>
            <a:endParaRPr lang="en-US" sz="1250" dirty="0"/>
          </a:p>
        </p:txBody>
      </p:sp>
      <p:sp>
        <p:nvSpPr>
          <p:cNvPr id="33" name="Shape 31"/>
          <p:cNvSpPr/>
          <p:nvPr/>
        </p:nvSpPr>
        <p:spPr>
          <a:xfrm>
            <a:off x="10552176" y="3959352"/>
            <a:ext cx="822960" cy="274320"/>
          </a:xfrm>
          <a:prstGeom prst="roundRect">
            <a:avLst>
              <a:gd name="adj" fmla="val 16667"/>
            </a:avLst>
          </a:prstGeom>
          <a:solidFill>
            <a:srgbClr val="F4A300"/>
          </a:solidFill>
          <a:ln/>
        </p:spPr>
      </p:sp>
      <p:sp>
        <p:nvSpPr>
          <p:cNvPr id="34" name="Text 32"/>
          <p:cNvSpPr/>
          <p:nvPr/>
        </p:nvSpPr>
        <p:spPr>
          <a:xfrm>
            <a:off x="10552176" y="3959352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重点</a:t>
            </a:r>
            <a:endParaRPr lang="en-US" sz="950" dirty="0"/>
          </a:p>
        </p:txBody>
      </p:sp>
      <p:sp>
        <p:nvSpPr>
          <p:cNvPr id="35" name="Text 33"/>
          <p:cNvSpPr/>
          <p:nvPr/>
        </p:nvSpPr>
        <p:spPr>
          <a:xfrm>
            <a:off x="6510528" y="4206240"/>
            <a:ext cx="39593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较大风险装置冗余设计</a:t>
            </a:r>
            <a:endParaRPr lang="en-US" sz="1350" dirty="0"/>
          </a:p>
        </p:txBody>
      </p:sp>
      <p:sp>
        <p:nvSpPr>
          <p:cNvPr id="36" name="Shape 34"/>
          <p:cNvSpPr/>
          <p:nvPr/>
        </p:nvSpPr>
        <p:spPr>
          <a:xfrm>
            <a:off x="6510528" y="4498848"/>
            <a:ext cx="4791456" cy="512064"/>
          </a:xfrm>
          <a:prstGeom prst="rect">
            <a:avLst/>
          </a:prstGeom>
          <a:solidFill>
            <a:srgbClr val="EEF2F7"/>
          </a:solidFill>
          <a:ln/>
        </p:spPr>
      </p:sp>
      <p:sp>
        <p:nvSpPr>
          <p:cNvPr id="37" name="Text 35"/>
          <p:cNvSpPr/>
          <p:nvPr/>
        </p:nvSpPr>
        <p:spPr>
          <a:xfrm>
            <a:off x="6611112" y="4539996"/>
            <a:ext cx="459028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条款原文  </a:t>
            </a:r>
            <a:r>
              <a:rPr lang="en-US" sz="950" i="1" dirty="0">
                <a:solidFill>
                  <a:srgbClr val="2C4A6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风险评估结果为较大风险等级的生产装置应按冗余原则设计。</a:t>
            </a:r>
            <a:endParaRPr lang="en-US" sz="950" dirty="0"/>
          </a:p>
        </p:txBody>
      </p:sp>
      <p:sp>
        <p:nvSpPr>
          <p:cNvPr id="38" name="Text 36"/>
          <p:cNvSpPr/>
          <p:nvPr/>
        </p:nvSpPr>
        <p:spPr>
          <a:xfrm>
            <a:off x="6611112" y="5065776"/>
            <a:ext cx="4645152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1E29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关键功能/系统设置备份，单点故障不失控；</a:t>
            </a:r>
            <a:endParaRPr lang="en-US" sz="105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1E29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与 4.1.2 风险评估分级直接挂钩。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37376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GB 12801—2025《生产过程安全基本要求》解读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11384280" y="6437376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11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48640" y="475488"/>
            <a:ext cx="118872" cy="493776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5" name="Text 3"/>
          <p:cNvSpPr/>
          <p:nvPr/>
        </p:nvSpPr>
        <p:spPr>
          <a:xfrm>
            <a:off x="786384" y="457200"/>
            <a:ext cx="10515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00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4.4 工艺及生产装置 (2/3)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768096" y="713232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4.4 工艺及生产装置要求（二）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85800" y="1554480"/>
            <a:ext cx="534924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685800" y="1554480"/>
            <a:ext cx="82296" cy="877824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9" name="Text 7"/>
          <p:cNvSpPr/>
          <p:nvPr/>
        </p:nvSpPr>
        <p:spPr>
          <a:xfrm>
            <a:off x="886968" y="1645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4.4.5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1691640" y="1554480"/>
            <a:ext cx="141732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防直接接触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108960" y="1554480"/>
            <a:ext cx="274320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防止人员直接接触危险有害因素；需接触时应采取防护措施。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6309360" y="1554480"/>
            <a:ext cx="534924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6309360" y="1554480"/>
            <a:ext cx="82296" cy="877824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14" name="Text 12"/>
          <p:cNvSpPr/>
          <p:nvPr/>
        </p:nvSpPr>
        <p:spPr>
          <a:xfrm>
            <a:off x="6510528" y="1645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4.4.6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7315200" y="1554480"/>
            <a:ext cx="141732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检测/监控/报警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732520" y="1554480"/>
            <a:ext cx="274320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按危险有害程度配置检测、监控或报警装置。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685800" y="2542032"/>
            <a:ext cx="534924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685800" y="2542032"/>
            <a:ext cx="82296" cy="877824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19" name="Text 17"/>
          <p:cNvSpPr/>
          <p:nvPr/>
        </p:nvSpPr>
        <p:spPr>
          <a:xfrm>
            <a:off x="886968" y="263347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4.4.7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1691640" y="2542032"/>
            <a:ext cx="141732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仪表可靠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108960" y="2542032"/>
            <a:ext cx="274320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仪器仪表灵敏可靠，按规定检验、校验、维护、保养。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6309360" y="2542032"/>
            <a:ext cx="534924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6309360" y="2542032"/>
            <a:ext cx="82296" cy="877824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24" name="Text 22"/>
          <p:cNvSpPr/>
          <p:nvPr/>
        </p:nvSpPr>
        <p:spPr>
          <a:xfrm>
            <a:off x="6510528" y="263347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4.4.8</a:t>
            </a:r>
            <a:endParaRPr lang="en-US" sz="1150" dirty="0"/>
          </a:p>
        </p:txBody>
      </p:sp>
      <p:sp>
        <p:nvSpPr>
          <p:cNvPr id="25" name="Text 23"/>
          <p:cNvSpPr/>
          <p:nvPr/>
        </p:nvSpPr>
        <p:spPr>
          <a:xfrm>
            <a:off x="7315200" y="2542032"/>
            <a:ext cx="141732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紧急停车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8732520" y="2542032"/>
            <a:ext cx="274320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危险装置设保证人员安全、设备紧急停车的控制系统。</a:t>
            </a:r>
            <a:endParaRPr lang="en-US" sz="1000" dirty="0"/>
          </a:p>
        </p:txBody>
      </p:sp>
      <p:sp>
        <p:nvSpPr>
          <p:cNvPr id="27" name="Shape 25"/>
          <p:cNvSpPr/>
          <p:nvPr/>
        </p:nvSpPr>
        <p:spPr>
          <a:xfrm>
            <a:off x="685800" y="3529584"/>
            <a:ext cx="534924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8" name="Shape 26"/>
          <p:cNvSpPr/>
          <p:nvPr/>
        </p:nvSpPr>
        <p:spPr>
          <a:xfrm>
            <a:off x="685800" y="3529584"/>
            <a:ext cx="82296" cy="877824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29" name="Text 27"/>
          <p:cNvSpPr/>
          <p:nvPr/>
        </p:nvSpPr>
        <p:spPr>
          <a:xfrm>
            <a:off x="886968" y="3621024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4.4.9</a:t>
            </a:r>
            <a:endParaRPr lang="en-US" sz="1150" dirty="0"/>
          </a:p>
        </p:txBody>
      </p:sp>
      <p:sp>
        <p:nvSpPr>
          <p:cNvPr id="30" name="Text 28"/>
          <p:cNvSpPr/>
          <p:nvPr/>
        </p:nvSpPr>
        <p:spPr>
          <a:xfrm>
            <a:off x="1691640" y="3529584"/>
            <a:ext cx="141732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控制系统可靠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3108960" y="3529584"/>
            <a:ext cx="274320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故障（逻辑错误/电磁干扰/软硬件）不致造成危险；关键元器件可靠性达标。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685800" y="4572000"/>
            <a:ext cx="10817352" cy="1645920"/>
          </a:xfrm>
          <a:prstGeom prst="rect">
            <a:avLst/>
          </a:prstGeom>
          <a:solidFill>
            <a:srgbClr val="1E3A5F"/>
          </a:solidFill>
          <a:ln/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33" name="Text 31"/>
          <p:cNvSpPr/>
          <p:nvPr/>
        </p:nvSpPr>
        <p:spPr>
          <a:xfrm>
            <a:off x="914400" y="470916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工艺及生产装置 — 关键提示</a:t>
            </a:r>
            <a:endParaRPr lang="en-US" sz="1500" dirty="0"/>
          </a:p>
        </p:txBody>
      </p:sp>
      <p:sp>
        <p:nvSpPr>
          <p:cNvPr id="34" name="Text 32"/>
          <p:cNvSpPr/>
          <p:nvPr/>
        </p:nvSpPr>
        <p:spPr>
          <a:xfrm>
            <a:off x="960120" y="5074920"/>
            <a:ext cx="10332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AFC0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控制系统可靠性（4.4.9）是自动化安全的“命门”：逻辑错误、电磁干扰或软硬件故障均不得导致危险；</a:t>
            </a:r>
            <a:endParaRPr lang="en-US" sz="115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AFC0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“四新”（4.4.3）与较大风险装置（4.4.4 冗余、4.4.12 开停工方案）须重点管控；</a:t>
            </a:r>
            <a:endParaRPr lang="en-US" sz="1150" dirty="0"/>
          </a:p>
          <a:p>
            <a:pPr marL="177800" indent="-177800">
              <a:buSzPct val="100000"/>
              <a:buChar char="•"/>
            </a:pPr>
            <a:r>
              <a:rPr lang="en-US" sz="1150" dirty="0">
                <a:solidFill>
                  <a:srgbClr val="AFC0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智能与联网装置（4.4.10/11）须补齐监测盲区，并落实网络安全物理隔离。</a:t>
            </a:r>
            <a:endParaRPr lang="en-US" sz="11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37376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GB 12801—2025《生产过程安全基本要求》解读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11384280" y="6437376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12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48640" y="475488"/>
            <a:ext cx="118872" cy="493776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5" name="Text 3"/>
          <p:cNvSpPr/>
          <p:nvPr/>
        </p:nvSpPr>
        <p:spPr>
          <a:xfrm>
            <a:off x="786384" y="457200"/>
            <a:ext cx="10515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00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4.4 工艺及生产装置 (3/3)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768096" y="713232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4.4 工艺及生产装置要求（三 · 新增亮点）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85800" y="1444752"/>
            <a:ext cx="5349240" cy="1792224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685800" y="1444752"/>
            <a:ext cx="82296" cy="1792224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9" name="Text 7"/>
          <p:cNvSpPr/>
          <p:nvPr/>
        </p:nvSpPr>
        <p:spPr>
          <a:xfrm>
            <a:off x="886968" y="1545336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4.4.10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084064" y="1563624"/>
            <a:ext cx="822960" cy="274320"/>
          </a:xfrm>
          <a:prstGeom prst="roundRect">
            <a:avLst>
              <a:gd name="adj" fmla="val 16667"/>
            </a:avLst>
          </a:prstGeom>
          <a:solidFill>
            <a:srgbClr val="2E7D32"/>
          </a:solidFill>
          <a:ln/>
        </p:spPr>
      </p:sp>
      <p:sp>
        <p:nvSpPr>
          <p:cNvPr id="11" name="Text 9"/>
          <p:cNvSpPr/>
          <p:nvPr/>
        </p:nvSpPr>
        <p:spPr>
          <a:xfrm>
            <a:off x="5084064" y="1563624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新增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886968" y="1810512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智能装置附加监测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886968" y="2103120"/>
            <a:ext cx="4946904" cy="512064"/>
          </a:xfrm>
          <a:prstGeom prst="rect">
            <a:avLst/>
          </a:prstGeom>
          <a:solidFill>
            <a:srgbClr val="EEF2F7"/>
          </a:solidFill>
          <a:ln/>
        </p:spPr>
      </p:sp>
      <p:sp>
        <p:nvSpPr>
          <p:cNvPr id="14" name="Text 12"/>
          <p:cNvSpPr/>
          <p:nvPr/>
        </p:nvSpPr>
        <p:spPr>
          <a:xfrm>
            <a:off x="987552" y="2144268"/>
            <a:ext cx="474573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条款原文  </a:t>
            </a:r>
            <a:r>
              <a:rPr lang="en-US" sz="950" i="1" dirty="0">
                <a:solidFill>
                  <a:srgbClr val="2C4A6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对智能生产装置自身控制系统无法提供的监测参数，应采取附加手段监测；参数或逻辑异常应报警。</a:t>
            </a:r>
            <a:endParaRPr lang="en-US" sz="950" dirty="0"/>
          </a:p>
        </p:txBody>
      </p:sp>
      <p:sp>
        <p:nvSpPr>
          <p:cNvPr id="15" name="Text 13"/>
          <p:cNvSpPr/>
          <p:nvPr/>
        </p:nvSpPr>
        <p:spPr>
          <a:xfrm>
            <a:off x="987552" y="2670048"/>
            <a:ext cx="4800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1E29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补齐智能系统“监测盲区”；</a:t>
            </a:r>
            <a:endParaRPr lang="en-US" sz="105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1E29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异常即报警，避免静默失效。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309360" y="1444752"/>
            <a:ext cx="5193792" cy="1792224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309360" y="1444752"/>
            <a:ext cx="82296" cy="1792224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18" name="Text 16"/>
          <p:cNvSpPr/>
          <p:nvPr/>
        </p:nvSpPr>
        <p:spPr>
          <a:xfrm>
            <a:off x="6510528" y="1545336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4.4.11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10552176" y="1563624"/>
            <a:ext cx="822960" cy="274320"/>
          </a:xfrm>
          <a:prstGeom prst="roundRect">
            <a:avLst>
              <a:gd name="adj" fmla="val 16667"/>
            </a:avLst>
          </a:prstGeom>
          <a:solidFill>
            <a:srgbClr val="2E7D32"/>
          </a:solidFill>
          <a:ln/>
        </p:spPr>
      </p:sp>
      <p:sp>
        <p:nvSpPr>
          <p:cNvPr id="20" name="Text 18"/>
          <p:cNvSpPr/>
          <p:nvPr/>
        </p:nvSpPr>
        <p:spPr>
          <a:xfrm>
            <a:off x="10552176" y="1563624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新增</a:t>
            </a:r>
            <a:endParaRPr lang="en-US" sz="950" dirty="0"/>
          </a:p>
        </p:txBody>
      </p:sp>
      <p:sp>
        <p:nvSpPr>
          <p:cNvPr id="21" name="Text 19"/>
          <p:cNvSpPr/>
          <p:nvPr/>
        </p:nvSpPr>
        <p:spPr>
          <a:xfrm>
            <a:off x="6510528" y="1810512"/>
            <a:ext cx="39593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联网装置网络安全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6510528" y="2103120"/>
            <a:ext cx="4791456" cy="512064"/>
          </a:xfrm>
          <a:prstGeom prst="rect">
            <a:avLst/>
          </a:prstGeom>
          <a:solidFill>
            <a:srgbClr val="EEF2F7"/>
          </a:solidFill>
          <a:ln/>
        </p:spPr>
      </p:sp>
      <p:sp>
        <p:nvSpPr>
          <p:cNvPr id="23" name="Text 21"/>
          <p:cNvSpPr/>
          <p:nvPr/>
        </p:nvSpPr>
        <p:spPr>
          <a:xfrm>
            <a:off x="6611112" y="2144268"/>
            <a:ext cx="459028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条款原文  </a:t>
            </a:r>
            <a:r>
              <a:rPr lang="en-US" sz="950" i="1" dirty="0">
                <a:solidFill>
                  <a:srgbClr val="2C4A6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联网生产装置应按重要程度及事故后果，采取物理隔离卡等物理隔离，以及访问控制、数据加密和备份等。</a:t>
            </a:r>
            <a:endParaRPr lang="en-US" sz="950" dirty="0"/>
          </a:p>
        </p:txBody>
      </p:sp>
      <p:sp>
        <p:nvSpPr>
          <p:cNvPr id="24" name="Text 22"/>
          <p:cNvSpPr/>
          <p:nvPr/>
        </p:nvSpPr>
        <p:spPr>
          <a:xfrm>
            <a:off x="6611112" y="2670048"/>
            <a:ext cx="46451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1E29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物理隔离 + 访问控制 + 加密备份；</a:t>
            </a:r>
            <a:endParaRPr lang="en-US" sz="105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1E29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防范网络攻击导致生产安全事故。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685800" y="3346704"/>
            <a:ext cx="5349240" cy="1792224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685800" y="3346704"/>
            <a:ext cx="82296" cy="1792224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27" name="Text 25"/>
          <p:cNvSpPr/>
          <p:nvPr/>
        </p:nvSpPr>
        <p:spPr>
          <a:xfrm>
            <a:off x="886968" y="3447288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4.4.12</a:t>
            </a:r>
            <a:endParaRPr lang="en-US" sz="1250" dirty="0"/>
          </a:p>
        </p:txBody>
      </p:sp>
      <p:sp>
        <p:nvSpPr>
          <p:cNvPr id="28" name="Shape 26"/>
          <p:cNvSpPr/>
          <p:nvPr/>
        </p:nvSpPr>
        <p:spPr>
          <a:xfrm>
            <a:off x="5084064" y="3465576"/>
            <a:ext cx="822960" cy="274320"/>
          </a:xfrm>
          <a:prstGeom prst="roundRect">
            <a:avLst>
              <a:gd name="adj" fmla="val 16667"/>
            </a:avLst>
          </a:prstGeom>
          <a:solidFill>
            <a:srgbClr val="2E7D32"/>
          </a:solidFill>
          <a:ln/>
        </p:spPr>
      </p:sp>
      <p:sp>
        <p:nvSpPr>
          <p:cNvPr id="29" name="Text 27"/>
          <p:cNvSpPr/>
          <p:nvPr/>
        </p:nvSpPr>
        <p:spPr>
          <a:xfrm>
            <a:off x="5084064" y="346557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新增</a:t>
            </a:r>
            <a:endParaRPr lang="en-US" sz="950" dirty="0"/>
          </a:p>
        </p:txBody>
      </p:sp>
      <p:sp>
        <p:nvSpPr>
          <p:cNvPr id="30" name="Text 28"/>
          <p:cNvSpPr/>
          <p:nvPr/>
        </p:nvSpPr>
        <p:spPr>
          <a:xfrm>
            <a:off x="886968" y="3712464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较大风险开停工方案</a:t>
            </a:r>
            <a:endParaRPr lang="en-US" sz="1350" dirty="0"/>
          </a:p>
        </p:txBody>
      </p:sp>
      <p:sp>
        <p:nvSpPr>
          <p:cNvPr id="31" name="Shape 29"/>
          <p:cNvSpPr/>
          <p:nvPr/>
        </p:nvSpPr>
        <p:spPr>
          <a:xfrm>
            <a:off x="886968" y="4005072"/>
            <a:ext cx="4946904" cy="512064"/>
          </a:xfrm>
          <a:prstGeom prst="rect">
            <a:avLst/>
          </a:prstGeom>
          <a:solidFill>
            <a:srgbClr val="EEF2F7"/>
          </a:solidFill>
          <a:ln/>
        </p:spPr>
      </p:sp>
      <p:sp>
        <p:nvSpPr>
          <p:cNvPr id="32" name="Text 30"/>
          <p:cNvSpPr/>
          <p:nvPr/>
        </p:nvSpPr>
        <p:spPr>
          <a:xfrm>
            <a:off x="987552" y="4046220"/>
            <a:ext cx="474573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条款原文  </a:t>
            </a:r>
            <a:r>
              <a:rPr lang="en-US" sz="950" i="1" dirty="0">
                <a:solidFill>
                  <a:srgbClr val="2C4A6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较大风险等级的生产装置或设备投产和停产前应制定开停工方案。</a:t>
            </a:r>
            <a:endParaRPr lang="en-US" sz="950" dirty="0"/>
          </a:p>
        </p:txBody>
      </p:sp>
      <p:sp>
        <p:nvSpPr>
          <p:cNvPr id="33" name="Text 31"/>
          <p:cNvSpPr/>
          <p:nvPr/>
        </p:nvSpPr>
        <p:spPr>
          <a:xfrm>
            <a:off x="987552" y="4572000"/>
            <a:ext cx="4800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1E29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投产、停产“两个节点”均须有方案；</a:t>
            </a:r>
            <a:endParaRPr lang="en-US" sz="105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1E29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明确步骤、风险与应急处置。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6309360" y="3346704"/>
            <a:ext cx="5193792" cy="1792224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35" name="Shape 33"/>
          <p:cNvSpPr/>
          <p:nvPr/>
        </p:nvSpPr>
        <p:spPr>
          <a:xfrm>
            <a:off x="6309360" y="3346704"/>
            <a:ext cx="82296" cy="1792224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36" name="Text 34"/>
          <p:cNvSpPr/>
          <p:nvPr/>
        </p:nvSpPr>
        <p:spPr>
          <a:xfrm>
            <a:off x="6510528" y="3447288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4.4.13</a:t>
            </a:r>
            <a:endParaRPr lang="en-US" sz="1250" dirty="0"/>
          </a:p>
        </p:txBody>
      </p:sp>
      <p:sp>
        <p:nvSpPr>
          <p:cNvPr id="37" name="Text 35"/>
          <p:cNvSpPr/>
          <p:nvPr/>
        </p:nvSpPr>
        <p:spPr>
          <a:xfrm>
            <a:off x="6510528" y="3712464"/>
            <a:ext cx="47914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检修断能</a:t>
            </a:r>
            <a:endParaRPr lang="en-US" sz="1350" dirty="0"/>
          </a:p>
        </p:txBody>
      </p:sp>
      <p:sp>
        <p:nvSpPr>
          <p:cNvPr id="38" name="Shape 36"/>
          <p:cNvSpPr/>
          <p:nvPr/>
        </p:nvSpPr>
        <p:spPr>
          <a:xfrm>
            <a:off x="6510528" y="4005072"/>
            <a:ext cx="4791456" cy="512064"/>
          </a:xfrm>
          <a:prstGeom prst="rect">
            <a:avLst/>
          </a:prstGeom>
          <a:solidFill>
            <a:srgbClr val="EEF2F7"/>
          </a:solidFill>
          <a:ln/>
        </p:spPr>
      </p:sp>
      <p:sp>
        <p:nvSpPr>
          <p:cNvPr id="39" name="Text 37"/>
          <p:cNvSpPr/>
          <p:nvPr/>
        </p:nvSpPr>
        <p:spPr>
          <a:xfrm>
            <a:off x="6611112" y="4046220"/>
            <a:ext cx="459028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条款原文  </a:t>
            </a:r>
            <a:r>
              <a:rPr lang="en-US" sz="950" i="1" dirty="0">
                <a:solidFill>
                  <a:srgbClr val="2C4A6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生产设备检修时应切断电源、气源、油源等动力源，防止释放危险能量或危险运转。</a:t>
            </a:r>
            <a:endParaRPr lang="en-US" sz="950" dirty="0"/>
          </a:p>
        </p:txBody>
      </p:sp>
      <p:sp>
        <p:nvSpPr>
          <p:cNvPr id="40" name="Text 38"/>
          <p:cNvSpPr/>
          <p:nvPr/>
        </p:nvSpPr>
        <p:spPr>
          <a:xfrm>
            <a:off x="6611112" y="4572000"/>
            <a:ext cx="46451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1E29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落实“上锁挂牌(LOTO)”实质要求；</a:t>
            </a:r>
            <a:endParaRPr lang="en-US" sz="105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1E29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防止误启动与能量意外释放。</a:t>
            </a:r>
            <a:endParaRPr lang="en-US" sz="1050" dirty="0"/>
          </a:p>
        </p:txBody>
      </p:sp>
      <p:sp>
        <p:nvSpPr>
          <p:cNvPr id="41" name="Shape 39"/>
          <p:cNvSpPr/>
          <p:nvPr/>
        </p:nvSpPr>
        <p:spPr>
          <a:xfrm>
            <a:off x="685800" y="5321808"/>
            <a:ext cx="10817352" cy="950976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42" name="Shape 40"/>
          <p:cNvSpPr/>
          <p:nvPr/>
        </p:nvSpPr>
        <p:spPr>
          <a:xfrm>
            <a:off x="685800" y="5321808"/>
            <a:ext cx="82296" cy="950976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43" name="Text 41"/>
          <p:cNvSpPr/>
          <p:nvPr/>
        </p:nvSpPr>
        <p:spPr>
          <a:xfrm>
            <a:off x="914400" y="5404104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4.4.14 管线配置要求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960120" y="5705856"/>
            <a:ext cx="10332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1000" dirty="0">
                <a:solidFill>
                  <a:srgbClr val="1E29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按物料特性设排气、泄压、阻火、放液等安全防护装置；</a:t>
            </a:r>
            <a:endParaRPr lang="en-US" sz="1000" dirty="0"/>
          </a:p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1000" dirty="0">
                <a:solidFill>
                  <a:srgbClr val="1E29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支撑与隔热安全可靠，对热胀冷缩应力/位移采取安全措施；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1E29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危险和有害的液体、气体管线不应穿过与其无关的建(构)筑物。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37376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GB 12801—2025《生产过程安全基本要求》解读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11384280" y="6437376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13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48640" y="475488"/>
            <a:ext cx="118872" cy="493776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5" name="Text 3"/>
          <p:cNvSpPr/>
          <p:nvPr/>
        </p:nvSpPr>
        <p:spPr>
          <a:xfrm>
            <a:off x="786384" y="457200"/>
            <a:ext cx="10515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00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4.5 物料及储运要求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768096" y="713232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4.5 物料及储运安全要求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85800" y="1554480"/>
            <a:ext cx="5349240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685800" y="1554480"/>
            <a:ext cx="82296" cy="1371600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9" name="Text 7"/>
          <p:cNvSpPr/>
          <p:nvPr/>
        </p:nvSpPr>
        <p:spPr>
          <a:xfrm>
            <a:off x="886968" y="1682496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4.5.1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783080" y="1664208"/>
            <a:ext cx="4069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物料技术措施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914400" y="2121408"/>
            <a:ext cx="48920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按性质采取防火防爆防毒防腐，编制安全技术文件。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6309360" y="1554480"/>
            <a:ext cx="5349240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6309360" y="1554480"/>
            <a:ext cx="82296" cy="1371600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14" name="Text 12"/>
          <p:cNvSpPr/>
          <p:nvPr/>
        </p:nvSpPr>
        <p:spPr>
          <a:xfrm>
            <a:off x="6510528" y="1682496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4.5.2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406640" y="1664208"/>
            <a:ext cx="4069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定点存放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6537960" y="2121408"/>
            <a:ext cx="48920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在规定区域存放，地面用醒目颜色标出存放范围。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685800" y="3127248"/>
            <a:ext cx="5349240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685800" y="3127248"/>
            <a:ext cx="82296" cy="1371600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19" name="Text 17"/>
          <p:cNvSpPr/>
          <p:nvPr/>
        </p:nvSpPr>
        <p:spPr>
          <a:xfrm>
            <a:off x="886968" y="3255264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4.5.3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783080" y="3236976"/>
            <a:ext cx="4069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清除剩余物料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914400" y="3694176"/>
            <a:ext cx="48920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及时清除具危险有害因素的剩余物料。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6309360" y="3127248"/>
            <a:ext cx="5349240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6309360" y="3127248"/>
            <a:ext cx="82296" cy="1371600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24" name="Text 22"/>
          <p:cNvSpPr/>
          <p:nvPr/>
        </p:nvSpPr>
        <p:spPr>
          <a:xfrm>
            <a:off x="6510528" y="3255264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4.5.4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7406640" y="3236976"/>
            <a:ext cx="4069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三废处置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537960" y="3694176"/>
            <a:ext cx="48920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废气、废液、固体废物处置符合安全要求。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685800" y="4700016"/>
            <a:ext cx="5349240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8" name="Shape 26"/>
          <p:cNvSpPr/>
          <p:nvPr/>
        </p:nvSpPr>
        <p:spPr>
          <a:xfrm>
            <a:off x="685800" y="4700016"/>
            <a:ext cx="82296" cy="1371600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29" name="Text 27"/>
          <p:cNvSpPr/>
          <p:nvPr/>
        </p:nvSpPr>
        <p:spPr>
          <a:xfrm>
            <a:off x="886968" y="4828032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4.5.5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1783080" y="4809744"/>
            <a:ext cx="4069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储存管理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914400" y="5266944"/>
            <a:ext cx="48920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隔离/隔开/分离储存；禁忌物不混存；危化品入专库(GB15603)；储罐设压力/液位/超限报警。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6309360" y="4700016"/>
            <a:ext cx="5349240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33" name="Shape 31"/>
          <p:cNvSpPr/>
          <p:nvPr/>
        </p:nvSpPr>
        <p:spPr>
          <a:xfrm>
            <a:off x="6309360" y="4700016"/>
            <a:ext cx="82296" cy="1371600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34" name="Text 32"/>
          <p:cNvSpPr/>
          <p:nvPr/>
        </p:nvSpPr>
        <p:spPr>
          <a:xfrm>
            <a:off x="6510528" y="4828032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4.5.6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7406640" y="4809744"/>
            <a:ext cx="4069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厂内运输</a:t>
            </a:r>
            <a:endParaRPr lang="en-US" sz="1300" dirty="0"/>
          </a:p>
        </p:txBody>
      </p:sp>
      <p:sp>
        <p:nvSpPr>
          <p:cNvPr id="36" name="Text 34"/>
          <p:cNvSpPr/>
          <p:nvPr/>
        </p:nvSpPr>
        <p:spPr>
          <a:xfrm>
            <a:off x="6537960" y="5266944"/>
            <a:ext cx="48920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选用安全运输工具；危化品专车专用、配装规定；不易搬运用吊运设施。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37376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GB 12801—2025《生产过程安全基本要求》解读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11384280" y="6437376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14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48640" y="475488"/>
            <a:ext cx="118872" cy="493776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5" name="Text 3"/>
          <p:cNvSpPr/>
          <p:nvPr/>
        </p:nvSpPr>
        <p:spPr>
          <a:xfrm>
            <a:off x="786384" y="457200"/>
            <a:ext cx="10515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00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4.6 电气要求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768096" y="713232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4.6 电气安全要求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85800" y="1554480"/>
            <a:ext cx="534924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685800" y="1554480"/>
            <a:ext cx="82296" cy="1078992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9" name="Text 7"/>
          <p:cNvSpPr/>
          <p:nvPr/>
        </p:nvSpPr>
        <p:spPr>
          <a:xfrm>
            <a:off x="886968" y="1682496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4.6.1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783080" y="1664208"/>
            <a:ext cx="4069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供电与应急电源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914400" y="2121408"/>
            <a:ext cx="4892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供电负荷符合安全要求；需持续供电的仪器仪表监控装置配应急电源。（新增）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6309360" y="1554480"/>
            <a:ext cx="534924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6309360" y="1554480"/>
            <a:ext cx="82296" cy="1078992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14" name="Text 12"/>
          <p:cNvSpPr/>
          <p:nvPr/>
        </p:nvSpPr>
        <p:spPr>
          <a:xfrm>
            <a:off x="6510528" y="1682496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4.6.2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406640" y="1664208"/>
            <a:ext cx="4069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电气保护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6537960" y="2121408"/>
            <a:ext cx="4892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用电设备设电气保护装置，绝缘水平达标。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685800" y="2761488"/>
            <a:ext cx="534924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685800" y="2761488"/>
            <a:ext cx="82296" cy="1078992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19" name="Text 17"/>
          <p:cNvSpPr/>
          <p:nvPr/>
        </p:nvSpPr>
        <p:spPr>
          <a:xfrm>
            <a:off x="886968" y="2889504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4.6.3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783080" y="2871216"/>
            <a:ext cx="4069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爆炸危险区域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914400" y="3328416"/>
            <a:ext cx="4892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电气设备及仪器仪表按 GB 50058，符合防爆性能。（新增）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6309360" y="2761488"/>
            <a:ext cx="534924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6309360" y="2761488"/>
            <a:ext cx="82296" cy="1078992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24" name="Text 22"/>
          <p:cNvSpPr/>
          <p:nvPr/>
        </p:nvSpPr>
        <p:spPr>
          <a:xfrm>
            <a:off x="6510528" y="2889504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4.6.4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7406640" y="2871216"/>
            <a:ext cx="4069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电缆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537960" y="3328416"/>
            <a:ext cx="4892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电缆类型、敷设符合 GB 50217。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685800" y="3968496"/>
            <a:ext cx="534924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8" name="Shape 26"/>
          <p:cNvSpPr/>
          <p:nvPr/>
        </p:nvSpPr>
        <p:spPr>
          <a:xfrm>
            <a:off x="685800" y="3968496"/>
            <a:ext cx="82296" cy="1078992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29" name="Text 27"/>
          <p:cNvSpPr/>
          <p:nvPr/>
        </p:nvSpPr>
        <p:spPr>
          <a:xfrm>
            <a:off x="886968" y="4096512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4.6.5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1783080" y="4078224"/>
            <a:ext cx="4069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防雷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914400" y="4535424"/>
            <a:ext cx="4892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建构筑物按 GB 50057 设雷电防护装置。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6309360" y="3968496"/>
            <a:ext cx="534924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33" name="Shape 31"/>
          <p:cNvSpPr/>
          <p:nvPr/>
        </p:nvSpPr>
        <p:spPr>
          <a:xfrm>
            <a:off x="6309360" y="3968496"/>
            <a:ext cx="82296" cy="1078992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34" name="Text 32"/>
          <p:cNvSpPr/>
          <p:nvPr/>
        </p:nvSpPr>
        <p:spPr>
          <a:xfrm>
            <a:off x="6510528" y="4096512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4.6.6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7406640" y="4078224"/>
            <a:ext cx="4069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接地</a:t>
            </a:r>
            <a:endParaRPr lang="en-US" sz="1300" dirty="0"/>
          </a:p>
        </p:txBody>
      </p:sp>
      <p:sp>
        <p:nvSpPr>
          <p:cNvPr id="36" name="Text 34"/>
          <p:cNvSpPr/>
          <p:nvPr/>
        </p:nvSpPr>
        <p:spPr>
          <a:xfrm>
            <a:off x="6537960" y="4535424"/>
            <a:ext cx="4892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电气设备底座/框架/外壳/传动装置金属部分接地。</a:t>
            </a:r>
            <a:endParaRPr lang="en-US" sz="1050" dirty="0"/>
          </a:p>
        </p:txBody>
      </p:sp>
      <p:sp>
        <p:nvSpPr>
          <p:cNvPr id="37" name="Shape 35"/>
          <p:cNvSpPr/>
          <p:nvPr/>
        </p:nvSpPr>
        <p:spPr>
          <a:xfrm>
            <a:off x="685800" y="5175504"/>
            <a:ext cx="534924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38" name="Shape 36"/>
          <p:cNvSpPr/>
          <p:nvPr/>
        </p:nvSpPr>
        <p:spPr>
          <a:xfrm>
            <a:off x="685800" y="5175504"/>
            <a:ext cx="82296" cy="1078992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39" name="Text 37"/>
          <p:cNvSpPr/>
          <p:nvPr/>
        </p:nvSpPr>
        <p:spPr>
          <a:xfrm>
            <a:off x="886968" y="530352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4.6.7</a:t>
            </a:r>
            <a:endParaRPr lang="en-US" sz="1200" dirty="0"/>
          </a:p>
        </p:txBody>
      </p:sp>
      <p:sp>
        <p:nvSpPr>
          <p:cNvPr id="40" name="Text 38"/>
          <p:cNvSpPr/>
          <p:nvPr/>
        </p:nvSpPr>
        <p:spPr>
          <a:xfrm>
            <a:off x="1783080" y="5285232"/>
            <a:ext cx="4069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静电防护</a:t>
            </a:r>
            <a:endParaRPr lang="en-US" sz="1300" dirty="0"/>
          </a:p>
        </p:txBody>
      </p:sp>
      <p:sp>
        <p:nvSpPr>
          <p:cNvPr id="41" name="Text 39"/>
          <p:cNvSpPr/>
          <p:nvPr/>
        </p:nvSpPr>
        <p:spPr>
          <a:xfrm>
            <a:off x="914400" y="5742432"/>
            <a:ext cx="4892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静电危险场所消静电；可燃介质设备管道、绝缘管线连接处设静电接地。</a:t>
            </a:r>
            <a:endParaRPr lang="en-US" sz="1050" dirty="0"/>
          </a:p>
        </p:txBody>
      </p:sp>
      <p:sp>
        <p:nvSpPr>
          <p:cNvPr id="42" name="Shape 40"/>
          <p:cNvSpPr/>
          <p:nvPr/>
        </p:nvSpPr>
        <p:spPr>
          <a:xfrm>
            <a:off x="6309360" y="5175504"/>
            <a:ext cx="534924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43" name="Shape 41"/>
          <p:cNvSpPr/>
          <p:nvPr/>
        </p:nvSpPr>
        <p:spPr>
          <a:xfrm>
            <a:off x="6309360" y="5175504"/>
            <a:ext cx="82296" cy="1078992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44" name="Text 42"/>
          <p:cNvSpPr/>
          <p:nvPr/>
        </p:nvSpPr>
        <p:spPr>
          <a:xfrm>
            <a:off x="6510528" y="530352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4.6.8</a:t>
            </a:r>
            <a:endParaRPr lang="en-US" sz="1200" dirty="0"/>
          </a:p>
        </p:txBody>
      </p:sp>
      <p:sp>
        <p:nvSpPr>
          <p:cNvPr id="45" name="Text 43"/>
          <p:cNvSpPr/>
          <p:nvPr/>
        </p:nvSpPr>
        <p:spPr>
          <a:xfrm>
            <a:off x="7406640" y="5285232"/>
            <a:ext cx="4069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照明</a:t>
            </a:r>
            <a:endParaRPr lang="en-US" sz="1300" dirty="0"/>
          </a:p>
        </p:txBody>
      </p:sp>
      <p:sp>
        <p:nvSpPr>
          <p:cNvPr id="46" name="Text 44"/>
          <p:cNvSpPr/>
          <p:nvPr/>
        </p:nvSpPr>
        <p:spPr>
          <a:xfrm>
            <a:off x="6537960" y="5742432"/>
            <a:ext cx="4892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作业场所照明符合安全作业要求。</a:t>
            </a:r>
            <a:endParaRPr lang="en-US" sz="10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223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alphaModFix amt="14000"/>
          </a:blip>
          <a:stretch>
            <a:fillRect/>
          </a:stretch>
        </p:blipFill>
        <p:spPr>
          <a:xfrm>
            <a:off x="8686800" y="1371600"/>
            <a:ext cx="2926080" cy="292608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914400" y="2331720"/>
            <a:ext cx="128016" cy="914400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4" name="Text 1"/>
          <p:cNvSpPr/>
          <p:nvPr/>
        </p:nvSpPr>
        <p:spPr>
          <a:xfrm>
            <a:off x="1170432" y="228600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100" dirty="0">
                <a:solidFill>
                  <a:srgbClr val="F4A3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MODULE 3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143000" y="269748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模块三 · 安全防护技术措施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1170432" y="37033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AFC0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第5章：防火防爆、防尘防毒、防触电、防机械伤害、防起重伤害、防坠落及其他防护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37376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GB 12801—2025《生产过程安全基本要求》解读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11384280" y="6437376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15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48640" y="475488"/>
            <a:ext cx="118872" cy="493776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5" name="Text 3"/>
          <p:cNvSpPr/>
          <p:nvPr/>
        </p:nvSpPr>
        <p:spPr>
          <a:xfrm>
            <a:off x="786384" y="457200"/>
            <a:ext cx="10515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00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MODULE 3 · 第5章 导览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768096" y="713232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第5章 安全防护技术措施 · 七大类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85800" y="1554480"/>
            <a:ext cx="3429000" cy="146304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960120" y="1737360"/>
            <a:ext cx="658368" cy="658368"/>
          </a:xfrm>
          <a:prstGeom prst="ellipse">
            <a:avLst/>
          </a:prstGeom>
          <a:solidFill>
            <a:srgbClr val="E8590C"/>
          </a:solidFill>
          <a:ln/>
        </p:spPr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210" y="1862450"/>
            <a:ext cx="408188" cy="408188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819656" y="1737360"/>
            <a:ext cx="203911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5.1 防火防爆</a:t>
            </a:r>
            <a:endParaRPr lang="en-US" sz="1450" dirty="0"/>
          </a:p>
        </p:txBody>
      </p:sp>
      <p:sp>
        <p:nvSpPr>
          <p:cNvPr id="11" name="Text 8"/>
          <p:cNvSpPr/>
          <p:nvPr/>
        </p:nvSpPr>
        <p:spPr>
          <a:xfrm>
            <a:off x="978408" y="2523744"/>
            <a:ext cx="28620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措施、火花、泄压、惰化、远程、粉尘、熔融金属</a:t>
            </a:r>
            <a:endParaRPr lang="en-US" sz="950" dirty="0"/>
          </a:p>
        </p:txBody>
      </p:sp>
      <p:sp>
        <p:nvSpPr>
          <p:cNvPr id="12" name="Shape 9"/>
          <p:cNvSpPr/>
          <p:nvPr/>
        </p:nvSpPr>
        <p:spPr>
          <a:xfrm>
            <a:off x="4315968" y="1554480"/>
            <a:ext cx="3429000" cy="146304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4590288" y="1737360"/>
            <a:ext cx="658368" cy="658368"/>
          </a:xfrm>
          <a:prstGeom prst="ellipse">
            <a:avLst/>
          </a:prstGeom>
          <a:solidFill>
            <a:srgbClr val="E8590C"/>
          </a:solidFill>
          <a:ln/>
        </p:spPr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5378" y="1862450"/>
            <a:ext cx="408188" cy="408188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5449824" y="1737360"/>
            <a:ext cx="203911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5.2 防尘防毒</a:t>
            </a:r>
            <a:endParaRPr lang="en-US" sz="1450" dirty="0"/>
          </a:p>
        </p:txBody>
      </p:sp>
      <p:sp>
        <p:nvSpPr>
          <p:cNvPr id="16" name="Text 12"/>
          <p:cNvSpPr/>
          <p:nvPr/>
        </p:nvSpPr>
        <p:spPr>
          <a:xfrm>
            <a:off x="4608576" y="2523744"/>
            <a:ext cx="28620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密闭负压、急救、监测、受限空间、救护站</a:t>
            </a:r>
            <a:endParaRPr lang="en-US" sz="950" dirty="0"/>
          </a:p>
        </p:txBody>
      </p:sp>
      <p:sp>
        <p:nvSpPr>
          <p:cNvPr id="17" name="Shape 13"/>
          <p:cNvSpPr/>
          <p:nvPr/>
        </p:nvSpPr>
        <p:spPr>
          <a:xfrm>
            <a:off x="7946136" y="1554480"/>
            <a:ext cx="3429000" cy="146304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8220456" y="1737360"/>
            <a:ext cx="658368" cy="658368"/>
          </a:xfrm>
          <a:prstGeom prst="ellipse">
            <a:avLst/>
          </a:prstGeom>
          <a:solidFill>
            <a:srgbClr val="E8590C"/>
          </a:solidFill>
          <a:ln/>
        </p:spPr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45546" y="1862450"/>
            <a:ext cx="408188" cy="408188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9079992" y="1737360"/>
            <a:ext cx="203911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5.3 防触电</a:t>
            </a:r>
            <a:endParaRPr lang="en-US" sz="1450" dirty="0"/>
          </a:p>
        </p:txBody>
      </p:sp>
      <p:sp>
        <p:nvSpPr>
          <p:cNvPr id="21" name="Text 16"/>
          <p:cNvSpPr/>
          <p:nvPr/>
        </p:nvSpPr>
        <p:spPr>
          <a:xfrm>
            <a:off x="8238744" y="2523744"/>
            <a:ext cx="28620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漏电保护、单独回路、安全距离</a:t>
            </a:r>
            <a:endParaRPr lang="en-US" sz="950" dirty="0"/>
          </a:p>
        </p:txBody>
      </p:sp>
      <p:sp>
        <p:nvSpPr>
          <p:cNvPr id="22" name="Shape 17"/>
          <p:cNvSpPr/>
          <p:nvPr/>
        </p:nvSpPr>
        <p:spPr>
          <a:xfrm>
            <a:off x="685800" y="3200400"/>
            <a:ext cx="3429000" cy="146304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3" name="Shape 18"/>
          <p:cNvSpPr/>
          <p:nvPr/>
        </p:nvSpPr>
        <p:spPr>
          <a:xfrm>
            <a:off x="960120" y="3383280"/>
            <a:ext cx="658368" cy="658368"/>
          </a:xfrm>
          <a:prstGeom prst="ellipse">
            <a:avLst/>
          </a:prstGeom>
          <a:solidFill>
            <a:srgbClr val="E8590C"/>
          </a:solidFill>
          <a:ln/>
        </p:spPr>
      </p:sp>
      <p:pic>
        <p:nvPicPr>
          <p:cNvPr id="2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5210" y="3508370"/>
            <a:ext cx="408188" cy="408188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1819656" y="3383280"/>
            <a:ext cx="203911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5.4 防机械伤害</a:t>
            </a:r>
            <a:endParaRPr lang="en-US" sz="1450" dirty="0"/>
          </a:p>
        </p:txBody>
      </p:sp>
      <p:sp>
        <p:nvSpPr>
          <p:cNvPr id="26" name="Text 20"/>
          <p:cNvSpPr/>
          <p:nvPr/>
        </p:nvSpPr>
        <p:spPr>
          <a:xfrm>
            <a:off x="978408" y="4169664"/>
            <a:ext cx="28620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防护罩、挡板、紧急停车与闭锁</a:t>
            </a:r>
            <a:endParaRPr lang="en-US" sz="950" dirty="0"/>
          </a:p>
        </p:txBody>
      </p:sp>
      <p:sp>
        <p:nvSpPr>
          <p:cNvPr id="27" name="Shape 21"/>
          <p:cNvSpPr/>
          <p:nvPr/>
        </p:nvSpPr>
        <p:spPr>
          <a:xfrm>
            <a:off x="4315968" y="3200400"/>
            <a:ext cx="3429000" cy="146304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8" name="Shape 22"/>
          <p:cNvSpPr/>
          <p:nvPr/>
        </p:nvSpPr>
        <p:spPr>
          <a:xfrm>
            <a:off x="4590288" y="3383280"/>
            <a:ext cx="658368" cy="658368"/>
          </a:xfrm>
          <a:prstGeom prst="ellipse">
            <a:avLst/>
          </a:prstGeom>
          <a:solidFill>
            <a:srgbClr val="E8590C"/>
          </a:solidFill>
          <a:ln/>
        </p:spPr>
      </p:sp>
      <p:pic>
        <p:nvPicPr>
          <p:cNvPr id="29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5378" y="3508370"/>
            <a:ext cx="408188" cy="408188"/>
          </a:xfrm>
          <a:prstGeom prst="rect">
            <a:avLst/>
          </a:prstGeom>
        </p:spPr>
      </p:pic>
      <p:sp>
        <p:nvSpPr>
          <p:cNvPr id="30" name="Text 23"/>
          <p:cNvSpPr/>
          <p:nvPr/>
        </p:nvSpPr>
        <p:spPr>
          <a:xfrm>
            <a:off x="5449824" y="3383280"/>
            <a:ext cx="203911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5.5 防起重伤害</a:t>
            </a:r>
            <a:endParaRPr lang="en-US" sz="1450" dirty="0"/>
          </a:p>
        </p:txBody>
      </p:sp>
      <p:sp>
        <p:nvSpPr>
          <p:cNvPr id="31" name="Text 24"/>
          <p:cNvSpPr/>
          <p:nvPr/>
        </p:nvSpPr>
        <p:spPr>
          <a:xfrm>
            <a:off x="4608576" y="4169664"/>
            <a:ext cx="28620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选型、防爆吊运、桥机限值、走行路线</a:t>
            </a:r>
            <a:endParaRPr lang="en-US" sz="950" dirty="0"/>
          </a:p>
        </p:txBody>
      </p:sp>
      <p:sp>
        <p:nvSpPr>
          <p:cNvPr id="32" name="Shape 25"/>
          <p:cNvSpPr/>
          <p:nvPr/>
        </p:nvSpPr>
        <p:spPr>
          <a:xfrm>
            <a:off x="7946136" y="3200400"/>
            <a:ext cx="3429000" cy="146304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33" name="Shape 26"/>
          <p:cNvSpPr/>
          <p:nvPr/>
        </p:nvSpPr>
        <p:spPr>
          <a:xfrm>
            <a:off x="8220456" y="3383280"/>
            <a:ext cx="658368" cy="658368"/>
          </a:xfrm>
          <a:prstGeom prst="ellipse">
            <a:avLst/>
          </a:prstGeom>
          <a:solidFill>
            <a:srgbClr val="E8590C"/>
          </a:solidFill>
          <a:ln/>
        </p:spPr>
      </p:sp>
      <p:pic>
        <p:nvPicPr>
          <p:cNvPr id="3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45546" y="3508370"/>
            <a:ext cx="408188" cy="408188"/>
          </a:xfrm>
          <a:prstGeom prst="rect">
            <a:avLst/>
          </a:prstGeom>
        </p:spPr>
      </p:pic>
      <p:sp>
        <p:nvSpPr>
          <p:cNvPr id="35" name="Text 27"/>
          <p:cNvSpPr/>
          <p:nvPr/>
        </p:nvSpPr>
        <p:spPr>
          <a:xfrm>
            <a:off x="9079992" y="3383280"/>
            <a:ext cx="203911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5.6 防坠落</a:t>
            </a:r>
            <a:endParaRPr lang="en-US" sz="1450" dirty="0"/>
          </a:p>
        </p:txBody>
      </p:sp>
      <p:sp>
        <p:nvSpPr>
          <p:cNvPr id="36" name="Text 28"/>
          <p:cNvSpPr/>
          <p:nvPr/>
        </p:nvSpPr>
        <p:spPr>
          <a:xfrm>
            <a:off x="8238744" y="4169664"/>
            <a:ext cx="28620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盖板栏杆、踢脚板</a:t>
            </a:r>
            <a:endParaRPr lang="en-US" sz="950" dirty="0"/>
          </a:p>
        </p:txBody>
      </p:sp>
      <p:sp>
        <p:nvSpPr>
          <p:cNvPr id="37" name="Shape 29"/>
          <p:cNvSpPr/>
          <p:nvPr/>
        </p:nvSpPr>
        <p:spPr>
          <a:xfrm>
            <a:off x="685800" y="4846320"/>
            <a:ext cx="3429000" cy="146304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38" name="Shape 30"/>
          <p:cNvSpPr/>
          <p:nvPr/>
        </p:nvSpPr>
        <p:spPr>
          <a:xfrm>
            <a:off x="960120" y="5029200"/>
            <a:ext cx="658368" cy="658368"/>
          </a:xfrm>
          <a:prstGeom prst="ellipse">
            <a:avLst/>
          </a:prstGeom>
          <a:solidFill>
            <a:srgbClr val="E8590C"/>
          </a:solidFill>
          <a:ln/>
        </p:spPr>
      </p:sp>
      <p:pic>
        <p:nvPicPr>
          <p:cNvPr id="39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85210" y="5154290"/>
            <a:ext cx="408188" cy="408188"/>
          </a:xfrm>
          <a:prstGeom prst="rect">
            <a:avLst/>
          </a:prstGeom>
        </p:spPr>
      </p:pic>
      <p:sp>
        <p:nvSpPr>
          <p:cNvPr id="40" name="Text 31"/>
          <p:cNvSpPr/>
          <p:nvPr/>
        </p:nvSpPr>
        <p:spPr>
          <a:xfrm>
            <a:off x="1819656" y="5029200"/>
            <a:ext cx="203911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5.7 其他防护</a:t>
            </a:r>
            <a:endParaRPr lang="en-US" sz="1450" dirty="0"/>
          </a:p>
        </p:txBody>
      </p:sp>
      <p:sp>
        <p:nvSpPr>
          <p:cNvPr id="41" name="Text 32"/>
          <p:cNvSpPr/>
          <p:nvPr/>
        </p:nvSpPr>
        <p:spPr>
          <a:xfrm>
            <a:off x="978408" y="5815584"/>
            <a:ext cx="28620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淹溺、物体打击、报警、标志、疏散、危险作业、个体防护</a:t>
            </a:r>
            <a:endParaRPr lang="en-US" sz="9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37376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GB 12801—2025《生产过程安全基本要求》解读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11384280" y="6437376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16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48640" y="475488"/>
            <a:ext cx="118872" cy="493776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5" name="Text 3"/>
          <p:cNvSpPr/>
          <p:nvPr/>
        </p:nvSpPr>
        <p:spPr>
          <a:xfrm>
            <a:off x="786384" y="457200"/>
            <a:ext cx="10515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00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5.1 防火防爆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768096" y="713232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5.1 防火防爆安全措施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85800" y="1554480"/>
            <a:ext cx="5349240" cy="859536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685800" y="1554480"/>
            <a:ext cx="82296" cy="859536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9" name="Text 7"/>
          <p:cNvSpPr/>
          <p:nvPr/>
        </p:nvSpPr>
        <p:spPr>
          <a:xfrm>
            <a:off x="886968" y="1636776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5.1.1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1709928" y="1554480"/>
            <a:ext cx="132588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防火防爆措施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3063240" y="1554480"/>
            <a:ext cx="27889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8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火灾爆炸危险工艺/作业/施工应采取防火防爆措施。</a:t>
            </a:r>
            <a:endParaRPr lang="en-US" sz="980" dirty="0"/>
          </a:p>
        </p:txBody>
      </p:sp>
      <p:sp>
        <p:nvSpPr>
          <p:cNvPr id="12" name="Shape 10"/>
          <p:cNvSpPr/>
          <p:nvPr/>
        </p:nvSpPr>
        <p:spPr>
          <a:xfrm>
            <a:off x="6309360" y="1554480"/>
            <a:ext cx="5349240" cy="859536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6309360" y="1554480"/>
            <a:ext cx="82296" cy="859536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14" name="Text 12"/>
          <p:cNvSpPr/>
          <p:nvPr/>
        </p:nvSpPr>
        <p:spPr>
          <a:xfrm>
            <a:off x="6510528" y="1636776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5.1.2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7333488" y="1554480"/>
            <a:ext cx="132588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避免火花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8686800" y="1554480"/>
            <a:ext cx="27889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8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可燃性气体或粉尘作业场所应采取避免产生火花的措施。</a:t>
            </a:r>
            <a:endParaRPr lang="en-US" sz="980" dirty="0"/>
          </a:p>
        </p:txBody>
      </p:sp>
      <p:sp>
        <p:nvSpPr>
          <p:cNvPr id="17" name="Shape 15"/>
          <p:cNvSpPr/>
          <p:nvPr/>
        </p:nvSpPr>
        <p:spPr>
          <a:xfrm>
            <a:off x="685800" y="2505456"/>
            <a:ext cx="5349240" cy="859536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685800" y="2505456"/>
            <a:ext cx="82296" cy="859536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19" name="Text 17"/>
          <p:cNvSpPr/>
          <p:nvPr/>
        </p:nvSpPr>
        <p:spPr>
          <a:xfrm>
            <a:off x="886968" y="25877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5.1.3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1709928" y="2505456"/>
            <a:ext cx="132588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泄压联锁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3063240" y="2505456"/>
            <a:ext cx="27889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8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突然超压或瞬间爆炸危险设备应设泄压、联锁等安全装置。</a:t>
            </a:r>
            <a:endParaRPr lang="en-US" sz="980" dirty="0"/>
          </a:p>
        </p:txBody>
      </p:sp>
      <p:sp>
        <p:nvSpPr>
          <p:cNvPr id="22" name="Shape 20"/>
          <p:cNvSpPr/>
          <p:nvPr/>
        </p:nvSpPr>
        <p:spPr>
          <a:xfrm>
            <a:off x="6309360" y="2505456"/>
            <a:ext cx="5349240" cy="859536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6309360" y="2505456"/>
            <a:ext cx="82296" cy="859536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24" name="Text 22"/>
          <p:cNvSpPr/>
          <p:nvPr/>
        </p:nvSpPr>
        <p:spPr>
          <a:xfrm>
            <a:off x="6510528" y="25877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5.1.4</a:t>
            </a:r>
            <a:endParaRPr lang="en-US" sz="1150" dirty="0"/>
          </a:p>
        </p:txBody>
      </p:sp>
      <p:sp>
        <p:nvSpPr>
          <p:cNvPr id="25" name="Text 23"/>
          <p:cNvSpPr/>
          <p:nvPr/>
        </p:nvSpPr>
        <p:spPr>
          <a:xfrm>
            <a:off x="7333488" y="2505456"/>
            <a:ext cx="132588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惰性保护</a:t>
            </a:r>
            <a:endParaRPr lang="en-US" sz="1150" dirty="0"/>
          </a:p>
        </p:txBody>
      </p:sp>
      <p:sp>
        <p:nvSpPr>
          <p:cNvPr id="26" name="Text 24"/>
          <p:cNvSpPr/>
          <p:nvPr/>
        </p:nvSpPr>
        <p:spPr>
          <a:xfrm>
            <a:off x="8686800" y="2505456"/>
            <a:ext cx="27889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8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易燃固体粉碎/可燃气/可燃液体等设惰性气体置换或保护。</a:t>
            </a:r>
            <a:endParaRPr lang="en-US" sz="980" dirty="0"/>
          </a:p>
        </p:txBody>
      </p:sp>
      <p:sp>
        <p:nvSpPr>
          <p:cNvPr id="27" name="Shape 25"/>
          <p:cNvSpPr/>
          <p:nvPr/>
        </p:nvSpPr>
        <p:spPr>
          <a:xfrm>
            <a:off x="685800" y="3456432"/>
            <a:ext cx="5349240" cy="859536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8" name="Shape 26"/>
          <p:cNvSpPr/>
          <p:nvPr/>
        </p:nvSpPr>
        <p:spPr>
          <a:xfrm>
            <a:off x="685800" y="3456432"/>
            <a:ext cx="82296" cy="859536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29" name="Text 27"/>
          <p:cNvSpPr/>
          <p:nvPr/>
        </p:nvSpPr>
        <p:spPr>
          <a:xfrm>
            <a:off x="886968" y="353872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5.1.5</a:t>
            </a:r>
            <a:endParaRPr lang="en-US" sz="1150" dirty="0"/>
          </a:p>
        </p:txBody>
      </p:sp>
      <p:sp>
        <p:nvSpPr>
          <p:cNvPr id="30" name="Text 28"/>
          <p:cNvSpPr/>
          <p:nvPr/>
        </p:nvSpPr>
        <p:spPr>
          <a:xfrm>
            <a:off x="1709928" y="3456432"/>
            <a:ext cx="132588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视频监控远程</a:t>
            </a:r>
            <a:endParaRPr lang="en-US" sz="1150" dirty="0"/>
          </a:p>
        </p:txBody>
      </p:sp>
      <p:sp>
        <p:nvSpPr>
          <p:cNvPr id="31" name="Text 29"/>
          <p:cNvSpPr/>
          <p:nvPr/>
        </p:nvSpPr>
        <p:spPr>
          <a:xfrm>
            <a:off x="3063240" y="3456432"/>
            <a:ext cx="27889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8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较大风险爆炸过程设视频监控与远程控制，终端在安全区。（新增）</a:t>
            </a:r>
            <a:endParaRPr lang="en-US" sz="980" dirty="0"/>
          </a:p>
        </p:txBody>
      </p:sp>
      <p:sp>
        <p:nvSpPr>
          <p:cNvPr id="32" name="Shape 30"/>
          <p:cNvSpPr/>
          <p:nvPr/>
        </p:nvSpPr>
        <p:spPr>
          <a:xfrm>
            <a:off x="6309360" y="3456432"/>
            <a:ext cx="5349240" cy="859536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33" name="Shape 31"/>
          <p:cNvSpPr/>
          <p:nvPr/>
        </p:nvSpPr>
        <p:spPr>
          <a:xfrm>
            <a:off x="6309360" y="3456432"/>
            <a:ext cx="82296" cy="859536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34" name="Text 32"/>
          <p:cNvSpPr/>
          <p:nvPr/>
        </p:nvSpPr>
        <p:spPr>
          <a:xfrm>
            <a:off x="6510528" y="353872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5.1.6</a:t>
            </a:r>
            <a:endParaRPr lang="en-US" sz="1150" dirty="0"/>
          </a:p>
        </p:txBody>
      </p:sp>
      <p:sp>
        <p:nvSpPr>
          <p:cNvPr id="35" name="Text 33"/>
          <p:cNvSpPr/>
          <p:nvPr/>
        </p:nvSpPr>
        <p:spPr>
          <a:xfrm>
            <a:off x="7333488" y="3456432"/>
            <a:ext cx="132588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隔离屏蔽</a:t>
            </a:r>
            <a:endParaRPr lang="en-US" sz="1150" dirty="0"/>
          </a:p>
        </p:txBody>
      </p:sp>
      <p:sp>
        <p:nvSpPr>
          <p:cNvPr id="36" name="Text 34"/>
          <p:cNvSpPr/>
          <p:nvPr/>
        </p:nvSpPr>
        <p:spPr>
          <a:xfrm>
            <a:off x="8686800" y="3456432"/>
            <a:ext cx="27889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8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对爆炸敏感设备综合采取隔离、屏蔽、防护墙等措施。</a:t>
            </a:r>
            <a:endParaRPr lang="en-US" sz="980" dirty="0"/>
          </a:p>
        </p:txBody>
      </p:sp>
      <p:sp>
        <p:nvSpPr>
          <p:cNvPr id="37" name="Shape 35"/>
          <p:cNvSpPr/>
          <p:nvPr/>
        </p:nvSpPr>
        <p:spPr>
          <a:xfrm>
            <a:off x="685800" y="4407408"/>
            <a:ext cx="5349240" cy="859536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38" name="Shape 36"/>
          <p:cNvSpPr/>
          <p:nvPr/>
        </p:nvSpPr>
        <p:spPr>
          <a:xfrm>
            <a:off x="685800" y="4407408"/>
            <a:ext cx="82296" cy="859536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39" name="Text 37"/>
          <p:cNvSpPr/>
          <p:nvPr/>
        </p:nvSpPr>
        <p:spPr>
          <a:xfrm>
            <a:off x="886968" y="4489704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5.1.7</a:t>
            </a:r>
            <a:endParaRPr lang="en-US" sz="1150" dirty="0"/>
          </a:p>
        </p:txBody>
      </p:sp>
      <p:sp>
        <p:nvSpPr>
          <p:cNvPr id="40" name="Text 38"/>
          <p:cNvSpPr/>
          <p:nvPr/>
        </p:nvSpPr>
        <p:spPr>
          <a:xfrm>
            <a:off x="1709928" y="4407408"/>
            <a:ext cx="132588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粉尘防爆</a:t>
            </a:r>
            <a:endParaRPr lang="en-US" sz="1150" dirty="0"/>
          </a:p>
        </p:txBody>
      </p:sp>
      <p:sp>
        <p:nvSpPr>
          <p:cNvPr id="41" name="Text 39"/>
          <p:cNvSpPr/>
          <p:nvPr/>
        </p:nvSpPr>
        <p:spPr>
          <a:xfrm>
            <a:off x="3063240" y="4407408"/>
            <a:ext cx="27889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8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 GB 15577；不同类别可燃粉尘不应合用同一除尘系统。</a:t>
            </a:r>
            <a:endParaRPr lang="en-US" sz="980" dirty="0"/>
          </a:p>
        </p:txBody>
      </p:sp>
      <p:sp>
        <p:nvSpPr>
          <p:cNvPr id="42" name="Shape 40"/>
          <p:cNvSpPr/>
          <p:nvPr/>
        </p:nvSpPr>
        <p:spPr>
          <a:xfrm>
            <a:off x="6309360" y="4407408"/>
            <a:ext cx="5349240" cy="859536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43" name="Shape 41"/>
          <p:cNvSpPr/>
          <p:nvPr/>
        </p:nvSpPr>
        <p:spPr>
          <a:xfrm>
            <a:off x="6309360" y="4407408"/>
            <a:ext cx="82296" cy="859536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44" name="Text 42"/>
          <p:cNvSpPr/>
          <p:nvPr/>
        </p:nvSpPr>
        <p:spPr>
          <a:xfrm>
            <a:off x="6510528" y="4489704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5.1.8</a:t>
            </a:r>
            <a:endParaRPr lang="en-US" sz="1150" dirty="0"/>
          </a:p>
        </p:txBody>
      </p:sp>
      <p:sp>
        <p:nvSpPr>
          <p:cNvPr id="45" name="Text 43"/>
          <p:cNvSpPr/>
          <p:nvPr/>
        </p:nvSpPr>
        <p:spPr>
          <a:xfrm>
            <a:off x="7333488" y="4407408"/>
            <a:ext cx="132588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熔融金属防雨</a:t>
            </a:r>
            <a:endParaRPr lang="en-US" sz="1150" dirty="0"/>
          </a:p>
        </p:txBody>
      </p:sp>
      <p:sp>
        <p:nvSpPr>
          <p:cNvPr id="46" name="Text 44"/>
          <p:cNvSpPr/>
          <p:nvPr/>
        </p:nvSpPr>
        <p:spPr>
          <a:xfrm>
            <a:off x="8686800" y="4407408"/>
            <a:ext cx="27889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8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存放运输高温熔融金属/熔渣场所设防雨设施，不积水。</a:t>
            </a:r>
            <a:endParaRPr lang="en-US" sz="980" dirty="0"/>
          </a:p>
        </p:txBody>
      </p:sp>
      <p:sp>
        <p:nvSpPr>
          <p:cNvPr id="47" name="Shape 45"/>
          <p:cNvSpPr/>
          <p:nvPr/>
        </p:nvSpPr>
        <p:spPr>
          <a:xfrm>
            <a:off x="685800" y="5358384"/>
            <a:ext cx="5349240" cy="859536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48" name="Shape 46"/>
          <p:cNvSpPr/>
          <p:nvPr/>
        </p:nvSpPr>
        <p:spPr>
          <a:xfrm>
            <a:off x="685800" y="5358384"/>
            <a:ext cx="82296" cy="859536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49" name="Text 47"/>
          <p:cNvSpPr/>
          <p:nvPr/>
        </p:nvSpPr>
        <p:spPr>
          <a:xfrm>
            <a:off x="886968" y="54406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5.1.9</a:t>
            </a:r>
            <a:endParaRPr lang="en-US" sz="1150" dirty="0"/>
          </a:p>
        </p:txBody>
      </p:sp>
      <p:sp>
        <p:nvSpPr>
          <p:cNvPr id="50" name="Text 48"/>
          <p:cNvSpPr/>
          <p:nvPr/>
        </p:nvSpPr>
        <p:spPr>
          <a:xfrm>
            <a:off x="1709928" y="5358384"/>
            <a:ext cx="132588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冶炼区域</a:t>
            </a:r>
            <a:endParaRPr lang="en-US" sz="1150" dirty="0"/>
          </a:p>
        </p:txBody>
      </p:sp>
      <p:sp>
        <p:nvSpPr>
          <p:cNvPr id="51" name="Text 49"/>
          <p:cNvSpPr/>
          <p:nvPr/>
        </p:nvSpPr>
        <p:spPr>
          <a:xfrm>
            <a:off x="3063240" y="5358384"/>
            <a:ext cx="27889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8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熔融金属炉下/罐/吊运区地面不积水、不堆潮湿及易燃物。</a:t>
            </a:r>
            <a:endParaRPr lang="en-US" sz="98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37376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GB 12801—2025《生产过程安全基本要求》解读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11384280" y="6437376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17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48640" y="475488"/>
            <a:ext cx="118872" cy="493776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5" name="Text 3"/>
          <p:cNvSpPr/>
          <p:nvPr/>
        </p:nvSpPr>
        <p:spPr>
          <a:xfrm>
            <a:off x="786384" y="457200"/>
            <a:ext cx="10515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00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5.2 防尘防毒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768096" y="713232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5.2 防尘防毒安全措施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85800" y="1554480"/>
            <a:ext cx="5349240" cy="201168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685800" y="1554480"/>
            <a:ext cx="82296" cy="2011680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9" name="Text 7"/>
          <p:cNvSpPr/>
          <p:nvPr/>
        </p:nvSpPr>
        <p:spPr>
          <a:xfrm>
            <a:off x="886968" y="1655064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5.2.1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886968" y="1920240"/>
            <a:ext cx="49469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密闭/负压/通风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886968" y="2212848"/>
            <a:ext cx="4946904" cy="512064"/>
          </a:xfrm>
          <a:prstGeom prst="rect">
            <a:avLst/>
          </a:prstGeom>
          <a:solidFill>
            <a:srgbClr val="EEF2F7"/>
          </a:solidFill>
          <a:ln/>
        </p:spPr>
      </p:sp>
      <p:sp>
        <p:nvSpPr>
          <p:cNvPr id="12" name="Text 10"/>
          <p:cNvSpPr/>
          <p:nvPr/>
        </p:nvSpPr>
        <p:spPr>
          <a:xfrm>
            <a:off x="987552" y="2253996"/>
            <a:ext cx="474573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条款原文  </a:t>
            </a:r>
            <a:r>
              <a:rPr lang="en-US" sz="950" i="1" dirty="0">
                <a:solidFill>
                  <a:srgbClr val="2C4A6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毒物危害较大的工艺、作业和施工过程应采取密闭、负压或通风等措施。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987552" y="2779776"/>
            <a:ext cx="48006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1E29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从源头削减毒物扩散；</a:t>
            </a:r>
            <a:endParaRPr lang="en-US" sz="105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1E29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负压与通风形成“收—排”双保险。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6309360" y="1554480"/>
            <a:ext cx="5193792" cy="201168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6309360" y="1554480"/>
            <a:ext cx="82296" cy="2011680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16" name="Text 14"/>
          <p:cNvSpPr/>
          <p:nvPr/>
        </p:nvSpPr>
        <p:spPr>
          <a:xfrm>
            <a:off x="6510528" y="1655064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5.2.2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6510528" y="1920240"/>
            <a:ext cx="47914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现场急救与应急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6510528" y="2212848"/>
            <a:ext cx="4791456" cy="512064"/>
          </a:xfrm>
          <a:prstGeom prst="rect">
            <a:avLst/>
          </a:prstGeom>
          <a:solidFill>
            <a:srgbClr val="EEF2F7"/>
          </a:solidFill>
          <a:ln/>
        </p:spPr>
      </p:sp>
      <p:sp>
        <p:nvSpPr>
          <p:cNvPr id="19" name="Text 17"/>
          <p:cNvSpPr/>
          <p:nvPr/>
        </p:nvSpPr>
        <p:spPr>
          <a:xfrm>
            <a:off x="6611112" y="2253996"/>
            <a:ext cx="459028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条款原文  </a:t>
            </a:r>
            <a:r>
              <a:rPr lang="en-US" sz="950" i="1" dirty="0">
                <a:solidFill>
                  <a:srgbClr val="2C4A6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有毒物质场所应配现场急救用品，设冲洗喷淋、应急疏散通道、泄险区及风向标。</a:t>
            </a:r>
            <a:endParaRPr lang="en-US" sz="950" dirty="0"/>
          </a:p>
        </p:txBody>
      </p:sp>
      <p:sp>
        <p:nvSpPr>
          <p:cNvPr id="20" name="Text 18"/>
          <p:cNvSpPr/>
          <p:nvPr/>
        </p:nvSpPr>
        <p:spPr>
          <a:xfrm>
            <a:off x="6611112" y="2779776"/>
            <a:ext cx="464515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1E29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“冲—撤—泄—示”四位一体应急配置；</a:t>
            </a:r>
            <a:endParaRPr lang="en-US" sz="105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rgbClr val="1E29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风向标指导人员向上风向撤离。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685800" y="3703320"/>
            <a:ext cx="10817352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685800" y="3703320"/>
            <a:ext cx="82296" cy="1737360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23" name="Text 21"/>
          <p:cNvSpPr/>
          <p:nvPr/>
        </p:nvSpPr>
        <p:spPr>
          <a:xfrm>
            <a:off x="914400" y="381304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5.2.3 难避免粉尘/毒物的监测与防护</a:t>
            </a:r>
            <a:endParaRPr lang="en-US" sz="1350" dirty="0"/>
          </a:p>
        </p:txBody>
      </p:sp>
      <p:sp>
        <p:nvSpPr>
          <p:cNvPr id="24" name="Text 22"/>
          <p:cNvSpPr/>
          <p:nvPr/>
        </p:nvSpPr>
        <p:spPr>
          <a:xfrm>
            <a:off x="960120" y="4160520"/>
            <a:ext cx="10332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80" dirty="0">
                <a:solidFill>
                  <a:srgbClr val="1E29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a) 加强设备设施管线检查维护，防止跑、冒、滴、漏；</a:t>
            </a:r>
            <a:endParaRPr lang="en-US" sz="108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080" dirty="0">
                <a:solidFill>
                  <a:srgbClr val="1E29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b) 进入含毒容器或封闭区前盲板隔断，按“先通风、再检测、后作业”处理，作业中持续通风与浓度监测，并有监护和应急防护；</a:t>
            </a:r>
            <a:endParaRPr lang="en-US" sz="1080" dirty="0"/>
          </a:p>
          <a:p>
            <a:pPr marL="342900" indent="-342900">
              <a:buSzPct val="100000"/>
              <a:buChar char="•"/>
            </a:pPr>
            <a:r>
              <a:rPr lang="en-US" sz="1080" dirty="0">
                <a:solidFill>
                  <a:srgbClr val="1E29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c) 粉尘/有毒作业环境人员严格执行休息、就餐、洗漱及污染衣物洗涤管理制度。</a:t>
            </a:r>
            <a:endParaRPr lang="en-US" sz="1080" dirty="0"/>
          </a:p>
        </p:txBody>
      </p:sp>
      <p:sp>
        <p:nvSpPr>
          <p:cNvPr id="25" name="Shape 23"/>
          <p:cNvSpPr/>
          <p:nvPr/>
        </p:nvSpPr>
        <p:spPr>
          <a:xfrm>
            <a:off x="685800" y="5532120"/>
            <a:ext cx="10817352" cy="566928"/>
          </a:xfrm>
          <a:prstGeom prst="rect">
            <a:avLst/>
          </a:prstGeom>
          <a:solidFill>
            <a:srgbClr val="1E3A5F"/>
          </a:solidFill>
          <a:ln/>
        </p:spPr>
      </p:sp>
      <p:sp>
        <p:nvSpPr>
          <p:cNvPr id="26" name="Text 24"/>
          <p:cNvSpPr/>
          <p:nvPr/>
        </p:nvSpPr>
        <p:spPr>
          <a:xfrm>
            <a:off x="914400" y="5669280"/>
            <a:ext cx="10332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5.2.4  生产、使用剧毒或高毒物质的企业应设置紧急救护站或气体防护站。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37376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GB 12801—2025《生产过程安全基本要求》解读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11384280" y="6437376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18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48640" y="475488"/>
            <a:ext cx="118872" cy="493776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5" name="Text 3"/>
          <p:cNvSpPr/>
          <p:nvPr/>
        </p:nvSpPr>
        <p:spPr>
          <a:xfrm>
            <a:off x="786384" y="457200"/>
            <a:ext cx="10515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00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5.3 防触电 · 5.4 防机械伤害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768096" y="713232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5.3 防触电 与 5.4 防机械伤害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685800" y="1508760"/>
            <a:ext cx="5349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5.3 防触电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685800" y="1920240"/>
            <a:ext cx="534924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85800" y="1920240"/>
            <a:ext cx="82296" cy="1280160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10" name="Text 8"/>
          <p:cNvSpPr/>
          <p:nvPr/>
        </p:nvSpPr>
        <p:spPr>
          <a:xfrm>
            <a:off x="868680" y="202996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5.3.1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886968" y="2331720"/>
            <a:ext cx="5029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E29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检修电源箱支路开关、超安全电压手持电动工具加装剩余电流动作保护（漏电保护）。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685800" y="3291840"/>
            <a:ext cx="534924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685800" y="3291840"/>
            <a:ext cx="82296" cy="1280160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14" name="Text 12"/>
          <p:cNvSpPr/>
          <p:nvPr/>
        </p:nvSpPr>
        <p:spPr>
          <a:xfrm>
            <a:off x="868680" y="340156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5.3.2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886968" y="3703320"/>
            <a:ext cx="5029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E29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连接电动机械及工具的电气回路单独装设开关/插座，并装剩余电流动作保护。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685800" y="4663440"/>
            <a:ext cx="534924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85800" y="4663440"/>
            <a:ext cx="82296" cy="1280160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18" name="Text 16"/>
          <p:cNvSpPr/>
          <p:nvPr/>
        </p:nvSpPr>
        <p:spPr>
          <a:xfrm>
            <a:off x="868680" y="477316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5.3.3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886968" y="5074920"/>
            <a:ext cx="5029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E29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高压作业人体与带电体安全距离达标；低压带电不直接接触裸露带电部位并保持对地绝缘。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6309360" y="1508760"/>
            <a:ext cx="51937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5.4 防机械伤害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6309360" y="1920240"/>
            <a:ext cx="5193792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6309360" y="1920240"/>
            <a:ext cx="82296" cy="1280160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23" name="Text 21"/>
          <p:cNvSpPr/>
          <p:nvPr/>
        </p:nvSpPr>
        <p:spPr>
          <a:xfrm>
            <a:off x="6492240" y="202996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5.4.1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6510528" y="2331720"/>
            <a:ext cx="4892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E29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转动、传动部位设防护罩、防护网或防护栏杆等安全装置。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6309360" y="3291840"/>
            <a:ext cx="5193792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6309360" y="3291840"/>
            <a:ext cx="82296" cy="1280160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27" name="Text 25"/>
          <p:cNvSpPr/>
          <p:nvPr/>
        </p:nvSpPr>
        <p:spPr>
          <a:xfrm>
            <a:off x="6492240" y="340156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5.4.2</a:t>
            </a:r>
            <a:endParaRPr lang="en-US" sz="1250" dirty="0"/>
          </a:p>
        </p:txBody>
      </p:sp>
      <p:sp>
        <p:nvSpPr>
          <p:cNvPr id="28" name="Text 26"/>
          <p:cNvSpPr/>
          <p:nvPr/>
        </p:nvSpPr>
        <p:spPr>
          <a:xfrm>
            <a:off x="6510528" y="3703320"/>
            <a:ext cx="4892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E29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飞出物、物料喷溅、工件弹出等易伤人部位或场所设防护挡板。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6309360" y="4663440"/>
            <a:ext cx="5193792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30" name="Shape 28"/>
          <p:cNvSpPr/>
          <p:nvPr/>
        </p:nvSpPr>
        <p:spPr>
          <a:xfrm>
            <a:off x="6309360" y="4663440"/>
            <a:ext cx="82296" cy="1280160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31" name="Text 29"/>
          <p:cNvSpPr/>
          <p:nvPr/>
        </p:nvSpPr>
        <p:spPr>
          <a:xfrm>
            <a:off x="6492240" y="477316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5.4.3</a:t>
            </a:r>
            <a:endParaRPr lang="en-US" sz="1250" dirty="0"/>
          </a:p>
        </p:txBody>
      </p:sp>
      <p:sp>
        <p:nvSpPr>
          <p:cNvPr id="32" name="Text 30"/>
          <p:cNvSpPr/>
          <p:nvPr/>
        </p:nvSpPr>
        <p:spPr>
          <a:xfrm>
            <a:off x="6510528" y="5074920"/>
            <a:ext cx="4892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E29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可能挤压或压制的设备设紧急停车开关和机械闭锁装置。</a:t>
            </a:r>
            <a:endParaRPr lang="en-US" sz="11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37376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GB 12801—2025《生产过程安全基本要求》解读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11384280" y="6437376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19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48640" y="475488"/>
            <a:ext cx="118872" cy="493776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5" name="Text 3"/>
          <p:cNvSpPr/>
          <p:nvPr/>
        </p:nvSpPr>
        <p:spPr>
          <a:xfrm>
            <a:off x="786384" y="457200"/>
            <a:ext cx="10515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00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5.5 防起重伤害 · 5.6 防坠落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768096" y="713232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5.5 防起重伤害 与 5.6 防坠落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685800" y="1508760"/>
            <a:ext cx="6766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5.5 防起重伤害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685800" y="1920240"/>
            <a:ext cx="676656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85800" y="1920240"/>
            <a:ext cx="82296" cy="960120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10" name="Text 8"/>
          <p:cNvSpPr/>
          <p:nvPr/>
        </p:nvSpPr>
        <p:spPr>
          <a:xfrm>
            <a:off x="868680" y="20116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5.5.1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86968" y="2286000"/>
            <a:ext cx="6446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E29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起重机械及机梁、吊具与作业环境、条件、用电负荷相适应。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685800" y="2971800"/>
            <a:ext cx="676656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685800" y="2971800"/>
            <a:ext cx="82296" cy="960120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14" name="Text 12"/>
          <p:cNvSpPr/>
          <p:nvPr/>
        </p:nvSpPr>
        <p:spPr>
          <a:xfrm>
            <a:off x="868680" y="306324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5.5.2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86968" y="3337560"/>
            <a:ext cx="6446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E29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易燃易爆场所用防爆型；吊运熔融金属材质符合安全；垂直升降设限速与防坠落装置。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85800" y="4023360"/>
            <a:ext cx="676656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85800" y="4023360"/>
            <a:ext cx="82296" cy="960120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18" name="Text 16"/>
          <p:cNvSpPr/>
          <p:nvPr/>
        </p:nvSpPr>
        <p:spPr>
          <a:xfrm>
            <a:off x="868680" y="4114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5.5.3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886968" y="4389120"/>
            <a:ext cx="6446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E29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桥式起重机吊钩设计载荷、行车限值预留安全系数，醒目处标出允许极限荷载量。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685800" y="5074920"/>
            <a:ext cx="676656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685800" y="5074920"/>
            <a:ext cx="82296" cy="960120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22" name="Text 20"/>
          <p:cNvSpPr/>
          <p:nvPr/>
        </p:nvSpPr>
        <p:spPr>
          <a:xfrm>
            <a:off x="868680" y="516636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5.5.4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886968" y="5440680"/>
            <a:ext cx="6446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E29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根据生产设备布局选择起重机械走行路线。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7726680" y="1508760"/>
            <a:ext cx="37764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5.6 防坠落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7726680" y="1920240"/>
            <a:ext cx="3776472" cy="169164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7726680" y="1920240"/>
            <a:ext cx="82296" cy="1691640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27" name="Text 25"/>
          <p:cNvSpPr/>
          <p:nvPr/>
        </p:nvSpPr>
        <p:spPr>
          <a:xfrm>
            <a:off x="7909560" y="202996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5.6.1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7927848" y="2331720"/>
            <a:ext cx="3474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E29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坑、池、井、沟等设盖板或防护栏杆。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7726680" y="3749040"/>
            <a:ext cx="3776472" cy="169164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30" name="Shape 28"/>
          <p:cNvSpPr/>
          <p:nvPr/>
        </p:nvSpPr>
        <p:spPr>
          <a:xfrm>
            <a:off x="7726680" y="3749040"/>
            <a:ext cx="82296" cy="1691640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31" name="Text 29"/>
          <p:cNvSpPr/>
          <p:nvPr/>
        </p:nvSpPr>
        <p:spPr>
          <a:xfrm>
            <a:off x="7909560" y="385876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5.6.2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7927848" y="4160520"/>
            <a:ext cx="3474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E29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高处坠落危险的平台、通道、工作面设防护栏杆；楼面/平台/走道栏杆下部设踢脚板。</a:t>
            </a:r>
            <a:endParaRPr lang="en-US" sz="10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37376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GB 12801—2025《生产过程安全基本要求》解读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11384280" y="6437376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48640" y="475488"/>
            <a:ext cx="118872" cy="493776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5" name="Text 3"/>
          <p:cNvSpPr/>
          <p:nvPr/>
        </p:nvSpPr>
        <p:spPr>
          <a:xfrm>
            <a:off x="786384" y="457200"/>
            <a:ext cx="10515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00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5.7 其他安全防护措施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768096" y="713232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5.7 其他安全防护措施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85800" y="1554480"/>
            <a:ext cx="5349240" cy="859536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685800" y="1554480"/>
            <a:ext cx="82296" cy="859536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9" name="Text 7"/>
          <p:cNvSpPr/>
          <p:nvPr/>
        </p:nvSpPr>
        <p:spPr>
          <a:xfrm>
            <a:off x="886968" y="1636776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5.7.1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2103120" y="1554480"/>
            <a:ext cx="114300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防淹溺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3246120" y="1554480"/>
            <a:ext cx="260604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8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液池、液槽、液罐等采取防淹溺措施。</a:t>
            </a:r>
            <a:endParaRPr lang="en-US" sz="980" dirty="0"/>
          </a:p>
        </p:txBody>
      </p:sp>
      <p:sp>
        <p:nvSpPr>
          <p:cNvPr id="12" name="Shape 10"/>
          <p:cNvSpPr/>
          <p:nvPr/>
        </p:nvSpPr>
        <p:spPr>
          <a:xfrm>
            <a:off x="6309360" y="1554480"/>
            <a:ext cx="5349240" cy="859536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6309360" y="1554480"/>
            <a:ext cx="82296" cy="859536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14" name="Text 12"/>
          <p:cNvSpPr/>
          <p:nvPr/>
        </p:nvSpPr>
        <p:spPr>
          <a:xfrm>
            <a:off x="6510528" y="1636776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5.7.2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7726680" y="1554480"/>
            <a:ext cx="114300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防物体打击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8869680" y="1554480"/>
            <a:ext cx="260604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8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上方可能坠物时设隔离护栏、防护网。</a:t>
            </a:r>
            <a:endParaRPr lang="en-US" sz="980" dirty="0"/>
          </a:p>
        </p:txBody>
      </p:sp>
      <p:sp>
        <p:nvSpPr>
          <p:cNvPr id="17" name="Shape 15"/>
          <p:cNvSpPr/>
          <p:nvPr/>
        </p:nvSpPr>
        <p:spPr>
          <a:xfrm>
            <a:off x="685800" y="2505456"/>
            <a:ext cx="5349240" cy="859536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685800" y="2505456"/>
            <a:ext cx="82296" cy="859536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19" name="Text 17"/>
          <p:cNvSpPr/>
          <p:nvPr/>
        </p:nvSpPr>
        <p:spPr>
          <a:xfrm>
            <a:off x="886968" y="2587752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5.7.3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2103120" y="2505456"/>
            <a:ext cx="114300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报警信号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3246120" y="2505456"/>
            <a:ext cx="260604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8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易事故/难观察场所设声、光或声光组合报警。</a:t>
            </a:r>
            <a:endParaRPr lang="en-US" sz="980" dirty="0"/>
          </a:p>
        </p:txBody>
      </p:sp>
      <p:sp>
        <p:nvSpPr>
          <p:cNvPr id="22" name="Shape 20"/>
          <p:cNvSpPr/>
          <p:nvPr/>
        </p:nvSpPr>
        <p:spPr>
          <a:xfrm>
            <a:off x="6309360" y="2505456"/>
            <a:ext cx="5349240" cy="859536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6309360" y="2505456"/>
            <a:ext cx="82296" cy="859536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24" name="Text 22"/>
          <p:cNvSpPr/>
          <p:nvPr/>
        </p:nvSpPr>
        <p:spPr>
          <a:xfrm>
            <a:off x="6510528" y="2587752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5.7.4</a:t>
            </a:r>
            <a:endParaRPr lang="en-US" sz="1150" dirty="0"/>
          </a:p>
        </p:txBody>
      </p:sp>
      <p:sp>
        <p:nvSpPr>
          <p:cNvPr id="25" name="Text 23"/>
          <p:cNvSpPr/>
          <p:nvPr/>
        </p:nvSpPr>
        <p:spPr>
          <a:xfrm>
            <a:off x="7726680" y="2505456"/>
            <a:ext cx="114300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安全色与标志</a:t>
            </a:r>
            <a:endParaRPr lang="en-US" sz="1150" dirty="0"/>
          </a:p>
        </p:txBody>
      </p:sp>
      <p:sp>
        <p:nvSpPr>
          <p:cNvPr id="26" name="Text 24"/>
          <p:cNvSpPr/>
          <p:nvPr/>
        </p:nvSpPr>
        <p:spPr>
          <a:xfrm>
            <a:off x="8869680" y="2505456"/>
            <a:ext cx="260604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8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风险场所设安全色/标志(GB2894)；设备管线用识别色/符号/标识。</a:t>
            </a:r>
            <a:endParaRPr lang="en-US" sz="980" dirty="0"/>
          </a:p>
        </p:txBody>
      </p:sp>
      <p:sp>
        <p:nvSpPr>
          <p:cNvPr id="27" name="Shape 25"/>
          <p:cNvSpPr/>
          <p:nvPr/>
        </p:nvSpPr>
        <p:spPr>
          <a:xfrm>
            <a:off x="685800" y="3456432"/>
            <a:ext cx="5349240" cy="859536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8" name="Shape 26"/>
          <p:cNvSpPr/>
          <p:nvPr/>
        </p:nvSpPr>
        <p:spPr>
          <a:xfrm>
            <a:off x="685800" y="3456432"/>
            <a:ext cx="82296" cy="859536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29" name="Text 27"/>
          <p:cNvSpPr/>
          <p:nvPr/>
        </p:nvSpPr>
        <p:spPr>
          <a:xfrm>
            <a:off x="886968" y="3538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5.7.5</a:t>
            </a:r>
            <a:endParaRPr lang="en-US" sz="1150" dirty="0"/>
          </a:p>
        </p:txBody>
      </p:sp>
      <p:sp>
        <p:nvSpPr>
          <p:cNvPr id="30" name="Text 28"/>
          <p:cNvSpPr/>
          <p:nvPr/>
        </p:nvSpPr>
        <p:spPr>
          <a:xfrm>
            <a:off x="2103120" y="3456432"/>
            <a:ext cx="114300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应急疏散</a:t>
            </a:r>
            <a:endParaRPr lang="en-US" sz="1150" dirty="0"/>
          </a:p>
        </p:txBody>
      </p:sp>
      <p:sp>
        <p:nvSpPr>
          <p:cNvPr id="31" name="Text 29"/>
          <p:cNvSpPr/>
          <p:nvPr/>
        </p:nvSpPr>
        <p:spPr>
          <a:xfrm>
            <a:off x="3246120" y="3456432"/>
            <a:ext cx="260604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8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设应急照明、安全疏散通道及疏散指示标志。</a:t>
            </a:r>
            <a:endParaRPr lang="en-US" sz="980" dirty="0"/>
          </a:p>
        </p:txBody>
      </p:sp>
      <p:sp>
        <p:nvSpPr>
          <p:cNvPr id="32" name="Shape 30"/>
          <p:cNvSpPr/>
          <p:nvPr/>
        </p:nvSpPr>
        <p:spPr>
          <a:xfrm>
            <a:off x="6309360" y="3456432"/>
            <a:ext cx="5349240" cy="859536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33" name="Shape 31"/>
          <p:cNvSpPr/>
          <p:nvPr/>
        </p:nvSpPr>
        <p:spPr>
          <a:xfrm>
            <a:off x="6309360" y="3456432"/>
            <a:ext cx="82296" cy="859536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34" name="Text 32"/>
          <p:cNvSpPr/>
          <p:nvPr/>
        </p:nvSpPr>
        <p:spPr>
          <a:xfrm>
            <a:off x="6510528" y="3538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5.7.6</a:t>
            </a:r>
            <a:endParaRPr lang="en-US" sz="1150" dirty="0"/>
          </a:p>
        </p:txBody>
      </p:sp>
      <p:sp>
        <p:nvSpPr>
          <p:cNvPr id="35" name="Text 33"/>
          <p:cNvSpPr/>
          <p:nvPr/>
        </p:nvSpPr>
        <p:spPr>
          <a:xfrm>
            <a:off x="7726680" y="3456432"/>
            <a:ext cx="114300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环境不良作用</a:t>
            </a:r>
            <a:endParaRPr lang="en-US" sz="1150" dirty="0"/>
          </a:p>
        </p:txBody>
      </p:sp>
      <p:sp>
        <p:nvSpPr>
          <p:cNvPr id="36" name="Text 34"/>
          <p:cNvSpPr/>
          <p:nvPr/>
        </p:nvSpPr>
        <p:spPr>
          <a:xfrm>
            <a:off x="8869680" y="3456432"/>
            <a:ext cx="260604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8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防气压/温湿度不良作用；寒暑野外作业防寒防暑等。</a:t>
            </a:r>
            <a:endParaRPr lang="en-US" sz="980" dirty="0"/>
          </a:p>
        </p:txBody>
      </p:sp>
      <p:sp>
        <p:nvSpPr>
          <p:cNvPr id="37" name="Shape 35"/>
          <p:cNvSpPr/>
          <p:nvPr/>
        </p:nvSpPr>
        <p:spPr>
          <a:xfrm>
            <a:off x="685800" y="4407408"/>
            <a:ext cx="5349240" cy="859536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38" name="Shape 36"/>
          <p:cNvSpPr/>
          <p:nvPr/>
        </p:nvSpPr>
        <p:spPr>
          <a:xfrm>
            <a:off x="685800" y="4407408"/>
            <a:ext cx="82296" cy="859536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39" name="Text 37"/>
          <p:cNvSpPr/>
          <p:nvPr/>
        </p:nvSpPr>
        <p:spPr>
          <a:xfrm>
            <a:off x="886968" y="4489704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5.7.7</a:t>
            </a:r>
            <a:endParaRPr lang="en-US" sz="1150" dirty="0"/>
          </a:p>
        </p:txBody>
      </p:sp>
      <p:sp>
        <p:nvSpPr>
          <p:cNvPr id="40" name="Text 38"/>
          <p:cNvSpPr/>
          <p:nvPr/>
        </p:nvSpPr>
        <p:spPr>
          <a:xfrm>
            <a:off x="2103120" y="4407408"/>
            <a:ext cx="114300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危险作业分析</a:t>
            </a:r>
            <a:endParaRPr lang="en-US" sz="1150" dirty="0"/>
          </a:p>
        </p:txBody>
      </p:sp>
      <p:sp>
        <p:nvSpPr>
          <p:cNvPr id="41" name="Text 39"/>
          <p:cNvSpPr/>
          <p:nvPr/>
        </p:nvSpPr>
        <p:spPr>
          <a:xfrm>
            <a:off x="3246120" y="4407408"/>
            <a:ext cx="260604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8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动火/临时用电/有限空间等作业前开展危险分析、制定管控措施。</a:t>
            </a:r>
            <a:endParaRPr lang="en-US" sz="980" dirty="0"/>
          </a:p>
        </p:txBody>
      </p:sp>
      <p:sp>
        <p:nvSpPr>
          <p:cNvPr id="42" name="Shape 40"/>
          <p:cNvSpPr/>
          <p:nvPr/>
        </p:nvSpPr>
        <p:spPr>
          <a:xfrm>
            <a:off x="6309360" y="4407408"/>
            <a:ext cx="5349240" cy="859536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43" name="Shape 41"/>
          <p:cNvSpPr/>
          <p:nvPr/>
        </p:nvSpPr>
        <p:spPr>
          <a:xfrm>
            <a:off x="6309360" y="4407408"/>
            <a:ext cx="82296" cy="859536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44" name="Text 42"/>
          <p:cNvSpPr/>
          <p:nvPr/>
        </p:nvSpPr>
        <p:spPr>
          <a:xfrm>
            <a:off x="6510528" y="4489704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5.7.8</a:t>
            </a:r>
            <a:endParaRPr lang="en-US" sz="1150" dirty="0"/>
          </a:p>
        </p:txBody>
      </p:sp>
      <p:sp>
        <p:nvSpPr>
          <p:cNvPr id="45" name="Text 43"/>
          <p:cNvSpPr/>
          <p:nvPr/>
        </p:nvSpPr>
        <p:spPr>
          <a:xfrm>
            <a:off x="7726680" y="4407408"/>
            <a:ext cx="114300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作业许可</a:t>
            </a:r>
            <a:endParaRPr lang="en-US" sz="1150" dirty="0"/>
          </a:p>
        </p:txBody>
      </p:sp>
      <p:sp>
        <p:nvSpPr>
          <p:cNvPr id="46" name="Text 44"/>
          <p:cNvSpPr/>
          <p:nvPr/>
        </p:nvSpPr>
        <p:spPr>
          <a:xfrm>
            <a:off x="8869680" y="4407408"/>
            <a:ext cx="260604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8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按危险作业审批制度办理作业许可审批手续。</a:t>
            </a:r>
            <a:endParaRPr lang="en-US" sz="980" dirty="0"/>
          </a:p>
        </p:txBody>
      </p:sp>
      <p:sp>
        <p:nvSpPr>
          <p:cNvPr id="47" name="Shape 45"/>
          <p:cNvSpPr/>
          <p:nvPr/>
        </p:nvSpPr>
        <p:spPr>
          <a:xfrm>
            <a:off x="685800" y="5358384"/>
            <a:ext cx="5349240" cy="859536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48" name="Shape 46"/>
          <p:cNvSpPr/>
          <p:nvPr/>
        </p:nvSpPr>
        <p:spPr>
          <a:xfrm>
            <a:off x="685800" y="5358384"/>
            <a:ext cx="82296" cy="859536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49" name="Text 47"/>
          <p:cNvSpPr/>
          <p:nvPr/>
        </p:nvSpPr>
        <p:spPr>
          <a:xfrm>
            <a:off x="886968" y="544068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5.7.9</a:t>
            </a:r>
            <a:endParaRPr lang="en-US" sz="1150" dirty="0"/>
          </a:p>
        </p:txBody>
      </p:sp>
      <p:sp>
        <p:nvSpPr>
          <p:cNvPr id="50" name="Text 48"/>
          <p:cNvSpPr/>
          <p:nvPr/>
        </p:nvSpPr>
        <p:spPr>
          <a:xfrm>
            <a:off x="2103120" y="5358384"/>
            <a:ext cx="114300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个体防护装备</a:t>
            </a:r>
            <a:endParaRPr lang="en-US" sz="1150" dirty="0"/>
          </a:p>
        </p:txBody>
      </p:sp>
      <p:sp>
        <p:nvSpPr>
          <p:cNvPr id="51" name="Text 49"/>
          <p:cNvSpPr/>
          <p:nvPr/>
        </p:nvSpPr>
        <p:spPr>
          <a:xfrm>
            <a:off x="3246120" y="5358384"/>
            <a:ext cx="260604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80" b="1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 GB 39800 为作业人员配备个体防护装备。</a:t>
            </a:r>
            <a:endParaRPr lang="en-US" sz="98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223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alphaModFix amt="14000"/>
          </a:blip>
          <a:stretch>
            <a:fillRect/>
          </a:stretch>
        </p:blipFill>
        <p:spPr>
          <a:xfrm>
            <a:off x="8686800" y="1371600"/>
            <a:ext cx="2926080" cy="292608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914400" y="2331720"/>
            <a:ext cx="128016" cy="914400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4" name="Text 1"/>
          <p:cNvSpPr/>
          <p:nvPr/>
        </p:nvSpPr>
        <p:spPr>
          <a:xfrm>
            <a:off x="1170432" y="228600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100" dirty="0">
                <a:solidFill>
                  <a:srgbClr val="F4A3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MODULE 4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143000" y="269748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模块四 · 重点归纳与实施建议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1170432" y="37033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AFC0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提炼标准主线与新增亮点，给出企业转版落地与合规实施的实操建议</a:t>
            </a:r>
            <a:endParaRPr lang="en-US" sz="15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37376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GB 12801—2025《生产过程安全基本要求》解读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11384280" y="6437376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21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48640" y="475488"/>
            <a:ext cx="118872" cy="493776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5" name="Text 3"/>
          <p:cNvSpPr/>
          <p:nvPr/>
        </p:nvSpPr>
        <p:spPr>
          <a:xfrm>
            <a:off x="786384" y="457200"/>
            <a:ext cx="10515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00" dirty="0">
                <a:solidFill>
                  <a:srgbClr val="E859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MODULE 4 · 重点归纳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768096" y="713232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重点归纳与企业实施建议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85800" y="1554480"/>
            <a:ext cx="548640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868680" y="1783080"/>
            <a:ext cx="457200" cy="457200"/>
          </a:xfrm>
          <a:prstGeom prst="ellipse">
            <a:avLst/>
          </a:prstGeom>
          <a:solidFill>
            <a:srgbClr val="E8590C"/>
          </a:solidFill>
          <a:ln/>
        </p:spPr>
      </p:sp>
      <p:sp>
        <p:nvSpPr>
          <p:cNvPr id="9" name="Text 7"/>
          <p:cNvSpPr/>
          <p:nvPr/>
        </p:nvSpPr>
        <p:spPr>
          <a:xfrm>
            <a:off x="868680" y="1783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508760" y="1664208"/>
            <a:ext cx="4572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一条主线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508760" y="1975104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风险管控（辨识—评估—管控）贯穿规划、设计、组织、实施全过程。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685800" y="2606040"/>
            <a:ext cx="548640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68680" y="2834640"/>
            <a:ext cx="457200" cy="457200"/>
          </a:xfrm>
          <a:prstGeom prst="ellipse">
            <a:avLst/>
          </a:prstGeom>
          <a:solidFill>
            <a:srgbClr val="E8590C"/>
          </a:solidFill>
          <a:ln/>
        </p:spPr>
      </p:sp>
      <p:sp>
        <p:nvSpPr>
          <p:cNvPr id="14" name="Text 12"/>
          <p:cNvSpPr/>
          <p:nvPr/>
        </p:nvSpPr>
        <p:spPr>
          <a:xfrm>
            <a:off x="868680" y="28346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1508760" y="2715768"/>
            <a:ext cx="4572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两大板块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508760" y="3026664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第4章“一般要求”（管理+设施基础）+ 第5章“防护技术措施”（专项防护）。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685800" y="3657600"/>
            <a:ext cx="548640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CE5"/>
            </a:solidFill>
            <a:prstDash val="solid"/>
          </a:ln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868680" y="3886200"/>
            <a:ext cx="457200" cy="457200"/>
          </a:xfrm>
          <a:prstGeom prst="ellipse">
            <a:avLst/>
          </a:prstGeom>
          <a:solidFill>
            <a:srgbClr val="E8590C"/>
          </a:solidFill>
          <a:ln/>
        </p:spPr>
      </p:sp>
      <p:sp>
        <p:nvSpPr>
          <p:cNvPr id="19" name="Text 17"/>
          <p:cNvSpPr/>
          <p:nvPr/>
        </p:nvSpPr>
        <p:spPr>
          <a:xfrm>
            <a:off x="868680" y="38862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508760" y="3767328"/>
            <a:ext cx="4572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3A5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新增亮点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508760" y="4078224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6B768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智能化/远程化、网络物理隔离、应急电源、开停工方案、专项防护章节。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6400800" y="1554480"/>
            <a:ext cx="5102352" cy="4480560"/>
          </a:xfrm>
          <a:prstGeom prst="rect">
            <a:avLst/>
          </a:prstGeom>
          <a:solidFill>
            <a:srgbClr val="1E3A5F"/>
          </a:solidFill>
          <a:ln/>
          <a:effectLst>
            <a:outerShdw blurRad="889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6675120" y="173736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企业落地五步建议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6720840" y="2286000"/>
            <a:ext cx="457200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lang="en-US" sz="1150" dirty="0">
                <a:solidFill>
                  <a:srgbClr val="AFC0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对标梳理：对照 4/5 章逐条排查合规差距，建立差距清单；</a:t>
            </a:r>
            <a:endParaRPr lang="en-US" sz="1150" dirty="0"/>
          </a:p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lang="en-US" sz="1150" dirty="0">
                <a:solidFill>
                  <a:srgbClr val="AFC0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风险前置：将辨识—评估—管控嵌入新项目设计与“四新”变更；</a:t>
            </a:r>
            <a:endParaRPr lang="en-US" sz="1150" dirty="0"/>
          </a:p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lang="en-US" sz="1150" dirty="0">
                <a:solidFill>
                  <a:srgbClr val="AFC0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紧盯较大风险：冗余设计、开停工方案、视频监控远程控制重点落实；</a:t>
            </a:r>
            <a:endParaRPr lang="en-US" sz="1150" dirty="0"/>
          </a:p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lang="en-US" sz="1150" dirty="0">
                <a:solidFill>
                  <a:srgbClr val="AFC0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作业管控：动火/有限空间等危险作业严格审批与个体防护（GB 39800）；</a:t>
            </a:r>
            <a:endParaRPr lang="en-US" sz="1150" dirty="0"/>
          </a:p>
          <a:p>
            <a:pPr marL="177800" indent="-177800">
              <a:buSzPct val="100000"/>
              <a:buChar char="•"/>
            </a:pPr>
            <a:r>
              <a:rPr lang="en-US" sz="1150" dirty="0">
                <a:solidFill>
                  <a:srgbClr val="AFC0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转版准备：2026-10-01 前完成制度、文件与现场整改的切换。</a:t>
            </a:r>
            <a:endParaRPr lang="en-US" sz="11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23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alphaModFix amt="16000"/>
          </a:blip>
          <a:stretch>
            <a:fillRect/>
          </a:stretch>
        </p:blipFill>
        <p:spPr>
          <a:xfrm>
            <a:off x="8869680" y="640080"/>
            <a:ext cx="2834640" cy="283464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22960" y="283464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6000" b="1">
                <a:solidFill>
                  <a:srgbClr val="F4A300"/>
                </a:solidFill>
                <a:latin typeface="Microsoft YaHei" pitchFamily="34" charset="0"/>
                <a:ea typeface="Microsoft YaHei" pitchFamily="34" charset="-122"/>
              </a:rPr>
              <a:t>感谢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5"/>
          <p:cNvSpPr/>
          <p:nvPr/>
        </p:nvSpPr>
        <p:spPr>
          <a:xfrm>
            <a:off x="841248" y="4572000"/>
            <a:ext cx="2011680" cy="45720"/>
          </a:xfrm>
          <a:prstGeom prst="rect">
            <a:avLst/>
          </a:prstGeom>
          <a:solidFill>
            <a:srgbClr val="E8590C"/>
          </a:solidFill>
          <a:ln/>
        </p:spPr>
      </p:sp>
    </p:spTree>
    <p:extLst>
      <p:ext uri="{BB962C8B-B14F-4D97-AF65-F5344CB8AC3E}">
        <p14:creationId xmlns:p14="http://schemas.microsoft.com/office/powerpoint/2010/main" val="25131460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1947</Words>
  <PresentationFormat>宽屏</PresentationFormat>
  <Paragraphs>523</Paragraphs>
  <Slides>27</Slides>
  <Notes>27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2" baseType="lpstr">
      <vt:lpstr>等线</vt:lpstr>
      <vt:lpstr>Microsoft YaHei</vt:lpstr>
      <vt:lpstr>Arial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2026-09-28T13:53:24Z</dcterms:created>
  <dcterms:modified xsi:type="dcterms:W3CDTF">2026-10-10T13:01:26Z</dcterms:modified>
</cp:coreProperties>
</file>