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cover_disaster_1280x720.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0" y="0"/>
            <a:ext cx="12192000" cy="6858000"/>
          </a:xfrm>
          <a:prstGeom prst="rect">
            <a:avLst/>
          </a:prstGeom>
          <a:solidFill>
            <a:srgbClr val="062242">
              <a:alpha val="6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95250" cy="6858000"/>
          </a:xfrm>
          <a:prstGeom prst="rect">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762000" y="1219200"/>
            <a:ext cx="2152650" cy="381000"/>
          </a:xfrm>
          <a:prstGeom prst="roundRect">
            <a:avLst>
              <a:gd name="adj" fmla="val 5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62000" y="1219200"/>
            <a:ext cx="2152650" cy="381000"/>
          </a:xfrm>
          <a:prstGeom prst="rect">
            <a:avLst/>
          </a:prstGeom>
          <a:noFill/>
        </p:spPr>
        <p:txBody>
          <a:bodyPr wrap="square" lIns="0" rIns="0" tIns="0" bIns="0" anchor="ctr">
            <a:spAutoFit/>
          </a:bodyPr>
          <a:lstStyle/>
          <a:p>
            <a:pPr algn="ctr">
              <a:lnSpc>
                <a:spcPct val="100000"/>
              </a:lnSpc>
              <a:spcBef>
                <a:spcPts val="0"/>
              </a:spcBef>
              <a:spcAft>
                <a:spcPts val="0"/>
              </a:spcAft>
            </a:pPr>
            <a:r>
              <a:rPr sz="1087" b="1">
                <a:solidFill>
                  <a:srgbClr val="FFFFFF"/>
                </a:solidFill>
                <a:latin typeface="微软雅黑"/>
                <a:ea typeface="微软雅黑"/>
              </a:rPr>
              <a:t>EHS 企业安全培训课件</a:t>
            </a:r>
          </a:p>
        </p:txBody>
      </p:sp>
      <p:sp>
        <p:nvSpPr>
          <p:cNvPr id="7" name="TextBox 6"/>
          <p:cNvSpPr txBox="1"/>
          <p:nvPr/>
        </p:nvSpPr>
        <p:spPr>
          <a:xfrm>
            <a:off x="762000" y="1847850"/>
            <a:ext cx="8572500" cy="914400"/>
          </a:xfrm>
          <a:prstGeom prst="rect">
            <a:avLst/>
          </a:prstGeom>
          <a:noFill/>
        </p:spPr>
        <p:txBody>
          <a:bodyPr wrap="square" lIns="0" rIns="0" tIns="0" bIns="0" anchor="t">
            <a:spAutoFit/>
          </a:bodyPr>
          <a:lstStyle/>
          <a:p>
            <a:pPr algn="l">
              <a:lnSpc>
                <a:spcPct val="100000"/>
              </a:lnSpc>
              <a:spcBef>
                <a:spcPts val="0"/>
              </a:spcBef>
              <a:spcAft>
                <a:spcPts val="0"/>
              </a:spcAft>
            </a:pPr>
            <a:r>
              <a:rPr sz="5850" b="1">
                <a:solidFill>
                  <a:srgbClr val="FFFFFF"/>
                </a:solidFill>
                <a:latin typeface="微软雅黑"/>
                <a:ea typeface="微软雅黑"/>
              </a:rPr>
              <a:t>防灾减灾</a:t>
            </a:r>
          </a:p>
        </p:txBody>
      </p:sp>
      <p:sp>
        <p:nvSpPr>
          <p:cNvPr id="8" name="TextBox 7"/>
          <p:cNvSpPr txBox="1"/>
          <p:nvPr/>
        </p:nvSpPr>
        <p:spPr>
          <a:xfrm>
            <a:off x="762000" y="2876550"/>
            <a:ext cx="9144000" cy="381000"/>
          </a:xfrm>
          <a:prstGeom prst="rect">
            <a:avLst/>
          </a:prstGeom>
          <a:noFill/>
        </p:spPr>
        <p:txBody>
          <a:bodyPr wrap="square" lIns="0" rIns="0" tIns="0" bIns="0" anchor="t">
            <a:spAutoFit/>
          </a:bodyPr>
          <a:lstStyle/>
          <a:p>
            <a:pPr algn="l">
              <a:lnSpc>
                <a:spcPct val="100000"/>
              </a:lnSpc>
              <a:spcBef>
                <a:spcPts val="0"/>
              </a:spcBef>
              <a:spcAft>
                <a:spcPts val="0"/>
              </a:spcAft>
            </a:pPr>
            <a:r>
              <a:rPr sz="2025" b="1">
                <a:solidFill>
                  <a:srgbClr val="A9C9EC"/>
                </a:solidFill>
                <a:latin typeface="微软雅黑"/>
                <a:ea typeface="微软雅黑"/>
              </a:rPr>
              <a:t>近 10 年自然灾害典型案例解读与启示</a:t>
            </a:r>
          </a:p>
        </p:txBody>
      </p:sp>
      <p:sp>
        <p:nvSpPr>
          <p:cNvPr id="9" name="Rounded Rectangle 8"/>
          <p:cNvSpPr/>
          <p:nvPr/>
        </p:nvSpPr>
        <p:spPr>
          <a:xfrm>
            <a:off x="781050" y="3486150"/>
            <a:ext cx="876300" cy="57150"/>
          </a:xfrm>
          <a:prstGeom prst="roundRect">
            <a:avLst>
              <a:gd name="adj" fmla="val 5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62000" y="3771900"/>
            <a:ext cx="8953500" cy="723900"/>
          </a:xfrm>
          <a:prstGeom prst="rect">
            <a:avLst/>
          </a:prstGeom>
          <a:noFill/>
        </p:spPr>
        <p:txBody>
          <a:bodyPr wrap="square" lIns="0" rIns="0" tIns="0" bIns="0" anchor="t">
            <a:spAutoFit/>
          </a:bodyPr>
          <a:lstStyle/>
          <a:p>
            <a:pPr algn="l">
              <a:lnSpc>
                <a:spcPct val="160000"/>
              </a:lnSpc>
              <a:spcBef>
                <a:spcPts val="0"/>
              </a:spcBef>
              <a:spcAft>
                <a:spcPts val="0"/>
              </a:spcAft>
            </a:pPr>
            <a:r>
              <a:rPr sz="1162" b="0">
                <a:solidFill>
                  <a:srgbClr val="C9DCF2"/>
                </a:solidFill>
                <a:latin typeface="微软雅黑"/>
                <a:ea typeface="微软雅黑"/>
              </a:rPr>
              <a:t>以国务院调查报告、应急管理部年度灾情通报为依据，复盘 2016—2025 年 13 个
重大自然灾害案例，回答三个问题：灾害为何致死致损？教训是什么？我们怎么做？</a:t>
            </a:r>
          </a:p>
        </p:txBody>
      </p:sp>
      <p:sp>
        <p:nvSpPr>
          <p:cNvPr id="11" name="TextBox 10"/>
          <p:cNvSpPr txBox="1"/>
          <p:nvPr/>
        </p:nvSpPr>
        <p:spPr>
          <a:xfrm>
            <a:off x="762000" y="5600700"/>
            <a:ext cx="8572500" cy="247649"/>
          </a:xfrm>
          <a:prstGeom prst="rect">
            <a:avLst/>
          </a:prstGeom>
          <a:noFill/>
        </p:spPr>
        <p:txBody>
          <a:bodyPr wrap="square" lIns="0" rIns="0" tIns="0" bIns="0" anchor="t">
            <a:spAutoFit/>
          </a:bodyPr>
          <a:lstStyle/>
          <a:p>
            <a:pPr algn="l">
              <a:lnSpc>
                <a:spcPct val="100000"/>
              </a:lnSpc>
              <a:spcBef>
                <a:spcPts val="0"/>
              </a:spcBef>
              <a:spcAft>
                <a:spcPts val="0"/>
              </a:spcAft>
            </a:pPr>
            <a:r>
              <a:rPr sz="1050" b="0">
                <a:solidFill>
                  <a:srgbClr val="A9C9EC"/>
                </a:solidFill>
                <a:latin typeface="微软雅黑"/>
                <a:ea typeface="微软雅黑"/>
              </a:rPr>
              <a:t>适用对象：企业全体员工及各级管理人员</a:t>
            </a:r>
          </a:p>
        </p:txBody>
      </p:sp>
      <p:sp>
        <p:nvSpPr>
          <p:cNvPr id="12" name="TextBox 11"/>
          <p:cNvSpPr txBox="1"/>
          <p:nvPr/>
        </p:nvSpPr>
        <p:spPr>
          <a:xfrm>
            <a:off x="762000" y="5924550"/>
            <a:ext cx="8572500" cy="247649"/>
          </a:xfrm>
          <a:prstGeom prst="rect">
            <a:avLst/>
          </a:prstGeom>
          <a:noFill/>
        </p:spPr>
        <p:txBody>
          <a:bodyPr wrap="square" lIns="0" rIns="0" tIns="0" bIns="0" anchor="t">
            <a:spAutoFit/>
          </a:bodyPr>
          <a:lstStyle/>
          <a:p>
            <a:pPr algn="l">
              <a:lnSpc>
                <a:spcPct val="100000"/>
              </a:lnSpc>
              <a:spcBef>
                <a:spcPts val="0"/>
              </a:spcBef>
              <a:spcAft>
                <a:spcPts val="0"/>
              </a:spcAft>
            </a:pPr>
            <a:r>
              <a:rPr sz="1050" b="0">
                <a:solidFill>
                  <a:srgbClr val="A9C9EC"/>
                </a:solidFill>
                <a:latin typeface="微软雅黑"/>
                <a:ea typeface="微软雅黑"/>
              </a:rPr>
              <a:t>主讲：EHS 管理部　|　课时建议：90 分钟</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09600" y="495299"/>
            <a:ext cx="57150" cy="304800"/>
          </a:xfrm>
          <a:prstGeom prst="roundRect">
            <a:avLst>
              <a:gd name="adj" fmla="val 50000"/>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381000"/>
            <a:ext cx="8191500" cy="533400"/>
          </a:xfrm>
          <a:prstGeom prst="rect">
            <a:avLst/>
          </a:prstGeom>
          <a:noFill/>
        </p:spPr>
        <p:txBody>
          <a:bodyPr wrap="square" lIns="0" rIns="0" tIns="0" bIns="0" anchor="t">
            <a:spAutoFit/>
          </a:bodyPr>
          <a:lstStyle/>
          <a:p>
            <a:pPr algn="l">
              <a:lnSpc>
                <a:spcPct val="100000"/>
              </a:lnSpc>
              <a:spcBef>
                <a:spcPts val="0"/>
              </a:spcBef>
              <a:spcAft>
                <a:spcPts val="0"/>
              </a:spcAft>
            </a:pPr>
            <a:r>
              <a:rPr sz="2550" b="1">
                <a:solidFill>
                  <a:srgbClr val="16243A"/>
                </a:solidFill>
                <a:latin typeface="微软雅黑"/>
                <a:ea typeface="微软雅黑"/>
              </a:rPr>
              <a:t>培训目标与学习要点</a:t>
            </a:r>
          </a:p>
        </p:txBody>
      </p:sp>
      <p:sp>
        <p:nvSpPr>
          <p:cNvPr id="5" name="TextBox 4"/>
          <p:cNvSpPr txBox="1"/>
          <p:nvPr/>
        </p:nvSpPr>
        <p:spPr>
          <a:xfrm>
            <a:off x="5715000" y="514350"/>
            <a:ext cx="5867400" cy="2667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Trainning Objectives</a:t>
            </a:r>
          </a:p>
        </p:txBody>
      </p:sp>
      <p:sp>
        <p:nvSpPr>
          <p:cNvPr id="6" name="TextBox 5"/>
          <p:cNvSpPr txBox="1"/>
          <p:nvPr/>
        </p:nvSpPr>
        <p:spPr>
          <a:xfrm>
            <a:off x="609600" y="6362700"/>
            <a:ext cx="7239000" cy="228600"/>
          </a:xfrm>
          <a:prstGeom prst="rect">
            <a:avLst/>
          </a:prstGeom>
          <a:noFill/>
        </p:spPr>
        <p:txBody>
          <a:bodyPr wrap="square" lIns="0" rIns="0" tIns="0" bIns="0" anchor="t">
            <a:spAutoFit/>
          </a:bodyPr>
          <a:lstStyle/>
          <a:p>
            <a:pPr algn="l">
              <a:lnSpc>
                <a:spcPct val="100000"/>
              </a:lnSpc>
              <a:spcBef>
                <a:spcPts val="0"/>
              </a:spcBef>
              <a:spcAft>
                <a:spcPts val="0"/>
              </a:spcAft>
            </a:pPr>
            <a:r>
              <a:rPr sz="975" b="0">
                <a:solidFill>
                  <a:srgbClr val="5A6B80"/>
                </a:solidFill>
                <a:latin typeface="微软雅黑"/>
                <a:ea typeface="微软雅黑"/>
              </a:rPr>
              <a:t>防灾减灾培训课件 · 近 10 年自然灾害典型案例解读</a:t>
            </a:r>
          </a:p>
        </p:txBody>
      </p:sp>
      <p:sp>
        <p:nvSpPr>
          <p:cNvPr id="7" name="TextBox 6"/>
          <p:cNvSpPr txBox="1"/>
          <p:nvPr/>
        </p:nvSpPr>
        <p:spPr>
          <a:xfrm>
            <a:off x="8572500" y="6362700"/>
            <a:ext cx="3009900" cy="2286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02 / 44</a:t>
            </a:r>
          </a:p>
        </p:txBody>
      </p:sp>
      <p:sp>
        <p:nvSpPr>
          <p:cNvPr id="8" name="Rounded Rectangle 7"/>
          <p:cNvSpPr/>
          <p:nvPr/>
        </p:nvSpPr>
        <p:spPr>
          <a:xfrm>
            <a:off x="609600" y="1409700"/>
            <a:ext cx="3505200" cy="2609850"/>
          </a:xfrm>
          <a:prstGeom prst="roundRect">
            <a:avLst>
              <a:gd name="adj" fmla="val 5109"/>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609600" y="1409700"/>
            <a:ext cx="3505200" cy="57150"/>
          </a:xfrm>
          <a:prstGeom prst="rect">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95350" y="1676400"/>
            <a:ext cx="1143000" cy="571500"/>
          </a:xfrm>
          <a:prstGeom prst="rect">
            <a:avLst/>
          </a:prstGeom>
          <a:noFill/>
        </p:spPr>
        <p:txBody>
          <a:bodyPr wrap="square" lIns="0" rIns="0" tIns="0" bIns="0" anchor="t">
            <a:spAutoFit/>
          </a:bodyPr>
          <a:lstStyle/>
          <a:p>
            <a:pPr algn="l">
              <a:lnSpc>
                <a:spcPct val="100000"/>
              </a:lnSpc>
              <a:spcBef>
                <a:spcPts val="0"/>
              </a:spcBef>
              <a:spcAft>
                <a:spcPts val="0"/>
              </a:spcAft>
            </a:pPr>
            <a:r>
              <a:rPr sz="3300" b="1">
                <a:solidFill>
                  <a:srgbClr val="0B3A6B"/>
                </a:solidFill>
                <a:latin typeface="微软雅黑"/>
                <a:ea typeface="微软雅黑"/>
              </a:rPr>
              <a:t>01</a:t>
            </a:r>
          </a:p>
        </p:txBody>
      </p:sp>
      <p:sp>
        <p:nvSpPr>
          <p:cNvPr id="11" name="TextBox 10"/>
          <p:cNvSpPr txBox="1"/>
          <p:nvPr/>
        </p:nvSpPr>
        <p:spPr>
          <a:xfrm>
            <a:off x="895350" y="2343150"/>
            <a:ext cx="2933700" cy="323850"/>
          </a:xfrm>
          <a:prstGeom prst="rect">
            <a:avLst/>
          </a:prstGeom>
          <a:noFill/>
        </p:spPr>
        <p:txBody>
          <a:bodyPr wrap="square" lIns="0" rIns="0" tIns="0" bIns="0" anchor="t">
            <a:spAutoFit/>
          </a:bodyPr>
          <a:lstStyle/>
          <a:p>
            <a:pPr algn="l">
              <a:lnSpc>
                <a:spcPct val="100000"/>
              </a:lnSpc>
              <a:spcBef>
                <a:spcPts val="0"/>
              </a:spcBef>
              <a:spcAft>
                <a:spcPts val="0"/>
              </a:spcAft>
            </a:pPr>
            <a:r>
              <a:rPr sz="1725" b="1">
                <a:solidFill>
                  <a:srgbClr val="16243A"/>
                </a:solidFill>
                <a:latin typeface="微软雅黑"/>
                <a:ea typeface="微软雅黑"/>
              </a:rPr>
              <a:t>看清形势</a:t>
            </a:r>
          </a:p>
        </p:txBody>
      </p:sp>
      <p:sp>
        <p:nvSpPr>
          <p:cNvPr id="12" name="TextBox 11"/>
          <p:cNvSpPr txBox="1"/>
          <p:nvPr/>
        </p:nvSpPr>
        <p:spPr>
          <a:xfrm>
            <a:off x="895350" y="2781300"/>
            <a:ext cx="2933700" cy="1047749"/>
          </a:xfrm>
          <a:prstGeom prst="rect">
            <a:avLst/>
          </a:prstGeom>
          <a:noFill/>
        </p:spPr>
        <p:txBody>
          <a:bodyPr wrap="square" lIns="0" rIns="0" tIns="0" bIns="0" anchor="t">
            <a:spAutoFit/>
          </a:bodyPr>
          <a:lstStyle/>
          <a:p>
            <a:pPr algn="l">
              <a:lnSpc>
                <a:spcPct val="162000"/>
              </a:lnSpc>
              <a:spcBef>
                <a:spcPts val="0"/>
              </a:spcBef>
              <a:spcAft>
                <a:spcPts val="0"/>
              </a:spcAft>
            </a:pPr>
            <a:r>
              <a:rPr sz="1050" b="0">
                <a:solidFill>
                  <a:srgbClr val="5A6B80"/>
                </a:solidFill>
                <a:latin typeface="微软雅黑"/>
                <a:ea typeface="微软雅黑"/>
              </a:rPr>
              <a:t>掌握近 10 年我国自然灾害的总体态势、主要灾种与极端化趋势，理解"灾害风险为什么在上升"。</a:t>
            </a:r>
          </a:p>
        </p:txBody>
      </p:sp>
      <p:sp>
        <p:nvSpPr>
          <p:cNvPr id="13" name="Rounded Rectangle 12"/>
          <p:cNvSpPr/>
          <p:nvPr/>
        </p:nvSpPr>
        <p:spPr>
          <a:xfrm>
            <a:off x="4343400" y="1409700"/>
            <a:ext cx="3505200" cy="2609850"/>
          </a:xfrm>
          <a:prstGeom prst="roundRect">
            <a:avLst>
              <a:gd name="adj" fmla="val 5109"/>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4343400" y="1409700"/>
            <a:ext cx="3505200" cy="57150"/>
          </a:xfrm>
          <a:prstGeom prst="rect">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629150" y="1676400"/>
            <a:ext cx="1143000" cy="571500"/>
          </a:xfrm>
          <a:prstGeom prst="rect">
            <a:avLst/>
          </a:prstGeom>
          <a:noFill/>
        </p:spPr>
        <p:txBody>
          <a:bodyPr wrap="square" lIns="0" rIns="0" tIns="0" bIns="0" anchor="t">
            <a:spAutoFit/>
          </a:bodyPr>
          <a:lstStyle/>
          <a:p>
            <a:pPr algn="l">
              <a:lnSpc>
                <a:spcPct val="100000"/>
              </a:lnSpc>
              <a:spcBef>
                <a:spcPts val="0"/>
              </a:spcBef>
              <a:spcAft>
                <a:spcPts val="0"/>
              </a:spcAft>
            </a:pPr>
            <a:r>
              <a:rPr sz="3300" b="1">
                <a:solidFill>
                  <a:srgbClr val="2E7DD1"/>
                </a:solidFill>
                <a:latin typeface="微软雅黑"/>
                <a:ea typeface="微软雅黑"/>
              </a:rPr>
              <a:t>02</a:t>
            </a:r>
          </a:p>
        </p:txBody>
      </p:sp>
      <p:sp>
        <p:nvSpPr>
          <p:cNvPr id="16" name="TextBox 15"/>
          <p:cNvSpPr txBox="1"/>
          <p:nvPr/>
        </p:nvSpPr>
        <p:spPr>
          <a:xfrm>
            <a:off x="4629150" y="2343150"/>
            <a:ext cx="2933700" cy="323850"/>
          </a:xfrm>
          <a:prstGeom prst="rect">
            <a:avLst/>
          </a:prstGeom>
          <a:noFill/>
        </p:spPr>
        <p:txBody>
          <a:bodyPr wrap="square" lIns="0" rIns="0" tIns="0" bIns="0" anchor="t">
            <a:spAutoFit/>
          </a:bodyPr>
          <a:lstStyle/>
          <a:p>
            <a:pPr algn="l">
              <a:lnSpc>
                <a:spcPct val="100000"/>
              </a:lnSpc>
              <a:spcBef>
                <a:spcPts val="0"/>
              </a:spcBef>
              <a:spcAft>
                <a:spcPts val="0"/>
              </a:spcAft>
            </a:pPr>
            <a:r>
              <a:rPr sz="1725" b="1">
                <a:solidFill>
                  <a:srgbClr val="16243A"/>
                </a:solidFill>
                <a:latin typeface="微软雅黑"/>
                <a:ea typeface="微软雅黑"/>
              </a:rPr>
              <a:t>读懂案例</a:t>
            </a:r>
          </a:p>
        </p:txBody>
      </p:sp>
      <p:sp>
        <p:nvSpPr>
          <p:cNvPr id="17" name="TextBox 16"/>
          <p:cNvSpPr txBox="1"/>
          <p:nvPr/>
        </p:nvSpPr>
        <p:spPr>
          <a:xfrm>
            <a:off x="4629150" y="2781300"/>
            <a:ext cx="2933700" cy="1047749"/>
          </a:xfrm>
          <a:prstGeom prst="rect">
            <a:avLst/>
          </a:prstGeom>
          <a:noFill/>
        </p:spPr>
        <p:txBody>
          <a:bodyPr wrap="square" lIns="0" rIns="0" tIns="0" bIns="0" anchor="t">
            <a:spAutoFit/>
          </a:bodyPr>
          <a:lstStyle/>
          <a:p>
            <a:pPr algn="l">
              <a:lnSpc>
                <a:spcPct val="162000"/>
              </a:lnSpc>
              <a:spcBef>
                <a:spcPts val="0"/>
              </a:spcBef>
              <a:spcAft>
                <a:spcPts val="0"/>
              </a:spcAft>
            </a:pPr>
            <a:r>
              <a:rPr sz="1050" b="0">
                <a:solidFill>
                  <a:srgbClr val="5A6B80"/>
                </a:solidFill>
                <a:latin typeface="微软雅黑"/>
                <a:ea typeface="微软雅黑"/>
              </a:rPr>
              <a:t>通过 13 个真实案例，看清灾害伤亡与损失背后的共性环节：预警、决策、转移、工程与准备。</a:t>
            </a:r>
          </a:p>
        </p:txBody>
      </p:sp>
      <p:sp>
        <p:nvSpPr>
          <p:cNvPr id="18" name="Rounded Rectangle 17"/>
          <p:cNvSpPr/>
          <p:nvPr/>
        </p:nvSpPr>
        <p:spPr>
          <a:xfrm>
            <a:off x="8077200" y="1409700"/>
            <a:ext cx="3505200" cy="2609850"/>
          </a:xfrm>
          <a:prstGeom prst="roundRect">
            <a:avLst>
              <a:gd name="adj" fmla="val 5109"/>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8077200" y="1409700"/>
            <a:ext cx="3505200" cy="57150"/>
          </a:xfrm>
          <a:prstGeom prst="rect">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362950" y="1676400"/>
            <a:ext cx="1143000" cy="571500"/>
          </a:xfrm>
          <a:prstGeom prst="rect">
            <a:avLst/>
          </a:prstGeom>
          <a:noFill/>
        </p:spPr>
        <p:txBody>
          <a:bodyPr wrap="square" lIns="0" rIns="0" tIns="0" bIns="0" anchor="t">
            <a:spAutoFit/>
          </a:bodyPr>
          <a:lstStyle/>
          <a:p>
            <a:pPr algn="l">
              <a:lnSpc>
                <a:spcPct val="100000"/>
              </a:lnSpc>
              <a:spcBef>
                <a:spcPts val="0"/>
              </a:spcBef>
              <a:spcAft>
                <a:spcPts val="0"/>
              </a:spcAft>
            </a:pPr>
            <a:r>
              <a:rPr sz="3300" b="1">
                <a:solidFill>
                  <a:srgbClr val="E8562A"/>
                </a:solidFill>
                <a:latin typeface="微软雅黑"/>
                <a:ea typeface="微软雅黑"/>
              </a:rPr>
              <a:t>03</a:t>
            </a:r>
          </a:p>
        </p:txBody>
      </p:sp>
      <p:sp>
        <p:nvSpPr>
          <p:cNvPr id="21" name="TextBox 20"/>
          <p:cNvSpPr txBox="1"/>
          <p:nvPr/>
        </p:nvSpPr>
        <p:spPr>
          <a:xfrm>
            <a:off x="8362950" y="2343150"/>
            <a:ext cx="2933700" cy="323850"/>
          </a:xfrm>
          <a:prstGeom prst="rect">
            <a:avLst/>
          </a:prstGeom>
          <a:noFill/>
        </p:spPr>
        <p:txBody>
          <a:bodyPr wrap="square" lIns="0" rIns="0" tIns="0" bIns="0" anchor="t">
            <a:spAutoFit/>
          </a:bodyPr>
          <a:lstStyle/>
          <a:p>
            <a:pPr algn="l">
              <a:lnSpc>
                <a:spcPct val="100000"/>
              </a:lnSpc>
              <a:spcBef>
                <a:spcPts val="0"/>
              </a:spcBef>
              <a:spcAft>
                <a:spcPts val="0"/>
              </a:spcAft>
            </a:pPr>
            <a:r>
              <a:rPr sz="1725" b="1">
                <a:solidFill>
                  <a:srgbClr val="16243A"/>
                </a:solidFill>
                <a:latin typeface="微软雅黑"/>
                <a:ea typeface="微软雅黑"/>
              </a:rPr>
              <a:t>学会行动</a:t>
            </a:r>
          </a:p>
        </p:txBody>
      </p:sp>
      <p:sp>
        <p:nvSpPr>
          <p:cNvPr id="22" name="TextBox 21"/>
          <p:cNvSpPr txBox="1"/>
          <p:nvPr/>
        </p:nvSpPr>
        <p:spPr>
          <a:xfrm>
            <a:off x="8362950" y="2781300"/>
            <a:ext cx="2933700" cy="1047749"/>
          </a:xfrm>
          <a:prstGeom prst="rect">
            <a:avLst/>
          </a:prstGeom>
          <a:noFill/>
        </p:spPr>
        <p:txBody>
          <a:bodyPr wrap="square" lIns="0" rIns="0" tIns="0" bIns="0" anchor="t">
            <a:spAutoFit/>
          </a:bodyPr>
          <a:lstStyle/>
          <a:p>
            <a:pPr algn="l">
              <a:lnSpc>
                <a:spcPct val="162000"/>
              </a:lnSpc>
              <a:spcBef>
                <a:spcPts val="0"/>
              </a:spcBef>
              <a:spcAft>
                <a:spcPts val="0"/>
              </a:spcAft>
            </a:pPr>
            <a:r>
              <a:rPr sz="1050" b="0">
                <a:solidFill>
                  <a:srgbClr val="5A6B80"/>
                </a:solidFill>
                <a:latin typeface="微软雅黑"/>
                <a:ea typeface="微软雅黑"/>
              </a:rPr>
              <a:t>明确企业防灾减灾法定职责与个人避险要点，形成"岗位—家庭"双线可执行清单。</a:t>
            </a:r>
          </a:p>
        </p:txBody>
      </p:sp>
      <p:sp>
        <p:nvSpPr>
          <p:cNvPr id="23" name="Rounded Rectangle 22"/>
          <p:cNvSpPr/>
          <p:nvPr/>
        </p:nvSpPr>
        <p:spPr>
          <a:xfrm>
            <a:off x="609600" y="4305300"/>
            <a:ext cx="10972800" cy="876300"/>
          </a:xfrm>
          <a:prstGeom prst="roundRect">
            <a:avLst>
              <a:gd name="adj" fmla="val 13043"/>
            </a:avLst>
          </a:prstGeom>
          <a:solidFill>
            <a:srgbClr val="0B3A6B">
              <a:alpha val="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876300" y="4476750"/>
            <a:ext cx="3048000" cy="247649"/>
          </a:xfrm>
          <a:prstGeom prst="rect">
            <a:avLst/>
          </a:prstGeom>
          <a:noFill/>
        </p:spPr>
        <p:txBody>
          <a:bodyPr wrap="square" lIns="0" rIns="0" tIns="0" bIns="0" anchor="t">
            <a:spAutoFit/>
          </a:bodyPr>
          <a:lstStyle/>
          <a:p>
            <a:pPr algn="l">
              <a:lnSpc>
                <a:spcPct val="100000"/>
              </a:lnSpc>
              <a:spcBef>
                <a:spcPts val="0"/>
              </a:spcBef>
              <a:spcAft>
                <a:spcPts val="0"/>
              </a:spcAft>
            </a:pPr>
            <a:r>
              <a:rPr sz="1200" b="1">
                <a:solidFill>
                  <a:srgbClr val="0B3A6B"/>
                </a:solidFill>
                <a:latin typeface="微软雅黑"/>
                <a:ea typeface="微软雅黑"/>
              </a:rPr>
              <a:t>培训对象与安排</a:t>
            </a:r>
          </a:p>
        </p:txBody>
      </p:sp>
      <p:sp>
        <p:nvSpPr>
          <p:cNvPr id="25" name="Rounded Rectangle 24"/>
          <p:cNvSpPr/>
          <p:nvPr/>
        </p:nvSpPr>
        <p:spPr>
          <a:xfrm>
            <a:off x="876300" y="4781550"/>
            <a:ext cx="3238500" cy="304800"/>
          </a:xfrm>
          <a:prstGeom prst="roundRect">
            <a:avLst>
              <a:gd name="adj" fmla="val 2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ounded Rectangle 25"/>
          <p:cNvSpPr/>
          <p:nvPr/>
        </p:nvSpPr>
        <p:spPr>
          <a:xfrm>
            <a:off x="876300" y="4781550"/>
            <a:ext cx="704850" cy="304800"/>
          </a:xfrm>
          <a:prstGeom prst="roundRect">
            <a:avLst>
              <a:gd name="adj" fmla="val 18750"/>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876300" y="4781550"/>
            <a:ext cx="704850" cy="304800"/>
          </a:xfrm>
          <a:prstGeom prst="rect">
            <a:avLst/>
          </a:prstGeom>
          <a:noFill/>
        </p:spPr>
        <p:txBody>
          <a:bodyPr wrap="square" lIns="0" rIns="0" tIns="0" bIns="0" anchor="ctr">
            <a:spAutoFit/>
          </a:bodyPr>
          <a:lstStyle/>
          <a:p>
            <a:pPr algn="ctr">
              <a:lnSpc>
                <a:spcPct val="100000"/>
              </a:lnSpc>
              <a:spcBef>
                <a:spcPts val="0"/>
              </a:spcBef>
              <a:spcAft>
                <a:spcPts val="0"/>
              </a:spcAft>
            </a:pPr>
            <a:r>
              <a:rPr sz="937" b="1">
                <a:solidFill>
                  <a:srgbClr val="FFFFFF"/>
                </a:solidFill>
                <a:latin typeface="微软雅黑"/>
                <a:ea typeface="微软雅黑"/>
              </a:rPr>
              <a:t>对象</a:t>
            </a:r>
          </a:p>
        </p:txBody>
      </p:sp>
      <p:sp>
        <p:nvSpPr>
          <p:cNvPr id="28" name="TextBox 27"/>
          <p:cNvSpPr txBox="1"/>
          <p:nvPr/>
        </p:nvSpPr>
        <p:spPr>
          <a:xfrm>
            <a:off x="1733550" y="4781550"/>
            <a:ext cx="2324100" cy="304800"/>
          </a:xfrm>
          <a:prstGeom prst="rect">
            <a:avLst/>
          </a:prstGeom>
          <a:noFill/>
        </p:spPr>
        <p:txBody>
          <a:bodyPr wrap="square" lIns="0" rIns="0" tIns="0" bIns="0" anchor="ctr">
            <a:spAutoFit/>
          </a:bodyPr>
          <a:lstStyle/>
          <a:p>
            <a:pPr algn="l">
              <a:lnSpc>
                <a:spcPct val="140000"/>
              </a:lnSpc>
              <a:spcBef>
                <a:spcPts val="0"/>
              </a:spcBef>
              <a:spcAft>
                <a:spcPts val="0"/>
              </a:spcAft>
            </a:pPr>
            <a:r>
              <a:rPr sz="1012" b="0">
                <a:solidFill>
                  <a:srgbClr val="16243A"/>
                </a:solidFill>
                <a:latin typeface="微软雅黑"/>
                <a:ea typeface="微软雅黑"/>
              </a:rPr>
              <a:t>全体员工、班组长、应急队伍</a:t>
            </a:r>
          </a:p>
        </p:txBody>
      </p:sp>
      <p:sp>
        <p:nvSpPr>
          <p:cNvPr id="29" name="Rounded Rectangle 28"/>
          <p:cNvSpPr/>
          <p:nvPr/>
        </p:nvSpPr>
        <p:spPr>
          <a:xfrm>
            <a:off x="4343400" y="4781550"/>
            <a:ext cx="3238500" cy="304800"/>
          </a:xfrm>
          <a:prstGeom prst="roundRect">
            <a:avLst>
              <a:gd name="adj" fmla="val 2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ounded Rectangle 29"/>
          <p:cNvSpPr/>
          <p:nvPr/>
        </p:nvSpPr>
        <p:spPr>
          <a:xfrm>
            <a:off x="4343400" y="4781550"/>
            <a:ext cx="704850" cy="304800"/>
          </a:xfrm>
          <a:prstGeom prst="roundRect">
            <a:avLst>
              <a:gd name="adj" fmla="val 18750"/>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4343400" y="4781550"/>
            <a:ext cx="704850" cy="304800"/>
          </a:xfrm>
          <a:prstGeom prst="rect">
            <a:avLst/>
          </a:prstGeom>
          <a:noFill/>
        </p:spPr>
        <p:txBody>
          <a:bodyPr wrap="square" lIns="0" rIns="0" tIns="0" bIns="0" anchor="ctr">
            <a:spAutoFit/>
          </a:bodyPr>
          <a:lstStyle/>
          <a:p>
            <a:pPr algn="ctr">
              <a:lnSpc>
                <a:spcPct val="100000"/>
              </a:lnSpc>
              <a:spcBef>
                <a:spcPts val="0"/>
              </a:spcBef>
              <a:spcAft>
                <a:spcPts val="0"/>
              </a:spcAft>
            </a:pPr>
            <a:r>
              <a:rPr sz="937" b="1">
                <a:solidFill>
                  <a:srgbClr val="FFFFFF"/>
                </a:solidFill>
                <a:latin typeface="微软雅黑"/>
                <a:ea typeface="微软雅黑"/>
              </a:rPr>
              <a:t>时长</a:t>
            </a:r>
          </a:p>
        </p:txBody>
      </p:sp>
      <p:sp>
        <p:nvSpPr>
          <p:cNvPr id="32" name="TextBox 31"/>
          <p:cNvSpPr txBox="1"/>
          <p:nvPr/>
        </p:nvSpPr>
        <p:spPr>
          <a:xfrm>
            <a:off x="5200650" y="4781550"/>
            <a:ext cx="2324100" cy="304800"/>
          </a:xfrm>
          <a:prstGeom prst="rect">
            <a:avLst/>
          </a:prstGeom>
          <a:noFill/>
        </p:spPr>
        <p:txBody>
          <a:bodyPr wrap="square" lIns="0" rIns="0" tIns="0" bIns="0" anchor="ctr">
            <a:spAutoFit/>
          </a:bodyPr>
          <a:lstStyle/>
          <a:p>
            <a:pPr algn="l">
              <a:lnSpc>
                <a:spcPct val="140000"/>
              </a:lnSpc>
              <a:spcBef>
                <a:spcPts val="0"/>
              </a:spcBef>
              <a:spcAft>
                <a:spcPts val="0"/>
              </a:spcAft>
            </a:pPr>
            <a:r>
              <a:rPr sz="1012" b="0">
                <a:solidFill>
                  <a:srgbClr val="16243A"/>
                </a:solidFill>
                <a:latin typeface="微软雅黑"/>
                <a:ea typeface="微软雅黑"/>
              </a:rPr>
              <a:t>90 分钟（含 15 分钟研讨）</a:t>
            </a:r>
          </a:p>
        </p:txBody>
      </p:sp>
      <p:sp>
        <p:nvSpPr>
          <p:cNvPr id="33" name="Rounded Rectangle 32"/>
          <p:cNvSpPr/>
          <p:nvPr/>
        </p:nvSpPr>
        <p:spPr>
          <a:xfrm>
            <a:off x="7810499" y="4781550"/>
            <a:ext cx="3505200" cy="304800"/>
          </a:xfrm>
          <a:prstGeom prst="roundRect">
            <a:avLst>
              <a:gd name="adj" fmla="val 2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Rounded Rectangle 33"/>
          <p:cNvSpPr/>
          <p:nvPr/>
        </p:nvSpPr>
        <p:spPr>
          <a:xfrm>
            <a:off x="7810499" y="4781550"/>
            <a:ext cx="704850" cy="304800"/>
          </a:xfrm>
          <a:prstGeom prst="roundRect">
            <a:avLst>
              <a:gd name="adj" fmla="val 1875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7810499" y="4781550"/>
            <a:ext cx="704850" cy="304800"/>
          </a:xfrm>
          <a:prstGeom prst="rect">
            <a:avLst/>
          </a:prstGeom>
          <a:noFill/>
        </p:spPr>
        <p:txBody>
          <a:bodyPr wrap="square" lIns="0" rIns="0" tIns="0" bIns="0" anchor="ctr">
            <a:spAutoFit/>
          </a:bodyPr>
          <a:lstStyle/>
          <a:p>
            <a:pPr algn="ctr">
              <a:lnSpc>
                <a:spcPct val="100000"/>
              </a:lnSpc>
              <a:spcBef>
                <a:spcPts val="0"/>
              </a:spcBef>
              <a:spcAft>
                <a:spcPts val="0"/>
              </a:spcAft>
            </a:pPr>
            <a:r>
              <a:rPr sz="937" b="1">
                <a:solidFill>
                  <a:srgbClr val="FFFFFF"/>
                </a:solidFill>
                <a:latin typeface="微软雅黑"/>
                <a:ea typeface="微软雅黑"/>
              </a:rPr>
              <a:t>考核</a:t>
            </a:r>
          </a:p>
        </p:txBody>
      </p:sp>
      <p:sp>
        <p:nvSpPr>
          <p:cNvPr id="36" name="TextBox 35"/>
          <p:cNvSpPr txBox="1"/>
          <p:nvPr/>
        </p:nvSpPr>
        <p:spPr>
          <a:xfrm>
            <a:off x="8667750" y="4781550"/>
            <a:ext cx="2590800" cy="304800"/>
          </a:xfrm>
          <a:prstGeom prst="rect">
            <a:avLst/>
          </a:prstGeom>
          <a:noFill/>
        </p:spPr>
        <p:txBody>
          <a:bodyPr wrap="square" lIns="0" rIns="0" tIns="0" bIns="0" anchor="ctr">
            <a:spAutoFit/>
          </a:bodyPr>
          <a:lstStyle/>
          <a:p>
            <a:pPr algn="l">
              <a:lnSpc>
                <a:spcPct val="140000"/>
              </a:lnSpc>
              <a:spcBef>
                <a:spcPts val="0"/>
              </a:spcBef>
              <a:spcAft>
                <a:spcPts val="0"/>
              </a:spcAft>
            </a:pPr>
            <a:r>
              <a:rPr sz="1012" b="0">
                <a:solidFill>
                  <a:srgbClr val="16243A"/>
                </a:solidFill>
                <a:latin typeface="微软雅黑"/>
                <a:ea typeface="微软雅黑"/>
              </a:rPr>
              <a:t>课后 10 题测试 + 疏散演练</a:t>
            </a:r>
          </a:p>
        </p:txBody>
      </p:sp>
      <p:sp>
        <p:nvSpPr>
          <p:cNvPr id="37" name="TextBox 36"/>
          <p:cNvSpPr txBox="1"/>
          <p:nvPr/>
        </p:nvSpPr>
        <p:spPr>
          <a:xfrm>
            <a:off x="609600" y="5448300"/>
            <a:ext cx="10972800" cy="381000"/>
          </a:xfrm>
          <a:prstGeom prst="rect">
            <a:avLst/>
          </a:prstGeom>
          <a:noFill/>
        </p:spPr>
        <p:txBody>
          <a:bodyPr wrap="square" lIns="0" rIns="0" tIns="0" bIns="0" anchor="t">
            <a:spAutoFit/>
          </a:bodyPr>
          <a:lstStyle/>
          <a:p>
            <a:pPr algn="l">
              <a:lnSpc>
                <a:spcPct val="150000"/>
              </a:lnSpc>
              <a:spcBef>
                <a:spcPts val="0"/>
              </a:spcBef>
              <a:spcAft>
                <a:spcPts val="0"/>
              </a:spcAft>
            </a:pPr>
            <a:r>
              <a:rPr sz="937" b="0">
                <a:solidFill>
                  <a:srgbClr val="5A6B80"/>
                </a:solidFill>
                <a:latin typeface="微软雅黑"/>
                <a:ea typeface="微软雅黑"/>
              </a:rPr>
              <a:t>说明：本课件所有案例数据、死亡失踪人数与直接经济损失，均引自国务院调查报告、应急管理部年度灾情通报等官方公开信息，未采用未经权威渠道发布的数据。</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3619500" cy="6858000"/>
          </a:xfrm>
          <a:prstGeom prst="rect">
            <a:avLst/>
          </a:prstGeom>
          <a:gradFill rotWithShape="1">
            <a:gsLst>
              <a:gs pos="0">
                <a:srgbClr val="082A50"/>
              </a:gs>
              <a:gs pos="100000">
                <a:srgbClr val="185088"/>
              </a:gs>
            </a:gsLst>
            <a:lin scaled="0" ang="147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3028950" y="-666750"/>
            <a:ext cx="2857500" cy="2857500"/>
          </a:xfrm>
          <a:prstGeom prst="ellipse">
            <a:avLst/>
          </a:prstGeom>
          <a:solidFill>
            <a:srgbClr val="2E7DD1">
              <a:alpha val="1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90550" y="1905000"/>
            <a:ext cx="2857500" cy="666750"/>
          </a:xfrm>
          <a:prstGeom prst="rect">
            <a:avLst/>
          </a:prstGeom>
          <a:noFill/>
        </p:spPr>
        <p:txBody>
          <a:bodyPr wrap="square" lIns="0" rIns="0" tIns="0" bIns="0" anchor="t">
            <a:spAutoFit/>
          </a:bodyPr>
          <a:lstStyle/>
          <a:p>
            <a:pPr algn="l">
              <a:lnSpc>
                <a:spcPct val="100000"/>
              </a:lnSpc>
              <a:spcBef>
                <a:spcPts val="0"/>
              </a:spcBef>
              <a:spcAft>
                <a:spcPts val="0"/>
              </a:spcAft>
            </a:pPr>
            <a:r>
              <a:rPr sz="3900" b="1">
                <a:solidFill>
                  <a:srgbClr val="FFFFFF"/>
                </a:solidFill>
                <a:latin typeface="微软雅黑"/>
                <a:ea typeface="微软雅黑"/>
              </a:rPr>
              <a:t>目录</a:t>
            </a:r>
          </a:p>
        </p:txBody>
      </p:sp>
      <p:sp>
        <p:nvSpPr>
          <p:cNvPr id="6" name="Rounded Rectangle 5"/>
          <p:cNvSpPr/>
          <p:nvPr/>
        </p:nvSpPr>
        <p:spPr>
          <a:xfrm>
            <a:off x="609600" y="2686050"/>
            <a:ext cx="571500" cy="47625"/>
          </a:xfrm>
          <a:prstGeom prst="roundRect">
            <a:avLst>
              <a:gd name="adj" fmla="val 5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90550" y="2914650"/>
            <a:ext cx="2857500" cy="285750"/>
          </a:xfrm>
          <a:prstGeom prst="rect">
            <a:avLst/>
          </a:prstGeom>
          <a:noFill/>
        </p:spPr>
        <p:txBody>
          <a:bodyPr wrap="square" lIns="0" rIns="0" tIns="0" bIns="0" anchor="t">
            <a:spAutoFit/>
          </a:bodyPr>
          <a:lstStyle/>
          <a:p>
            <a:pPr algn="l">
              <a:lnSpc>
                <a:spcPct val="100000"/>
              </a:lnSpc>
              <a:spcBef>
                <a:spcPts val="0"/>
              </a:spcBef>
              <a:spcAft>
                <a:spcPts val="0"/>
              </a:spcAft>
            </a:pPr>
            <a:r>
              <a:rPr sz="1125" b="1">
                <a:solidFill>
                  <a:srgbClr val="A9C9EC"/>
                </a:solidFill>
                <a:latin typeface="微软雅黑"/>
                <a:ea typeface="微软雅黑"/>
              </a:rPr>
              <a:t>CONTENTS</a:t>
            </a:r>
          </a:p>
        </p:txBody>
      </p:sp>
      <p:sp>
        <p:nvSpPr>
          <p:cNvPr id="8" name="TextBox 7"/>
          <p:cNvSpPr txBox="1"/>
          <p:nvPr/>
        </p:nvSpPr>
        <p:spPr>
          <a:xfrm>
            <a:off x="590550" y="5334000"/>
            <a:ext cx="2857500" cy="571500"/>
          </a:xfrm>
          <a:prstGeom prst="rect">
            <a:avLst/>
          </a:prstGeom>
          <a:noFill/>
        </p:spPr>
        <p:txBody>
          <a:bodyPr wrap="square" lIns="0" rIns="0" tIns="0" bIns="0" anchor="t">
            <a:spAutoFit/>
          </a:bodyPr>
          <a:lstStyle/>
          <a:p>
            <a:pPr algn="l">
              <a:lnSpc>
                <a:spcPct val="150000"/>
              </a:lnSpc>
              <a:spcBef>
                <a:spcPts val="0"/>
              </a:spcBef>
              <a:spcAft>
                <a:spcPts val="0"/>
              </a:spcAft>
            </a:pPr>
            <a:r>
              <a:rPr sz="1050" b="0">
                <a:solidFill>
                  <a:srgbClr val="8FB4DC"/>
                </a:solidFill>
                <a:latin typeface="微软雅黑"/>
                <a:ea typeface="微软雅黑"/>
              </a:rPr>
              <a:t>2026
EHS 安全培训系列</a:t>
            </a:r>
          </a:p>
        </p:txBody>
      </p:sp>
      <p:sp>
        <p:nvSpPr>
          <p:cNvPr id="9" name="Rounded Rectangle 8"/>
          <p:cNvSpPr/>
          <p:nvPr/>
        </p:nvSpPr>
        <p:spPr>
          <a:xfrm>
            <a:off x="4076699" y="1104900"/>
            <a:ext cx="7734300" cy="838200"/>
          </a:xfrm>
          <a:prstGeom prst="roundRect">
            <a:avLst>
              <a:gd name="adj" fmla="val 11363"/>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76699" y="1104900"/>
            <a:ext cx="47625" cy="838200"/>
          </a:xfrm>
          <a:prstGeom prst="roundRect">
            <a:avLst>
              <a:gd name="adj" fmla="val 40000"/>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305300" y="1238250"/>
            <a:ext cx="857250" cy="571500"/>
          </a:xfrm>
          <a:prstGeom prst="rect">
            <a:avLst/>
          </a:prstGeom>
          <a:noFill/>
        </p:spPr>
        <p:txBody>
          <a:bodyPr wrap="square" lIns="0" rIns="0" tIns="0" bIns="0" anchor="t">
            <a:spAutoFit/>
          </a:bodyPr>
          <a:lstStyle/>
          <a:p>
            <a:pPr algn="l">
              <a:lnSpc>
                <a:spcPct val="100000"/>
              </a:lnSpc>
              <a:spcBef>
                <a:spcPts val="0"/>
              </a:spcBef>
              <a:spcAft>
                <a:spcPts val="0"/>
              </a:spcAft>
            </a:pPr>
            <a:r>
              <a:rPr sz="2550" b="1">
                <a:solidFill>
                  <a:srgbClr val="0B3A6B"/>
                </a:solidFill>
                <a:latin typeface="微软雅黑"/>
                <a:ea typeface="微软雅黑"/>
              </a:rPr>
              <a:t>01</a:t>
            </a:r>
          </a:p>
        </p:txBody>
      </p:sp>
      <p:sp>
        <p:nvSpPr>
          <p:cNvPr id="12" name="TextBox 11"/>
          <p:cNvSpPr txBox="1"/>
          <p:nvPr/>
        </p:nvSpPr>
        <p:spPr>
          <a:xfrm>
            <a:off x="5257800" y="1257300"/>
            <a:ext cx="4953000" cy="304800"/>
          </a:xfrm>
          <a:prstGeom prst="rect">
            <a:avLst/>
          </a:prstGeom>
          <a:noFill/>
        </p:spPr>
        <p:txBody>
          <a:bodyPr wrap="square" lIns="0" rIns="0" tIns="0" bIns="0" anchor="t">
            <a:spAutoFit/>
          </a:bodyPr>
          <a:lstStyle/>
          <a:p>
            <a:pPr algn="l">
              <a:lnSpc>
                <a:spcPct val="100000"/>
              </a:lnSpc>
              <a:spcBef>
                <a:spcPts val="0"/>
              </a:spcBef>
              <a:spcAft>
                <a:spcPts val="0"/>
              </a:spcAft>
            </a:pPr>
            <a:r>
              <a:rPr sz="1575" b="1">
                <a:solidFill>
                  <a:srgbClr val="16243A"/>
                </a:solidFill>
                <a:latin typeface="微软雅黑"/>
                <a:ea typeface="微软雅黑"/>
              </a:rPr>
              <a:t>认清形势</a:t>
            </a:r>
          </a:p>
        </p:txBody>
      </p:sp>
      <p:sp>
        <p:nvSpPr>
          <p:cNvPr id="13" name="TextBox 12"/>
          <p:cNvSpPr txBox="1"/>
          <p:nvPr/>
        </p:nvSpPr>
        <p:spPr>
          <a:xfrm>
            <a:off x="5257800" y="1581150"/>
            <a:ext cx="5905500" cy="247649"/>
          </a:xfrm>
          <a:prstGeom prst="rect">
            <a:avLst/>
          </a:prstGeom>
          <a:noFill/>
        </p:spPr>
        <p:txBody>
          <a:bodyPr wrap="square" lIns="0" rIns="0" tIns="0" bIns="0" anchor="t">
            <a:spAutoFit/>
          </a:bodyPr>
          <a:lstStyle/>
          <a:p>
            <a:pPr algn="l">
              <a:lnSpc>
                <a:spcPct val="100000"/>
              </a:lnSpc>
              <a:spcBef>
                <a:spcPts val="0"/>
              </a:spcBef>
              <a:spcAft>
                <a:spcPts val="0"/>
              </a:spcAft>
            </a:pPr>
            <a:r>
              <a:rPr sz="975" b="0">
                <a:solidFill>
                  <a:srgbClr val="5A6B80"/>
                </a:solidFill>
                <a:latin typeface="微软雅黑"/>
                <a:ea typeface="微软雅黑"/>
              </a:rPr>
              <a:t>我国自然灾害总体态势与极端化趋势</a:t>
            </a:r>
          </a:p>
        </p:txBody>
      </p:sp>
      <p:sp>
        <p:nvSpPr>
          <p:cNvPr id="14" name="TextBox 13"/>
          <p:cNvSpPr txBox="1"/>
          <p:nvPr/>
        </p:nvSpPr>
        <p:spPr>
          <a:xfrm>
            <a:off x="10763250" y="1390650"/>
            <a:ext cx="914400" cy="285750"/>
          </a:xfrm>
          <a:prstGeom prst="rect">
            <a:avLst/>
          </a:prstGeom>
          <a:noFill/>
        </p:spPr>
        <p:txBody>
          <a:bodyPr wrap="square" lIns="0" rIns="0" tIns="0" bIns="0" anchor="t">
            <a:spAutoFit/>
          </a:bodyPr>
          <a:lstStyle/>
          <a:p>
            <a:pPr algn="r">
              <a:lnSpc>
                <a:spcPct val="100000"/>
              </a:lnSpc>
              <a:spcBef>
                <a:spcPts val="0"/>
              </a:spcBef>
              <a:spcAft>
                <a:spcPts val="0"/>
              </a:spcAft>
            </a:pPr>
            <a:r>
              <a:rPr sz="1050" b="1">
                <a:solidFill>
                  <a:srgbClr val="0B3A6B"/>
                </a:solidFill>
                <a:latin typeface="微软雅黑"/>
                <a:ea typeface="微软雅黑"/>
              </a:rPr>
              <a:t>P04</a:t>
            </a:r>
          </a:p>
        </p:txBody>
      </p:sp>
      <p:sp>
        <p:nvSpPr>
          <p:cNvPr id="15" name="Rounded Rectangle 14"/>
          <p:cNvSpPr/>
          <p:nvPr/>
        </p:nvSpPr>
        <p:spPr>
          <a:xfrm>
            <a:off x="4076699" y="2057400"/>
            <a:ext cx="7734300" cy="838200"/>
          </a:xfrm>
          <a:prstGeom prst="roundRect">
            <a:avLst>
              <a:gd name="adj" fmla="val 11363"/>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076699" y="2057400"/>
            <a:ext cx="47625" cy="838200"/>
          </a:xfrm>
          <a:prstGeom prst="roundRect">
            <a:avLst>
              <a:gd name="adj" fmla="val 40000"/>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4305300" y="2190750"/>
            <a:ext cx="857250" cy="571500"/>
          </a:xfrm>
          <a:prstGeom prst="rect">
            <a:avLst/>
          </a:prstGeom>
          <a:noFill/>
        </p:spPr>
        <p:txBody>
          <a:bodyPr wrap="square" lIns="0" rIns="0" tIns="0" bIns="0" anchor="t">
            <a:spAutoFit/>
          </a:bodyPr>
          <a:lstStyle/>
          <a:p>
            <a:pPr algn="l">
              <a:lnSpc>
                <a:spcPct val="100000"/>
              </a:lnSpc>
              <a:spcBef>
                <a:spcPts val="0"/>
              </a:spcBef>
              <a:spcAft>
                <a:spcPts val="0"/>
              </a:spcAft>
            </a:pPr>
            <a:r>
              <a:rPr sz="2550" b="1">
                <a:solidFill>
                  <a:srgbClr val="2E7DD1"/>
                </a:solidFill>
                <a:latin typeface="微软雅黑"/>
                <a:ea typeface="微软雅黑"/>
              </a:rPr>
              <a:t>02</a:t>
            </a:r>
          </a:p>
        </p:txBody>
      </p:sp>
      <p:sp>
        <p:nvSpPr>
          <p:cNvPr id="18" name="TextBox 17"/>
          <p:cNvSpPr txBox="1"/>
          <p:nvPr/>
        </p:nvSpPr>
        <p:spPr>
          <a:xfrm>
            <a:off x="5257800" y="2209800"/>
            <a:ext cx="4953000" cy="304800"/>
          </a:xfrm>
          <a:prstGeom prst="rect">
            <a:avLst/>
          </a:prstGeom>
          <a:noFill/>
        </p:spPr>
        <p:txBody>
          <a:bodyPr wrap="square" lIns="0" rIns="0" tIns="0" bIns="0" anchor="t">
            <a:spAutoFit/>
          </a:bodyPr>
          <a:lstStyle/>
          <a:p>
            <a:pPr algn="l">
              <a:lnSpc>
                <a:spcPct val="100000"/>
              </a:lnSpc>
              <a:spcBef>
                <a:spcPts val="0"/>
              </a:spcBef>
              <a:spcAft>
                <a:spcPts val="0"/>
              </a:spcAft>
            </a:pPr>
            <a:r>
              <a:rPr sz="1575" b="1">
                <a:solidFill>
                  <a:srgbClr val="16243A"/>
                </a:solidFill>
                <a:latin typeface="微软雅黑"/>
                <a:ea typeface="微软雅黑"/>
              </a:rPr>
              <a:t>洪涝灾害</a:t>
            </a:r>
          </a:p>
        </p:txBody>
      </p:sp>
      <p:sp>
        <p:nvSpPr>
          <p:cNvPr id="19" name="TextBox 18"/>
          <p:cNvSpPr txBox="1"/>
          <p:nvPr/>
        </p:nvSpPr>
        <p:spPr>
          <a:xfrm>
            <a:off x="5257800" y="2533650"/>
            <a:ext cx="5905500" cy="247649"/>
          </a:xfrm>
          <a:prstGeom prst="rect">
            <a:avLst/>
          </a:prstGeom>
          <a:noFill/>
        </p:spPr>
        <p:txBody>
          <a:bodyPr wrap="square" lIns="0" rIns="0" tIns="0" bIns="0" anchor="t">
            <a:spAutoFit/>
          </a:bodyPr>
          <a:lstStyle/>
          <a:p>
            <a:pPr algn="l">
              <a:lnSpc>
                <a:spcPct val="100000"/>
              </a:lnSpc>
              <a:spcBef>
                <a:spcPts val="0"/>
              </a:spcBef>
              <a:spcAft>
                <a:spcPts val="0"/>
              </a:spcAft>
            </a:pPr>
            <a:r>
              <a:rPr sz="975" b="0">
                <a:solidFill>
                  <a:srgbClr val="5A6B80"/>
                </a:solidFill>
                <a:latin typeface="微软雅黑"/>
                <a:ea typeface="微软雅黑"/>
              </a:rPr>
              <a:t>城市内涝与流域性洪水 · 4 个案例</a:t>
            </a:r>
          </a:p>
        </p:txBody>
      </p:sp>
      <p:sp>
        <p:nvSpPr>
          <p:cNvPr id="20" name="TextBox 19"/>
          <p:cNvSpPr txBox="1"/>
          <p:nvPr/>
        </p:nvSpPr>
        <p:spPr>
          <a:xfrm>
            <a:off x="10763250" y="2343150"/>
            <a:ext cx="914400" cy="285750"/>
          </a:xfrm>
          <a:prstGeom prst="rect">
            <a:avLst/>
          </a:prstGeom>
          <a:noFill/>
        </p:spPr>
        <p:txBody>
          <a:bodyPr wrap="square" lIns="0" rIns="0" tIns="0" bIns="0" anchor="t">
            <a:spAutoFit/>
          </a:bodyPr>
          <a:lstStyle/>
          <a:p>
            <a:pPr algn="r">
              <a:lnSpc>
                <a:spcPct val="100000"/>
              </a:lnSpc>
              <a:spcBef>
                <a:spcPts val="0"/>
              </a:spcBef>
              <a:spcAft>
                <a:spcPts val="0"/>
              </a:spcAft>
            </a:pPr>
            <a:r>
              <a:rPr sz="1050" b="1">
                <a:solidFill>
                  <a:srgbClr val="2E7DD1"/>
                </a:solidFill>
                <a:latin typeface="微软雅黑"/>
                <a:ea typeface="微软雅黑"/>
              </a:rPr>
              <a:t>P09</a:t>
            </a:r>
          </a:p>
        </p:txBody>
      </p:sp>
      <p:sp>
        <p:nvSpPr>
          <p:cNvPr id="21" name="Rounded Rectangle 20"/>
          <p:cNvSpPr/>
          <p:nvPr/>
        </p:nvSpPr>
        <p:spPr>
          <a:xfrm>
            <a:off x="4076699" y="3009900"/>
            <a:ext cx="7734300" cy="838200"/>
          </a:xfrm>
          <a:prstGeom prst="roundRect">
            <a:avLst>
              <a:gd name="adj" fmla="val 11363"/>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4076699" y="3009900"/>
            <a:ext cx="47625" cy="838200"/>
          </a:xfrm>
          <a:prstGeom prst="roundRect">
            <a:avLst>
              <a:gd name="adj" fmla="val 40000"/>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4305300" y="3143250"/>
            <a:ext cx="857250" cy="571500"/>
          </a:xfrm>
          <a:prstGeom prst="rect">
            <a:avLst/>
          </a:prstGeom>
          <a:noFill/>
        </p:spPr>
        <p:txBody>
          <a:bodyPr wrap="square" lIns="0" rIns="0" tIns="0" bIns="0" anchor="t">
            <a:spAutoFit/>
          </a:bodyPr>
          <a:lstStyle/>
          <a:p>
            <a:pPr algn="l">
              <a:lnSpc>
                <a:spcPct val="100000"/>
              </a:lnSpc>
              <a:spcBef>
                <a:spcPts val="0"/>
              </a:spcBef>
              <a:spcAft>
                <a:spcPts val="0"/>
              </a:spcAft>
            </a:pPr>
            <a:r>
              <a:rPr sz="2550" b="1">
                <a:solidFill>
                  <a:srgbClr val="2E7DD1"/>
                </a:solidFill>
                <a:latin typeface="微软雅黑"/>
                <a:ea typeface="微软雅黑"/>
              </a:rPr>
              <a:t>03</a:t>
            </a:r>
          </a:p>
        </p:txBody>
      </p:sp>
      <p:sp>
        <p:nvSpPr>
          <p:cNvPr id="24" name="TextBox 23"/>
          <p:cNvSpPr txBox="1"/>
          <p:nvPr/>
        </p:nvSpPr>
        <p:spPr>
          <a:xfrm>
            <a:off x="5257800" y="3162300"/>
            <a:ext cx="4953000" cy="304800"/>
          </a:xfrm>
          <a:prstGeom prst="rect">
            <a:avLst/>
          </a:prstGeom>
          <a:noFill/>
        </p:spPr>
        <p:txBody>
          <a:bodyPr wrap="square" lIns="0" rIns="0" tIns="0" bIns="0" anchor="t">
            <a:spAutoFit/>
          </a:bodyPr>
          <a:lstStyle/>
          <a:p>
            <a:pPr algn="l">
              <a:lnSpc>
                <a:spcPct val="100000"/>
              </a:lnSpc>
              <a:spcBef>
                <a:spcPts val="0"/>
              </a:spcBef>
              <a:spcAft>
                <a:spcPts val="0"/>
              </a:spcAft>
            </a:pPr>
            <a:r>
              <a:rPr sz="1575" b="1">
                <a:solidFill>
                  <a:srgbClr val="16243A"/>
                </a:solidFill>
                <a:latin typeface="微软雅黑"/>
                <a:ea typeface="微软雅黑"/>
              </a:rPr>
              <a:t>台风与强对流</a:t>
            </a:r>
          </a:p>
        </p:txBody>
      </p:sp>
      <p:sp>
        <p:nvSpPr>
          <p:cNvPr id="25" name="TextBox 24"/>
          <p:cNvSpPr txBox="1"/>
          <p:nvPr/>
        </p:nvSpPr>
        <p:spPr>
          <a:xfrm>
            <a:off x="5257800" y="3486150"/>
            <a:ext cx="5905500" cy="247649"/>
          </a:xfrm>
          <a:prstGeom prst="rect">
            <a:avLst/>
          </a:prstGeom>
          <a:noFill/>
        </p:spPr>
        <p:txBody>
          <a:bodyPr wrap="square" lIns="0" rIns="0" tIns="0" bIns="0" anchor="t">
            <a:spAutoFit/>
          </a:bodyPr>
          <a:lstStyle/>
          <a:p>
            <a:pPr algn="l">
              <a:lnSpc>
                <a:spcPct val="100000"/>
              </a:lnSpc>
              <a:spcBef>
                <a:spcPts val="0"/>
              </a:spcBef>
              <a:spcAft>
                <a:spcPts val="0"/>
              </a:spcAft>
            </a:pPr>
            <a:r>
              <a:rPr sz="975" b="0">
                <a:solidFill>
                  <a:srgbClr val="5A6B80"/>
                </a:solidFill>
                <a:latin typeface="微软雅黑"/>
                <a:ea typeface="微软雅黑"/>
              </a:rPr>
              <a:t>沿海台风与内陆强对流的双重威胁 · 4 个案例</a:t>
            </a:r>
          </a:p>
        </p:txBody>
      </p:sp>
      <p:sp>
        <p:nvSpPr>
          <p:cNvPr id="26" name="TextBox 25"/>
          <p:cNvSpPr txBox="1"/>
          <p:nvPr/>
        </p:nvSpPr>
        <p:spPr>
          <a:xfrm>
            <a:off x="10763250" y="3295650"/>
            <a:ext cx="914400" cy="285750"/>
          </a:xfrm>
          <a:prstGeom prst="rect">
            <a:avLst/>
          </a:prstGeom>
          <a:noFill/>
        </p:spPr>
        <p:txBody>
          <a:bodyPr wrap="square" lIns="0" rIns="0" tIns="0" bIns="0" anchor="t">
            <a:spAutoFit/>
          </a:bodyPr>
          <a:lstStyle/>
          <a:p>
            <a:pPr algn="r">
              <a:lnSpc>
                <a:spcPct val="100000"/>
              </a:lnSpc>
              <a:spcBef>
                <a:spcPts val="0"/>
              </a:spcBef>
              <a:spcAft>
                <a:spcPts val="0"/>
              </a:spcAft>
            </a:pPr>
            <a:r>
              <a:rPr sz="1050" b="1">
                <a:solidFill>
                  <a:srgbClr val="2E7DD1"/>
                </a:solidFill>
                <a:latin typeface="微软雅黑"/>
                <a:ea typeface="微软雅黑"/>
              </a:rPr>
              <a:t>P19</a:t>
            </a:r>
          </a:p>
        </p:txBody>
      </p:sp>
      <p:sp>
        <p:nvSpPr>
          <p:cNvPr id="27" name="Rounded Rectangle 26"/>
          <p:cNvSpPr/>
          <p:nvPr/>
        </p:nvSpPr>
        <p:spPr>
          <a:xfrm>
            <a:off x="4076699" y="3962399"/>
            <a:ext cx="7734300" cy="838200"/>
          </a:xfrm>
          <a:prstGeom prst="roundRect">
            <a:avLst>
              <a:gd name="adj" fmla="val 11363"/>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ounded Rectangle 27"/>
          <p:cNvSpPr/>
          <p:nvPr/>
        </p:nvSpPr>
        <p:spPr>
          <a:xfrm>
            <a:off x="4076699" y="3962399"/>
            <a:ext cx="47625" cy="838200"/>
          </a:xfrm>
          <a:prstGeom prst="roundRect">
            <a:avLst>
              <a:gd name="adj" fmla="val 4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4305300" y="4095750"/>
            <a:ext cx="857250" cy="571500"/>
          </a:xfrm>
          <a:prstGeom prst="rect">
            <a:avLst/>
          </a:prstGeom>
          <a:noFill/>
        </p:spPr>
        <p:txBody>
          <a:bodyPr wrap="square" lIns="0" rIns="0" tIns="0" bIns="0" anchor="t">
            <a:spAutoFit/>
          </a:bodyPr>
          <a:lstStyle/>
          <a:p>
            <a:pPr algn="l">
              <a:lnSpc>
                <a:spcPct val="100000"/>
              </a:lnSpc>
              <a:spcBef>
                <a:spcPts val="0"/>
              </a:spcBef>
              <a:spcAft>
                <a:spcPts val="0"/>
              </a:spcAft>
            </a:pPr>
            <a:r>
              <a:rPr sz="2550" b="1">
                <a:solidFill>
                  <a:srgbClr val="E8562A"/>
                </a:solidFill>
                <a:latin typeface="微软雅黑"/>
                <a:ea typeface="微软雅黑"/>
              </a:rPr>
              <a:t>04</a:t>
            </a:r>
          </a:p>
        </p:txBody>
      </p:sp>
      <p:sp>
        <p:nvSpPr>
          <p:cNvPr id="30" name="TextBox 29"/>
          <p:cNvSpPr txBox="1"/>
          <p:nvPr/>
        </p:nvSpPr>
        <p:spPr>
          <a:xfrm>
            <a:off x="5257800" y="4114800"/>
            <a:ext cx="4953000" cy="304800"/>
          </a:xfrm>
          <a:prstGeom prst="rect">
            <a:avLst/>
          </a:prstGeom>
          <a:noFill/>
        </p:spPr>
        <p:txBody>
          <a:bodyPr wrap="square" lIns="0" rIns="0" tIns="0" bIns="0" anchor="t">
            <a:spAutoFit/>
          </a:bodyPr>
          <a:lstStyle/>
          <a:p>
            <a:pPr algn="l">
              <a:lnSpc>
                <a:spcPct val="100000"/>
              </a:lnSpc>
              <a:spcBef>
                <a:spcPts val="0"/>
              </a:spcBef>
              <a:spcAft>
                <a:spcPts val="0"/>
              </a:spcAft>
            </a:pPr>
            <a:r>
              <a:rPr sz="1575" b="1">
                <a:solidFill>
                  <a:srgbClr val="16243A"/>
                </a:solidFill>
                <a:latin typeface="微软雅黑"/>
                <a:ea typeface="微软雅黑"/>
              </a:rPr>
              <a:t>地震与地质灾害</a:t>
            </a:r>
          </a:p>
        </p:txBody>
      </p:sp>
      <p:sp>
        <p:nvSpPr>
          <p:cNvPr id="31" name="TextBox 30"/>
          <p:cNvSpPr txBox="1"/>
          <p:nvPr/>
        </p:nvSpPr>
        <p:spPr>
          <a:xfrm>
            <a:off x="5257800" y="4438650"/>
            <a:ext cx="5905500" cy="247649"/>
          </a:xfrm>
          <a:prstGeom prst="rect">
            <a:avLst/>
          </a:prstGeom>
          <a:noFill/>
        </p:spPr>
        <p:txBody>
          <a:bodyPr wrap="square" lIns="0" rIns="0" tIns="0" bIns="0" anchor="t">
            <a:spAutoFit/>
          </a:bodyPr>
          <a:lstStyle/>
          <a:p>
            <a:pPr algn="l">
              <a:lnSpc>
                <a:spcPct val="100000"/>
              </a:lnSpc>
              <a:spcBef>
                <a:spcPts val="0"/>
              </a:spcBef>
              <a:spcAft>
                <a:spcPts val="0"/>
              </a:spcAft>
            </a:pPr>
            <a:r>
              <a:rPr sz="975" b="0">
                <a:solidFill>
                  <a:srgbClr val="5A6B80"/>
                </a:solidFill>
                <a:latin typeface="微软雅黑"/>
                <a:ea typeface="微软雅黑"/>
              </a:rPr>
              <a:t>突发性强、链式效应显著的 5 个案例</a:t>
            </a:r>
          </a:p>
        </p:txBody>
      </p:sp>
      <p:sp>
        <p:nvSpPr>
          <p:cNvPr id="32" name="TextBox 31"/>
          <p:cNvSpPr txBox="1"/>
          <p:nvPr/>
        </p:nvSpPr>
        <p:spPr>
          <a:xfrm>
            <a:off x="10763250" y="4248150"/>
            <a:ext cx="914400" cy="285750"/>
          </a:xfrm>
          <a:prstGeom prst="rect">
            <a:avLst/>
          </a:prstGeom>
          <a:noFill/>
        </p:spPr>
        <p:txBody>
          <a:bodyPr wrap="square" lIns="0" rIns="0" tIns="0" bIns="0" anchor="t">
            <a:spAutoFit/>
          </a:bodyPr>
          <a:lstStyle/>
          <a:p>
            <a:pPr algn="r">
              <a:lnSpc>
                <a:spcPct val="100000"/>
              </a:lnSpc>
              <a:spcBef>
                <a:spcPts val="0"/>
              </a:spcBef>
              <a:spcAft>
                <a:spcPts val="0"/>
              </a:spcAft>
            </a:pPr>
            <a:r>
              <a:rPr sz="1050" b="1">
                <a:solidFill>
                  <a:srgbClr val="E8562A"/>
                </a:solidFill>
                <a:latin typeface="微软雅黑"/>
                <a:ea typeface="微软雅黑"/>
              </a:rPr>
              <a:t>P27</a:t>
            </a:r>
          </a:p>
        </p:txBody>
      </p:sp>
      <p:sp>
        <p:nvSpPr>
          <p:cNvPr id="33" name="Rounded Rectangle 32"/>
          <p:cNvSpPr/>
          <p:nvPr/>
        </p:nvSpPr>
        <p:spPr>
          <a:xfrm>
            <a:off x="4076699" y="4914900"/>
            <a:ext cx="7734300" cy="838200"/>
          </a:xfrm>
          <a:prstGeom prst="roundRect">
            <a:avLst>
              <a:gd name="adj" fmla="val 11363"/>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Rounded Rectangle 33"/>
          <p:cNvSpPr/>
          <p:nvPr/>
        </p:nvSpPr>
        <p:spPr>
          <a:xfrm>
            <a:off x="4076699" y="4914900"/>
            <a:ext cx="47625" cy="838200"/>
          </a:xfrm>
          <a:prstGeom prst="roundRect">
            <a:avLst>
              <a:gd name="adj" fmla="val 4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4305300" y="5048250"/>
            <a:ext cx="857250" cy="571500"/>
          </a:xfrm>
          <a:prstGeom prst="rect">
            <a:avLst/>
          </a:prstGeom>
          <a:noFill/>
        </p:spPr>
        <p:txBody>
          <a:bodyPr wrap="square" lIns="0" rIns="0" tIns="0" bIns="0" anchor="t">
            <a:spAutoFit/>
          </a:bodyPr>
          <a:lstStyle/>
          <a:p>
            <a:pPr algn="l">
              <a:lnSpc>
                <a:spcPct val="100000"/>
              </a:lnSpc>
              <a:spcBef>
                <a:spcPts val="0"/>
              </a:spcBef>
              <a:spcAft>
                <a:spcPts val="0"/>
              </a:spcAft>
            </a:pPr>
            <a:r>
              <a:rPr sz="2550" b="1">
                <a:solidFill>
                  <a:srgbClr val="E8562A"/>
                </a:solidFill>
                <a:latin typeface="微软雅黑"/>
                <a:ea typeface="微软雅黑"/>
              </a:rPr>
              <a:t>05</a:t>
            </a:r>
          </a:p>
        </p:txBody>
      </p:sp>
      <p:sp>
        <p:nvSpPr>
          <p:cNvPr id="36" name="TextBox 35"/>
          <p:cNvSpPr txBox="1"/>
          <p:nvPr/>
        </p:nvSpPr>
        <p:spPr>
          <a:xfrm>
            <a:off x="5257800" y="5067300"/>
            <a:ext cx="4953000" cy="304800"/>
          </a:xfrm>
          <a:prstGeom prst="rect">
            <a:avLst/>
          </a:prstGeom>
          <a:noFill/>
        </p:spPr>
        <p:txBody>
          <a:bodyPr wrap="square" lIns="0" rIns="0" tIns="0" bIns="0" anchor="t">
            <a:spAutoFit/>
          </a:bodyPr>
          <a:lstStyle/>
          <a:p>
            <a:pPr algn="l">
              <a:lnSpc>
                <a:spcPct val="100000"/>
              </a:lnSpc>
              <a:spcBef>
                <a:spcPts val="0"/>
              </a:spcBef>
              <a:spcAft>
                <a:spcPts val="0"/>
              </a:spcAft>
            </a:pPr>
            <a:r>
              <a:rPr sz="1575" b="1">
                <a:solidFill>
                  <a:srgbClr val="16243A"/>
                </a:solidFill>
                <a:latin typeface="微软雅黑"/>
                <a:ea typeface="微软雅黑"/>
              </a:rPr>
              <a:t>从案例到行动</a:t>
            </a:r>
          </a:p>
        </p:txBody>
      </p:sp>
      <p:sp>
        <p:nvSpPr>
          <p:cNvPr id="37" name="TextBox 36"/>
          <p:cNvSpPr txBox="1"/>
          <p:nvPr/>
        </p:nvSpPr>
        <p:spPr>
          <a:xfrm>
            <a:off x="5257800" y="5391150"/>
            <a:ext cx="5905500" cy="247649"/>
          </a:xfrm>
          <a:prstGeom prst="rect">
            <a:avLst/>
          </a:prstGeom>
          <a:noFill/>
        </p:spPr>
        <p:txBody>
          <a:bodyPr wrap="square" lIns="0" rIns="0" tIns="0" bIns="0" anchor="t">
            <a:spAutoFit/>
          </a:bodyPr>
          <a:lstStyle/>
          <a:p>
            <a:pPr algn="l">
              <a:lnSpc>
                <a:spcPct val="100000"/>
              </a:lnSpc>
              <a:spcBef>
                <a:spcPts val="0"/>
              </a:spcBef>
              <a:spcAft>
                <a:spcPts val="0"/>
              </a:spcAft>
            </a:pPr>
            <a:r>
              <a:rPr sz="975" b="0">
                <a:solidFill>
                  <a:srgbClr val="5A6B80"/>
                </a:solidFill>
                <a:latin typeface="微软雅黑"/>
                <a:ea typeface="微软雅黑"/>
              </a:rPr>
              <a:t>共性教训、企业责任与个人能力建设</a:t>
            </a:r>
          </a:p>
        </p:txBody>
      </p:sp>
      <p:sp>
        <p:nvSpPr>
          <p:cNvPr id="38" name="TextBox 37"/>
          <p:cNvSpPr txBox="1"/>
          <p:nvPr/>
        </p:nvSpPr>
        <p:spPr>
          <a:xfrm>
            <a:off x="10763250" y="5200650"/>
            <a:ext cx="914400" cy="285750"/>
          </a:xfrm>
          <a:prstGeom prst="rect">
            <a:avLst/>
          </a:prstGeom>
          <a:noFill/>
        </p:spPr>
        <p:txBody>
          <a:bodyPr wrap="square" lIns="0" rIns="0" tIns="0" bIns="0" anchor="t">
            <a:spAutoFit/>
          </a:bodyPr>
          <a:lstStyle/>
          <a:p>
            <a:pPr algn="r">
              <a:lnSpc>
                <a:spcPct val="100000"/>
              </a:lnSpc>
              <a:spcBef>
                <a:spcPts val="0"/>
              </a:spcBef>
              <a:spcAft>
                <a:spcPts val="0"/>
              </a:spcAft>
            </a:pPr>
            <a:r>
              <a:rPr sz="1050" b="1">
                <a:solidFill>
                  <a:srgbClr val="E8562A"/>
                </a:solidFill>
                <a:latin typeface="微软雅黑"/>
                <a:ea typeface="微软雅黑"/>
              </a:rPr>
              <a:t>P36</a:t>
            </a:r>
          </a:p>
        </p:txBody>
      </p:sp>
      <p:sp>
        <p:nvSpPr>
          <p:cNvPr id="39" name="TextBox 38"/>
          <p:cNvSpPr txBox="1"/>
          <p:nvPr/>
        </p:nvSpPr>
        <p:spPr>
          <a:xfrm>
            <a:off x="4076699" y="5867400"/>
            <a:ext cx="7734300" cy="247649"/>
          </a:xfrm>
          <a:prstGeom prst="rect">
            <a:avLst/>
          </a:prstGeom>
          <a:noFill/>
        </p:spPr>
        <p:txBody>
          <a:bodyPr wrap="square" lIns="0" rIns="0" tIns="0" bIns="0" anchor="t">
            <a:spAutoFit/>
          </a:bodyPr>
          <a:lstStyle/>
          <a:p>
            <a:pPr algn="l">
              <a:lnSpc>
                <a:spcPct val="100000"/>
              </a:lnSpc>
              <a:spcBef>
                <a:spcPts val="0"/>
              </a:spcBef>
              <a:spcAft>
                <a:spcPts val="0"/>
              </a:spcAft>
            </a:pPr>
            <a:r>
              <a:rPr sz="937" b="0">
                <a:solidFill>
                  <a:srgbClr val="5A6B80"/>
                </a:solidFill>
                <a:latin typeface="微软雅黑"/>
                <a:ea typeface="微软雅黑"/>
              </a:rPr>
              <a:t>每章结构：基础认知 → 典型案例事实 → 复盘分析与教训提炼 → 应对要点</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gradFill rotWithShape="1">
            <a:gsLst>
              <a:gs pos="0">
                <a:srgbClr val="082A50"/>
              </a:gs>
              <a:gs pos="100000">
                <a:srgbClr val="164A80"/>
              </a:gs>
            </a:gsLst>
            <a:lin scaled="0" ang="135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8858250" y="-857250"/>
            <a:ext cx="4190999" cy="4190999"/>
          </a:xfrm>
          <a:prstGeom prst="ellipse">
            <a:avLst/>
          </a:prstGeom>
          <a:solidFill>
            <a:srgbClr val="2E7DD1">
              <a:alpha val="1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11049000" y="5143500"/>
            <a:ext cx="2667000" cy="2667000"/>
          </a:xfrm>
          <a:prstGeom prst="ellipse">
            <a:avLst/>
          </a:prstGeom>
          <a:solidFill>
            <a:srgbClr val="E8562A">
              <a:alpha val="1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47749" y="2038349"/>
            <a:ext cx="6667500" cy="1619250"/>
          </a:xfrm>
          <a:prstGeom prst="rect">
            <a:avLst/>
          </a:prstGeom>
          <a:noFill/>
        </p:spPr>
        <p:txBody>
          <a:bodyPr wrap="square" lIns="0" rIns="0" tIns="0" bIns="0" anchor="t">
            <a:spAutoFit/>
          </a:bodyPr>
          <a:lstStyle/>
          <a:p>
            <a:pPr algn="l">
              <a:lnSpc>
                <a:spcPct val="95000"/>
              </a:lnSpc>
              <a:spcBef>
                <a:spcPts val="0"/>
              </a:spcBef>
              <a:spcAft>
                <a:spcPts val="0"/>
              </a:spcAft>
            </a:pPr>
            <a:r>
              <a:rPr sz="11100" b="1">
                <a:solidFill>
                  <a:srgbClr val="FFFFFF"/>
                </a:solidFill>
                <a:latin typeface="微软雅黑"/>
                <a:ea typeface="微软雅黑"/>
              </a:rPr>
              <a:t>01</a:t>
            </a:r>
          </a:p>
        </p:txBody>
      </p:sp>
      <p:sp>
        <p:nvSpPr>
          <p:cNvPr id="6" name="Rounded Rectangle 5"/>
          <p:cNvSpPr/>
          <p:nvPr/>
        </p:nvSpPr>
        <p:spPr>
          <a:xfrm>
            <a:off x="1047749" y="3543300"/>
            <a:ext cx="609600" cy="57150"/>
          </a:xfrm>
          <a:prstGeom prst="roundRect">
            <a:avLst>
              <a:gd name="adj" fmla="val 5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47749" y="3790949"/>
            <a:ext cx="9525000" cy="762000"/>
          </a:xfrm>
          <a:prstGeom prst="rect">
            <a:avLst/>
          </a:prstGeom>
          <a:noFill/>
        </p:spPr>
        <p:txBody>
          <a:bodyPr wrap="square" lIns="0" rIns="0" tIns="0" bIns="0" anchor="t">
            <a:spAutoFit/>
          </a:bodyPr>
          <a:lstStyle/>
          <a:p>
            <a:pPr algn="l">
              <a:lnSpc>
                <a:spcPct val="100000"/>
              </a:lnSpc>
              <a:spcBef>
                <a:spcPts val="0"/>
              </a:spcBef>
              <a:spcAft>
                <a:spcPts val="0"/>
              </a:spcAft>
            </a:pPr>
            <a:r>
              <a:rPr sz="4200" b="1">
                <a:solidFill>
                  <a:srgbClr val="FFFFFF"/>
                </a:solidFill>
                <a:latin typeface="微软雅黑"/>
                <a:ea typeface="微软雅黑"/>
              </a:rPr>
              <a:t>认清形势</a:t>
            </a:r>
          </a:p>
        </p:txBody>
      </p:sp>
      <p:sp>
        <p:nvSpPr>
          <p:cNvPr id="8" name="TextBox 7"/>
          <p:cNvSpPr txBox="1"/>
          <p:nvPr/>
        </p:nvSpPr>
        <p:spPr>
          <a:xfrm>
            <a:off x="1047749" y="4629150"/>
            <a:ext cx="9525000" cy="571500"/>
          </a:xfrm>
          <a:prstGeom prst="rect">
            <a:avLst/>
          </a:prstGeom>
          <a:noFill/>
        </p:spPr>
        <p:txBody>
          <a:bodyPr wrap="square" lIns="0" rIns="0" tIns="0" bIns="0" anchor="t">
            <a:spAutoFit/>
          </a:bodyPr>
          <a:lstStyle/>
          <a:p>
            <a:pPr algn="l">
              <a:lnSpc>
                <a:spcPct val="130000"/>
              </a:lnSpc>
              <a:spcBef>
                <a:spcPts val="0"/>
              </a:spcBef>
              <a:spcAft>
                <a:spcPts val="0"/>
              </a:spcAft>
            </a:pPr>
            <a:r>
              <a:rPr sz="1350" b="0">
                <a:solidFill>
                  <a:srgbClr val="A9C9EC"/>
                </a:solidFill>
                <a:latin typeface="微软雅黑"/>
                <a:ea typeface="微软雅黑"/>
              </a:rPr>
              <a:t>我国自然灾害总体态势与极端化趋势</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09600" y="495299"/>
            <a:ext cx="57150" cy="304800"/>
          </a:xfrm>
          <a:prstGeom prst="roundRect">
            <a:avLst>
              <a:gd name="adj" fmla="val 5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381000"/>
            <a:ext cx="8191500" cy="533400"/>
          </a:xfrm>
          <a:prstGeom prst="rect">
            <a:avLst/>
          </a:prstGeom>
          <a:noFill/>
        </p:spPr>
        <p:txBody>
          <a:bodyPr wrap="square" lIns="0" rIns="0" tIns="0" bIns="0" anchor="t">
            <a:spAutoFit/>
          </a:bodyPr>
          <a:lstStyle/>
          <a:p>
            <a:pPr algn="l">
              <a:lnSpc>
                <a:spcPct val="100000"/>
              </a:lnSpc>
              <a:spcBef>
                <a:spcPts val="0"/>
              </a:spcBef>
              <a:spcAft>
                <a:spcPts val="0"/>
              </a:spcAft>
            </a:pPr>
            <a:r>
              <a:rPr sz="2550" b="1">
                <a:solidFill>
                  <a:srgbClr val="16243A"/>
                </a:solidFill>
                <a:latin typeface="微软雅黑"/>
                <a:ea typeface="微软雅黑"/>
              </a:rPr>
              <a:t>2025 年全国自然灾害"总账"</a:t>
            </a:r>
          </a:p>
        </p:txBody>
      </p:sp>
      <p:sp>
        <p:nvSpPr>
          <p:cNvPr id="5" name="TextBox 4"/>
          <p:cNvSpPr txBox="1"/>
          <p:nvPr/>
        </p:nvSpPr>
        <p:spPr>
          <a:xfrm>
            <a:off x="5715000" y="514350"/>
            <a:ext cx="5867400" cy="2667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数据来源：应急管理部 2026-01-15</a:t>
            </a:r>
          </a:p>
        </p:txBody>
      </p:sp>
      <p:sp>
        <p:nvSpPr>
          <p:cNvPr id="6" name="TextBox 5"/>
          <p:cNvSpPr txBox="1"/>
          <p:nvPr/>
        </p:nvSpPr>
        <p:spPr>
          <a:xfrm>
            <a:off x="609600" y="6362700"/>
            <a:ext cx="7239000" cy="228600"/>
          </a:xfrm>
          <a:prstGeom prst="rect">
            <a:avLst/>
          </a:prstGeom>
          <a:noFill/>
        </p:spPr>
        <p:txBody>
          <a:bodyPr wrap="square" lIns="0" rIns="0" tIns="0" bIns="0" anchor="t">
            <a:spAutoFit/>
          </a:bodyPr>
          <a:lstStyle/>
          <a:p>
            <a:pPr algn="l">
              <a:lnSpc>
                <a:spcPct val="100000"/>
              </a:lnSpc>
              <a:spcBef>
                <a:spcPts val="0"/>
              </a:spcBef>
              <a:spcAft>
                <a:spcPts val="0"/>
              </a:spcAft>
            </a:pPr>
            <a:r>
              <a:rPr sz="975" b="0">
                <a:solidFill>
                  <a:srgbClr val="5A6B80"/>
                </a:solidFill>
                <a:latin typeface="微软雅黑"/>
                <a:ea typeface="微软雅黑"/>
              </a:rPr>
              <a:t>防灾减灾培训课件 · 近 10 年自然灾害典型案例解读</a:t>
            </a:r>
          </a:p>
        </p:txBody>
      </p:sp>
      <p:sp>
        <p:nvSpPr>
          <p:cNvPr id="7" name="TextBox 6"/>
          <p:cNvSpPr txBox="1"/>
          <p:nvPr/>
        </p:nvSpPr>
        <p:spPr>
          <a:xfrm>
            <a:off x="8572500" y="6362700"/>
            <a:ext cx="3009900" cy="2286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05 / 44</a:t>
            </a:r>
          </a:p>
        </p:txBody>
      </p:sp>
      <p:sp>
        <p:nvSpPr>
          <p:cNvPr id="8" name="Rounded Rectangle 7"/>
          <p:cNvSpPr/>
          <p:nvPr/>
        </p:nvSpPr>
        <p:spPr>
          <a:xfrm>
            <a:off x="609600" y="1238250"/>
            <a:ext cx="3505200" cy="1676400"/>
          </a:xfrm>
          <a:prstGeom prst="roundRect">
            <a:avLst>
              <a:gd name="adj" fmla="val 6818"/>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609600" y="1238250"/>
            <a:ext cx="57150" cy="1676400"/>
          </a:xfrm>
          <a:prstGeom prst="roundRect">
            <a:avLst>
              <a:gd name="adj" fmla="val 50000"/>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57250" y="1390650"/>
            <a:ext cx="3124200" cy="533400"/>
          </a:xfrm>
          <a:prstGeom prst="rect">
            <a:avLst/>
          </a:prstGeom>
          <a:noFill/>
        </p:spPr>
        <p:txBody>
          <a:bodyPr wrap="square" lIns="0" rIns="0" tIns="0" bIns="0" anchor="t">
            <a:spAutoFit/>
          </a:bodyPr>
          <a:lstStyle/>
          <a:p>
            <a:pPr algn="l">
              <a:lnSpc>
                <a:spcPct val="100000"/>
              </a:lnSpc>
              <a:spcBef>
                <a:spcPts val="0"/>
              </a:spcBef>
              <a:spcAft>
                <a:spcPts val="0"/>
              </a:spcAft>
            </a:pPr>
            <a:r>
              <a:rPr sz="3150" b="1">
                <a:solidFill>
                  <a:srgbClr val="0B3A6B"/>
                </a:solidFill>
                <a:latin typeface="微软雅黑"/>
                <a:ea typeface="微软雅黑"/>
              </a:rPr>
              <a:t>6703.37</a:t>
            </a:r>
            <a:r>
              <a:rPr sz="1200" b="1">
                <a:solidFill>
                  <a:srgbClr val="5A6B80"/>
                </a:solidFill>
                <a:latin typeface="微软雅黑"/>
                <a:ea typeface="微软雅黑"/>
              </a:rPr>
              <a:t> 万人次</a:t>
            </a:r>
          </a:p>
        </p:txBody>
      </p:sp>
      <p:sp>
        <p:nvSpPr>
          <p:cNvPr id="11" name="TextBox 10"/>
          <p:cNvSpPr txBox="1"/>
          <p:nvPr/>
        </p:nvSpPr>
        <p:spPr>
          <a:xfrm>
            <a:off x="857250" y="1981199"/>
            <a:ext cx="3124200" cy="247649"/>
          </a:xfrm>
          <a:prstGeom prst="rect">
            <a:avLst/>
          </a:prstGeom>
          <a:noFill/>
        </p:spPr>
        <p:txBody>
          <a:bodyPr wrap="square" lIns="0" rIns="0" tIns="0" bIns="0" anchor="t">
            <a:spAutoFit/>
          </a:bodyPr>
          <a:lstStyle/>
          <a:p>
            <a:pPr algn="l">
              <a:lnSpc>
                <a:spcPct val="100000"/>
              </a:lnSpc>
              <a:spcBef>
                <a:spcPts val="0"/>
              </a:spcBef>
              <a:spcAft>
                <a:spcPts val="0"/>
              </a:spcAft>
            </a:pPr>
            <a:r>
              <a:rPr sz="1200" b="1">
                <a:solidFill>
                  <a:srgbClr val="16243A"/>
                </a:solidFill>
                <a:latin typeface="微软雅黑"/>
                <a:ea typeface="微软雅黑"/>
              </a:rPr>
              <a:t>受灾人口</a:t>
            </a:r>
          </a:p>
        </p:txBody>
      </p:sp>
      <p:sp>
        <p:nvSpPr>
          <p:cNvPr id="12" name="TextBox 11"/>
          <p:cNvSpPr txBox="1"/>
          <p:nvPr/>
        </p:nvSpPr>
        <p:spPr>
          <a:xfrm>
            <a:off x="857250" y="2247900"/>
            <a:ext cx="3124200" cy="552450"/>
          </a:xfrm>
          <a:prstGeom prst="rect">
            <a:avLst/>
          </a:prstGeom>
          <a:noFill/>
        </p:spPr>
        <p:txBody>
          <a:bodyPr wrap="square" lIns="0" rIns="0" tIns="0" bIns="0" anchor="t">
            <a:spAutoFit/>
          </a:bodyPr>
          <a:lstStyle/>
          <a:p>
            <a:pPr algn="l">
              <a:lnSpc>
                <a:spcPct val="135000"/>
              </a:lnSpc>
              <a:spcBef>
                <a:spcPts val="0"/>
              </a:spcBef>
              <a:spcAft>
                <a:spcPts val="0"/>
              </a:spcAft>
            </a:pPr>
            <a:r>
              <a:rPr sz="900" b="0">
                <a:solidFill>
                  <a:srgbClr val="5A6B80"/>
                </a:solidFill>
                <a:latin typeface="微软雅黑"/>
                <a:ea typeface="微软雅黑"/>
              </a:rPr>
              <a:t>相当于一个中等国家的人口规模受到了灾害影响</a:t>
            </a:r>
          </a:p>
        </p:txBody>
      </p:sp>
      <p:sp>
        <p:nvSpPr>
          <p:cNvPr id="13" name="Rounded Rectangle 12"/>
          <p:cNvSpPr/>
          <p:nvPr/>
        </p:nvSpPr>
        <p:spPr>
          <a:xfrm>
            <a:off x="4343400" y="1238250"/>
            <a:ext cx="3505200" cy="1676400"/>
          </a:xfrm>
          <a:prstGeom prst="roundRect">
            <a:avLst>
              <a:gd name="adj" fmla="val 6818"/>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4343400" y="1238250"/>
            <a:ext cx="57150" cy="1676400"/>
          </a:xfrm>
          <a:prstGeom prst="roundRect">
            <a:avLst>
              <a:gd name="adj" fmla="val 5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591050" y="1390650"/>
            <a:ext cx="3124200" cy="533400"/>
          </a:xfrm>
          <a:prstGeom prst="rect">
            <a:avLst/>
          </a:prstGeom>
          <a:noFill/>
        </p:spPr>
        <p:txBody>
          <a:bodyPr wrap="square" lIns="0" rIns="0" tIns="0" bIns="0" anchor="t">
            <a:spAutoFit/>
          </a:bodyPr>
          <a:lstStyle/>
          <a:p>
            <a:pPr algn="l">
              <a:lnSpc>
                <a:spcPct val="100000"/>
              </a:lnSpc>
              <a:spcBef>
                <a:spcPts val="0"/>
              </a:spcBef>
              <a:spcAft>
                <a:spcPts val="0"/>
              </a:spcAft>
            </a:pPr>
            <a:r>
              <a:rPr sz="3150" b="1">
                <a:solidFill>
                  <a:srgbClr val="E8562A"/>
                </a:solidFill>
                <a:latin typeface="微软雅黑"/>
                <a:ea typeface="微软雅黑"/>
              </a:rPr>
              <a:t>763</a:t>
            </a:r>
            <a:r>
              <a:rPr sz="1200" b="1">
                <a:solidFill>
                  <a:srgbClr val="5A6B80"/>
                </a:solidFill>
                <a:latin typeface="微软雅黑"/>
                <a:ea typeface="微软雅黑"/>
              </a:rPr>
              <a:t> 人</a:t>
            </a:r>
          </a:p>
        </p:txBody>
      </p:sp>
      <p:sp>
        <p:nvSpPr>
          <p:cNvPr id="16" name="TextBox 15"/>
          <p:cNvSpPr txBox="1"/>
          <p:nvPr/>
        </p:nvSpPr>
        <p:spPr>
          <a:xfrm>
            <a:off x="4591050" y="1981199"/>
            <a:ext cx="3124200" cy="247649"/>
          </a:xfrm>
          <a:prstGeom prst="rect">
            <a:avLst/>
          </a:prstGeom>
          <a:noFill/>
        </p:spPr>
        <p:txBody>
          <a:bodyPr wrap="square" lIns="0" rIns="0" tIns="0" bIns="0" anchor="t">
            <a:spAutoFit/>
          </a:bodyPr>
          <a:lstStyle/>
          <a:p>
            <a:pPr algn="l">
              <a:lnSpc>
                <a:spcPct val="100000"/>
              </a:lnSpc>
              <a:spcBef>
                <a:spcPts val="0"/>
              </a:spcBef>
              <a:spcAft>
                <a:spcPts val="0"/>
              </a:spcAft>
            </a:pPr>
            <a:r>
              <a:rPr sz="1200" b="1">
                <a:solidFill>
                  <a:srgbClr val="16243A"/>
                </a:solidFill>
                <a:latin typeface="微软雅黑"/>
                <a:ea typeface="微软雅黑"/>
              </a:rPr>
              <a:t>死亡失踪</a:t>
            </a:r>
          </a:p>
        </p:txBody>
      </p:sp>
      <p:sp>
        <p:nvSpPr>
          <p:cNvPr id="17" name="TextBox 16"/>
          <p:cNvSpPr txBox="1"/>
          <p:nvPr/>
        </p:nvSpPr>
        <p:spPr>
          <a:xfrm>
            <a:off x="4591050" y="2247900"/>
            <a:ext cx="3124200" cy="552450"/>
          </a:xfrm>
          <a:prstGeom prst="rect">
            <a:avLst/>
          </a:prstGeom>
          <a:noFill/>
        </p:spPr>
        <p:txBody>
          <a:bodyPr wrap="square" lIns="0" rIns="0" tIns="0" bIns="0" anchor="t">
            <a:spAutoFit/>
          </a:bodyPr>
          <a:lstStyle/>
          <a:p>
            <a:pPr algn="l">
              <a:lnSpc>
                <a:spcPct val="135000"/>
              </a:lnSpc>
              <a:spcBef>
                <a:spcPts val="0"/>
              </a:spcBef>
              <a:spcAft>
                <a:spcPts val="0"/>
              </a:spcAft>
            </a:pPr>
            <a:r>
              <a:rPr sz="900" b="0">
                <a:solidFill>
                  <a:srgbClr val="5A6B80"/>
                </a:solidFill>
                <a:latin typeface="微软雅黑"/>
                <a:ea typeface="微软雅黑"/>
              </a:rPr>
              <a:t>平均每天约 2 人在自然灾害中失去生命</a:t>
            </a:r>
          </a:p>
        </p:txBody>
      </p:sp>
      <p:sp>
        <p:nvSpPr>
          <p:cNvPr id="18" name="Rounded Rectangle 17"/>
          <p:cNvSpPr/>
          <p:nvPr/>
        </p:nvSpPr>
        <p:spPr>
          <a:xfrm>
            <a:off x="8077200" y="1238250"/>
            <a:ext cx="3505200" cy="1676400"/>
          </a:xfrm>
          <a:prstGeom prst="roundRect">
            <a:avLst>
              <a:gd name="adj" fmla="val 6818"/>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ounded Rectangle 18"/>
          <p:cNvSpPr/>
          <p:nvPr/>
        </p:nvSpPr>
        <p:spPr>
          <a:xfrm>
            <a:off x="8077200" y="1238250"/>
            <a:ext cx="57150" cy="1676400"/>
          </a:xfrm>
          <a:prstGeom prst="roundRect">
            <a:avLst>
              <a:gd name="adj" fmla="val 50000"/>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324849" y="1390650"/>
            <a:ext cx="3124200" cy="533400"/>
          </a:xfrm>
          <a:prstGeom prst="rect">
            <a:avLst/>
          </a:prstGeom>
          <a:noFill/>
        </p:spPr>
        <p:txBody>
          <a:bodyPr wrap="square" lIns="0" rIns="0" tIns="0" bIns="0" anchor="t">
            <a:spAutoFit/>
          </a:bodyPr>
          <a:lstStyle/>
          <a:p>
            <a:pPr algn="l">
              <a:lnSpc>
                <a:spcPct val="100000"/>
              </a:lnSpc>
              <a:spcBef>
                <a:spcPts val="0"/>
              </a:spcBef>
              <a:spcAft>
                <a:spcPts val="0"/>
              </a:spcAft>
            </a:pPr>
            <a:r>
              <a:rPr sz="3150" b="1">
                <a:solidFill>
                  <a:srgbClr val="2E7DD1"/>
                </a:solidFill>
                <a:latin typeface="微软雅黑"/>
                <a:ea typeface="微软雅黑"/>
              </a:rPr>
              <a:t>362.92</a:t>
            </a:r>
            <a:r>
              <a:rPr sz="1200" b="1">
                <a:solidFill>
                  <a:srgbClr val="5A6B80"/>
                </a:solidFill>
                <a:latin typeface="微软雅黑"/>
                <a:ea typeface="微软雅黑"/>
              </a:rPr>
              <a:t> 万人次</a:t>
            </a:r>
          </a:p>
        </p:txBody>
      </p:sp>
      <p:sp>
        <p:nvSpPr>
          <p:cNvPr id="21" name="TextBox 20"/>
          <p:cNvSpPr txBox="1"/>
          <p:nvPr/>
        </p:nvSpPr>
        <p:spPr>
          <a:xfrm>
            <a:off x="8324849" y="1981199"/>
            <a:ext cx="3124200" cy="247649"/>
          </a:xfrm>
          <a:prstGeom prst="rect">
            <a:avLst/>
          </a:prstGeom>
          <a:noFill/>
        </p:spPr>
        <p:txBody>
          <a:bodyPr wrap="square" lIns="0" rIns="0" tIns="0" bIns="0" anchor="t">
            <a:spAutoFit/>
          </a:bodyPr>
          <a:lstStyle/>
          <a:p>
            <a:pPr algn="l">
              <a:lnSpc>
                <a:spcPct val="100000"/>
              </a:lnSpc>
              <a:spcBef>
                <a:spcPts val="0"/>
              </a:spcBef>
              <a:spcAft>
                <a:spcPts val="0"/>
              </a:spcAft>
            </a:pPr>
            <a:r>
              <a:rPr sz="1200" b="1">
                <a:solidFill>
                  <a:srgbClr val="16243A"/>
                </a:solidFill>
                <a:latin typeface="微软雅黑"/>
                <a:ea typeface="微软雅黑"/>
              </a:rPr>
              <a:t>紧急转移安置和需紧急生活救助</a:t>
            </a:r>
          </a:p>
        </p:txBody>
      </p:sp>
      <p:sp>
        <p:nvSpPr>
          <p:cNvPr id="22" name="TextBox 21"/>
          <p:cNvSpPr txBox="1"/>
          <p:nvPr/>
        </p:nvSpPr>
        <p:spPr>
          <a:xfrm>
            <a:off x="8324849" y="2247900"/>
            <a:ext cx="3124200" cy="552450"/>
          </a:xfrm>
          <a:prstGeom prst="rect">
            <a:avLst/>
          </a:prstGeom>
          <a:noFill/>
        </p:spPr>
        <p:txBody>
          <a:bodyPr wrap="square" lIns="0" rIns="0" tIns="0" bIns="0" anchor="t">
            <a:spAutoFit/>
          </a:bodyPr>
          <a:lstStyle/>
          <a:p>
            <a:pPr algn="l">
              <a:lnSpc>
                <a:spcPct val="135000"/>
              </a:lnSpc>
              <a:spcBef>
                <a:spcPts val="0"/>
              </a:spcBef>
              <a:spcAft>
                <a:spcPts val="0"/>
              </a:spcAft>
            </a:pPr>
            <a:r>
              <a:rPr sz="900" b="0">
                <a:solidFill>
                  <a:srgbClr val="5A6B80"/>
                </a:solidFill>
                <a:latin typeface="微软雅黑"/>
                <a:ea typeface="微软雅黑"/>
              </a:rPr>
              <a:t>转移避险是降低伤亡最直接有效的手段</a:t>
            </a:r>
          </a:p>
        </p:txBody>
      </p:sp>
      <p:sp>
        <p:nvSpPr>
          <p:cNvPr id="23" name="Rounded Rectangle 22"/>
          <p:cNvSpPr/>
          <p:nvPr/>
        </p:nvSpPr>
        <p:spPr>
          <a:xfrm>
            <a:off x="609600" y="3067050"/>
            <a:ext cx="3505200" cy="1676400"/>
          </a:xfrm>
          <a:prstGeom prst="roundRect">
            <a:avLst>
              <a:gd name="adj" fmla="val 6818"/>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ounded Rectangle 23"/>
          <p:cNvSpPr/>
          <p:nvPr/>
        </p:nvSpPr>
        <p:spPr>
          <a:xfrm>
            <a:off x="609600" y="3067050"/>
            <a:ext cx="57150" cy="1676400"/>
          </a:xfrm>
          <a:prstGeom prst="roundRect">
            <a:avLst>
              <a:gd name="adj" fmla="val 50000"/>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57250" y="3219450"/>
            <a:ext cx="3124200" cy="533400"/>
          </a:xfrm>
          <a:prstGeom prst="rect">
            <a:avLst/>
          </a:prstGeom>
          <a:noFill/>
        </p:spPr>
        <p:txBody>
          <a:bodyPr wrap="square" lIns="0" rIns="0" tIns="0" bIns="0" anchor="t">
            <a:spAutoFit/>
          </a:bodyPr>
          <a:lstStyle/>
          <a:p>
            <a:pPr algn="l">
              <a:lnSpc>
                <a:spcPct val="100000"/>
              </a:lnSpc>
              <a:spcBef>
                <a:spcPts val="0"/>
              </a:spcBef>
              <a:spcAft>
                <a:spcPts val="0"/>
              </a:spcAft>
            </a:pPr>
            <a:r>
              <a:rPr sz="3150" b="1">
                <a:solidFill>
                  <a:srgbClr val="0B3A6B"/>
                </a:solidFill>
                <a:latin typeface="微软雅黑"/>
                <a:ea typeface="微软雅黑"/>
              </a:rPr>
              <a:t>5.7</a:t>
            </a:r>
            <a:r>
              <a:rPr sz="1200" b="1">
                <a:solidFill>
                  <a:srgbClr val="5A6B80"/>
                </a:solidFill>
                <a:latin typeface="微软雅黑"/>
                <a:ea typeface="微软雅黑"/>
              </a:rPr>
              <a:t> 万间</a:t>
            </a:r>
          </a:p>
        </p:txBody>
      </p:sp>
      <p:sp>
        <p:nvSpPr>
          <p:cNvPr id="26" name="TextBox 25"/>
          <p:cNvSpPr txBox="1"/>
          <p:nvPr/>
        </p:nvSpPr>
        <p:spPr>
          <a:xfrm>
            <a:off x="857250" y="3810000"/>
            <a:ext cx="3124200" cy="247649"/>
          </a:xfrm>
          <a:prstGeom prst="rect">
            <a:avLst/>
          </a:prstGeom>
          <a:noFill/>
        </p:spPr>
        <p:txBody>
          <a:bodyPr wrap="square" lIns="0" rIns="0" tIns="0" bIns="0" anchor="t">
            <a:spAutoFit/>
          </a:bodyPr>
          <a:lstStyle/>
          <a:p>
            <a:pPr algn="l">
              <a:lnSpc>
                <a:spcPct val="100000"/>
              </a:lnSpc>
              <a:spcBef>
                <a:spcPts val="0"/>
              </a:spcBef>
              <a:spcAft>
                <a:spcPts val="0"/>
              </a:spcAft>
            </a:pPr>
            <a:r>
              <a:rPr sz="1200" b="1">
                <a:solidFill>
                  <a:srgbClr val="16243A"/>
                </a:solidFill>
                <a:latin typeface="微软雅黑"/>
                <a:ea typeface="微软雅黑"/>
              </a:rPr>
              <a:t>倒塌房屋</a:t>
            </a:r>
          </a:p>
        </p:txBody>
      </p:sp>
      <p:sp>
        <p:nvSpPr>
          <p:cNvPr id="27" name="TextBox 26"/>
          <p:cNvSpPr txBox="1"/>
          <p:nvPr/>
        </p:nvSpPr>
        <p:spPr>
          <a:xfrm>
            <a:off x="857250" y="4076699"/>
            <a:ext cx="3124200" cy="552450"/>
          </a:xfrm>
          <a:prstGeom prst="rect">
            <a:avLst/>
          </a:prstGeom>
          <a:noFill/>
        </p:spPr>
        <p:txBody>
          <a:bodyPr wrap="square" lIns="0" rIns="0" tIns="0" bIns="0" anchor="t">
            <a:spAutoFit/>
          </a:bodyPr>
          <a:lstStyle/>
          <a:p>
            <a:pPr algn="l">
              <a:lnSpc>
                <a:spcPct val="135000"/>
              </a:lnSpc>
              <a:spcBef>
                <a:spcPts val="0"/>
              </a:spcBef>
              <a:spcAft>
                <a:spcPts val="0"/>
              </a:spcAft>
            </a:pPr>
            <a:r>
              <a:rPr sz="900" b="0">
                <a:solidFill>
                  <a:srgbClr val="5A6B80"/>
                </a:solidFill>
                <a:latin typeface="微软雅黑"/>
                <a:ea typeface="微软雅黑"/>
              </a:rPr>
              <a:t>住房抗灾能力是"韧性家园"的第一道防线</a:t>
            </a:r>
          </a:p>
        </p:txBody>
      </p:sp>
      <p:sp>
        <p:nvSpPr>
          <p:cNvPr id="28" name="Rounded Rectangle 27"/>
          <p:cNvSpPr/>
          <p:nvPr/>
        </p:nvSpPr>
        <p:spPr>
          <a:xfrm>
            <a:off x="4343400" y="3067050"/>
            <a:ext cx="3505200" cy="1676400"/>
          </a:xfrm>
          <a:prstGeom prst="roundRect">
            <a:avLst>
              <a:gd name="adj" fmla="val 6818"/>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ounded Rectangle 28"/>
          <p:cNvSpPr/>
          <p:nvPr/>
        </p:nvSpPr>
        <p:spPr>
          <a:xfrm>
            <a:off x="4343400" y="3067050"/>
            <a:ext cx="57150" cy="1676400"/>
          </a:xfrm>
          <a:prstGeom prst="roundRect">
            <a:avLst>
              <a:gd name="adj" fmla="val 50000"/>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4591050" y="3219450"/>
            <a:ext cx="3124200" cy="533400"/>
          </a:xfrm>
          <a:prstGeom prst="rect">
            <a:avLst/>
          </a:prstGeom>
          <a:noFill/>
        </p:spPr>
        <p:txBody>
          <a:bodyPr wrap="square" lIns="0" rIns="0" tIns="0" bIns="0" anchor="t">
            <a:spAutoFit/>
          </a:bodyPr>
          <a:lstStyle/>
          <a:p>
            <a:pPr algn="l">
              <a:lnSpc>
                <a:spcPct val="100000"/>
              </a:lnSpc>
              <a:spcBef>
                <a:spcPts val="0"/>
              </a:spcBef>
              <a:spcAft>
                <a:spcPts val="0"/>
              </a:spcAft>
            </a:pPr>
            <a:r>
              <a:rPr sz="3150" b="1">
                <a:solidFill>
                  <a:srgbClr val="2E7DD1"/>
                </a:solidFill>
                <a:latin typeface="微软雅黑"/>
                <a:ea typeface="微软雅黑"/>
              </a:rPr>
              <a:t>6069.4</a:t>
            </a:r>
            <a:r>
              <a:rPr sz="1200" b="1">
                <a:solidFill>
                  <a:srgbClr val="5A6B80"/>
                </a:solidFill>
                <a:latin typeface="微软雅黑"/>
                <a:ea typeface="微软雅黑"/>
              </a:rPr>
              <a:t> 千公顷</a:t>
            </a:r>
          </a:p>
        </p:txBody>
      </p:sp>
      <p:sp>
        <p:nvSpPr>
          <p:cNvPr id="31" name="TextBox 30"/>
          <p:cNvSpPr txBox="1"/>
          <p:nvPr/>
        </p:nvSpPr>
        <p:spPr>
          <a:xfrm>
            <a:off x="4591050" y="3810000"/>
            <a:ext cx="3124200" cy="247649"/>
          </a:xfrm>
          <a:prstGeom prst="rect">
            <a:avLst/>
          </a:prstGeom>
          <a:noFill/>
        </p:spPr>
        <p:txBody>
          <a:bodyPr wrap="square" lIns="0" rIns="0" tIns="0" bIns="0" anchor="t">
            <a:spAutoFit/>
          </a:bodyPr>
          <a:lstStyle/>
          <a:p>
            <a:pPr algn="l">
              <a:lnSpc>
                <a:spcPct val="100000"/>
              </a:lnSpc>
              <a:spcBef>
                <a:spcPts val="0"/>
              </a:spcBef>
              <a:spcAft>
                <a:spcPts val="0"/>
              </a:spcAft>
            </a:pPr>
            <a:r>
              <a:rPr sz="1200" b="1">
                <a:solidFill>
                  <a:srgbClr val="16243A"/>
                </a:solidFill>
                <a:latin typeface="微软雅黑"/>
                <a:ea typeface="微软雅黑"/>
              </a:rPr>
              <a:t>农作物受灾面积</a:t>
            </a:r>
          </a:p>
        </p:txBody>
      </p:sp>
      <p:sp>
        <p:nvSpPr>
          <p:cNvPr id="32" name="TextBox 31"/>
          <p:cNvSpPr txBox="1"/>
          <p:nvPr/>
        </p:nvSpPr>
        <p:spPr>
          <a:xfrm>
            <a:off x="4591050" y="4076699"/>
            <a:ext cx="3124200" cy="552450"/>
          </a:xfrm>
          <a:prstGeom prst="rect">
            <a:avLst/>
          </a:prstGeom>
          <a:noFill/>
        </p:spPr>
        <p:txBody>
          <a:bodyPr wrap="square" lIns="0" rIns="0" tIns="0" bIns="0" anchor="t">
            <a:spAutoFit/>
          </a:bodyPr>
          <a:lstStyle/>
          <a:p>
            <a:pPr algn="l">
              <a:lnSpc>
                <a:spcPct val="135000"/>
              </a:lnSpc>
              <a:spcBef>
                <a:spcPts val="0"/>
              </a:spcBef>
              <a:spcAft>
                <a:spcPts val="0"/>
              </a:spcAft>
            </a:pPr>
            <a:r>
              <a:rPr sz="900" b="0">
                <a:solidFill>
                  <a:srgbClr val="5A6B80"/>
                </a:solidFill>
                <a:latin typeface="微软雅黑"/>
                <a:ea typeface="微软雅黑"/>
              </a:rPr>
              <a:t>约合 9104 万亩，灾害直接影响粮食生产</a:t>
            </a:r>
          </a:p>
        </p:txBody>
      </p:sp>
      <p:sp>
        <p:nvSpPr>
          <p:cNvPr id="33" name="Rounded Rectangle 32"/>
          <p:cNvSpPr/>
          <p:nvPr/>
        </p:nvSpPr>
        <p:spPr>
          <a:xfrm>
            <a:off x="8077200" y="3067050"/>
            <a:ext cx="3505200" cy="1676400"/>
          </a:xfrm>
          <a:prstGeom prst="roundRect">
            <a:avLst>
              <a:gd name="adj" fmla="val 6818"/>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Rounded Rectangle 33"/>
          <p:cNvSpPr/>
          <p:nvPr/>
        </p:nvSpPr>
        <p:spPr>
          <a:xfrm>
            <a:off x="8077200" y="3067050"/>
            <a:ext cx="57150" cy="1676400"/>
          </a:xfrm>
          <a:prstGeom prst="roundRect">
            <a:avLst>
              <a:gd name="adj" fmla="val 5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8324849" y="3219450"/>
            <a:ext cx="3124200" cy="533400"/>
          </a:xfrm>
          <a:prstGeom prst="rect">
            <a:avLst/>
          </a:prstGeom>
          <a:noFill/>
        </p:spPr>
        <p:txBody>
          <a:bodyPr wrap="square" lIns="0" rIns="0" tIns="0" bIns="0" anchor="t">
            <a:spAutoFit/>
          </a:bodyPr>
          <a:lstStyle/>
          <a:p>
            <a:pPr algn="l">
              <a:lnSpc>
                <a:spcPct val="100000"/>
              </a:lnSpc>
              <a:spcBef>
                <a:spcPts val="0"/>
              </a:spcBef>
              <a:spcAft>
                <a:spcPts val="0"/>
              </a:spcAft>
            </a:pPr>
            <a:r>
              <a:rPr sz="3150" b="1">
                <a:solidFill>
                  <a:srgbClr val="E8562A"/>
                </a:solidFill>
                <a:latin typeface="微软雅黑"/>
                <a:ea typeface="微软雅黑"/>
              </a:rPr>
              <a:t>2416.17</a:t>
            </a:r>
            <a:r>
              <a:rPr sz="1200" b="1">
                <a:solidFill>
                  <a:srgbClr val="5A6B80"/>
                </a:solidFill>
                <a:latin typeface="微软雅黑"/>
                <a:ea typeface="微软雅黑"/>
              </a:rPr>
              <a:t> 亿元</a:t>
            </a:r>
          </a:p>
        </p:txBody>
      </p:sp>
      <p:sp>
        <p:nvSpPr>
          <p:cNvPr id="36" name="TextBox 35"/>
          <p:cNvSpPr txBox="1"/>
          <p:nvPr/>
        </p:nvSpPr>
        <p:spPr>
          <a:xfrm>
            <a:off x="8324849" y="3810000"/>
            <a:ext cx="3124200" cy="247649"/>
          </a:xfrm>
          <a:prstGeom prst="rect">
            <a:avLst/>
          </a:prstGeom>
          <a:noFill/>
        </p:spPr>
        <p:txBody>
          <a:bodyPr wrap="square" lIns="0" rIns="0" tIns="0" bIns="0" anchor="t">
            <a:spAutoFit/>
          </a:bodyPr>
          <a:lstStyle/>
          <a:p>
            <a:pPr algn="l">
              <a:lnSpc>
                <a:spcPct val="100000"/>
              </a:lnSpc>
              <a:spcBef>
                <a:spcPts val="0"/>
              </a:spcBef>
              <a:spcAft>
                <a:spcPts val="0"/>
              </a:spcAft>
            </a:pPr>
            <a:r>
              <a:rPr sz="1200" b="1">
                <a:solidFill>
                  <a:srgbClr val="16243A"/>
                </a:solidFill>
                <a:latin typeface="微软雅黑"/>
                <a:ea typeface="微软雅黑"/>
              </a:rPr>
              <a:t>直接经济损失</a:t>
            </a:r>
          </a:p>
        </p:txBody>
      </p:sp>
      <p:sp>
        <p:nvSpPr>
          <p:cNvPr id="37" name="TextBox 36"/>
          <p:cNvSpPr txBox="1"/>
          <p:nvPr/>
        </p:nvSpPr>
        <p:spPr>
          <a:xfrm>
            <a:off x="8324849" y="4076699"/>
            <a:ext cx="3124200" cy="552450"/>
          </a:xfrm>
          <a:prstGeom prst="rect">
            <a:avLst/>
          </a:prstGeom>
          <a:noFill/>
        </p:spPr>
        <p:txBody>
          <a:bodyPr wrap="square" lIns="0" rIns="0" tIns="0" bIns="0" anchor="t">
            <a:spAutoFit/>
          </a:bodyPr>
          <a:lstStyle/>
          <a:p>
            <a:pPr algn="l">
              <a:lnSpc>
                <a:spcPct val="135000"/>
              </a:lnSpc>
              <a:spcBef>
                <a:spcPts val="0"/>
              </a:spcBef>
              <a:spcAft>
                <a:spcPts val="0"/>
              </a:spcAft>
            </a:pPr>
            <a:r>
              <a:rPr sz="900" b="0">
                <a:solidFill>
                  <a:srgbClr val="5A6B80"/>
                </a:solidFill>
                <a:latin typeface="微软雅黑"/>
                <a:ea typeface="微软雅黑"/>
              </a:rPr>
              <a:t>相当于一个中等城市全年的地区生产总值</a:t>
            </a:r>
          </a:p>
        </p:txBody>
      </p:sp>
      <p:sp>
        <p:nvSpPr>
          <p:cNvPr id="38" name="Rounded Rectangle 37"/>
          <p:cNvSpPr/>
          <p:nvPr/>
        </p:nvSpPr>
        <p:spPr>
          <a:xfrm>
            <a:off x="609600" y="4972050"/>
            <a:ext cx="10972800" cy="590550"/>
          </a:xfrm>
          <a:prstGeom prst="roundRect">
            <a:avLst>
              <a:gd name="adj" fmla="val 16129"/>
            </a:avLst>
          </a:prstGeom>
          <a:solidFill>
            <a:srgbClr val="0B3A6B">
              <a:alpha val="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876300" y="5086350"/>
            <a:ext cx="10439400" cy="419100"/>
          </a:xfrm>
          <a:prstGeom prst="rect">
            <a:avLst/>
          </a:prstGeom>
          <a:noFill/>
        </p:spPr>
        <p:txBody>
          <a:bodyPr wrap="square" lIns="0" rIns="0" tIns="0" bIns="0" anchor="t">
            <a:spAutoFit/>
          </a:bodyPr>
          <a:lstStyle/>
          <a:p>
            <a:pPr algn="l">
              <a:lnSpc>
                <a:spcPct val="150000"/>
              </a:lnSpc>
              <a:spcBef>
                <a:spcPts val="0"/>
              </a:spcBef>
              <a:spcAft>
                <a:spcPts val="0"/>
              </a:spcAft>
            </a:pPr>
            <a:r>
              <a:rPr sz="975" b="0">
                <a:solidFill>
                  <a:srgbClr val="16243A"/>
                </a:solidFill>
                <a:latin typeface="微软雅黑"/>
                <a:ea typeface="微软雅黑"/>
              </a:rPr>
              <a:t>2025 年我国自然灾害以洪涝和地质灾害、地震、台风、风雹为主，干旱、低温冷冻和雪灾、沙尘暴、森林草原火灾等也有不同程度发生。与"十四五"初期相比，极端天气事件的强度与损失量级明显抬升。</a:t>
            </a:r>
          </a:p>
        </p:txBody>
      </p:sp>
      <p:sp>
        <p:nvSpPr>
          <p:cNvPr id="40" name="TextBox 39"/>
          <p:cNvSpPr txBox="1"/>
          <p:nvPr/>
        </p:nvSpPr>
        <p:spPr>
          <a:xfrm>
            <a:off x="609600" y="5695950"/>
            <a:ext cx="10972800" cy="247649"/>
          </a:xfrm>
          <a:prstGeom prst="rect">
            <a:avLst/>
          </a:prstGeom>
          <a:noFill/>
        </p:spPr>
        <p:txBody>
          <a:bodyPr wrap="square" lIns="0" rIns="0" tIns="0" bIns="0" anchor="t">
            <a:spAutoFit/>
          </a:bodyPr>
          <a:lstStyle/>
          <a:p>
            <a:pPr algn="l">
              <a:lnSpc>
                <a:spcPct val="100000"/>
              </a:lnSpc>
              <a:spcBef>
                <a:spcPts val="0"/>
              </a:spcBef>
              <a:spcAft>
                <a:spcPts val="0"/>
              </a:spcAft>
            </a:pPr>
            <a:r>
              <a:rPr sz="862" b="0">
                <a:solidFill>
                  <a:srgbClr val="5A6B80"/>
                </a:solidFill>
                <a:latin typeface="微软雅黑"/>
                <a:ea typeface="微软雅黑"/>
              </a:rPr>
              <a:t>数据来源：应急管理部 2026 年 1 月 15 日季度例行新闻发布会（2025 年全国自然灾害情况通报）</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09600" y="495299"/>
            <a:ext cx="57150" cy="304800"/>
          </a:xfrm>
          <a:prstGeom prst="roundRect">
            <a:avLst>
              <a:gd name="adj" fmla="val 50000"/>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381000"/>
            <a:ext cx="8191500" cy="533400"/>
          </a:xfrm>
          <a:prstGeom prst="rect">
            <a:avLst/>
          </a:prstGeom>
          <a:noFill/>
        </p:spPr>
        <p:txBody>
          <a:bodyPr wrap="square" lIns="0" rIns="0" tIns="0" bIns="0" anchor="t">
            <a:spAutoFit/>
          </a:bodyPr>
          <a:lstStyle/>
          <a:p>
            <a:pPr algn="l">
              <a:lnSpc>
                <a:spcPct val="100000"/>
              </a:lnSpc>
              <a:spcBef>
                <a:spcPts val="0"/>
              </a:spcBef>
              <a:spcAft>
                <a:spcPts val="0"/>
              </a:spcAft>
            </a:pPr>
            <a:r>
              <a:rPr sz="2550" b="1">
                <a:solidFill>
                  <a:srgbClr val="16243A"/>
                </a:solidFill>
                <a:latin typeface="微软雅黑"/>
                <a:ea typeface="微软雅黑"/>
              </a:rPr>
              <a:t>2016—2025：10 年灾害版图</a:t>
            </a:r>
          </a:p>
        </p:txBody>
      </p:sp>
      <p:sp>
        <p:nvSpPr>
          <p:cNvPr id="5" name="TextBox 4"/>
          <p:cNvSpPr txBox="1"/>
          <p:nvPr/>
        </p:nvSpPr>
        <p:spPr>
          <a:xfrm>
            <a:off x="5715000" y="514350"/>
            <a:ext cx="5867400" cy="2667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按发生时间排序 · 均为官方认定的重大灾害</a:t>
            </a:r>
          </a:p>
        </p:txBody>
      </p:sp>
      <p:sp>
        <p:nvSpPr>
          <p:cNvPr id="6" name="TextBox 5"/>
          <p:cNvSpPr txBox="1"/>
          <p:nvPr/>
        </p:nvSpPr>
        <p:spPr>
          <a:xfrm>
            <a:off x="609600" y="6362700"/>
            <a:ext cx="7239000" cy="228600"/>
          </a:xfrm>
          <a:prstGeom prst="rect">
            <a:avLst/>
          </a:prstGeom>
          <a:noFill/>
        </p:spPr>
        <p:txBody>
          <a:bodyPr wrap="square" lIns="0" rIns="0" tIns="0" bIns="0" anchor="t">
            <a:spAutoFit/>
          </a:bodyPr>
          <a:lstStyle/>
          <a:p>
            <a:pPr algn="l">
              <a:lnSpc>
                <a:spcPct val="100000"/>
              </a:lnSpc>
              <a:spcBef>
                <a:spcPts val="0"/>
              </a:spcBef>
              <a:spcAft>
                <a:spcPts val="0"/>
              </a:spcAft>
            </a:pPr>
            <a:r>
              <a:rPr sz="975" b="0">
                <a:solidFill>
                  <a:srgbClr val="5A6B80"/>
                </a:solidFill>
                <a:latin typeface="微软雅黑"/>
                <a:ea typeface="微软雅黑"/>
              </a:rPr>
              <a:t>防灾减灾培训课件 · 近 10 年自然灾害典型案例解读</a:t>
            </a:r>
          </a:p>
        </p:txBody>
      </p:sp>
      <p:sp>
        <p:nvSpPr>
          <p:cNvPr id="7" name="TextBox 6"/>
          <p:cNvSpPr txBox="1"/>
          <p:nvPr/>
        </p:nvSpPr>
        <p:spPr>
          <a:xfrm>
            <a:off x="8572500" y="6362700"/>
            <a:ext cx="3009900" cy="2286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06 / 44</a:t>
            </a:r>
          </a:p>
        </p:txBody>
      </p:sp>
      <p:sp>
        <p:nvSpPr>
          <p:cNvPr id="8" name="Rounded Rectangle 7"/>
          <p:cNvSpPr/>
          <p:nvPr/>
        </p:nvSpPr>
        <p:spPr>
          <a:xfrm>
            <a:off x="609600" y="1238250"/>
            <a:ext cx="10972800" cy="552450"/>
          </a:xfrm>
          <a:prstGeom prst="roundRect">
            <a:avLst>
              <a:gd name="adj" fmla="val 13793"/>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609600" y="1238250"/>
            <a:ext cx="876300" cy="552450"/>
          </a:xfrm>
          <a:prstGeom prst="roundRect">
            <a:avLst>
              <a:gd name="adj" fmla="val 13793"/>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09600" y="1238250"/>
            <a:ext cx="876300" cy="552450"/>
          </a:xfrm>
          <a:prstGeom prst="rect">
            <a:avLst/>
          </a:prstGeom>
          <a:noFill/>
        </p:spPr>
        <p:txBody>
          <a:bodyPr wrap="square" lIns="0" rIns="0" tIns="0" bIns="0" anchor="ctr">
            <a:spAutoFit/>
          </a:bodyPr>
          <a:lstStyle/>
          <a:p>
            <a:pPr algn="ctr">
              <a:lnSpc>
                <a:spcPct val="100000"/>
              </a:lnSpc>
              <a:spcBef>
                <a:spcPts val="0"/>
              </a:spcBef>
              <a:spcAft>
                <a:spcPts val="0"/>
              </a:spcAft>
            </a:pPr>
            <a:r>
              <a:rPr sz="1575" b="1">
                <a:solidFill>
                  <a:srgbClr val="FFFFFF"/>
                </a:solidFill>
                <a:latin typeface="微软雅黑"/>
                <a:ea typeface="微软雅黑"/>
              </a:rPr>
              <a:t>2016</a:t>
            </a:r>
          </a:p>
        </p:txBody>
      </p:sp>
      <p:sp>
        <p:nvSpPr>
          <p:cNvPr id="11" name="TextBox 10"/>
          <p:cNvSpPr txBox="1"/>
          <p:nvPr/>
        </p:nvSpPr>
        <p:spPr>
          <a:xfrm>
            <a:off x="1676400" y="1314450"/>
            <a:ext cx="5905500" cy="228600"/>
          </a:xfrm>
          <a:prstGeom prst="rect">
            <a:avLst/>
          </a:prstGeom>
          <a:noFill/>
        </p:spPr>
        <p:txBody>
          <a:bodyPr wrap="square" lIns="0" rIns="0" tIns="0" bIns="0" anchor="t">
            <a:spAutoFit/>
          </a:bodyPr>
          <a:lstStyle/>
          <a:p>
            <a:pPr algn="l">
              <a:lnSpc>
                <a:spcPct val="100000"/>
              </a:lnSpc>
              <a:spcBef>
                <a:spcPts val="0"/>
              </a:spcBef>
              <a:spcAft>
                <a:spcPts val="0"/>
              </a:spcAft>
            </a:pPr>
            <a:r>
              <a:rPr sz="1162" b="1">
                <a:solidFill>
                  <a:srgbClr val="16243A"/>
                </a:solidFill>
                <a:latin typeface="微软雅黑"/>
                <a:ea typeface="微软雅黑"/>
              </a:rPr>
              <a:t>江苏盐城"6·23"龙卷风冰雹</a:t>
            </a:r>
          </a:p>
        </p:txBody>
      </p:sp>
      <p:sp>
        <p:nvSpPr>
          <p:cNvPr id="12" name="TextBox 11"/>
          <p:cNvSpPr txBox="1"/>
          <p:nvPr/>
        </p:nvSpPr>
        <p:spPr>
          <a:xfrm>
            <a:off x="1676400" y="1543050"/>
            <a:ext cx="9620250" cy="209550"/>
          </a:xfrm>
          <a:prstGeom prst="rect">
            <a:avLst/>
          </a:prstGeom>
          <a:noFill/>
        </p:spPr>
        <p:txBody>
          <a:bodyPr wrap="square" lIns="0" rIns="0" tIns="0" bIns="0" anchor="t">
            <a:spAutoFit/>
          </a:bodyPr>
          <a:lstStyle/>
          <a:p>
            <a:pPr algn="l">
              <a:lnSpc>
                <a:spcPct val="100000"/>
              </a:lnSpc>
              <a:spcBef>
                <a:spcPts val="0"/>
              </a:spcBef>
              <a:spcAft>
                <a:spcPts val="0"/>
              </a:spcAft>
            </a:pPr>
            <a:r>
              <a:rPr sz="937" b="0">
                <a:solidFill>
                  <a:srgbClr val="5A6B80"/>
                </a:solidFill>
                <a:latin typeface="微软雅黑"/>
                <a:ea typeface="微软雅黑"/>
              </a:rPr>
              <a:t>EF4 级 · 99 人遇难 · 直接经济损失约 50 亿元</a:t>
            </a:r>
          </a:p>
        </p:txBody>
      </p:sp>
      <p:sp>
        <p:nvSpPr>
          <p:cNvPr id="13" name="Rounded Rectangle 12"/>
          <p:cNvSpPr/>
          <p:nvPr/>
        </p:nvSpPr>
        <p:spPr>
          <a:xfrm>
            <a:off x="609600" y="1847850"/>
            <a:ext cx="10972800" cy="552450"/>
          </a:xfrm>
          <a:prstGeom prst="roundRect">
            <a:avLst>
              <a:gd name="adj" fmla="val 13793"/>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609600" y="1847850"/>
            <a:ext cx="876300" cy="552450"/>
          </a:xfrm>
          <a:prstGeom prst="roundRect">
            <a:avLst>
              <a:gd name="adj" fmla="val 13793"/>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09600" y="1847850"/>
            <a:ext cx="876300" cy="552450"/>
          </a:xfrm>
          <a:prstGeom prst="rect">
            <a:avLst/>
          </a:prstGeom>
          <a:noFill/>
        </p:spPr>
        <p:txBody>
          <a:bodyPr wrap="square" lIns="0" rIns="0" tIns="0" bIns="0" anchor="ctr">
            <a:spAutoFit/>
          </a:bodyPr>
          <a:lstStyle/>
          <a:p>
            <a:pPr algn="ctr">
              <a:lnSpc>
                <a:spcPct val="100000"/>
              </a:lnSpc>
              <a:spcBef>
                <a:spcPts val="0"/>
              </a:spcBef>
              <a:spcAft>
                <a:spcPts val="0"/>
              </a:spcAft>
            </a:pPr>
            <a:r>
              <a:rPr sz="1575" b="1">
                <a:solidFill>
                  <a:srgbClr val="FFFFFF"/>
                </a:solidFill>
                <a:latin typeface="微软雅黑"/>
                <a:ea typeface="微软雅黑"/>
              </a:rPr>
              <a:t>2019</a:t>
            </a:r>
          </a:p>
        </p:txBody>
      </p:sp>
      <p:sp>
        <p:nvSpPr>
          <p:cNvPr id="16" name="TextBox 15"/>
          <p:cNvSpPr txBox="1"/>
          <p:nvPr/>
        </p:nvSpPr>
        <p:spPr>
          <a:xfrm>
            <a:off x="1676400" y="1924049"/>
            <a:ext cx="5905500" cy="228600"/>
          </a:xfrm>
          <a:prstGeom prst="rect">
            <a:avLst/>
          </a:prstGeom>
          <a:noFill/>
        </p:spPr>
        <p:txBody>
          <a:bodyPr wrap="square" lIns="0" rIns="0" tIns="0" bIns="0" anchor="t">
            <a:spAutoFit/>
          </a:bodyPr>
          <a:lstStyle/>
          <a:p>
            <a:pPr algn="l">
              <a:lnSpc>
                <a:spcPct val="100000"/>
              </a:lnSpc>
              <a:spcBef>
                <a:spcPts val="0"/>
              </a:spcBef>
              <a:spcAft>
                <a:spcPts val="0"/>
              </a:spcAft>
            </a:pPr>
            <a:r>
              <a:rPr sz="1162" b="1">
                <a:solidFill>
                  <a:srgbClr val="16243A"/>
                </a:solidFill>
                <a:latin typeface="微软雅黑"/>
                <a:ea typeface="微软雅黑"/>
              </a:rPr>
              <a:t>超强台风"利奇马"</a:t>
            </a:r>
          </a:p>
        </p:txBody>
      </p:sp>
      <p:sp>
        <p:nvSpPr>
          <p:cNvPr id="17" name="TextBox 16"/>
          <p:cNvSpPr txBox="1"/>
          <p:nvPr/>
        </p:nvSpPr>
        <p:spPr>
          <a:xfrm>
            <a:off x="1676400" y="2152650"/>
            <a:ext cx="9620250" cy="209550"/>
          </a:xfrm>
          <a:prstGeom prst="rect">
            <a:avLst/>
          </a:prstGeom>
          <a:noFill/>
        </p:spPr>
        <p:txBody>
          <a:bodyPr wrap="square" lIns="0" rIns="0" tIns="0" bIns="0" anchor="t">
            <a:spAutoFit/>
          </a:bodyPr>
          <a:lstStyle/>
          <a:p>
            <a:pPr algn="l">
              <a:lnSpc>
                <a:spcPct val="100000"/>
              </a:lnSpc>
              <a:spcBef>
                <a:spcPts val="0"/>
              </a:spcBef>
              <a:spcAft>
                <a:spcPts val="0"/>
              </a:spcAft>
            </a:pPr>
            <a:r>
              <a:rPr sz="937" b="0">
                <a:solidFill>
                  <a:srgbClr val="5A6B80"/>
                </a:solidFill>
                <a:latin typeface="微软雅黑"/>
                <a:ea typeface="微软雅黑"/>
              </a:rPr>
              <a:t>16 级登陆浙江温岭 · 1402.4 万人受灾 · 66 人死亡 · 515.3 亿元</a:t>
            </a:r>
          </a:p>
        </p:txBody>
      </p:sp>
      <p:sp>
        <p:nvSpPr>
          <p:cNvPr id="18" name="Rounded Rectangle 17"/>
          <p:cNvSpPr/>
          <p:nvPr/>
        </p:nvSpPr>
        <p:spPr>
          <a:xfrm>
            <a:off x="609600" y="2457450"/>
            <a:ext cx="10972800" cy="552450"/>
          </a:xfrm>
          <a:prstGeom prst="roundRect">
            <a:avLst>
              <a:gd name="adj" fmla="val 13793"/>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ounded Rectangle 18"/>
          <p:cNvSpPr/>
          <p:nvPr/>
        </p:nvSpPr>
        <p:spPr>
          <a:xfrm>
            <a:off x="609600" y="2457450"/>
            <a:ext cx="876300" cy="552450"/>
          </a:xfrm>
          <a:prstGeom prst="roundRect">
            <a:avLst>
              <a:gd name="adj" fmla="val 13793"/>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09600" y="2457450"/>
            <a:ext cx="876300" cy="552450"/>
          </a:xfrm>
          <a:prstGeom prst="rect">
            <a:avLst/>
          </a:prstGeom>
          <a:noFill/>
        </p:spPr>
        <p:txBody>
          <a:bodyPr wrap="square" lIns="0" rIns="0" tIns="0" bIns="0" anchor="ctr">
            <a:spAutoFit/>
          </a:bodyPr>
          <a:lstStyle/>
          <a:p>
            <a:pPr algn="ctr">
              <a:lnSpc>
                <a:spcPct val="100000"/>
              </a:lnSpc>
              <a:spcBef>
                <a:spcPts val="0"/>
              </a:spcBef>
              <a:spcAft>
                <a:spcPts val="0"/>
              </a:spcAft>
            </a:pPr>
            <a:r>
              <a:rPr sz="1575" b="1">
                <a:solidFill>
                  <a:srgbClr val="FFFFFF"/>
                </a:solidFill>
                <a:latin typeface="微软雅黑"/>
                <a:ea typeface="微软雅黑"/>
              </a:rPr>
              <a:t>2020</a:t>
            </a:r>
          </a:p>
        </p:txBody>
      </p:sp>
      <p:sp>
        <p:nvSpPr>
          <p:cNvPr id="21" name="TextBox 20"/>
          <p:cNvSpPr txBox="1"/>
          <p:nvPr/>
        </p:nvSpPr>
        <p:spPr>
          <a:xfrm>
            <a:off x="1676400" y="2533650"/>
            <a:ext cx="5905500" cy="228600"/>
          </a:xfrm>
          <a:prstGeom prst="rect">
            <a:avLst/>
          </a:prstGeom>
          <a:noFill/>
        </p:spPr>
        <p:txBody>
          <a:bodyPr wrap="square" lIns="0" rIns="0" tIns="0" bIns="0" anchor="t">
            <a:spAutoFit/>
          </a:bodyPr>
          <a:lstStyle/>
          <a:p>
            <a:pPr algn="l">
              <a:lnSpc>
                <a:spcPct val="100000"/>
              </a:lnSpc>
              <a:spcBef>
                <a:spcPts val="0"/>
              </a:spcBef>
              <a:spcAft>
                <a:spcPts val="0"/>
              </a:spcAft>
            </a:pPr>
            <a:r>
              <a:rPr sz="1162" b="1">
                <a:solidFill>
                  <a:srgbClr val="16243A"/>
                </a:solidFill>
                <a:latin typeface="微软雅黑"/>
                <a:ea typeface="微软雅黑"/>
              </a:rPr>
              <a:t>长江流域性大洪水</a:t>
            </a:r>
          </a:p>
        </p:txBody>
      </p:sp>
      <p:sp>
        <p:nvSpPr>
          <p:cNvPr id="22" name="TextBox 21"/>
          <p:cNvSpPr txBox="1"/>
          <p:nvPr/>
        </p:nvSpPr>
        <p:spPr>
          <a:xfrm>
            <a:off x="1676400" y="2762250"/>
            <a:ext cx="9620250" cy="209550"/>
          </a:xfrm>
          <a:prstGeom prst="rect">
            <a:avLst/>
          </a:prstGeom>
          <a:noFill/>
        </p:spPr>
        <p:txBody>
          <a:bodyPr wrap="square" lIns="0" rIns="0" tIns="0" bIns="0" anchor="t">
            <a:spAutoFit/>
          </a:bodyPr>
          <a:lstStyle/>
          <a:p>
            <a:pPr algn="l">
              <a:lnSpc>
                <a:spcPct val="100000"/>
              </a:lnSpc>
              <a:spcBef>
                <a:spcPts val="0"/>
              </a:spcBef>
              <a:spcAft>
                <a:spcPts val="0"/>
              </a:spcAft>
            </a:pPr>
            <a:r>
              <a:rPr sz="937" b="0">
                <a:solidFill>
                  <a:srgbClr val="5A6B80"/>
                </a:solidFill>
                <a:latin typeface="微软雅黑"/>
                <a:ea typeface="微软雅黑"/>
              </a:rPr>
              <a:t>7047.1 万人次受灾 · 271 人死亡失踪 · 转移安置 469.5 万人次</a:t>
            </a:r>
          </a:p>
        </p:txBody>
      </p:sp>
      <p:sp>
        <p:nvSpPr>
          <p:cNvPr id="23" name="Rounded Rectangle 22"/>
          <p:cNvSpPr/>
          <p:nvPr/>
        </p:nvSpPr>
        <p:spPr>
          <a:xfrm>
            <a:off x="609600" y="3067050"/>
            <a:ext cx="10972800" cy="552450"/>
          </a:xfrm>
          <a:prstGeom prst="roundRect">
            <a:avLst>
              <a:gd name="adj" fmla="val 13793"/>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ounded Rectangle 23"/>
          <p:cNvSpPr/>
          <p:nvPr/>
        </p:nvSpPr>
        <p:spPr>
          <a:xfrm>
            <a:off x="609600" y="3067050"/>
            <a:ext cx="876300" cy="552450"/>
          </a:xfrm>
          <a:prstGeom prst="roundRect">
            <a:avLst>
              <a:gd name="adj" fmla="val 13793"/>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09600" y="3067050"/>
            <a:ext cx="876300" cy="552450"/>
          </a:xfrm>
          <a:prstGeom prst="rect">
            <a:avLst/>
          </a:prstGeom>
          <a:noFill/>
        </p:spPr>
        <p:txBody>
          <a:bodyPr wrap="square" lIns="0" rIns="0" tIns="0" bIns="0" anchor="ctr">
            <a:spAutoFit/>
          </a:bodyPr>
          <a:lstStyle/>
          <a:p>
            <a:pPr algn="ctr">
              <a:lnSpc>
                <a:spcPct val="100000"/>
              </a:lnSpc>
              <a:spcBef>
                <a:spcPts val="0"/>
              </a:spcBef>
              <a:spcAft>
                <a:spcPts val="0"/>
              </a:spcAft>
            </a:pPr>
            <a:r>
              <a:rPr sz="1575" b="1">
                <a:solidFill>
                  <a:srgbClr val="FFFFFF"/>
                </a:solidFill>
                <a:latin typeface="微软雅黑"/>
                <a:ea typeface="微软雅黑"/>
              </a:rPr>
              <a:t>2021</a:t>
            </a:r>
          </a:p>
        </p:txBody>
      </p:sp>
      <p:sp>
        <p:nvSpPr>
          <p:cNvPr id="26" name="TextBox 25"/>
          <p:cNvSpPr txBox="1"/>
          <p:nvPr/>
        </p:nvSpPr>
        <p:spPr>
          <a:xfrm>
            <a:off x="1676400" y="3143250"/>
            <a:ext cx="5905500" cy="228600"/>
          </a:xfrm>
          <a:prstGeom prst="rect">
            <a:avLst/>
          </a:prstGeom>
          <a:noFill/>
        </p:spPr>
        <p:txBody>
          <a:bodyPr wrap="square" lIns="0" rIns="0" tIns="0" bIns="0" anchor="t">
            <a:spAutoFit/>
          </a:bodyPr>
          <a:lstStyle/>
          <a:p>
            <a:pPr algn="l">
              <a:lnSpc>
                <a:spcPct val="100000"/>
              </a:lnSpc>
              <a:spcBef>
                <a:spcPts val="0"/>
              </a:spcBef>
              <a:spcAft>
                <a:spcPts val="0"/>
              </a:spcAft>
            </a:pPr>
            <a:r>
              <a:rPr sz="1162" b="1">
                <a:solidFill>
                  <a:srgbClr val="16243A"/>
                </a:solidFill>
                <a:latin typeface="微软雅黑"/>
                <a:ea typeface="微软雅黑"/>
              </a:rPr>
              <a:t>河南郑州"7·20"特大暴雨</a:t>
            </a:r>
          </a:p>
        </p:txBody>
      </p:sp>
      <p:sp>
        <p:nvSpPr>
          <p:cNvPr id="27" name="TextBox 26"/>
          <p:cNvSpPr txBox="1"/>
          <p:nvPr/>
        </p:nvSpPr>
        <p:spPr>
          <a:xfrm>
            <a:off x="1676400" y="3371850"/>
            <a:ext cx="9620250" cy="209550"/>
          </a:xfrm>
          <a:prstGeom prst="rect">
            <a:avLst/>
          </a:prstGeom>
          <a:noFill/>
        </p:spPr>
        <p:txBody>
          <a:bodyPr wrap="square" lIns="0" rIns="0" tIns="0" bIns="0" anchor="t">
            <a:spAutoFit/>
          </a:bodyPr>
          <a:lstStyle/>
          <a:p>
            <a:pPr algn="l">
              <a:lnSpc>
                <a:spcPct val="100000"/>
              </a:lnSpc>
              <a:spcBef>
                <a:spcPts val="0"/>
              </a:spcBef>
              <a:spcAft>
                <a:spcPts val="0"/>
              </a:spcAft>
            </a:pPr>
            <a:r>
              <a:rPr sz="937" b="0">
                <a:solidFill>
                  <a:srgbClr val="5A6B80"/>
                </a:solidFill>
                <a:latin typeface="微软雅黑"/>
                <a:ea typeface="微软雅黑"/>
              </a:rPr>
              <a:t>398 人死亡失踪 · 直接经济损失 1200.6 亿元（国务院调查）</a:t>
            </a:r>
          </a:p>
        </p:txBody>
      </p:sp>
      <p:sp>
        <p:nvSpPr>
          <p:cNvPr id="28" name="Rounded Rectangle 27"/>
          <p:cNvSpPr/>
          <p:nvPr/>
        </p:nvSpPr>
        <p:spPr>
          <a:xfrm>
            <a:off x="609600" y="3676649"/>
            <a:ext cx="10972800" cy="552450"/>
          </a:xfrm>
          <a:prstGeom prst="roundRect">
            <a:avLst>
              <a:gd name="adj" fmla="val 13793"/>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ounded Rectangle 28"/>
          <p:cNvSpPr/>
          <p:nvPr/>
        </p:nvSpPr>
        <p:spPr>
          <a:xfrm>
            <a:off x="609600" y="3676649"/>
            <a:ext cx="876300" cy="552450"/>
          </a:xfrm>
          <a:prstGeom prst="roundRect">
            <a:avLst>
              <a:gd name="adj" fmla="val 13793"/>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609600" y="3676649"/>
            <a:ext cx="876300" cy="552450"/>
          </a:xfrm>
          <a:prstGeom prst="rect">
            <a:avLst/>
          </a:prstGeom>
          <a:noFill/>
        </p:spPr>
        <p:txBody>
          <a:bodyPr wrap="square" lIns="0" rIns="0" tIns="0" bIns="0" anchor="ctr">
            <a:spAutoFit/>
          </a:bodyPr>
          <a:lstStyle/>
          <a:p>
            <a:pPr algn="ctr">
              <a:lnSpc>
                <a:spcPct val="100000"/>
              </a:lnSpc>
              <a:spcBef>
                <a:spcPts val="0"/>
              </a:spcBef>
              <a:spcAft>
                <a:spcPts val="0"/>
              </a:spcAft>
            </a:pPr>
            <a:r>
              <a:rPr sz="1575" b="1">
                <a:solidFill>
                  <a:srgbClr val="FFFFFF"/>
                </a:solidFill>
                <a:latin typeface="微软雅黑"/>
                <a:ea typeface="微软雅黑"/>
              </a:rPr>
              <a:t>2022</a:t>
            </a:r>
          </a:p>
        </p:txBody>
      </p:sp>
      <p:sp>
        <p:nvSpPr>
          <p:cNvPr id="31" name="TextBox 30"/>
          <p:cNvSpPr txBox="1"/>
          <p:nvPr/>
        </p:nvSpPr>
        <p:spPr>
          <a:xfrm>
            <a:off x="1676400" y="3752850"/>
            <a:ext cx="5905500" cy="228600"/>
          </a:xfrm>
          <a:prstGeom prst="rect">
            <a:avLst/>
          </a:prstGeom>
          <a:noFill/>
        </p:spPr>
        <p:txBody>
          <a:bodyPr wrap="square" lIns="0" rIns="0" tIns="0" bIns="0" anchor="t">
            <a:spAutoFit/>
          </a:bodyPr>
          <a:lstStyle/>
          <a:p>
            <a:pPr algn="l">
              <a:lnSpc>
                <a:spcPct val="100000"/>
              </a:lnSpc>
              <a:spcBef>
                <a:spcPts val="0"/>
              </a:spcBef>
              <a:spcAft>
                <a:spcPts val="0"/>
              </a:spcAft>
            </a:pPr>
            <a:r>
              <a:rPr sz="1162" b="1">
                <a:solidFill>
                  <a:srgbClr val="16243A"/>
                </a:solidFill>
                <a:latin typeface="微软雅黑"/>
                <a:ea typeface="微软雅黑"/>
              </a:rPr>
              <a:t>四川泸定 6.8 级地震</a:t>
            </a:r>
          </a:p>
        </p:txBody>
      </p:sp>
      <p:sp>
        <p:nvSpPr>
          <p:cNvPr id="32" name="TextBox 31"/>
          <p:cNvSpPr txBox="1"/>
          <p:nvPr/>
        </p:nvSpPr>
        <p:spPr>
          <a:xfrm>
            <a:off x="1676400" y="3981450"/>
            <a:ext cx="9620250" cy="209550"/>
          </a:xfrm>
          <a:prstGeom prst="rect">
            <a:avLst/>
          </a:prstGeom>
          <a:noFill/>
        </p:spPr>
        <p:txBody>
          <a:bodyPr wrap="square" lIns="0" rIns="0" tIns="0" bIns="0" anchor="t">
            <a:spAutoFit/>
          </a:bodyPr>
          <a:lstStyle/>
          <a:p>
            <a:pPr algn="l">
              <a:lnSpc>
                <a:spcPct val="100000"/>
              </a:lnSpc>
              <a:spcBef>
                <a:spcPts val="0"/>
              </a:spcBef>
              <a:spcAft>
                <a:spcPts val="0"/>
              </a:spcAft>
            </a:pPr>
            <a:r>
              <a:rPr sz="937" b="0">
                <a:solidFill>
                  <a:srgbClr val="5A6B80"/>
                </a:solidFill>
                <a:latin typeface="微软雅黑"/>
                <a:ea typeface="微软雅黑"/>
              </a:rPr>
              <a:t>54.8 万人受灾 · 117 人死亡失踪 · 直接经济损失 154.8 亿元</a:t>
            </a:r>
          </a:p>
        </p:txBody>
      </p:sp>
      <p:sp>
        <p:nvSpPr>
          <p:cNvPr id="33" name="Rounded Rectangle 32"/>
          <p:cNvSpPr/>
          <p:nvPr/>
        </p:nvSpPr>
        <p:spPr>
          <a:xfrm>
            <a:off x="609600" y="4286250"/>
            <a:ext cx="10972800" cy="552450"/>
          </a:xfrm>
          <a:prstGeom prst="roundRect">
            <a:avLst>
              <a:gd name="adj" fmla="val 13793"/>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Rounded Rectangle 33"/>
          <p:cNvSpPr/>
          <p:nvPr/>
        </p:nvSpPr>
        <p:spPr>
          <a:xfrm>
            <a:off x="609600" y="4286250"/>
            <a:ext cx="876300" cy="552450"/>
          </a:xfrm>
          <a:prstGeom prst="roundRect">
            <a:avLst>
              <a:gd name="adj" fmla="val 13793"/>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609600" y="4286250"/>
            <a:ext cx="876300" cy="552450"/>
          </a:xfrm>
          <a:prstGeom prst="rect">
            <a:avLst/>
          </a:prstGeom>
          <a:noFill/>
        </p:spPr>
        <p:txBody>
          <a:bodyPr wrap="square" lIns="0" rIns="0" tIns="0" bIns="0" anchor="ctr">
            <a:spAutoFit/>
          </a:bodyPr>
          <a:lstStyle/>
          <a:p>
            <a:pPr algn="ctr">
              <a:lnSpc>
                <a:spcPct val="100000"/>
              </a:lnSpc>
              <a:spcBef>
                <a:spcPts val="0"/>
              </a:spcBef>
              <a:spcAft>
                <a:spcPts val="0"/>
              </a:spcAft>
            </a:pPr>
            <a:r>
              <a:rPr sz="1575" b="1">
                <a:solidFill>
                  <a:srgbClr val="FFFFFF"/>
                </a:solidFill>
                <a:latin typeface="微软雅黑"/>
                <a:ea typeface="微软雅黑"/>
              </a:rPr>
              <a:t>2023</a:t>
            </a:r>
          </a:p>
        </p:txBody>
      </p:sp>
      <p:sp>
        <p:nvSpPr>
          <p:cNvPr id="36" name="TextBox 35"/>
          <p:cNvSpPr txBox="1"/>
          <p:nvPr/>
        </p:nvSpPr>
        <p:spPr>
          <a:xfrm>
            <a:off x="1676400" y="4362450"/>
            <a:ext cx="5905500" cy="228600"/>
          </a:xfrm>
          <a:prstGeom prst="rect">
            <a:avLst/>
          </a:prstGeom>
          <a:noFill/>
        </p:spPr>
        <p:txBody>
          <a:bodyPr wrap="square" lIns="0" rIns="0" tIns="0" bIns="0" anchor="t">
            <a:spAutoFit/>
          </a:bodyPr>
          <a:lstStyle/>
          <a:p>
            <a:pPr algn="l">
              <a:lnSpc>
                <a:spcPct val="100000"/>
              </a:lnSpc>
              <a:spcBef>
                <a:spcPts val="0"/>
              </a:spcBef>
              <a:spcAft>
                <a:spcPts val="0"/>
              </a:spcAft>
            </a:pPr>
            <a:r>
              <a:rPr sz="1162" b="1">
                <a:solidFill>
                  <a:srgbClr val="16243A"/>
                </a:solidFill>
                <a:latin typeface="微软雅黑"/>
                <a:ea typeface="微软雅黑"/>
              </a:rPr>
              <a:t>京津冀"23·7"流域性特大洪水</a:t>
            </a:r>
          </a:p>
        </p:txBody>
      </p:sp>
      <p:sp>
        <p:nvSpPr>
          <p:cNvPr id="37" name="TextBox 36"/>
          <p:cNvSpPr txBox="1"/>
          <p:nvPr/>
        </p:nvSpPr>
        <p:spPr>
          <a:xfrm>
            <a:off x="1676400" y="4591050"/>
            <a:ext cx="9620250" cy="209550"/>
          </a:xfrm>
          <a:prstGeom prst="rect">
            <a:avLst/>
          </a:prstGeom>
          <a:noFill/>
        </p:spPr>
        <p:txBody>
          <a:bodyPr wrap="square" lIns="0" rIns="0" tIns="0" bIns="0" anchor="t">
            <a:spAutoFit/>
          </a:bodyPr>
          <a:lstStyle/>
          <a:p>
            <a:pPr algn="l">
              <a:lnSpc>
                <a:spcPct val="100000"/>
              </a:lnSpc>
              <a:spcBef>
                <a:spcPts val="0"/>
              </a:spcBef>
              <a:spcAft>
                <a:spcPts val="0"/>
              </a:spcAft>
            </a:pPr>
            <a:r>
              <a:rPr sz="937" b="0">
                <a:solidFill>
                  <a:srgbClr val="5A6B80"/>
                </a:solidFill>
                <a:latin typeface="微软雅黑"/>
                <a:ea typeface="微软雅黑"/>
              </a:rPr>
              <a:t>551.2 万人受灾 · 107 人死亡失踪 · 直接经济损失 1657.9 亿元</a:t>
            </a:r>
          </a:p>
        </p:txBody>
      </p:sp>
      <p:sp>
        <p:nvSpPr>
          <p:cNvPr id="38" name="Rounded Rectangle 37"/>
          <p:cNvSpPr/>
          <p:nvPr/>
        </p:nvSpPr>
        <p:spPr>
          <a:xfrm>
            <a:off x="609600" y="4895850"/>
            <a:ext cx="10972800" cy="552450"/>
          </a:xfrm>
          <a:prstGeom prst="roundRect">
            <a:avLst>
              <a:gd name="adj" fmla="val 13793"/>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Rounded Rectangle 38"/>
          <p:cNvSpPr/>
          <p:nvPr/>
        </p:nvSpPr>
        <p:spPr>
          <a:xfrm>
            <a:off x="609600" y="4895850"/>
            <a:ext cx="876300" cy="552450"/>
          </a:xfrm>
          <a:prstGeom prst="roundRect">
            <a:avLst>
              <a:gd name="adj" fmla="val 13793"/>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609600" y="4895850"/>
            <a:ext cx="876300" cy="552450"/>
          </a:xfrm>
          <a:prstGeom prst="rect">
            <a:avLst/>
          </a:prstGeom>
          <a:noFill/>
        </p:spPr>
        <p:txBody>
          <a:bodyPr wrap="square" lIns="0" rIns="0" tIns="0" bIns="0" anchor="ctr">
            <a:spAutoFit/>
          </a:bodyPr>
          <a:lstStyle/>
          <a:p>
            <a:pPr algn="ctr">
              <a:lnSpc>
                <a:spcPct val="100000"/>
              </a:lnSpc>
              <a:spcBef>
                <a:spcPts val="0"/>
              </a:spcBef>
              <a:spcAft>
                <a:spcPts val="0"/>
              </a:spcAft>
            </a:pPr>
            <a:r>
              <a:rPr sz="1575" b="1">
                <a:solidFill>
                  <a:srgbClr val="FFFFFF"/>
                </a:solidFill>
                <a:latin typeface="微软雅黑"/>
                <a:ea typeface="微软雅黑"/>
              </a:rPr>
              <a:t>2024</a:t>
            </a:r>
          </a:p>
        </p:txBody>
      </p:sp>
      <p:sp>
        <p:nvSpPr>
          <p:cNvPr id="41" name="TextBox 40"/>
          <p:cNvSpPr txBox="1"/>
          <p:nvPr/>
        </p:nvSpPr>
        <p:spPr>
          <a:xfrm>
            <a:off x="1676400" y="4972050"/>
            <a:ext cx="5905500" cy="228600"/>
          </a:xfrm>
          <a:prstGeom prst="rect">
            <a:avLst/>
          </a:prstGeom>
          <a:noFill/>
        </p:spPr>
        <p:txBody>
          <a:bodyPr wrap="square" lIns="0" rIns="0" tIns="0" bIns="0" anchor="t">
            <a:spAutoFit/>
          </a:bodyPr>
          <a:lstStyle/>
          <a:p>
            <a:pPr algn="l">
              <a:lnSpc>
                <a:spcPct val="100000"/>
              </a:lnSpc>
              <a:spcBef>
                <a:spcPts val="0"/>
              </a:spcBef>
              <a:spcAft>
                <a:spcPts val="0"/>
              </a:spcAft>
            </a:pPr>
            <a:r>
              <a:rPr sz="1162" b="1">
                <a:solidFill>
                  <a:srgbClr val="16243A"/>
                </a:solidFill>
                <a:latin typeface="微软雅黑"/>
                <a:ea typeface="微软雅黑"/>
              </a:rPr>
              <a:t>超强台风"摩羯" / 洞庭湖决口</a:t>
            </a:r>
          </a:p>
        </p:txBody>
      </p:sp>
      <p:sp>
        <p:nvSpPr>
          <p:cNvPr id="42" name="TextBox 41"/>
          <p:cNvSpPr txBox="1"/>
          <p:nvPr/>
        </p:nvSpPr>
        <p:spPr>
          <a:xfrm>
            <a:off x="1676400" y="5200650"/>
            <a:ext cx="9620250" cy="209550"/>
          </a:xfrm>
          <a:prstGeom prst="rect">
            <a:avLst/>
          </a:prstGeom>
          <a:noFill/>
        </p:spPr>
        <p:txBody>
          <a:bodyPr wrap="square" lIns="0" rIns="0" tIns="0" bIns="0" anchor="t">
            <a:spAutoFit/>
          </a:bodyPr>
          <a:lstStyle/>
          <a:p>
            <a:pPr algn="l">
              <a:lnSpc>
                <a:spcPct val="100000"/>
              </a:lnSpc>
              <a:spcBef>
                <a:spcPts val="0"/>
              </a:spcBef>
              <a:spcAft>
                <a:spcPts val="0"/>
              </a:spcAft>
            </a:pPr>
            <a:r>
              <a:rPr sz="937" b="0">
                <a:solidFill>
                  <a:srgbClr val="5A6B80"/>
                </a:solidFill>
                <a:latin typeface="微软雅黑"/>
                <a:ea typeface="微软雅黑"/>
              </a:rPr>
              <a:t>"摩羯"741.5 万人受灾；团洲垸决口 226 米、7680 人零伤亡转移</a:t>
            </a:r>
          </a:p>
        </p:txBody>
      </p:sp>
      <p:sp>
        <p:nvSpPr>
          <p:cNvPr id="43" name="Rounded Rectangle 42"/>
          <p:cNvSpPr/>
          <p:nvPr/>
        </p:nvSpPr>
        <p:spPr>
          <a:xfrm>
            <a:off x="609600" y="5505450"/>
            <a:ext cx="10972800" cy="552450"/>
          </a:xfrm>
          <a:prstGeom prst="roundRect">
            <a:avLst>
              <a:gd name="adj" fmla="val 13793"/>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Rounded Rectangle 43"/>
          <p:cNvSpPr/>
          <p:nvPr/>
        </p:nvSpPr>
        <p:spPr>
          <a:xfrm>
            <a:off x="609600" y="5505450"/>
            <a:ext cx="876300" cy="552450"/>
          </a:xfrm>
          <a:prstGeom prst="roundRect">
            <a:avLst>
              <a:gd name="adj" fmla="val 13793"/>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TextBox 44"/>
          <p:cNvSpPr txBox="1"/>
          <p:nvPr/>
        </p:nvSpPr>
        <p:spPr>
          <a:xfrm>
            <a:off x="609600" y="5505450"/>
            <a:ext cx="876300" cy="552450"/>
          </a:xfrm>
          <a:prstGeom prst="rect">
            <a:avLst/>
          </a:prstGeom>
          <a:noFill/>
        </p:spPr>
        <p:txBody>
          <a:bodyPr wrap="square" lIns="0" rIns="0" tIns="0" bIns="0" anchor="ctr">
            <a:spAutoFit/>
          </a:bodyPr>
          <a:lstStyle/>
          <a:p>
            <a:pPr algn="ctr">
              <a:lnSpc>
                <a:spcPct val="100000"/>
              </a:lnSpc>
              <a:spcBef>
                <a:spcPts val="0"/>
              </a:spcBef>
              <a:spcAft>
                <a:spcPts val="0"/>
              </a:spcAft>
            </a:pPr>
            <a:r>
              <a:rPr sz="1575" b="1">
                <a:solidFill>
                  <a:srgbClr val="FFFFFF"/>
                </a:solidFill>
                <a:latin typeface="微软雅黑"/>
                <a:ea typeface="微软雅黑"/>
              </a:rPr>
              <a:t>2025</a:t>
            </a:r>
          </a:p>
        </p:txBody>
      </p:sp>
      <p:sp>
        <p:nvSpPr>
          <p:cNvPr id="46" name="TextBox 45"/>
          <p:cNvSpPr txBox="1"/>
          <p:nvPr/>
        </p:nvSpPr>
        <p:spPr>
          <a:xfrm>
            <a:off x="1676400" y="5581650"/>
            <a:ext cx="5905500" cy="228600"/>
          </a:xfrm>
          <a:prstGeom prst="rect">
            <a:avLst/>
          </a:prstGeom>
          <a:noFill/>
        </p:spPr>
        <p:txBody>
          <a:bodyPr wrap="square" lIns="0" rIns="0" tIns="0" bIns="0" anchor="t">
            <a:spAutoFit/>
          </a:bodyPr>
          <a:lstStyle/>
          <a:p>
            <a:pPr algn="l">
              <a:lnSpc>
                <a:spcPct val="100000"/>
              </a:lnSpc>
              <a:spcBef>
                <a:spcPts val="0"/>
              </a:spcBef>
              <a:spcAft>
                <a:spcPts val="0"/>
              </a:spcAft>
            </a:pPr>
            <a:r>
              <a:rPr sz="1162" b="1">
                <a:solidFill>
                  <a:srgbClr val="16243A"/>
                </a:solidFill>
                <a:latin typeface="微软雅黑"/>
                <a:ea typeface="微软雅黑"/>
              </a:rPr>
              <a:t>西藏定日地震 / 京冀"7 月下旬"暴雨</a:t>
            </a:r>
          </a:p>
        </p:txBody>
      </p:sp>
      <p:sp>
        <p:nvSpPr>
          <p:cNvPr id="47" name="TextBox 46"/>
          <p:cNvSpPr txBox="1"/>
          <p:nvPr/>
        </p:nvSpPr>
        <p:spPr>
          <a:xfrm>
            <a:off x="1676400" y="5810250"/>
            <a:ext cx="9620250" cy="209550"/>
          </a:xfrm>
          <a:prstGeom prst="rect">
            <a:avLst/>
          </a:prstGeom>
          <a:noFill/>
        </p:spPr>
        <p:txBody>
          <a:bodyPr wrap="square" lIns="0" rIns="0" tIns="0" bIns="0" anchor="t">
            <a:spAutoFit/>
          </a:bodyPr>
          <a:lstStyle/>
          <a:p>
            <a:pPr algn="l">
              <a:lnSpc>
                <a:spcPct val="100000"/>
              </a:lnSpc>
              <a:spcBef>
                <a:spcPts val="0"/>
              </a:spcBef>
              <a:spcAft>
                <a:spcPts val="0"/>
              </a:spcAft>
            </a:pPr>
            <a:r>
              <a:rPr sz="937" b="0">
                <a:solidFill>
                  <a:srgbClr val="5A6B80"/>
                </a:solidFill>
                <a:latin typeface="微软雅黑"/>
                <a:ea typeface="微软雅黑"/>
              </a:rPr>
              <a:t>定日 6.8 级 126 人死亡；京冀 123.5 万人受灾、151 人死亡失踪</a:t>
            </a:r>
          </a:p>
        </p:txBody>
      </p:sp>
      <p:sp>
        <p:nvSpPr>
          <p:cNvPr id="48" name="TextBox 47"/>
          <p:cNvSpPr txBox="1"/>
          <p:nvPr/>
        </p:nvSpPr>
        <p:spPr>
          <a:xfrm>
            <a:off x="609600" y="6172200"/>
            <a:ext cx="10972800" cy="228600"/>
          </a:xfrm>
          <a:prstGeom prst="rect">
            <a:avLst/>
          </a:prstGeom>
          <a:noFill/>
        </p:spPr>
        <p:txBody>
          <a:bodyPr wrap="square" lIns="0" rIns="0" tIns="0" bIns="0" anchor="t">
            <a:spAutoFit/>
          </a:bodyPr>
          <a:lstStyle/>
          <a:p>
            <a:pPr algn="l">
              <a:lnSpc>
                <a:spcPct val="100000"/>
              </a:lnSpc>
              <a:spcBef>
                <a:spcPts val="0"/>
              </a:spcBef>
              <a:spcAft>
                <a:spcPts val="0"/>
              </a:spcAft>
            </a:pPr>
            <a:r>
              <a:rPr sz="862" b="0">
                <a:solidFill>
                  <a:srgbClr val="5A6B80"/>
                </a:solidFill>
                <a:latin typeface="微软雅黑"/>
                <a:ea typeface="微软雅黑"/>
              </a:rPr>
              <a:t>注：本页仅列示 10 年中最具代表性的灾害事件，非全部重大灾害；数据均引自应急管理部及国务院调查组公开信息。</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09600" y="495299"/>
            <a:ext cx="57150" cy="304800"/>
          </a:xfrm>
          <a:prstGeom prst="roundRect">
            <a:avLst>
              <a:gd name="adj" fmla="val 5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381000"/>
            <a:ext cx="8191500" cy="533400"/>
          </a:xfrm>
          <a:prstGeom prst="rect">
            <a:avLst/>
          </a:prstGeom>
          <a:noFill/>
        </p:spPr>
        <p:txBody>
          <a:bodyPr wrap="square" lIns="0" rIns="0" tIns="0" bIns="0" anchor="t">
            <a:spAutoFit/>
          </a:bodyPr>
          <a:lstStyle/>
          <a:p>
            <a:pPr algn="l">
              <a:lnSpc>
                <a:spcPct val="100000"/>
              </a:lnSpc>
              <a:spcBef>
                <a:spcPts val="0"/>
              </a:spcBef>
              <a:spcAft>
                <a:spcPts val="0"/>
              </a:spcAft>
            </a:pPr>
            <a:r>
              <a:rPr sz="2550" b="1">
                <a:solidFill>
                  <a:srgbClr val="16243A"/>
                </a:solidFill>
                <a:latin typeface="微软雅黑"/>
                <a:ea typeface="微软雅黑"/>
              </a:rPr>
              <a:t>趋强 · 趋重 · 趋频：气候变化下的新挑战</a:t>
            </a:r>
          </a:p>
        </p:txBody>
      </p:sp>
      <p:sp>
        <p:nvSpPr>
          <p:cNvPr id="5" name="TextBox 4"/>
          <p:cNvSpPr txBox="1"/>
          <p:nvPr/>
        </p:nvSpPr>
        <p:spPr>
          <a:xfrm>
            <a:off x="5715000" y="514350"/>
            <a:ext cx="5867400" cy="2667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为什么必须重新认识灾害风险</a:t>
            </a:r>
          </a:p>
        </p:txBody>
      </p:sp>
      <p:sp>
        <p:nvSpPr>
          <p:cNvPr id="6" name="TextBox 5"/>
          <p:cNvSpPr txBox="1"/>
          <p:nvPr/>
        </p:nvSpPr>
        <p:spPr>
          <a:xfrm>
            <a:off x="609600" y="6362700"/>
            <a:ext cx="7239000" cy="228600"/>
          </a:xfrm>
          <a:prstGeom prst="rect">
            <a:avLst/>
          </a:prstGeom>
          <a:noFill/>
        </p:spPr>
        <p:txBody>
          <a:bodyPr wrap="square" lIns="0" rIns="0" tIns="0" bIns="0" anchor="t">
            <a:spAutoFit/>
          </a:bodyPr>
          <a:lstStyle/>
          <a:p>
            <a:pPr algn="l">
              <a:lnSpc>
                <a:spcPct val="100000"/>
              </a:lnSpc>
              <a:spcBef>
                <a:spcPts val="0"/>
              </a:spcBef>
              <a:spcAft>
                <a:spcPts val="0"/>
              </a:spcAft>
            </a:pPr>
            <a:r>
              <a:rPr sz="975" b="0">
                <a:solidFill>
                  <a:srgbClr val="5A6B80"/>
                </a:solidFill>
                <a:latin typeface="微软雅黑"/>
                <a:ea typeface="微软雅黑"/>
              </a:rPr>
              <a:t>防灾减灾培训课件 · 近 10 年自然灾害典型案例解读</a:t>
            </a:r>
          </a:p>
        </p:txBody>
      </p:sp>
      <p:sp>
        <p:nvSpPr>
          <p:cNvPr id="7" name="TextBox 6"/>
          <p:cNvSpPr txBox="1"/>
          <p:nvPr/>
        </p:nvSpPr>
        <p:spPr>
          <a:xfrm>
            <a:off x="8572500" y="6362700"/>
            <a:ext cx="3009900" cy="2286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07 / 44</a:t>
            </a:r>
          </a:p>
        </p:txBody>
      </p:sp>
      <p:sp>
        <p:nvSpPr>
          <p:cNvPr id="8" name="Rounded Rectangle 7"/>
          <p:cNvSpPr/>
          <p:nvPr/>
        </p:nvSpPr>
        <p:spPr>
          <a:xfrm>
            <a:off x="609600" y="1257300"/>
            <a:ext cx="3505200" cy="4267200"/>
          </a:xfrm>
          <a:prstGeom prst="roundRect">
            <a:avLst>
              <a:gd name="adj" fmla="val 3804"/>
            </a:avLst>
          </a:prstGeom>
          <a:solidFill>
            <a:srgbClr val="FFFFFF"/>
          </a:solidFill>
          <a:ln w="1270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609600" y="1257300"/>
            <a:ext cx="3505200" cy="723900"/>
          </a:xfrm>
          <a:prstGeom prst="roundRect">
            <a:avLst>
              <a:gd name="adj" fmla="val 18421"/>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09600" y="1809750"/>
            <a:ext cx="3505200" cy="171450"/>
          </a:xfrm>
          <a:prstGeom prst="rect">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76300" y="1409700"/>
            <a:ext cx="3048000" cy="419100"/>
          </a:xfrm>
          <a:prstGeom prst="rect">
            <a:avLst/>
          </a:prstGeom>
          <a:noFill/>
        </p:spPr>
        <p:txBody>
          <a:bodyPr wrap="square" lIns="0" rIns="0" tIns="0" bIns="0" anchor="ctr">
            <a:spAutoFit/>
          </a:bodyPr>
          <a:lstStyle/>
          <a:p>
            <a:pPr algn="l">
              <a:lnSpc>
                <a:spcPct val="100000"/>
              </a:lnSpc>
              <a:spcBef>
                <a:spcPts val="0"/>
              </a:spcBef>
              <a:spcAft>
                <a:spcPts val="0"/>
              </a:spcAft>
            </a:pPr>
            <a:r>
              <a:rPr sz="1950" b="1">
                <a:solidFill>
                  <a:srgbClr val="FFFFFF"/>
                </a:solidFill>
                <a:latin typeface="微软雅黑"/>
                <a:ea typeface="微软雅黑"/>
              </a:rPr>
              <a:t>趋强</a:t>
            </a:r>
          </a:p>
        </p:txBody>
      </p:sp>
      <p:sp>
        <p:nvSpPr>
          <p:cNvPr id="12" name="TextBox 11"/>
          <p:cNvSpPr txBox="1"/>
          <p:nvPr/>
        </p:nvSpPr>
        <p:spPr>
          <a:xfrm>
            <a:off x="876300" y="2133600"/>
            <a:ext cx="2971800" cy="419100"/>
          </a:xfrm>
          <a:prstGeom prst="rect">
            <a:avLst/>
          </a:prstGeom>
          <a:noFill/>
        </p:spPr>
        <p:txBody>
          <a:bodyPr wrap="square" lIns="0" rIns="0" tIns="0" bIns="0" anchor="t">
            <a:spAutoFit/>
          </a:bodyPr>
          <a:lstStyle/>
          <a:p>
            <a:pPr algn="l">
              <a:lnSpc>
                <a:spcPct val="135000"/>
              </a:lnSpc>
              <a:spcBef>
                <a:spcPts val="0"/>
              </a:spcBef>
              <a:spcAft>
                <a:spcPts val="0"/>
              </a:spcAft>
            </a:pPr>
            <a:r>
              <a:rPr sz="1087" b="1">
                <a:solidFill>
                  <a:srgbClr val="0B3A6B"/>
                </a:solidFill>
                <a:latin typeface="微软雅黑"/>
                <a:ea typeface="微软雅黑"/>
              </a:rPr>
              <a:t>单点强度不断突破历史极值</a:t>
            </a:r>
          </a:p>
        </p:txBody>
      </p:sp>
      <p:sp>
        <p:nvSpPr>
          <p:cNvPr id="13" name="Oval 12"/>
          <p:cNvSpPr/>
          <p:nvPr/>
        </p:nvSpPr>
        <p:spPr>
          <a:xfrm>
            <a:off x="876300" y="2781300"/>
            <a:ext cx="66675" cy="66675"/>
          </a:xfrm>
          <a:prstGeom prst="ellipse">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47749" y="2724150"/>
            <a:ext cx="2819400" cy="723900"/>
          </a:xfrm>
          <a:prstGeom prst="rect">
            <a:avLst/>
          </a:prstGeom>
          <a:noFill/>
        </p:spPr>
        <p:txBody>
          <a:bodyPr wrap="square" lIns="0" rIns="0" tIns="0" bIns="0" anchor="t">
            <a:spAutoFit/>
          </a:bodyPr>
          <a:lstStyle/>
          <a:p>
            <a:pPr algn="l">
              <a:lnSpc>
                <a:spcPct val="160000"/>
              </a:lnSpc>
              <a:spcBef>
                <a:spcPts val="0"/>
              </a:spcBef>
              <a:spcAft>
                <a:spcPts val="0"/>
              </a:spcAft>
            </a:pPr>
            <a:r>
              <a:rPr sz="975" b="0">
                <a:solidFill>
                  <a:srgbClr val="16243A"/>
                </a:solidFill>
                <a:latin typeface="微软雅黑"/>
                <a:ea typeface="微软雅黑"/>
              </a:rPr>
              <a:t>郑州 7·20 日最大点雨量 624.1 mm，接近当地年平均降雨量（640.8 mm）</a:t>
            </a:r>
          </a:p>
        </p:txBody>
      </p:sp>
      <p:sp>
        <p:nvSpPr>
          <p:cNvPr id="15" name="Oval 14"/>
          <p:cNvSpPr/>
          <p:nvPr/>
        </p:nvSpPr>
        <p:spPr>
          <a:xfrm>
            <a:off x="876300" y="3676649"/>
            <a:ext cx="66675" cy="66675"/>
          </a:xfrm>
          <a:prstGeom prst="ellipse">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047749" y="3619500"/>
            <a:ext cx="2819400" cy="723900"/>
          </a:xfrm>
          <a:prstGeom prst="rect">
            <a:avLst/>
          </a:prstGeom>
          <a:noFill/>
        </p:spPr>
        <p:txBody>
          <a:bodyPr wrap="square" lIns="0" rIns="0" tIns="0" bIns="0" anchor="t">
            <a:spAutoFit/>
          </a:bodyPr>
          <a:lstStyle/>
          <a:p>
            <a:pPr algn="l">
              <a:lnSpc>
                <a:spcPct val="160000"/>
              </a:lnSpc>
              <a:spcBef>
                <a:spcPts val="0"/>
              </a:spcBef>
              <a:spcAft>
                <a:spcPts val="0"/>
              </a:spcAft>
            </a:pPr>
            <a:r>
              <a:rPr sz="975" b="0">
                <a:solidFill>
                  <a:srgbClr val="16243A"/>
                </a:solidFill>
                <a:latin typeface="微软雅黑"/>
                <a:ea typeface="微软雅黑"/>
              </a:rPr>
              <a:t>海河"23·7"过程累计雨量极值 1003.4 mm（邢台梁家庄）</a:t>
            </a:r>
          </a:p>
        </p:txBody>
      </p:sp>
      <p:sp>
        <p:nvSpPr>
          <p:cNvPr id="17" name="Oval 16"/>
          <p:cNvSpPr/>
          <p:nvPr/>
        </p:nvSpPr>
        <p:spPr>
          <a:xfrm>
            <a:off x="876300" y="4572000"/>
            <a:ext cx="66675" cy="66675"/>
          </a:xfrm>
          <a:prstGeom prst="ellipse">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047749" y="4514850"/>
            <a:ext cx="2819400" cy="723900"/>
          </a:xfrm>
          <a:prstGeom prst="rect">
            <a:avLst/>
          </a:prstGeom>
          <a:noFill/>
        </p:spPr>
        <p:txBody>
          <a:bodyPr wrap="square" lIns="0" rIns="0" tIns="0" bIns="0" anchor="t">
            <a:spAutoFit/>
          </a:bodyPr>
          <a:lstStyle/>
          <a:p>
            <a:pPr algn="l">
              <a:lnSpc>
                <a:spcPct val="160000"/>
              </a:lnSpc>
              <a:spcBef>
                <a:spcPts val="0"/>
              </a:spcBef>
              <a:spcAft>
                <a:spcPts val="0"/>
              </a:spcAft>
            </a:pPr>
            <a:r>
              <a:rPr sz="975" b="0">
                <a:solidFill>
                  <a:srgbClr val="16243A"/>
                </a:solidFill>
                <a:latin typeface="微软雅黑"/>
                <a:ea typeface="微软雅黑"/>
              </a:rPr>
              <a:t>北京丰台千灵山最大小时雨强 111.8 mm，超过 2012 年"7·21"</a:t>
            </a:r>
          </a:p>
        </p:txBody>
      </p:sp>
      <p:sp>
        <p:nvSpPr>
          <p:cNvPr id="19" name="Rounded Rectangle 18"/>
          <p:cNvSpPr/>
          <p:nvPr/>
        </p:nvSpPr>
        <p:spPr>
          <a:xfrm>
            <a:off x="4343400" y="1257300"/>
            <a:ext cx="3505200" cy="4267200"/>
          </a:xfrm>
          <a:prstGeom prst="roundRect">
            <a:avLst>
              <a:gd name="adj" fmla="val 3804"/>
            </a:avLst>
          </a:prstGeom>
          <a:solidFill>
            <a:srgbClr val="FFFFFF"/>
          </a:solidFill>
          <a:ln w="1270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ounded Rectangle 19"/>
          <p:cNvSpPr/>
          <p:nvPr/>
        </p:nvSpPr>
        <p:spPr>
          <a:xfrm>
            <a:off x="4343400" y="1257300"/>
            <a:ext cx="3505200" cy="723900"/>
          </a:xfrm>
          <a:prstGeom prst="roundRect">
            <a:avLst>
              <a:gd name="adj" fmla="val 18421"/>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4343400" y="1809750"/>
            <a:ext cx="3505200" cy="171450"/>
          </a:xfrm>
          <a:prstGeom prst="rect">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4610100" y="1409700"/>
            <a:ext cx="3048000" cy="419100"/>
          </a:xfrm>
          <a:prstGeom prst="rect">
            <a:avLst/>
          </a:prstGeom>
          <a:noFill/>
        </p:spPr>
        <p:txBody>
          <a:bodyPr wrap="square" lIns="0" rIns="0" tIns="0" bIns="0" anchor="ctr">
            <a:spAutoFit/>
          </a:bodyPr>
          <a:lstStyle/>
          <a:p>
            <a:pPr algn="l">
              <a:lnSpc>
                <a:spcPct val="100000"/>
              </a:lnSpc>
              <a:spcBef>
                <a:spcPts val="0"/>
              </a:spcBef>
              <a:spcAft>
                <a:spcPts val="0"/>
              </a:spcAft>
            </a:pPr>
            <a:r>
              <a:rPr sz="1950" b="1">
                <a:solidFill>
                  <a:srgbClr val="FFFFFF"/>
                </a:solidFill>
                <a:latin typeface="微软雅黑"/>
                <a:ea typeface="微软雅黑"/>
              </a:rPr>
              <a:t>趋重</a:t>
            </a:r>
          </a:p>
        </p:txBody>
      </p:sp>
      <p:sp>
        <p:nvSpPr>
          <p:cNvPr id="23" name="TextBox 22"/>
          <p:cNvSpPr txBox="1"/>
          <p:nvPr/>
        </p:nvSpPr>
        <p:spPr>
          <a:xfrm>
            <a:off x="4610100" y="2133600"/>
            <a:ext cx="2971800" cy="419100"/>
          </a:xfrm>
          <a:prstGeom prst="rect">
            <a:avLst/>
          </a:prstGeom>
          <a:noFill/>
        </p:spPr>
        <p:txBody>
          <a:bodyPr wrap="square" lIns="0" rIns="0" tIns="0" bIns="0" anchor="t">
            <a:spAutoFit/>
          </a:bodyPr>
          <a:lstStyle/>
          <a:p>
            <a:pPr algn="l">
              <a:lnSpc>
                <a:spcPct val="135000"/>
              </a:lnSpc>
              <a:spcBef>
                <a:spcPts val="0"/>
              </a:spcBef>
              <a:spcAft>
                <a:spcPts val="0"/>
              </a:spcAft>
            </a:pPr>
            <a:r>
              <a:rPr sz="1087" b="1">
                <a:solidFill>
                  <a:srgbClr val="2E7DD1"/>
                </a:solidFill>
                <a:latin typeface="微软雅黑"/>
                <a:ea typeface="微软雅黑"/>
              </a:rPr>
              <a:t>单次灾害损失量级持续抬升</a:t>
            </a:r>
          </a:p>
        </p:txBody>
      </p:sp>
      <p:sp>
        <p:nvSpPr>
          <p:cNvPr id="24" name="Oval 23"/>
          <p:cNvSpPr/>
          <p:nvPr/>
        </p:nvSpPr>
        <p:spPr>
          <a:xfrm>
            <a:off x="4610100" y="2781300"/>
            <a:ext cx="66675" cy="66675"/>
          </a:xfrm>
          <a:prstGeom prst="ellipse">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4781550" y="2724150"/>
            <a:ext cx="2819400" cy="723900"/>
          </a:xfrm>
          <a:prstGeom prst="rect">
            <a:avLst/>
          </a:prstGeom>
          <a:noFill/>
        </p:spPr>
        <p:txBody>
          <a:bodyPr wrap="square" lIns="0" rIns="0" tIns="0" bIns="0" anchor="t">
            <a:spAutoFit/>
          </a:bodyPr>
          <a:lstStyle/>
          <a:p>
            <a:pPr algn="l">
              <a:lnSpc>
                <a:spcPct val="160000"/>
              </a:lnSpc>
              <a:spcBef>
                <a:spcPts val="0"/>
              </a:spcBef>
              <a:spcAft>
                <a:spcPts val="0"/>
              </a:spcAft>
            </a:pPr>
            <a:r>
              <a:rPr sz="975" b="0">
                <a:solidFill>
                  <a:srgbClr val="16243A"/>
                </a:solidFill>
                <a:latin typeface="微软雅黑"/>
                <a:ea typeface="微软雅黑"/>
              </a:rPr>
              <a:t>2021 郑州"7·20"直接经济损失 1200.6 亿元</a:t>
            </a:r>
          </a:p>
        </p:txBody>
      </p:sp>
      <p:sp>
        <p:nvSpPr>
          <p:cNvPr id="26" name="Oval 25"/>
          <p:cNvSpPr/>
          <p:nvPr/>
        </p:nvSpPr>
        <p:spPr>
          <a:xfrm>
            <a:off x="4610100" y="3676649"/>
            <a:ext cx="66675" cy="66675"/>
          </a:xfrm>
          <a:prstGeom prst="ellipse">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4781550" y="3619500"/>
            <a:ext cx="2819400" cy="723900"/>
          </a:xfrm>
          <a:prstGeom prst="rect">
            <a:avLst/>
          </a:prstGeom>
          <a:noFill/>
        </p:spPr>
        <p:txBody>
          <a:bodyPr wrap="square" lIns="0" rIns="0" tIns="0" bIns="0" anchor="t">
            <a:spAutoFit/>
          </a:bodyPr>
          <a:lstStyle/>
          <a:p>
            <a:pPr algn="l">
              <a:lnSpc>
                <a:spcPct val="160000"/>
              </a:lnSpc>
              <a:spcBef>
                <a:spcPts val="0"/>
              </a:spcBef>
              <a:spcAft>
                <a:spcPts val="0"/>
              </a:spcAft>
            </a:pPr>
            <a:r>
              <a:rPr sz="975" b="0">
                <a:solidFill>
                  <a:srgbClr val="16243A"/>
                </a:solidFill>
                <a:latin typeface="微软雅黑"/>
                <a:ea typeface="微软雅黑"/>
              </a:rPr>
              <a:t>2023 京津冀"23·7"直接经济损失 1657.9 亿元</a:t>
            </a:r>
          </a:p>
        </p:txBody>
      </p:sp>
      <p:sp>
        <p:nvSpPr>
          <p:cNvPr id="28" name="Oval 27"/>
          <p:cNvSpPr/>
          <p:nvPr/>
        </p:nvSpPr>
        <p:spPr>
          <a:xfrm>
            <a:off x="4610100" y="4572000"/>
            <a:ext cx="66675" cy="66675"/>
          </a:xfrm>
          <a:prstGeom prst="ellipse">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4781550" y="4514850"/>
            <a:ext cx="2819400" cy="723900"/>
          </a:xfrm>
          <a:prstGeom prst="rect">
            <a:avLst/>
          </a:prstGeom>
          <a:noFill/>
        </p:spPr>
        <p:txBody>
          <a:bodyPr wrap="square" lIns="0" rIns="0" tIns="0" bIns="0" anchor="t">
            <a:spAutoFit/>
          </a:bodyPr>
          <a:lstStyle/>
          <a:p>
            <a:pPr algn="l">
              <a:lnSpc>
                <a:spcPct val="160000"/>
              </a:lnSpc>
              <a:spcBef>
                <a:spcPts val="0"/>
              </a:spcBef>
              <a:spcAft>
                <a:spcPts val="0"/>
              </a:spcAft>
            </a:pPr>
            <a:r>
              <a:rPr sz="975" b="0">
                <a:solidFill>
                  <a:srgbClr val="16243A"/>
                </a:solidFill>
                <a:latin typeface="微软雅黑"/>
                <a:ea typeface="微软雅黑"/>
              </a:rPr>
              <a:t>2024 台风"摩羯"直接经济损失 720.3 亿元，为近 10 年台风之最</a:t>
            </a:r>
          </a:p>
        </p:txBody>
      </p:sp>
      <p:sp>
        <p:nvSpPr>
          <p:cNvPr id="30" name="Rounded Rectangle 29"/>
          <p:cNvSpPr/>
          <p:nvPr/>
        </p:nvSpPr>
        <p:spPr>
          <a:xfrm>
            <a:off x="8077200" y="1257300"/>
            <a:ext cx="3505200" cy="4267200"/>
          </a:xfrm>
          <a:prstGeom prst="roundRect">
            <a:avLst>
              <a:gd name="adj" fmla="val 3804"/>
            </a:avLst>
          </a:prstGeom>
          <a:solidFill>
            <a:srgbClr val="FFFFFF"/>
          </a:solidFill>
          <a:ln w="1270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ounded Rectangle 30"/>
          <p:cNvSpPr/>
          <p:nvPr/>
        </p:nvSpPr>
        <p:spPr>
          <a:xfrm>
            <a:off x="8077200" y="1257300"/>
            <a:ext cx="3505200" cy="723900"/>
          </a:xfrm>
          <a:prstGeom prst="roundRect">
            <a:avLst>
              <a:gd name="adj" fmla="val 18421"/>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ectangle 31"/>
          <p:cNvSpPr/>
          <p:nvPr/>
        </p:nvSpPr>
        <p:spPr>
          <a:xfrm>
            <a:off x="8077200" y="1809750"/>
            <a:ext cx="3505200" cy="171450"/>
          </a:xfrm>
          <a:prstGeom prst="rect">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8343900" y="1409700"/>
            <a:ext cx="3048000" cy="419100"/>
          </a:xfrm>
          <a:prstGeom prst="rect">
            <a:avLst/>
          </a:prstGeom>
          <a:noFill/>
        </p:spPr>
        <p:txBody>
          <a:bodyPr wrap="square" lIns="0" rIns="0" tIns="0" bIns="0" anchor="ctr">
            <a:spAutoFit/>
          </a:bodyPr>
          <a:lstStyle/>
          <a:p>
            <a:pPr algn="l">
              <a:lnSpc>
                <a:spcPct val="100000"/>
              </a:lnSpc>
              <a:spcBef>
                <a:spcPts val="0"/>
              </a:spcBef>
              <a:spcAft>
                <a:spcPts val="0"/>
              </a:spcAft>
            </a:pPr>
            <a:r>
              <a:rPr sz="1950" b="1">
                <a:solidFill>
                  <a:srgbClr val="FFFFFF"/>
                </a:solidFill>
                <a:latin typeface="微软雅黑"/>
                <a:ea typeface="微软雅黑"/>
              </a:rPr>
              <a:t>趋频</a:t>
            </a:r>
          </a:p>
        </p:txBody>
      </p:sp>
      <p:sp>
        <p:nvSpPr>
          <p:cNvPr id="34" name="TextBox 33"/>
          <p:cNvSpPr txBox="1"/>
          <p:nvPr/>
        </p:nvSpPr>
        <p:spPr>
          <a:xfrm>
            <a:off x="8343900" y="2133600"/>
            <a:ext cx="2971800" cy="419100"/>
          </a:xfrm>
          <a:prstGeom prst="rect">
            <a:avLst/>
          </a:prstGeom>
          <a:noFill/>
        </p:spPr>
        <p:txBody>
          <a:bodyPr wrap="square" lIns="0" rIns="0" tIns="0" bIns="0" anchor="t">
            <a:spAutoFit/>
          </a:bodyPr>
          <a:lstStyle/>
          <a:p>
            <a:pPr algn="l">
              <a:lnSpc>
                <a:spcPct val="135000"/>
              </a:lnSpc>
              <a:spcBef>
                <a:spcPts val="0"/>
              </a:spcBef>
              <a:spcAft>
                <a:spcPts val="0"/>
              </a:spcAft>
            </a:pPr>
            <a:r>
              <a:rPr sz="1087" b="1">
                <a:solidFill>
                  <a:srgbClr val="E8562A"/>
                </a:solidFill>
                <a:latin typeface="微软雅黑"/>
                <a:ea typeface="微软雅黑"/>
              </a:rPr>
              <a:t>极端事件连年叠加、多灾并发</a:t>
            </a:r>
          </a:p>
        </p:txBody>
      </p:sp>
      <p:sp>
        <p:nvSpPr>
          <p:cNvPr id="35" name="Oval 34"/>
          <p:cNvSpPr/>
          <p:nvPr/>
        </p:nvSpPr>
        <p:spPr>
          <a:xfrm>
            <a:off x="8343900" y="2781300"/>
            <a:ext cx="66675" cy="66675"/>
          </a:xfrm>
          <a:prstGeom prst="ellipse">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8515350" y="2724150"/>
            <a:ext cx="2819400" cy="723900"/>
          </a:xfrm>
          <a:prstGeom prst="rect">
            <a:avLst/>
          </a:prstGeom>
          <a:noFill/>
        </p:spPr>
        <p:txBody>
          <a:bodyPr wrap="square" lIns="0" rIns="0" tIns="0" bIns="0" anchor="t">
            <a:spAutoFit/>
          </a:bodyPr>
          <a:lstStyle/>
          <a:p>
            <a:pPr algn="l">
              <a:lnSpc>
                <a:spcPct val="160000"/>
              </a:lnSpc>
              <a:spcBef>
                <a:spcPts val="0"/>
              </a:spcBef>
              <a:spcAft>
                <a:spcPts val="0"/>
              </a:spcAft>
            </a:pPr>
            <a:r>
              <a:rPr sz="975" b="0">
                <a:solidFill>
                  <a:srgbClr val="16243A"/>
                </a:solidFill>
                <a:latin typeface="微软雅黑"/>
                <a:ea typeface="微软雅黑"/>
              </a:rPr>
              <a:t>2020 年长江流域 1998 年以来最严重汛情</a:t>
            </a:r>
          </a:p>
        </p:txBody>
      </p:sp>
      <p:sp>
        <p:nvSpPr>
          <p:cNvPr id="37" name="Oval 36"/>
          <p:cNvSpPr/>
          <p:nvPr/>
        </p:nvSpPr>
        <p:spPr>
          <a:xfrm>
            <a:off x="8343900" y="3676649"/>
            <a:ext cx="66675" cy="66675"/>
          </a:xfrm>
          <a:prstGeom prst="ellipse">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8515350" y="3619500"/>
            <a:ext cx="2819400" cy="723900"/>
          </a:xfrm>
          <a:prstGeom prst="rect">
            <a:avLst/>
          </a:prstGeom>
          <a:noFill/>
        </p:spPr>
        <p:txBody>
          <a:bodyPr wrap="square" lIns="0" rIns="0" tIns="0" bIns="0" anchor="t">
            <a:spAutoFit/>
          </a:bodyPr>
          <a:lstStyle/>
          <a:p>
            <a:pPr algn="l">
              <a:lnSpc>
                <a:spcPct val="160000"/>
              </a:lnSpc>
              <a:spcBef>
                <a:spcPts val="0"/>
              </a:spcBef>
              <a:spcAft>
                <a:spcPts val="0"/>
              </a:spcAft>
            </a:pPr>
            <a:r>
              <a:rPr sz="975" b="0">
                <a:solidFill>
                  <a:srgbClr val="16243A"/>
                </a:solidFill>
                <a:latin typeface="微软雅黑"/>
                <a:ea typeface="微软雅黑"/>
              </a:rPr>
              <a:t>2023 年"杜苏芮"北上，京津冀、东北相继受灾</a:t>
            </a:r>
          </a:p>
        </p:txBody>
      </p:sp>
      <p:sp>
        <p:nvSpPr>
          <p:cNvPr id="39" name="Oval 38"/>
          <p:cNvSpPr/>
          <p:nvPr/>
        </p:nvSpPr>
        <p:spPr>
          <a:xfrm>
            <a:off x="8343900" y="4572000"/>
            <a:ext cx="66675" cy="66675"/>
          </a:xfrm>
          <a:prstGeom prst="ellipse">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8515350" y="4514850"/>
            <a:ext cx="2819400" cy="723900"/>
          </a:xfrm>
          <a:prstGeom prst="rect">
            <a:avLst/>
          </a:prstGeom>
          <a:noFill/>
        </p:spPr>
        <p:txBody>
          <a:bodyPr wrap="square" lIns="0" rIns="0" tIns="0" bIns="0" anchor="t">
            <a:spAutoFit/>
          </a:bodyPr>
          <a:lstStyle/>
          <a:p>
            <a:pPr algn="l">
              <a:lnSpc>
                <a:spcPct val="160000"/>
              </a:lnSpc>
              <a:spcBef>
                <a:spcPts val="0"/>
              </a:spcBef>
              <a:spcAft>
                <a:spcPts val="0"/>
              </a:spcAft>
            </a:pPr>
            <a:r>
              <a:rPr sz="975" b="0">
                <a:solidFill>
                  <a:srgbClr val="16243A"/>
                </a:solidFill>
                <a:latin typeface="微软雅黑"/>
                <a:ea typeface="微软雅黑"/>
              </a:rPr>
              <a:t>2025 年洪涝、地震、台风交替发生，全年损失 2416.17 亿元</a:t>
            </a:r>
          </a:p>
        </p:txBody>
      </p:sp>
      <p:sp>
        <p:nvSpPr>
          <p:cNvPr id="41" name="Rounded Rectangle 40"/>
          <p:cNvSpPr/>
          <p:nvPr/>
        </p:nvSpPr>
        <p:spPr>
          <a:xfrm>
            <a:off x="609600" y="5676900"/>
            <a:ext cx="10972800" cy="476250"/>
          </a:xfrm>
          <a:prstGeom prst="roundRect">
            <a:avLst>
              <a:gd name="adj" fmla="val 20000"/>
            </a:avLst>
          </a:prstGeom>
          <a:solidFill>
            <a:srgbClr val="E8562A">
              <a:alpha val="1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876300" y="5772150"/>
            <a:ext cx="10439400" cy="304800"/>
          </a:xfrm>
          <a:prstGeom prst="rect">
            <a:avLst/>
          </a:prstGeom>
          <a:noFill/>
        </p:spPr>
        <p:txBody>
          <a:bodyPr wrap="square" lIns="0" rIns="0" tIns="0" bIns="0" anchor="ctr">
            <a:spAutoFit/>
          </a:bodyPr>
          <a:lstStyle/>
          <a:p>
            <a:pPr algn="l">
              <a:lnSpc>
                <a:spcPct val="100000"/>
              </a:lnSpc>
              <a:spcBef>
                <a:spcPts val="0"/>
              </a:spcBef>
              <a:spcAft>
                <a:spcPts val="0"/>
              </a:spcAft>
            </a:pPr>
            <a:r>
              <a:rPr sz="1050" b="1">
                <a:solidFill>
                  <a:srgbClr val="C2401C"/>
                </a:solidFill>
                <a:latin typeface="微软雅黑"/>
                <a:ea typeface="微软雅黑"/>
              </a:rPr>
              <a:t>结论：灾害"强度更大、损失更重、频次更高"已成为常态，防灾减灾必须从"被动应对"转向"主动预防"。</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09600" y="495299"/>
            <a:ext cx="57150" cy="304800"/>
          </a:xfrm>
          <a:prstGeom prst="roundRect">
            <a:avLst>
              <a:gd name="adj" fmla="val 50000"/>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381000"/>
            <a:ext cx="8191500" cy="533400"/>
          </a:xfrm>
          <a:prstGeom prst="rect">
            <a:avLst/>
          </a:prstGeom>
          <a:noFill/>
        </p:spPr>
        <p:txBody>
          <a:bodyPr wrap="square" lIns="0" rIns="0" tIns="0" bIns="0" anchor="t">
            <a:spAutoFit/>
          </a:bodyPr>
          <a:lstStyle/>
          <a:p>
            <a:pPr algn="l">
              <a:lnSpc>
                <a:spcPct val="100000"/>
              </a:lnSpc>
              <a:spcBef>
                <a:spcPts val="0"/>
              </a:spcBef>
              <a:spcAft>
                <a:spcPts val="0"/>
              </a:spcAft>
            </a:pPr>
            <a:r>
              <a:rPr sz="2550" b="1">
                <a:solidFill>
                  <a:srgbClr val="16243A"/>
                </a:solidFill>
                <a:latin typeface="微软雅黑"/>
                <a:ea typeface="微软雅黑"/>
              </a:rPr>
              <a:t>依法防灾：单位与个人的法定责任</a:t>
            </a:r>
          </a:p>
        </p:txBody>
      </p:sp>
      <p:sp>
        <p:nvSpPr>
          <p:cNvPr id="5" name="TextBox 4"/>
          <p:cNvSpPr txBox="1"/>
          <p:nvPr/>
        </p:nvSpPr>
        <p:spPr>
          <a:xfrm>
            <a:off x="5715000" y="514350"/>
            <a:ext cx="5867400" cy="2667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《突发事件应对法》2024 年修订</a:t>
            </a:r>
          </a:p>
        </p:txBody>
      </p:sp>
      <p:sp>
        <p:nvSpPr>
          <p:cNvPr id="6" name="TextBox 5"/>
          <p:cNvSpPr txBox="1"/>
          <p:nvPr/>
        </p:nvSpPr>
        <p:spPr>
          <a:xfrm>
            <a:off x="609600" y="6362700"/>
            <a:ext cx="7239000" cy="228600"/>
          </a:xfrm>
          <a:prstGeom prst="rect">
            <a:avLst/>
          </a:prstGeom>
          <a:noFill/>
        </p:spPr>
        <p:txBody>
          <a:bodyPr wrap="square" lIns="0" rIns="0" tIns="0" bIns="0" anchor="t">
            <a:spAutoFit/>
          </a:bodyPr>
          <a:lstStyle/>
          <a:p>
            <a:pPr algn="l">
              <a:lnSpc>
                <a:spcPct val="100000"/>
              </a:lnSpc>
              <a:spcBef>
                <a:spcPts val="0"/>
              </a:spcBef>
              <a:spcAft>
                <a:spcPts val="0"/>
              </a:spcAft>
            </a:pPr>
            <a:r>
              <a:rPr sz="975" b="0">
                <a:solidFill>
                  <a:srgbClr val="5A6B80"/>
                </a:solidFill>
                <a:latin typeface="微软雅黑"/>
                <a:ea typeface="微软雅黑"/>
              </a:rPr>
              <a:t>防灾减灾培训课件 · 近 10 年自然灾害典型案例解读</a:t>
            </a:r>
          </a:p>
        </p:txBody>
      </p:sp>
      <p:sp>
        <p:nvSpPr>
          <p:cNvPr id="7" name="TextBox 6"/>
          <p:cNvSpPr txBox="1"/>
          <p:nvPr/>
        </p:nvSpPr>
        <p:spPr>
          <a:xfrm>
            <a:off x="8572500" y="6362700"/>
            <a:ext cx="3009900" cy="2286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08 / 44</a:t>
            </a:r>
          </a:p>
        </p:txBody>
      </p:sp>
      <p:sp>
        <p:nvSpPr>
          <p:cNvPr id="8" name="Rounded Rectangle 7"/>
          <p:cNvSpPr/>
          <p:nvPr/>
        </p:nvSpPr>
        <p:spPr>
          <a:xfrm>
            <a:off x="609600" y="1238250"/>
            <a:ext cx="4305300" cy="4476750"/>
          </a:xfrm>
          <a:prstGeom prst="roundRect">
            <a:avLst>
              <a:gd name="adj" fmla="val 3097"/>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76300" y="1504950"/>
            <a:ext cx="3810000" cy="381000"/>
          </a:xfrm>
          <a:prstGeom prst="rect">
            <a:avLst/>
          </a:prstGeom>
          <a:noFill/>
        </p:spPr>
        <p:txBody>
          <a:bodyPr wrap="square" lIns="0" rIns="0" tIns="0" bIns="0" anchor="t">
            <a:spAutoFit/>
          </a:bodyPr>
          <a:lstStyle/>
          <a:p>
            <a:pPr algn="l">
              <a:lnSpc>
                <a:spcPct val="100000"/>
              </a:lnSpc>
              <a:spcBef>
                <a:spcPts val="0"/>
              </a:spcBef>
              <a:spcAft>
                <a:spcPts val="0"/>
              </a:spcAft>
            </a:pPr>
            <a:r>
              <a:rPr sz="1275" b="1">
                <a:solidFill>
                  <a:srgbClr val="FFFFFF"/>
                </a:solidFill>
                <a:latin typeface="微软雅黑"/>
                <a:ea typeface="微软雅黑"/>
              </a:rPr>
              <a:t>《中华人民共和国突发事件应对法》</a:t>
            </a:r>
          </a:p>
        </p:txBody>
      </p:sp>
      <p:sp>
        <p:nvSpPr>
          <p:cNvPr id="10" name="TextBox 9"/>
          <p:cNvSpPr txBox="1"/>
          <p:nvPr/>
        </p:nvSpPr>
        <p:spPr>
          <a:xfrm>
            <a:off x="876300" y="1905000"/>
            <a:ext cx="3810000" cy="285750"/>
          </a:xfrm>
          <a:prstGeom prst="rect">
            <a:avLst/>
          </a:prstGeom>
          <a:noFill/>
        </p:spPr>
        <p:txBody>
          <a:bodyPr wrap="square" lIns="0" rIns="0" tIns="0" bIns="0" anchor="t">
            <a:spAutoFit/>
          </a:bodyPr>
          <a:lstStyle/>
          <a:p>
            <a:pPr algn="l">
              <a:lnSpc>
                <a:spcPct val="100000"/>
              </a:lnSpc>
              <a:spcBef>
                <a:spcPts val="0"/>
              </a:spcBef>
              <a:spcAft>
                <a:spcPts val="0"/>
              </a:spcAft>
            </a:pPr>
            <a:r>
              <a:rPr sz="1012" b="0">
                <a:solidFill>
                  <a:srgbClr val="A9C9EC"/>
                </a:solidFill>
                <a:latin typeface="微软雅黑"/>
                <a:ea typeface="微软雅黑"/>
              </a:rPr>
              <a:t>2024 年 6 月 28 日修订通过</a:t>
            </a:r>
          </a:p>
        </p:txBody>
      </p:sp>
      <p:sp>
        <p:nvSpPr>
          <p:cNvPr id="11" name="TextBox 10"/>
          <p:cNvSpPr txBox="1"/>
          <p:nvPr/>
        </p:nvSpPr>
        <p:spPr>
          <a:xfrm>
            <a:off x="876300" y="2171700"/>
            <a:ext cx="3810000" cy="285750"/>
          </a:xfrm>
          <a:prstGeom prst="rect">
            <a:avLst/>
          </a:prstGeom>
          <a:noFill/>
        </p:spPr>
        <p:txBody>
          <a:bodyPr wrap="square" lIns="0" rIns="0" tIns="0" bIns="0" anchor="t">
            <a:spAutoFit/>
          </a:bodyPr>
          <a:lstStyle/>
          <a:p>
            <a:pPr algn="l">
              <a:lnSpc>
                <a:spcPct val="100000"/>
              </a:lnSpc>
              <a:spcBef>
                <a:spcPts val="0"/>
              </a:spcBef>
              <a:spcAft>
                <a:spcPts val="0"/>
              </a:spcAft>
            </a:pPr>
            <a:r>
              <a:rPr sz="1012" b="0">
                <a:solidFill>
                  <a:srgbClr val="A9C9EC"/>
                </a:solidFill>
                <a:latin typeface="微软雅黑"/>
                <a:ea typeface="微软雅黑"/>
              </a:rPr>
              <a:t>2024 年 11 月 1 日起施行</a:t>
            </a:r>
          </a:p>
        </p:txBody>
      </p:sp>
      <p:sp>
        <p:nvSpPr>
          <p:cNvPr id="12" name="Rounded Rectangle 11"/>
          <p:cNvSpPr/>
          <p:nvPr/>
        </p:nvSpPr>
        <p:spPr>
          <a:xfrm>
            <a:off x="876300" y="2609850"/>
            <a:ext cx="571500" cy="47625"/>
          </a:xfrm>
          <a:prstGeom prst="roundRect">
            <a:avLst>
              <a:gd name="adj" fmla="val 5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76300" y="2857500"/>
            <a:ext cx="3771900" cy="2667000"/>
          </a:xfrm>
          <a:prstGeom prst="rect">
            <a:avLst/>
          </a:prstGeom>
          <a:noFill/>
        </p:spPr>
        <p:txBody>
          <a:bodyPr wrap="square" lIns="0" rIns="0" tIns="0" bIns="0" anchor="t">
            <a:spAutoFit/>
          </a:bodyPr>
          <a:lstStyle/>
          <a:p>
            <a:pPr algn="l">
              <a:lnSpc>
                <a:spcPct val="150000"/>
              </a:lnSpc>
              <a:spcBef>
                <a:spcPts val="0"/>
              </a:spcBef>
              <a:spcAft>
                <a:spcPts val="0"/>
              </a:spcAft>
            </a:pPr>
            <a:r>
              <a:rPr sz="975" b="0">
                <a:solidFill>
                  <a:srgbClr val="D8E6F6"/>
                </a:solidFill>
                <a:latin typeface="微软雅黑"/>
                <a:ea typeface="微软雅黑"/>
              </a:rPr>
              <a:t>本次修订确立四项基本原则：
· 坚持总体国家安全观，统筹发展与安全
· 坚持人民至上、生命至上
· 坚持依法科学应对，尊重和保障人权
· 坚持预防为主、预防与应急相结合
同时增设"管理与指挥体制"专章，
全流程完善监测、预警、响应、恢复制度。</a:t>
            </a:r>
          </a:p>
        </p:txBody>
      </p:sp>
      <p:sp>
        <p:nvSpPr>
          <p:cNvPr id="14" name="TextBox 13"/>
          <p:cNvSpPr txBox="1"/>
          <p:nvPr/>
        </p:nvSpPr>
        <p:spPr>
          <a:xfrm>
            <a:off x="876300" y="5391150"/>
            <a:ext cx="3810000" cy="228600"/>
          </a:xfrm>
          <a:prstGeom prst="rect">
            <a:avLst/>
          </a:prstGeom>
          <a:noFill/>
        </p:spPr>
        <p:txBody>
          <a:bodyPr wrap="square" lIns="0" rIns="0" tIns="0" bIns="0" anchor="t">
            <a:spAutoFit/>
          </a:bodyPr>
          <a:lstStyle/>
          <a:p>
            <a:pPr algn="l">
              <a:lnSpc>
                <a:spcPct val="100000"/>
              </a:lnSpc>
              <a:spcBef>
                <a:spcPts val="0"/>
              </a:spcBef>
              <a:spcAft>
                <a:spcPts val="0"/>
              </a:spcAft>
            </a:pPr>
            <a:r>
              <a:rPr sz="862" b="0">
                <a:solidFill>
                  <a:srgbClr val="A9C9EC"/>
                </a:solidFill>
                <a:latin typeface="微软雅黑"/>
                <a:ea typeface="微软雅黑"/>
              </a:rPr>
              <a:t>—— 法律层级：应急管理领域基础性、综合性法律</a:t>
            </a:r>
          </a:p>
        </p:txBody>
      </p:sp>
      <p:sp>
        <p:nvSpPr>
          <p:cNvPr id="15" name="TextBox 14"/>
          <p:cNvSpPr txBox="1"/>
          <p:nvPr/>
        </p:nvSpPr>
        <p:spPr>
          <a:xfrm>
            <a:off x="5257800" y="1238250"/>
            <a:ext cx="6324600" cy="304800"/>
          </a:xfrm>
          <a:prstGeom prst="rect">
            <a:avLst/>
          </a:prstGeom>
          <a:noFill/>
        </p:spPr>
        <p:txBody>
          <a:bodyPr wrap="square" lIns="0" rIns="0" tIns="0" bIns="0" anchor="t">
            <a:spAutoFit/>
          </a:bodyPr>
          <a:lstStyle/>
          <a:p>
            <a:pPr algn="l">
              <a:lnSpc>
                <a:spcPct val="100000"/>
              </a:lnSpc>
              <a:spcBef>
                <a:spcPts val="0"/>
              </a:spcBef>
              <a:spcAft>
                <a:spcPts val="0"/>
              </a:spcAft>
            </a:pPr>
            <a:r>
              <a:rPr sz="1350" b="1">
                <a:solidFill>
                  <a:srgbClr val="16243A"/>
                </a:solidFill>
                <a:latin typeface="微软雅黑"/>
                <a:ea typeface="微软雅黑"/>
              </a:rPr>
              <a:t>与企业和员工直接相关的五项要求</a:t>
            </a:r>
          </a:p>
        </p:txBody>
      </p:sp>
      <p:sp>
        <p:nvSpPr>
          <p:cNvPr id="16" name="Rounded Rectangle 15"/>
          <p:cNvSpPr/>
          <p:nvPr/>
        </p:nvSpPr>
        <p:spPr>
          <a:xfrm>
            <a:off x="5257800" y="1676400"/>
            <a:ext cx="6324600" cy="742950"/>
          </a:xfrm>
          <a:prstGeom prst="roundRect">
            <a:avLst>
              <a:gd name="adj" fmla="val 12820"/>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5257800" y="1676400"/>
            <a:ext cx="57150" cy="742950"/>
          </a:xfrm>
          <a:prstGeom prst="roundRect">
            <a:avLst>
              <a:gd name="adj" fmla="val 50000"/>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505450" y="1790700"/>
            <a:ext cx="1333500" cy="304800"/>
          </a:xfrm>
          <a:prstGeom prst="rect">
            <a:avLst/>
          </a:prstGeom>
          <a:noFill/>
        </p:spPr>
        <p:txBody>
          <a:bodyPr wrap="square" lIns="0" rIns="0" tIns="0" bIns="0" anchor="t">
            <a:spAutoFit/>
          </a:bodyPr>
          <a:lstStyle/>
          <a:p>
            <a:pPr algn="l">
              <a:lnSpc>
                <a:spcPct val="100000"/>
              </a:lnSpc>
              <a:spcBef>
                <a:spcPts val="0"/>
              </a:spcBef>
              <a:spcAft>
                <a:spcPts val="0"/>
              </a:spcAft>
            </a:pPr>
            <a:r>
              <a:rPr sz="1200" b="1">
                <a:solidFill>
                  <a:srgbClr val="2E7DD1"/>
                </a:solidFill>
                <a:latin typeface="微软雅黑"/>
                <a:ea typeface="微软雅黑"/>
              </a:rPr>
              <a:t>应急预案</a:t>
            </a:r>
          </a:p>
        </p:txBody>
      </p:sp>
      <p:sp>
        <p:nvSpPr>
          <p:cNvPr id="19" name="TextBox 18"/>
          <p:cNvSpPr txBox="1"/>
          <p:nvPr/>
        </p:nvSpPr>
        <p:spPr>
          <a:xfrm>
            <a:off x="5505450" y="2076450"/>
            <a:ext cx="5867400" cy="285750"/>
          </a:xfrm>
          <a:prstGeom prst="rect">
            <a:avLst/>
          </a:prstGeom>
          <a:noFill/>
        </p:spPr>
        <p:txBody>
          <a:bodyPr wrap="square" lIns="0" rIns="0" tIns="0" bIns="0" anchor="t">
            <a:spAutoFit/>
          </a:bodyPr>
          <a:lstStyle/>
          <a:p>
            <a:pPr algn="l">
              <a:lnSpc>
                <a:spcPct val="140000"/>
              </a:lnSpc>
              <a:spcBef>
                <a:spcPts val="0"/>
              </a:spcBef>
              <a:spcAft>
                <a:spcPts val="0"/>
              </a:spcAft>
            </a:pPr>
            <a:r>
              <a:rPr sz="937" b="0">
                <a:solidFill>
                  <a:srgbClr val="16243A"/>
                </a:solidFill>
                <a:latin typeface="微软雅黑"/>
                <a:ea typeface="微软雅黑"/>
              </a:rPr>
              <a:t>单位应制定应急预案，并根据实际需要、情势变化和演练发现的问题及时修订</a:t>
            </a:r>
          </a:p>
        </p:txBody>
      </p:sp>
      <p:sp>
        <p:nvSpPr>
          <p:cNvPr id="20" name="Rounded Rectangle 19"/>
          <p:cNvSpPr/>
          <p:nvPr/>
        </p:nvSpPr>
        <p:spPr>
          <a:xfrm>
            <a:off x="5257800" y="2495550"/>
            <a:ext cx="6324600" cy="742950"/>
          </a:xfrm>
          <a:prstGeom prst="roundRect">
            <a:avLst>
              <a:gd name="adj" fmla="val 12820"/>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5257800" y="2495550"/>
            <a:ext cx="57150" cy="742950"/>
          </a:xfrm>
          <a:prstGeom prst="roundRect">
            <a:avLst>
              <a:gd name="adj" fmla="val 5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5505450" y="2609850"/>
            <a:ext cx="1333500" cy="304800"/>
          </a:xfrm>
          <a:prstGeom prst="rect">
            <a:avLst/>
          </a:prstGeom>
          <a:noFill/>
        </p:spPr>
        <p:txBody>
          <a:bodyPr wrap="square" lIns="0" rIns="0" tIns="0" bIns="0" anchor="t">
            <a:spAutoFit/>
          </a:bodyPr>
          <a:lstStyle/>
          <a:p>
            <a:pPr algn="l">
              <a:lnSpc>
                <a:spcPct val="100000"/>
              </a:lnSpc>
              <a:spcBef>
                <a:spcPts val="0"/>
              </a:spcBef>
              <a:spcAft>
                <a:spcPts val="0"/>
              </a:spcAft>
            </a:pPr>
            <a:r>
              <a:rPr sz="1200" b="1">
                <a:solidFill>
                  <a:srgbClr val="E8562A"/>
                </a:solidFill>
                <a:latin typeface="微软雅黑"/>
                <a:ea typeface="微软雅黑"/>
              </a:rPr>
              <a:t>宣传教育</a:t>
            </a:r>
          </a:p>
        </p:txBody>
      </p:sp>
      <p:sp>
        <p:nvSpPr>
          <p:cNvPr id="23" name="TextBox 22"/>
          <p:cNvSpPr txBox="1"/>
          <p:nvPr/>
        </p:nvSpPr>
        <p:spPr>
          <a:xfrm>
            <a:off x="5505450" y="2895600"/>
            <a:ext cx="5867400" cy="285750"/>
          </a:xfrm>
          <a:prstGeom prst="rect">
            <a:avLst/>
          </a:prstGeom>
          <a:noFill/>
        </p:spPr>
        <p:txBody>
          <a:bodyPr wrap="square" lIns="0" rIns="0" tIns="0" bIns="0" anchor="t">
            <a:spAutoFit/>
          </a:bodyPr>
          <a:lstStyle/>
          <a:p>
            <a:pPr algn="l">
              <a:lnSpc>
                <a:spcPct val="140000"/>
              </a:lnSpc>
              <a:spcBef>
                <a:spcPts val="0"/>
              </a:spcBef>
              <a:spcAft>
                <a:spcPts val="0"/>
              </a:spcAft>
            </a:pPr>
            <a:r>
              <a:rPr sz="937" b="0">
                <a:solidFill>
                  <a:srgbClr val="16243A"/>
                </a:solidFill>
                <a:latin typeface="微软雅黑"/>
                <a:ea typeface="微软雅黑"/>
              </a:rPr>
              <a:t>人民政府、基层组织、企业事业单位、学校等应开展应急宣传教育和应急演练</a:t>
            </a:r>
          </a:p>
        </p:txBody>
      </p:sp>
      <p:sp>
        <p:nvSpPr>
          <p:cNvPr id="24" name="Rounded Rectangle 23"/>
          <p:cNvSpPr/>
          <p:nvPr/>
        </p:nvSpPr>
        <p:spPr>
          <a:xfrm>
            <a:off x="5257800" y="3314700"/>
            <a:ext cx="6324600" cy="742950"/>
          </a:xfrm>
          <a:prstGeom prst="roundRect">
            <a:avLst>
              <a:gd name="adj" fmla="val 12820"/>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ounded Rectangle 24"/>
          <p:cNvSpPr/>
          <p:nvPr/>
        </p:nvSpPr>
        <p:spPr>
          <a:xfrm>
            <a:off x="5257800" y="3314700"/>
            <a:ext cx="57150" cy="742950"/>
          </a:xfrm>
          <a:prstGeom prst="roundRect">
            <a:avLst>
              <a:gd name="adj" fmla="val 50000"/>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5505450" y="3429000"/>
            <a:ext cx="1333500" cy="304800"/>
          </a:xfrm>
          <a:prstGeom prst="rect">
            <a:avLst/>
          </a:prstGeom>
          <a:noFill/>
        </p:spPr>
        <p:txBody>
          <a:bodyPr wrap="square" lIns="0" rIns="0" tIns="0" bIns="0" anchor="t">
            <a:spAutoFit/>
          </a:bodyPr>
          <a:lstStyle/>
          <a:p>
            <a:pPr algn="l">
              <a:lnSpc>
                <a:spcPct val="100000"/>
              </a:lnSpc>
              <a:spcBef>
                <a:spcPts val="0"/>
              </a:spcBef>
              <a:spcAft>
                <a:spcPts val="0"/>
              </a:spcAft>
            </a:pPr>
            <a:r>
              <a:rPr sz="1200" b="1">
                <a:solidFill>
                  <a:srgbClr val="2E7DD1"/>
                </a:solidFill>
                <a:latin typeface="微软雅黑"/>
                <a:ea typeface="微软雅黑"/>
              </a:rPr>
              <a:t>物资储备</a:t>
            </a:r>
          </a:p>
        </p:txBody>
      </p:sp>
      <p:sp>
        <p:nvSpPr>
          <p:cNvPr id="27" name="TextBox 26"/>
          <p:cNvSpPr txBox="1"/>
          <p:nvPr/>
        </p:nvSpPr>
        <p:spPr>
          <a:xfrm>
            <a:off x="5505450" y="3714750"/>
            <a:ext cx="5867400" cy="285750"/>
          </a:xfrm>
          <a:prstGeom prst="rect">
            <a:avLst/>
          </a:prstGeom>
          <a:noFill/>
        </p:spPr>
        <p:txBody>
          <a:bodyPr wrap="square" lIns="0" rIns="0" tIns="0" bIns="0" anchor="t">
            <a:spAutoFit/>
          </a:bodyPr>
          <a:lstStyle/>
          <a:p>
            <a:pPr algn="l">
              <a:lnSpc>
                <a:spcPct val="140000"/>
              </a:lnSpc>
              <a:spcBef>
                <a:spcPts val="0"/>
              </a:spcBef>
              <a:spcAft>
                <a:spcPts val="0"/>
              </a:spcAft>
            </a:pPr>
            <a:r>
              <a:rPr sz="937" b="0">
                <a:solidFill>
                  <a:srgbClr val="16243A"/>
                </a:solidFill>
                <a:latin typeface="微软雅黑"/>
                <a:ea typeface="微软雅黑"/>
              </a:rPr>
              <a:t>鼓励公民、法人和其他组织储备基本的应急自救物资和生活必需品</a:t>
            </a:r>
          </a:p>
        </p:txBody>
      </p:sp>
      <p:sp>
        <p:nvSpPr>
          <p:cNvPr id="28" name="Rounded Rectangle 27"/>
          <p:cNvSpPr/>
          <p:nvPr/>
        </p:nvSpPr>
        <p:spPr>
          <a:xfrm>
            <a:off x="5257800" y="4133849"/>
            <a:ext cx="6324600" cy="742950"/>
          </a:xfrm>
          <a:prstGeom prst="roundRect">
            <a:avLst>
              <a:gd name="adj" fmla="val 12820"/>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ounded Rectangle 28"/>
          <p:cNvSpPr/>
          <p:nvPr/>
        </p:nvSpPr>
        <p:spPr>
          <a:xfrm>
            <a:off x="5257800" y="4133849"/>
            <a:ext cx="57150" cy="742950"/>
          </a:xfrm>
          <a:prstGeom prst="roundRect">
            <a:avLst>
              <a:gd name="adj" fmla="val 5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5505450" y="4248150"/>
            <a:ext cx="1333500" cy="304800"/>
          </a:xfrm>
          <a:prstGeom prst="rect">
            <a:avLst/>
          </a:prstGeom>
          <a:noFill/>
        </p:spPr>
        <p:txBody>
          <a:bodyPr wrap="square" lIns="0" rIns="0" tIns="0" bIns="0" anchor="t">
            <a:spAutoFit/>
          </a:bodyPr>
          <a:lstStyle/>
          <a:p>
            <a:pPr algn="l">
              <a:lnSpc>
                <a:spcPct val="100000"/>
              </a:lnSpc>
              <a:spcBef>
                <a:spcPts val="0"/>
              </a:spcBef>
              <a:spcAft>
                <a:spcPts val="0"/>
              </a:spcAft>
            </a:pPr>
            <a:r>
              <a:rPr sz="1200" b="1">
                <a:solidFill>
                  <a:srgbClr val="E8562A"/>
                </a:solidFill>
                <a:latin typeface="微软雅黑"/>
                <a:ea typeface="微软雅黑"/>
              </a:rPr>
              <a:t>信息报告</a:t>
            </a:r>
          </a:p>
        </p:txBody>
      </p:sp>
      <p:sp>
        <p:nvSpPr>
          <p:cNvPr id="31" name="TextBox 30"/>
          <p:cNvSpPr txBox="1"/>
          <p:nvPr/>
        </p:nvSpPr>
        <p:spPr>
          <a:xfrm>
            <a:off x="5505450" y="4533900"/>
            <a:ext cx="5867400" cy="285750"/>
          </a:xfrm>
          <a:prstGeom prst="rect">
            <a:avLst/>
          </a:prstGeom>
          <a:noFill/>
        </p:spPr>
        <p:txBody>
          <a:bodyPr wrap="square" lIns="0" rIns="0" tIns="0" bIns="0" anchor="t">
            <a:spAutoFit/>
          </a:bodyPr>
          <a:lstStyle/>
          <a:p>
            <a:pPr algn="l">
              <a:lnSpc>
                <a:spcPct val="140000"/>
              </a:lnSpc>
              <a:spcBef>
                <a:spcPts val="0"/>
              </a:spcBef>
              <a:spcAft>
                <a:spcPts val="0"/>
              </a:spcAft>
            </a:pPr>
            <a:r>
              <a:rPr sz="937" b="0">
                <a:solidFill>
                  <a:srgbClr val="16243A"/>
                </a:solidFill>
                <a:latin typeface="微软雅黑"/>
                <a:ea typeface="微软雅黑"/>
              </a:rPr>
              <a:t>报送信息应做到及时、客观、真实，不得迟报、谎报、瞒报、漏报</a:t>
            </a:r>
          </a:p>
        </p:txBody>
      </p:sp>
      <p:sp>
        <p:nvSpPr>
          <p:cNvPr id="32" name="Rounded Rectangle 31"/>
          <p:cNvSpPr/>
          <p:nvPr/>
        </p:nvSpPr>
        <p:spPr>
          <a:xfrm>
            <a:off x="5257800" y="4953000"/>
            <a:ext cx="6324600" cy="742950"/>
          </a:xfrm>
          <a:prstGeom prst="roundRect">
            <a:avLst>
              <a:gd name="adj" fmla="val 12820"/>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ounded Rectangle 32"/>
          <p:cNvSpPr/>
          <p:nvPr/>
        </p:nvSpPr>
        <p:spPr>
          <a:xfrm>
            <a:off x="5257800" y="4953000"/>
            <a:ext cx="57150" cy="742950"/>
          </a:xfrm>
          <a:prstGeom prst="roundRect">
            <a:avLst>
              <a:gd name="adj" fmla="val 50000"/>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5505450" y="5067300"/>
            <a:ext cx="1333500" cy="304800"/>
          </a:xfrm>
          <a:prstGeom prst="rect">
            <a:avLst/>
          </a:prstGeom>
          <a:noFill/>
        </p:spPr>
        <p:txBody>
          <a:bodyPr wrap="square" lIns="0" rIns="0" tIns="0" bIns="0" anchor="t">
            <a:spAutoFit/>
          </a:bodyPr>
          <a:lstStyle/>
          <a:p>
            <a:pPr algn="l">
              <a:lnSpc>
                <a:spcPct val="100000"/>
              </a:lnSpc>
              <a:spcBef>
                <a:spcPts val="0"/>
              </a:spcBef>
              <a:spcAft>
                <a:spcPts val="0"/>
              </a:spcAft>
            </a:pPr>
            <a:r>
              <a:rPr sz="1200" b="1">
                <a:solidFill>
                  <a:srgbClr val="2E7DD1"/>
                </a:solidFill>
                <a:latin typeface="微软雅黑"/>
                <a:ea typeface="微软雅黑"/>
              </a:rPr>
              <a:t>自救互救</a:t>
            </a:r>
          </a:p>
        </p:txBody>
      </p:sp>
      <p:sp>
        <p:nvSpPr>
          <p:cNvPr id="35" name="TextBox 34"/>
          <p:cNvSpPr txBox="1"/>
          <p:nvPr/>
        </p:nvSpPr>
        <p:spPr>
          <a:xfrm>
            <a:off x="5505450" y="5353050"/>
            <a:ext cx="5867400" cy="285750"/>
          </a:xfrm>
          <a:prstGeom prst="rect">
            <a:avLst/>
          </a:prstGeom>
          <a:noFill/>
        </p:spPr>
        <p:txBody>
          <a:bodyPr wrap="square" lIns="0" rIns="0" tIns="0" bIns="0" anchor="t">
            <a:spAutoFit/>
          </a:bodyPr>
          <a:lstStyle/>
          <a:p>
            <a:pPr algn="l">
              <a:lnSpc>
                <a:spcPct val="140000"/>
              </a:lnSpc>
              <a:spcBef>
                <a:spcPts val="0"/>
              </a:spcBef>
              <a:spcAft>
                <a:spcPts val="0"/>
              </a:spcAft>
            </a:pPr>
            <a:r>
              <a:rPr sz="937" b="0">
                <a:solidFill>
                  <a:srgbClr val="16243A"/>
                </a:solidFill>
                <a:latin typeface="微软雅黑"/>
                <a:ea typeface="微软雅黑"/>
              </a:rPr>
              <a:t>基层组织和单位在紧急情况下应组织群众开展自救与互救等先期处置</a:t>
            </a:r>
          </a:p>
        </p:txBody>
      </p:sp>
      <p:sp>
        <p:nvSpPr>
          <p:cNvPr id="36" name="TextBox 35"/>
          <p:cNvSpPr txBox="1"/>
          <p:nvPr/>
        </p:nvSpPr>
        <p:spPr>
          <a:xfrm>
            <a:off x="5257800" y="5829300"/>
            <a:ext cx="6324600" cy="228600"/>
          </a:xfrm>
          <a:prstGeom prst="rect">
            <a:avLst/>
          </a:prstGeom>
          <a:noFill/>
        </p:spPr>
        <p:txBody>
          <a:bodyPr wrap="square" lIns="0" rIns="0" tIns="0" bIns="0" anchor="t">
            <a:spAutoFit/>
          </a:bodyPr>
          <a:lstStyle/>
          <a:p>
            <a:pPr algn="l">
              <a:lnSpc>
                <a:spcPct val="100000"/>
              </a:lnSpc>
              <a:spcBef>
                <a:spcPts val="0"/>
              </a:spcBef>
              <a:spcAft>
                <a:spcPts val="0"/>
              </a:spcAft>
            </a:pPr>
            <a:r>
              <a:rPr sz="862" b="0">
                <a:solidFill>
                  <a:srgbClr val="5A6B80"/>
                </a:solidFill>
                <a:latin typeface="微软雅黑"/>
                <a:ea typeface="微软雅黑"/>
              </a:rPr>
              <a:t>配套依据：《国家自然灾害救助应急预案》等专项预案</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gradFill rotWithShape="1">
            <a:gsLst>
              <a:gs pos="0">
                <a:srgbClr val="082A50"/>
              </a:gs>
              <a:gs pos="100000">
                <a:srgbClr val="164A80"/>
              </a:gs>
            </a:gsLst>
            <a:lin scaled="0" ang="135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8858250" y="-857250"/>
            <a:ext cx="4190999" cy="4190999"/>
          </a:xfrm>
          <a:prstGeom prst="ellipse">
            <a:avLst/>
          </a:prstGeom>
          <a:solidFill>
            <a:srgbClr val="2E7DD1">
              <a:alpha val="1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11049000" y="5143500"/>
            <a:ext cx="2667000" cy="2667000"/>
          </a:xfrm>
          <a:prstGeom prst="ellipse">
            <a:avLst/>
          </a:prstGeom>
          <a:solidFill>
            <a:srgbClr val="E8562A">
              <a:alpha val="1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47749" y="2038349"/>
            <a:ext cx="6667500" cy="1619250"/>
          </a:xfrm>
          <a:prstGeom prst="rect">
            <a:avLst/>
          </a:prstGeom>
          <a:noFill/>
        </p:spPr>
        <p:txBody>
          <a:bodyPr wrap="square" lIns="0" rIns="0" tIns="0" bIns="0" anchor="t">
            <a:spAutoFit/>
          </a:bodyPr>
          <a:lstStyle/>
          <a:p>
            <a:pPr algn="l">
              <a:lnSpc>
                <a:spcPct val="95000"/>
              </a:lnSpc>
              <a:spcBef>
                <a:spcPts val="0"/>
              </a:spcBef>
              <a:spcAft>
                <a:spcPts val="0"/>
              </a:spcAft>
            </a:pPr>
            <a:r>
              <a:rPr sz="11100" b="1">
                <a:solidFill>
                  <a:srgbClr val="FFFFFF"/>
                </a:solidFill>
                <a:latin typeface="微软雅黑"/>
                <a:ea typeface="微软雅黑"/>
              </a:rPr>
              <a:t>02</a:t>
            </a:r>
          </a:p>
        </p:txBody>
      </p:sp>
      <p:sp>
        <p:nvSpPr>
          <p:cNvPr id="6" name="Rounded Rectangle 5"/>
          <p:cNvSpPr/>
          <p:nvPr/>
        </p:nvSpPr>
        <p:spPr>
          <a:xfrm>
            <a:off x="1047749" y="3543300"/>
            <a:ext cx="609600" cy="57150"/>
          </a:xfrm>
          <a:prstGeom prst="roundRect">
            <a:avLst>
              <a:gd name="adj" fmla="val 5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47749" y="3790949"/>
            <a:ext cx="9525000" cy="762000"/>
          </a:xfrm>
          <a:prstGeom prst="rect">
            <a:avLst/>
          </a:prstGeom>
          <a:noFill/>
        </p:spPr>
        <p:txBody>
          <a:bodyPr wrap="square" lIns="0" rIns="0" tIns="0" bIns="0" anchor="t">
            <a:spAutoFit/>
          </a:bodyPr>
          <a:lstStyle/>
          <a:p>
            <a:pPr algn="l">
              <a:lnSpc>
                <a:spcPct val="100000"/>
              </a:lnSpc>
              <a:spcBef>
                <a:spcPts val="0"/>
              </a:spcBef>
              <a:spcAft>
                <a:spcPts val="0"/>
              </a:spcAft>
            </a:pPr>
            <a:r>
              <a:rPr sz="4200" b="1">
                <a:solidFill>
                  <a:srgbClr val="FFFFFF"/>
                </a:solidFill>
                <a:latin typeface="微软雅黑"/>
                <a:ea typeface="微软雅黑"/>
              </a:rPr>
              <a:t>洪涝灾害</a:t>
            </a:r>
          </a:p>
        </p:txBody>
      </p:sp>
      <p:sp>
        <p:nvSpPr>
          <p:cNvPr id="8" name="TextBox 7"/>
          <p:cNvSpPr txBox="1"/>
          <p:nvPr/>
        </p:nvSpPr>
        <p:spPr>
          <a:xfrm>
            <a:off x="1047749" y="4629150"/>
            <a:ext cx="9525000" cy="571500"/>
          </a:xfrm>
          <a:prstGeom prst="rect">
            <a:avLst/>
          </a:prstGeom>
          <a:noFill/>
        </p:spPr>
        <p:txBody>
          <a:bodyPr wrap="square" lIns="0" rIns="0" tIns="0" bIns="0" anchor="t">
            <a:spAutoFit/>
          </a:bodyPr>
          <a:lstStyle/>
          <a:p>
            <a:pPr algn="l">
              <a:lnSpc>
                <a:spcPct val="130000"/>
              </a:lnSpc>
              <a:spcBef>
                <a:spcPts val="0"/>
              </a:spcBef>
              <a:spcAft>
                <a:spcPts val="0"/>
              </a:spcAft>
            </a:pPr>
            <a:r>
              <a:rPr sz="1350" b="0">
                <a:solidFill>
                  <a:srgbClr val="A9C9EC"/>
                </a:solidFill>
                <a:latin typeface="微软雅黑"/>
                <a:ea typeface="微软雅黑"/>
              </a:rPr>
              <a:t>城市内涝与流域性洪水 · 4 个典型案例</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09600" y="495299"/>
            <a:ext cx="57150" cy="304800"/>
          </a:xfrm>
          <a:prstGeom prst="roundRect">
            <a:avLst>
              <a:gd name="adj" fmla="val 50000"/>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381000"/>
            <a:ext cx="8191500" cy="533400"/>
          </a:xfrm>
          <a:prstGeom prst="rect">
            <a:avLst/>
          </a:prstGeom>
          <a:noFill/>
        </p:spPr>
        <p:txBody>
          <a:bodyPr wrap="square" lIns="0" rIns="0" tIns="0" bIns="0" anchor="t">
            <a:spAutoFit/>
          </a:bodyPr>
          <a:lstStyle/>
          <a:p>
            <a:pPr algn="l">
              <a:lnSpc>
                <a:spcPct val="100000"/>
              </a:lnSpc>
              <a:spcBef>
                <a:spcPts val="0"/>
              </a:spcBef>
              <a:spcAft>
                <a:spcPts val="0"/>
              </a:spcAft>
            </a:pPr>
            <a:r>
              <a:rPr sz="2550" b="1">
                <a:solidFill>
                  <a:srgbClr val="16243A"/>
                </a:solidFill>
                <a:latin typeface="微软雅黑"/>
                <a:ea typeface="微软雅黑"/>
              </a:rPr>
              <a:t>洪涝灾害：预警等级与致灾机理</a:t>
            </a:r>
          </a:p>
        </p:txBody>
      </p:sp>
      <p:sp>
        <p:nvSpPr>
          <p:cNvPr id="5" name="TextBox 4"/>
          <p:cNvSpPr txBox="1"/>
          <p:nvPr/>
        </p:nvSpPr>
        <p:spPr>
          <a:xfrm>
            <a:off x="5715000" y="514350"/>
            <a:ext cx="5867400" cy="2667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看懂预警信号，才知道该不该走</a:t>
            </a:r>
          </a:p>
        </p:txBody>
      </p:sp>
      <p:sp>
        <p:nvSpPr>
          <p:cNvPr id="6" name="TextBox 5"/>
          <p:cNvSpPr txBox="1"/>
          <p:nvPr/>
        </p:nvSpPr>
        <p:spPr>
          <a:xfrm>
            <a:off x="609600" y="6362700"/>
            <a:ext cx="7239000" cy="228600"/>
          </a:xfrm>
          <a:prstGeom prst="rect">
            <a:avLst/>
          </a:prstGeom>
          <a:noFill/>
        </p:spPr>
        <p:txBody>
          <a:bodyPr wrap="square" lIns="0" rIns="0" tIns="0" bIns="0" anchor="t">
            <a:spAutoFit/>
          </a:bodyPr>
          <a:lstStyle/>
          <a:p>
            <a:pPr algn="l">
              <a:lnSpc>
                <a:spcPct val="100000"/>
              </a:lnSpc>
              <a:spcBef>
                <a:spcPts val="0"/>
              </a:spcBef>
              <a:spcAft>
                <a:spcPts val="0"/>
              </a:spcAft>
            </a:pPr>
            <a:r>
              <a:rPr sz="975" b="0">
                <a:solidFill>
                  <a:srgbClr val="5A6B80"/>
                </a:solidFill>
                <a:latin typeface="微软雅黑"/>
                <a:ea typeface="微软雅黑"/>
              </a:rPr>
              <a:t>防灾减灾培训课件 · 近 10 年自然灾害典型案例解读</a:t>
            </a:r>
          </a:p>
        </p:txBody>
      </p:sp>
      <p:sp>
        <p:nvSpPr>
          <p:cNvPr id="7" name="TextBox 6"/>
          <p:cNvSpPr txBox="1"/>
          <p:nvPr/>
        </p:nvSpPr>
        <p:spPr>
          <a:xfrm>
            <a:off x="8572500" y="6362700"/>
            <a:ext cx="3009900" cy="2286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10 / 44</a:t>
            </a:r>
          </a:p>
        </p:txBody>
      </p:sp>
      <p:sp>
        <p:nvSpPr>
          <p:cNvPr id="8" name="TextBox 7"/>
          <p:cNvSpPr txBox="1"/>
          <p:nvPr/>
        </p:nvSpPr>
        <p:spPr>
          <a:xfrm>
            <a:off x="609600" y="1219200"/>
            <a:ext cx="10972800" cy="266700"/>
          </a:xfrm>
          <a:prstGeom prst="rect">
            <a:avLst/>
          </a:prstGeom>
          <a:noFill/>
        </p:spPr>
        <p:txBody>
          <a:bodyPr wrap="square" lIns="0" rIns="0" tIns="0" bIns="0" anchor="t">
            <a:spAutoFit/>
          </a:bodyPr>
          <a:lstStyle/>
          <a:p>
            <a:pPr algn="l">
              <a:lnSpc>
                <a:spcPct val="100000"/>
              </a:lnSpc>
              <a:spcBef>
                <a:spcPts val="0"/>
              </a:spcBef>
              <a:spcAft>
                <a:spcPts val="0"/>
              </a:spcAft>
            </a:pPr>
            <a:r>
              <a:rPr sz="1275" b="1">
                <a:solidFill>
                  <a:srgbClr val="0B3A6B"/>
                </a:solidFill>
                <a:latin typeface="微软雅黑"/>
                <a:ea typeface="微软雅黑"/>
              </a:rPr>
              <a:t>一、暴雨预警信号（气象部门）</a:t>
            </a:r>
          </a:p>
        </p:txBody>
      </p:sp>
      <p:sp>
        <p:nvSpPr>
          <p:cNvPr id="9" name="Rounded Rectangle 8"/>
          <p:cNvSpPr/>
          <p:nvPr/>
        </p:nvSpPr>
        <p:spPr>
          <a:xfrm>
            <a:off x="609600" y="1562100"/>
            <a:ext cx="2590800" cy="876300"/>
          </a:xfrm>
          <a:prstGeom prst="roundRect">
            <a:avLst>
              <a:gd name="adj" fmla="val 10869"/>
            </a:avLst>
          </a:prstGeom>
          <a:solidFill>
            <a:srgbClr val="FFFFFF"/>
          </a:solidFill>
          <a:ln w="20320">
            <a:solidFill>
              <a:srgbClr val="2E7DD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09600" y="1562100"/>
            <a:ext cx="2590800" cy="285750"/>
          </a:xfrm>
          <a:prstGeom prst="roundRect">
            <a:avLst>
              <a:gd name="adj" fmla="val 33333"/>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609600" y="1714500"/>
            <a:ext cx="2590800" cy="133350"/>
          </a:xfrm>
          <a:prstGeom prst="rect">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09600" y="1562100"/>
            <a:ext cx="2590800" cy="285750"/>
          </a:xfrm>
          <a:prstGeom prst="rect">
            <a:avLst/>
          </a:prstGeom>
          <a:noFill/>
        </p:spPr>
        <p:txBody>
          <a:bodyPr wrap="square" lIns="0" rIns="0" tIns="0" bIns="0" anchor="ctr">
            <a:spAutoFit/>
          </a:bodyPr>
          <a:lstStyle/>
          <a:p>
            <a:pPr algn="ctr">
              <a:lnSpc>
                <a:spcPct val="100000"/>
              </a:lnSpc>
              <a:spcBef>
                <a:spcPts val="0"/>
              </a:spcBef>
              <a:spcAft>
                <a:spcPts val="0"/>
              </a:spcAft>
            </a:pPr>
            <a:r>
              <a:rPr sz="1087" b="1">
                <a:solidFill>
                  <a:srgbClr val="FFFFFF"/>
                </a:solidFill>
                <a:latin typeface="微软雅黑"/>
                <a:ea typeface="微软雅黑"/>
              </a:rPr>
              <a:t>蓝色预警</a:t>
            </a:r>
          </a:p>
        </p:txBody>
      </p:sp>
      <p:sp>
        <p:nvSpPr>
          <p:cNvPr id="13" name="TextBox 12"/>
          <p:cNvSpPr txBox="1"/>
          <p:nvPr/>
        </p:nvSpPr>
        <p:spPr>
          <a:xfrm>
            <a:off x="742950" y="1943100"/>
            <a:ext cx="2324100" cy="419100"/>
          </a:xfrm>
          <a:prstGeom prst="rect">
            <a:avLst/>
          </a:prstGeom>
          <a:noFill/>
        </p:spPr>
        <p:txBody>
          <a:bodyPr wrap="square" lIns="0" rIns="0" tIns="0" bIns="0" anchor="ctr">
            <a:spAutoFit/>
          </a:bodyPr>
          <a:lstStyle/>
          <a:p>
            <a:pPr algn="ctr">
              <a:lnSpc>
                <a:spcPct val="140000"/>
              </a:lnSpc>
              <a:spcBef>
                <a:spcPts val="0"/>
              </a:spcBef>
              <a:spcAft>
                <a:spcPts val="0"/>
              </a:spcAft>
            </a:pPr>
            <a:r>
              <a:rPr sz="937" b="0">
                <a:solidFill>
                  <a:srgbClr val="16243A"/>
                </a:solidFill>
                <a:latin typeface="微软雅黑"/>
                <a:ea typeface="微软雅黑"/>
              </a:rPr>
              <a:t>12 小时内降雨量将达 50 mm 以上</a:t>
            </a:r>
          </a:p>
        </p:txBody>
      </p:sp>
      <p:sp>
        <p:nvSpPr>
          <p:cNvPr id="14" name="Rounded Rectangle 13"/>
          <p:cNvSpPr/>
          <p:nvPr/>
        </p:nvSpPr>
        <p:spPr>
          <a:xfrm>
            <a:off x="3352800" y="1562100"/>
            <a:ext cx="2590800" cy="876300"/>
          </a:xfrm>
          <a:prstGeom prst="roundRect">
            <a:avLst>
              <a:gd name="adj" fmla="val 10869"/>
            </a:avLst>
          </a:prstGeom>
          <a:solidFill>
            <a:srgbClr val="FFFFFF"/>
          </a:solidFill>
          <a:ln w="20320">
            <a:solidFill>
              <a:srgbClr val="D9A40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3352800" y="1562100"/>
            <a:ext cx="2590800" cy="285750"/>
          </a:xfrm>
          <a:prstGeom prst="roundRect">
            <a:avLst>
              <a:gd name="adj" fmla="val 33333"/>
            </a:avLst>
          </a:prstGeom>
          <a:solidFill>
            <a:srgbClr val="D9A40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3352800" y="1714500"/>
            <a:ext cx="2590800" cy="133350"/>
          </a:xfrm>
          <a:prstGeom prst="rect">
            <a:avLst/>
          </a:prstGeom>
          <a:solidFill>
            <a:srgbClr val="D9A40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352800" y="1562100"/>
            <a:ext cx="2590800" cy="285750"/>
          </a:xfrm>
          <a:prstGeom prst="rect">
            <a:avLst/>
          </a:prstGeom>
          <a:noFill/>
        </p:spPr>
        <p:txBody>
          <a:bodyPr wrap="square" lIns="0" rIns="0" tIns="0" bIns="0" anchor="ctr">
            <a:spAutoFit/>
          </a:bodyPr>
          <a:lstStyle/>
          <a:p>
            <a:pPr algn="ctr">
              <a:lnSpc>
                <a:spcPct val="100000"/>
              </a:lnSpc>
              <a:spcBef>
                <a:spcPts val="0"/>
              </a:spcBef>
              <a:spcAft>
                <a:spcPts val="0"/>
              </a:spcAft>
            </a:pPr>
            <a:r>
              <a:rPr sz="1087" b="1">
                <a:solidFill>
                  <a:srgbClr val="FFFFFF"/>
                </a:solidFill>
                <a:latin typeface="微软雅黑"/>
                <a:ea typeface="微软雅黑"/>
              </a:rPr>
              <a:t>黄色预警</a:t>
            </a:r>
          </a:p>
        </p:txBody>
      </p:sp>
      <p:sp>
        <p:nvSpPr>
          <p:cNvPr id="18" name="TextBox 17"/>
          <p:cNvSpPr txBox="1"/>
          <p:nvPr/>
        </p:nvSpPr>
        <p:spPr>
          <a:xfrm>
            <a:off x="3486150" y="1943100"/>
            <a:ext cx="2324100" cy="419100"/>
          </a:xfrm>
          <a:prstGeom prst="rect">
            <a:avLst/>
          </a:prstGeom>
          <a:noFill/>
        </p:spPr>
        <p:txBody>
          <a:bodyPr wrap="square" lIns="0" rIns="0" tIns="0" bIns="0" anchor="ctr">
            <a:spAutoFit/>
          </a:bodyPr>
          <a:lstStyle/>
          <a:p>
            <a:pPr algn="ctr">
              <a:lnSpc>
                <a:spcPct val="140000"/>
              </a:lnSpc>
              <a:spcBef>
                <a:spcPts val="0"/>
              </a:spcBef>
              <a:spcAft>
                <a:spcPts val="0"/>
              </a:spcAft>
            </a:pPr>
            <a:r>
              <a:rPr sz="937" b="0">
                <a:solidFill>
                  <a:srgbClr val="16243A"/>
                </a:solidFill>
                <a:latin typeface="微软雅黑"/>
                <a:ea typeface="微软雅黑"/>
              </a:rPr>
              <a:t>6 小时内降雨量将达 50 mm 以上</a:t>
            </a:r>
          </a:p>
        </p:txBody>
      </p:sp>
      <p:sp>
        <p:nvSpPr>
          <p:cNvPr id="19" name="Rounded Rectangle 18"/>
          <p:cNvSpPr/>
          <p:nvPr/>
        </p:nvSpPr>
        <p:spPr>
          <a:xfrm>
            <a:off x="6096000" y="1562100"/>
            <a:ext cx="2590800" cy="876300"/>
          </a:xfrm>
          <a:prstGeom prst="roundRect">
            <a:avLst>
              <a:gd name="adj" fmla="val 10869"/>
            </a:avLst>
          </a:prstGeom>
          <a:solidFill>
            <a:srgbClr val="FFFFFF"/>
          </a:solidFill>
          <a:ln w="20320">
            <a:solidFill>
              <a:srgbClr val="E87A1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ounded Rectangle 19"/>
          <p:cNvSpPr/>
          <p:nvPr/>
        </p:nvSpPr>
        <p:spPr>
          <a:xfrm>
            <a:off x="6096000" y="1562100"/>
            <a:ext cx="2590800" cy="285750"/>
          </a:xfrm>
          <a:prstGeom prst="roundRect">
            <a:avLst>
              <a:gd name="adj" fmla="val 33333"/>
            </a:avLst>
          </a:prstGeom>
          <a:solidFill>
            <a:srgbClr val="E87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6096000" y="1714500"/>
            <a:ext cx="2590800" cy="133350"/>
          </a:xfrm>
          <a:prstGeom prst="rect">
            <a:avLst/>
          </a:prstGeom>
          <a:solidFill>
            <a:srgbClr val="E87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096000" y="1562100"/>
            <a:ext cx="2590800" cy="285750"/>
          </a:xfrm>
          <a:prstGeom prst="rect">
            <a:avLst/>
          </a:prstGeom>
          <a:noFill/>
        </p:spPr>
        <p:txBody>
          <a:bodyPr wrap="square" lIns="0" rIns="0" tIns="0" bIns="0" anchor="ctr">
            <a:spAutoFit/>
          </a:bodyPr>
          <a:lstStyle/>
          <a:p>
            <a:pPr algn="ctr">
              <a:lnSpc>
                <a:spcPct val="100000"/>
              </a:lnSpc>
              <a:spcBef>
                <a:spcPts val="0"/>
              </a:spcBef>
              <a:spcAft>
                <a:spcPts val="0"/>
              </a:spcAft>
            </a:pPr>
            <a:r>
              <a:rPr sz="1087" b="1">
                <a:solidFill>
                  <a:srgbClr val="FFFFFF"/>
                </a:solidFill>
                <a:latin typeface="微软雅黑"/>
                <a:ea typeface="微软雅黑"/>
              </a:rPr>
              <a:t>橙色预警</a:t>
            </a:r>
          </a:p>
        </p:txBody>
      </p:sp>
      <p:sp>
        <p:nvSpPr>
          <p:cNvPr id="23" name="TextBox 22"/>
          <p:cNvSpPr txBox="1"/>
          <p:nvPr/>
        </p:nvSpPr>
        <p:spPr>
          <a:xfrm>
            <a:off x="6229350" y="1943100"/>
            <a:ext cx="2324100" cy="419100"/>
          </a:xfrm>
          <a:prstGeom prst="rect">
            <a:avLst/>
          </a:prstGeom>
          <a:noFill/>
        </p:spPr>
        <p:txBody>
          <a:bodyPr wrap="square" lIns="0" rIns="0" tIns="0" bIns="0" anchor="ctr">
            <a:spAutoFit/>
          </a:bodyPr>
          <a:lstStyle/>
          <a:p>
            <a:pPr algn="ctr">
              <a:lnSpc>
                <a:spcPct val="140000"/>
              </a:lnSpc>
              <a:spcBef>
                <a:spcPts val="0"/>
              </a:spcBef>
              <a:spcAft>
                <a:spcPts val="0"/>
              </a:spcAft>
            </a:pPr>
            <a:r>
              <a:rPr sz="937" b="0">
                <a:solidFill>
                  <a:srgbClr val="16243A"/>
                </a:solidFill>
                <a:latin typeface="微软雅黑"/>
                <a:ea typeface="微软雅黑"/>
              </a:rPr>
              <a:t>3 小时内降雨量将达 50 mm 以上</a:t>
            </a:r>
          </a:p>
        </p:txBody>
      </p:sp>
      <p:sp>
        <p:nvSpPr>
          <p:cNvPr id="24" name="Rounded Rectangle 23"/>
          <p:cNvSpPr/>
          <p:nvPr/>
        </p:nvSpPr>
        <p:spPr>
          <a:xfrm>
            <a:off x="8839200" y="1562100"/>
            <a:ext cx="2590800" cy="876300"/>
          </a:xfrm>
          <a:prstGeom prst="roundRect">
            <a:avLst>
              <a:gd name="adj" fmla="val 10869"/>
            </a:avLst>
          </a:prstGeom>
          <a:solidFill>
            <a:srgbClr val="FFFFFF"/>
          </a:solidFill>
          <a:ln w="20320">
            <a:solidFill>
              <a:srgbClr val="C02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ounded Rectangle 24"/>
          <p:cNvSpPr/>
          <p:nvPr/>
        </p:nvSpPr>
        <p:spPr>
          <a:xfrm>
            <a:off x="8839200" y="1562100"/>
            <a:ext cx="2590800" cy="285750"/>
          </a:xfrm>
          <a:prstGeom prst="roundRect">
            <a:avLst>
              <a:gd name="adj" fmla="val 33333"/>
            </a:avLst>
          </a:prstGeom>
          <a:solidFill>
            <a:srgbClr val="C02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8839200" y="1714500"/>
            <a:ext cx="2590800" cy="133350"/>
          </a:xfrm>
          <a:prstGeom prst="rect">
            <a:avLst/>
          </a:prstGeom>
          <a:solidFill>
            <a:srgbClr val="C02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8839200" y="1562100"/>
            <a:ext cx="2590800" cy="285750"/>
          </a:xfrm>
          <a:prstGeom prst="rect">
            <a:avLst/>
          </a:prstGeom>
          <a:noFill/>
        </p:spPr>
        <p:txBody>
          <a:bodyPr wrap="square" lIns="0" rIns="0" tIns="0" bIns="0" anchor="ctr">
            <a:spAutoFit/>
          </a:bodyPr>
          <a:lstStyle/>
          <a:p>
            <a:pPr algn="ctr">
              <a:lnSpc>
                <a:spcPct val="100000"/>
              </a:lnSpc>
              <a:spcBef>
                <a:spcPts val="0"/>
              </a:spcBef>
              <a:spcAft>
                <a:spcPts val="0"/>
              </a:spcAft>
            </a:pPr>
            <a:r>
              <a:rPr sz="1087" b="1">
                <a:solidFill>
                  <a:srgbClr val="FFFFFF"/>
                </a:solidFill>
                <a:latin typeface="微软雅黑"/>
                <a:ea typeface="微软雅黑"/>
              </a:rPr>
              <a:t>红色预警</a:t>
            </a:r>
          </a:p>
        </p:txBody>
      </p:sp>
      <p:sp>
        <p:nvSpPr>
          <p:cNvPr id="28" name="TextBox 27"/>
          <p:cNvSpPr txBox="1"/>
          <p:nvPr/>
        </p:nvSpPr>
        <p:spPr>
          <a:xfrm>
            <a:off x="8972550" y="1943100"/>
            <a:ext cx="2324100" cy="419100"/>
          </a:xfrm>
          <a:prstGeom prst="rect">
            <a:avLst/>
          </a:prstGeom>
          <a:noFill/>
        </p:spPr>
        <p:txBody>
          <a:bodyPr wrap="square" lIns="0" rIns="0" tIns="0" bIns="0" anchor="ctr">
            <a:spAutoFit/>
          </a:bodyPr>
          <a:lstStyle/>
          <a:p>
            <a:pPr algn="ctr">
              <a:lnSpc>
                <a:spcPct val="140000"/>
              </a:lnSpc>
              <a:spcBef>
                <a:spcPts val="0"/>
              </a:spcBef>
              <a:spcAft>
                <a:spcPts val="0"/>
              </a:spcAft>
            </a:pPr>
            <a:r>
              <a:rPr sz="937" b="0">
                <a:solidFill>
                  <a:srgbClr val="16243A"/>
                </a:solidFill>
                <a:latin typeface="微软雅黑"/>
                <a:ea typeface="微软雅黑"/>
              </a:rPr>
              <a:t>3 小时内降雨量将达 100 mm 以上</a:t>
            </a:r>
          </a:p>
        </p:txBody>
      </p:sp>
      <p:sp>
        <p:nvSpPr>
          <p:cNvPr id="29" name="TextBox 28"/>
          <p:cNvSpPr txBox="1"/>
          <p:nvPr/>
        </p:nvSpPr>
        <p:spPr>
          <a:xfrm>
            <a:off x="609600" y="2552700"/>
            <a:ext cx="10972800" cy="228600"/>
          </a:xfrm>
          <a:prstGeom prst="rect">
            <a:avLst/>
          </a:prstGeom>
          <a:noFill/>
        </p:spPr>
        <p:txBody>
          <a:bodyPr wrap="square" lIns="0" rIns="0" tIns="0" bIns="0" anchor="t">
            <a:spAutoFit/>
          </a:bodyPr>
          <a:lstStyle/>
          <a:p>
            <a:pPr algn="l">
              <a:lnSpc>
                <a:spcPct val="100000"/>
              </a:lnSpc>
              <a:spcBef>
                <a:spcPts val="0"/>
              </a:spcBef>
              <a:spcAft>
                <a:spcPts val="0"/>
              </a:spcAft>
            </a:pPr>
            <a:r>
              <a:rPr sz="937" b="1">
                <a:solidFill>
                  <a:srgbClr val="C2401C"/>
                </a:solidFill>
                <a:latin typeface="微软雅黑"/>
                <a:ea typeface="微软雅黑"/>
              </a:rPr>
              <a:t>提示：橙色预警意味着 3 小时内可能出现 50 mm 以上强降水，此时应停止户外活动、果断避险。</a:t>
            </a:r>
          </a:p>
        </p:txBody>
      </p:sp>
      <p:sp>
        <p:nvSpPr>
          <p:cNvPr id="30" name="TextBox 29"/>
          <p:cNvSpPr txBox="1"/>
          <p:nvPr/>
        </p:nvSpPr>
        <p:spPr>
          <a:xfrm>
            <a:off x="609600" y="2933700"/>
            <a:ext cx="10972800" cy="266700"/>
          </a:xfrm>
          <a:prstGeom prst="rect">
            <a:avLst/>
          </a:prstGeom>
          <a:noFill/>
        </p:spPr>
        <p:txBody>
          <a:bodyPr wrap="square" lIns="0" rIns="0" tIns="0" bIns="0" anchor="t">
            <a:spAutoFit/>
          </a:bodyPr>
          <a:lstStyle/>
          <a:p>
            <a:pPr algn="l">
              <a:lnSpc>
                <a:spcPct val="100000"/>
              </a:lnSpc>
              <a:spcBef>
                <a:spcPts val="0"/>
              </a:spcBef>
              <a:spcAft>
                <a:spcPts val="0"/>
              </a:spcAft>
            </a:pPr>
            <a:r>
              <a:rPr sz="1275" b="1">
                <a:solidFill>
                  <a:srgbClr val="0B3A6B"/>
                </a:solidFill>
                <a:latin typeface="微软雅黑"/>
                <a:ea typeface="微软雅黑"/>
              </a:rPr>
              <a:t>二、城市内涝三大成因</a:t>
            </a:r>
          </a:p>
        </p:txBody>
      </p:sp>
      <p:sp>
        <p:nvSpPr>
          <p:cNvPr id="31" name="Rounded Rectangle 30"/>
          <p:cNvSpPr/>
          <p:nvPr/>
        </p:nvSpPr>
        <p:spPr>
          <a:xfrm>
            <a:off x="609600" y="3257550"/>
            <a:ext cx="3505200" cy="1219200"/>
          </a:xfrm>
          <a:prstGeom prst="roundRect">
            <a:avLst>
              <a:gd name="adj" fmla="val 9375"/>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ectangle 31"/>
          <p:cNvSpPr/>
          <p:nvPr/>
        </p:nvSpPr>
        <p:spPr>
          <a:xfrm>
            <a:off x="609600" y="3257550"/>
            <a:ext cx="3505200" cy="47625"/>
          </a:xfrm>
          <a:prstGeom prst="rect">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838200" y="3448050"/>
            <a:ext cx="3048000" cy="266700"/>
          </a:xfrm>
          <a:prstGeom prst="rect">
            <a:avLst/>
          </a:prstGeom>
          <a:noFill/>
        </p:spPr>
        <p:txBody>
          <a:bodyPr wrap="square" lIns="0" rIns="0" tIns="0" bIns="0" anchor="t">
            <a:spAutoFit/>
          </a:bodyPr>
          <a:lstStyle/>
          <a:p>
            <a:pPr algn="l">
              <a:lnSpc>
                <a:spcPct val="100000"/>
              </a:lnSpc>
              <a:spcBef>
                <a:spcPts val="0"/>
              </a:spcBef>
              <a:spcAft>
                <a:spcPts val="0"/>
              </a:spcAft>
            </a:pPr>
            <a:r>
              <a:rPr sz="1162" b="1">
                <a:solidFill>
                  <a:srgbClr val="0B3A6B"/>
                </a:solidFill>
                <a:latin typeface="微软雅黑"/>
                <a:ea typeface="微软雅黑"/>
              </a:rPr>
              <a:t>降雨强度超设计标准</a:t>
            </a:r>
          </a:p>
        </p:txBody>
      </p:sp>
      <p:sp>
        <p:nvSpPr>
          <p:cNvPr id="34" name="TextBox 33"/>
          <p:cNvSpPr txBox="1"/>
          <p:nvPr/>
        </p:nvSpPr>
        <p:spPr>
          <a:xfrm>
            <a:off x="838200" y="3752850"/>
            <a:ext cx="3048000" cy="628650"/>
          </a:xfrm>
          <a:prstGeom prst="rect">
            <a:avLst/>
          </a:prstGeom>
          <a:noFill/>
        </p:spPr>
        <p:txBody>
          <a:bodyPr wrap="square" lIns="0" rIns="0" tIns="0" bIns="0" anchor="t">
            <a:spAutoFit/>
          </a:bodyPr>
          <a:lstStyle/>
          <a:p>
            <a:pPr algn="l">
              <a:lnSpc>
                <a:spcPct val="155000"/>
              </a:lnSpc>
              <a:spcBef>
                <a:spcPts val="0"/>
              </a:spcBef>
              <a:spcAft>
                <a:spcPts val="0"/>
              </a:spcAft>
            </a:pPr>
            <a:r>
              <a:rPr sz="937" b="0">
                <a:solidFill>
                  <a:srgbClr val="5A6B80"/>
                </a:solidFill>
                <a:latin typeface="微软雅黑"/>
                <a:ea typeface="微软雅黑"/>
              </a:rPr>
              <a:t>管网按 1–3 年一遇设计，短时强降雨易超出排放能力，形成积水。</a:t>
            </a:r>
          </a:p>
        </p:txBody>
      </p:sp>
      <p:sp>
        <p:nvSpPr>
          <p:cNvPr id="35" name="Rounded Rectangle 34"/>
          <p:cNvSpPr/>
          <p:nvPr/>
        </p:nvSpPr>
        <p:spPr>
          <a:xfrm>
            <a:off x="4343400" y="3257550"/>
            <a:ext cx="3505200" cy="1219200"/>
          </a:xfrm>
          <a:prstGeom prst="roundRect">
            <a:avLst>
              <a:gd name="adj" fmla="val 9375"/>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Rectangle 35"/>
          <p:cNvSpPr/>
          <p:nvPr/>
        </p:nvSpPr>
        <p:spPr>
          <a:xfrm>
            <a:off x="4343400" y="3257550"/>
            <a:ext cx="3505200" cy="47625"/>
          </a:xfrm>
          <a:prstGeom prst="rect">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4572000" y="3448050"/>
            <a:ext cx="3048000" cy="266700"/>
          </a:xfrm>
          <a:prstGeom prst="rect">
            <a:avLst/>
          </a:prstGeom>
          <a:noFill/>
        </p:spPr>
        <p:txBody>
          <a:bodyPr wrap="square" lIns="0" rIns="0" tIns="0" bIns="0" anchor="t">
            <a:spAutoFit/>
          </a:bodyPr>
          <a:lstStyle/>
          <a:p>
            <a:pPr algn="l">
              <a:lnSpc>
                <a:spcPct val="100000"/>
              </a:lnSpc>
              <a:spcBef>
                <a:spcPts val="0"/>
              </a:spcBef>
              <a:spcAft>
                <a:spcPts val="0"/>
              </a:spcAft>
            </a:pPr>
            <a:r>
              <a:rPr sz="1162" b="1">
                <a:solidFill>
                  <a:srgbClr val="0B3A6B"/>
                </a:solidFill>
                <a:latin typeface="微软雅黑"/>
                <a:ea typeface="微软雅黑"/>
              </a:rPr>
              <a:t>排水系统受阻</a:t>
            </a:r>
          </a:p>
        </p:txBody>
      </p:sp>
      <p:sp>
        <p:nvSpPr>
          <p:cNvPr id="38" name="TextBox 37"/>
          <p:cNvSpPr txBox="1"/>
          <p:nvPr/>
        </p:nvSpPr>
        <p:spPr>
          <a:xfrm>
            <a:off x="4572000" y="3752850"/>
            <a:ext cx="3048000" cy="628650"/>
          </a:xfrm>
          <a:prstGeom prst="rect">
            <a:avLst/>
          </a:prstGeom>
          <a:noFill/>
        </p:spPr>
        <p:txBody>
          <a:bodyPr wrap="square" lIns="0" rIns="0" tIns="0" bIns="0" anchor="t">
            <a:spAutoFit/>
          </a:bodyPr>
          <a:lstStyle/>
          <a:p>
            <a:pPr algn="l">
              <a:lnSpc>
                <a:spcPct val="155000"/>
              </a:lnSpc>
              <a:spcBef>
                <a:spcPts val="0"/>
              </a:spcBef>
              <a:spcAft>
                <a:spcPts val="0"/>
              </a:spcAft>
            </a:pPr>
            <a:r>
              <a:rPr sz="937" b="0">
                <a:solidFill>
                  <a:srgbClr val="5A6B80"/>
                </a:solidFill>
                <a:latin typeface="微软雅黑"/>
                <a:ea typeface="微软雅黑"/>
              </a:rPr>
              <a:t>落叶、垃圾、施工围挡堵塞雨水口，下穿隧道与地下空间成为"蓄水池"。</a:t>
            </a:r>
          </a:p>
        </p:txBody>
      </p:sp>
      <p:sp>
        <p:nvSpPr>
          <p:cNvPr id="39" name="Rounded Rectangle 38"/>
          <p:cNvSpPr/>
          <p:nvPr/>
        </p:nvSpPr>
        <p:spPr>
          <a:xfrm>
            <a:off x="8077200" y="3257550"/>
            <a:ext cx="3505200" cy="1219200"/>
          </a:xfrm>
          <a:prstGeom prst="roundRect">
            <a:avLst>
              <a:gd name="adj" fmla="val 9375"/>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Rectangle 39"/>
          <p:cNvSpPr/>
          <p:nvPr/>
        </p:nvSpPr>
        <p:spPr>
          <a:xfrm>
            <a:off x="8077200" y="3257550"/>
            <a:ext cx="3505200" cy="47625"/>
          </a:xfrm>
          <a:prstGeom prst="rect">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8305800" y="3448050"/>
            <a:ext cx="3048000" cy="266700"/>
          </a:xfrm>
          <a:prstGeom prst="rect">
            <a:avLst/>
          </a:prstGeom>
          <a:noFill/>
        </p:spPr>
        <p:txBody>
          <a:bodyPr wrap="square" lIns="0" rIns="0" tIns="0" bIns="0" anchor="t">
            <a:spAutoFit/>
          </a:bodyPr>
          <a:lstStyle/>
          <a:p>
            <a:pPr algn="l">
              <a:lnSpc>
                <a:spcPct val="100000"/>
              </a:lnSpc>
              <a:spcBef>
                <a:spcPts val="0"/>
              </a:spcBef>
              <a:spcAft>
                <a:spcPts val="0"/>
              </a:spcAft>
            </a:pPr>
            <a:r>
              <a:rPr sz="1162" b="1">
                <a:solidFill>
                  <a:srgbClr val="0B3A6B"/>
                </a:solidFill>
                <a:latin typeface="微软雅黑"/>
                <a:ea typeface="微软雅黑"/>
              </a:rPr>
              <a:t>地形与竖向设计</a:t>
            </a:r>
          </a:p>
        </p:txBody>
      </p:sp>
      <p:sp>
        <p:nvSpPr>
          <p:cNvPr id="42" name="TextBox 41"/>
          <p:cNvSpPr txBox="1"/>
          <p:nvPr/>
        </p:nvSpPr>
        <p:spPr>
          <a:xfrm>
            <a:off x="8305800" y="3752850"/>
            <a:ext cx="3048000" cy="628650"/>
          </a:xfrm>
          <a:prstGeom prst="rect">
            <a:avLst/>
          </a:prstGeom>
          <a:noFill/>
        </p:spPr>
        <p:txBody>
          <a:bodyPr wrap="square" lIns="0" rIns="0" tIns="0" bIns="0" anchor="t">
            <a:spAutoFit/>
          </a:bodyPr>
          <a:lstStyle/>
          <a:p>
            <a:pPr algn="l">
              <a:lnSpc>
                <a:spcPct val="155000"/>
              </a:lnSpc>
              <a:spcBef>
                <a:spcPts val="0"/>
              </a:spcBef>
              <a:spcAft>
                <a:spcPts val="0"/>
              </a:spcAft>
            </a:pPr>
            <a:r>
              <a:rPr sz="937" b="0">
                <a:solidFill>
                  <a:srgbClr val="5A6B80"/>
                </a:solidFill>
                <a:latin typeface="微软雅黑"/>
                <a:ea typeface="微软雅黑"/>
              </a:rPr>
              <a:t>低洼地段、下穿立交、地下车库、老旧小区等地势低处积水深度大、退水慢。</a:t>
            </a:r>
          </a:p>
        </p:txBody>
      </p:sp>
      <p:sp>
        <p:nvSpPr>
          <p:cNvPr id="43" name="Rounded Rectangle 42"/>
          <p:cNvSpPr/>
          <p:nvPr/>
        </p:nvSpPr>
        <p:spPr>
          <a:xfrm>
            <a:off x="609600" y="4629150"/>
            <a:ext cx="10972800" cy="1123950"/>
          </a:xfrm>
          <a:prstGeom prst="roundRect">
            <a:avLst>
              <a:gd name="adj" fmla="val 10169"/>
            </a:avLst>
          </a:prstGeom>
          <a:solidFill>
            <a:srgbClr val="E8562A">
              <a:alpha val="9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TextBox 43"/>
          <p:cNvSpPr txBox="1"/>
          <p:nvPr/>
        </p:nvSpPr>
        <p:spPr>
          <a:xfrm>
            <a:off x="876300" y="4762500"/>
            <a:ext cx="10439400" cy="247649"/>
          </a:xfrm>
          <a:prstGeom prst="rect">
            <a:avLst/>
          </a:prstGeom>
          <a:noFill/>
        </p:spPr>
        <p:txBody>
          <a:bodyPr wrap="square" lIns="0" rIns="0" tIns="0" bIns="0" anchor="t">
            <a:spAutoFit/>
          </a:bodyPr>
          <a:lstStyle/>
          <a:p>
            <a:pPr algn="l">
              <a:lnSpc>
                <a:spcPct val="100000"/>
              </a:lnSpc>
              <a:spcBef>
                <a:spcPts val="0"/>
              </a:spcBef>
              <a:spcAft>
                <a:spcPts val="0"/>
              </a:spcAft>
            </a:pPr>
            <a:r>
              <a:rPr sz="1162" b="1">
                <a:solidFill>
                  <a:srgbClr val="C2401C"/>
                </a:solidFill>
                <a:latin typeface="微软雅黑"/>
                <a:ea typeface="微软雅黑"/>
              </a:rPr>
              <a:t>三、必须记住的三条"生死线"</a:t>
            </a:r>
          </a:p>
        </p:txBody>
      </p:sp>
      <p:sp>
        <p:nvSpPr>
          <p:cNvPr id="45" name="Rounded Rectangle 44"/>
          <p:cNvSpPr/>
          <p:nvPr/>
        </p:nvSpPr>
        <p:spPr>
          <a:xfrm>
            <a:off x="876300" y="5048250"/>
            <a:ext cx="3390900" cy="323850"/>
          </a:xfrm>
          <a:prstGeom prst="roundRect">
            <a:avLst>
              <a:gd name="adj" fmla="val 23529"/>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Rounded Rectangle 45"/>
          <p:cNvSpPr/>
          <p:nvPr/>
        </p:nvSpPr>
        <p:spPr>
          <a:xfrm>
            <a:off x="876300" y="5048250"/>
            <a:ext cx="1047749" cy="323850"/>
          </a:xfrm>
          <a:prstGeom prst="roundRect">
            <a:avLst>
              <a:gd name="adj" fmla="val 17647"/>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TextBox 46"/>
          <p:cNvSpPr txBox="1"/>
          <p:nvPr/>
        </p:nvSpPr>
        <p:spPr>
          <a:xfrm>
            <a:off x="876300" y="5048250"/>
            <a:ext cx="1047749" cy="323850"/>
          </a:xfrm>
          <a:prstGeom prst="rect">
            <a:avLst/>
          </a:prstGeom>
          <a:noFill/>
        </p:spPr>
        <p:txBody>
          <a:bodyPr wrap="square" lIns="0" rIns="0" tIns="0" bIns="0" anchor="ctr">
            <a:spAutoFit/>
          </a:bodyPr>
          <a:lstStyle/>
          <a:p>
            <a:pPr algn="ctr">
              <a:lnSpc>
                <a:spcPct val="100000"/>
              </a:lnSpc>
              <a:spcBef>
                <a:spcPts val="0"/>
              </a:spcBef>
              <a:spcAft>
                <a:spcPts val="0"/>
              </a:spcAft>
            </a:pPr>
            <a:r>
              <a:rPr sz="862" b="1">
                <a:solidFill>
                  <a:srgbClr val="FFFFFF"/>
                </a:solidFill>
                <a:latin typeface="微软雅黑"/>
                <a:ea typeface="微软雅黑"/>
              </a:rPr>
              <a:t>水位过车轮 1/3</a:t>
            </a:r>
          </a:p>
        </p:txBody>
      </p:sp>
      <p:sp>
        <p:nvSpPr>
          <p:cNvPr id="48" name="TextBox 47"/>
          <p:cNvSpPr txBox="1"/>
          <p:nvPr/>
        </p:nvSpPr>
        <p:spPr>
          <a:xfrm>
            <a:off x="2076450" y="5048250"/>
            <a:ext cx="2133600" cy="323850"/>
          </a:xfrm>
          <a:prstGeom prst="rect">
            <a:avLst/>
          </a:prstGeom>
          <a:noFill/>
        </p:spPr>
        <p:txBody>
          <a:bodyPr wrap="square" lIns="0" rIns="0" tIns="0" bIns="0" anchor="ctr">
            <a:spAutoFit/>
          </a:bodyPr>
          <a:lstStyle/>
          <a:p>
            <a:pPr algn="l">
              <a:lnSpc>
                <a:spcPct val="140000"/>
              </a:lnSpc>
              <a:spcBef>
                <a:spcPts val="0"/>
              </a:spcBef>
              <a:spcAft>
                <a:spcPts val="0"/>
              </a:spcAft>
            </a:pPr>
            <a:r>
              <a:rPr sz="937" b="0">
                <a:solidFill>
                  <a:srgbClr val="16243A"/>
                </a:solidFill>
                <a:latin typeface="微软雅黑"/>
                <a:ea typeface="微软雅黑"/>
              </a:rPr>
              <a:t>立即弃车逃生，切勿二次打火</a:t>
            </a:r>
          </a:p>
        </p:txBody>
      </p:sp>
      <p:sp>
        <p:nvSpPr>
          <p:cNvPr id="49" name="Rounded Rectangle 48"/>
          <p:cNvSpPr/>
          <p:nvPr/>
        </p:nvSpPr>
        <p:spPr>
          <a:xfrm>
            <a:off x="4438650" y="5048250"/>
            <a:ext cx="3390900" cy="323850"/>
          </a:xfrm>
          <a:prstGeom prst="roundRect">
            <a:avLst>
              <a:gd name="adj" fmla="val 23529"/>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0" name="Rounded Rectangle 49"/>
          <p:cNvSpPr/>
          <p:nvPr/>
        </p:nvSpPr>
        <p:spPr>
          <a:xfrm>
            <a:off x="4438650" y="5048250"/>
            <a:ext cx="1047749" cy="323850"/>
          </a:xfrm>
          <a:prstGeom prst="roundRect">
            <a:avLst>
              <a:gd name="adj" fmla="val 17647"/>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 name="TextBox 50"/>
          <p:cNvSpPr txBox="1"/>
          <p:nvPr/>
        </p:nvSpPr>
        <p:spPr>
          <a:xfrm>
            <a:off x="4438650" y="5048250"/>
            <a:ext cx="1047749" cy="323850"/>
          </a:xfrm>
          <a:prstGeom prst="rect">
            <a:avLst/>
          </a:prstGeom>
          <a:noFill/>
        </p:spPr>
        <p:txBody>
          <a:bodyPr wrap="square" lIns="0" rIns="0" tIns="0" bIns="0" anchor="ctr">
            <a:spAutoFit/>
          </a:bodyPr>
          <a:lstStyle/>
          <a:p>
            <a:pPr algn="ctr">
              <a:lnSpc>
                <a:spcPct val="100000"/>
              </a:lnSpc>
              <a:spcBef>
                <a:spcPts val="0"/>
              </a:spcBef>
              <a:spcAft>
                <a:spcPts val="0"/>
              </a:spcAft>
            </a:pPr>
            <a:r>
              <a:rPr sz="862" b="1">
                <a:solidFill>
                  <a:srgbClr val="FFFFFF"/>
                </a:solidFill>
                <a:latin typeface="微软雅黑"/>
                <a:ea typeface="微软雅黑"/>
              </a:rPr>
              <a:t>水深过膝</a:t>
            </a:r>
          </a:p>
        </p:txBody>
      </p:sp>
      <p:sp>
        <p:nvSpPr>
          <p:cNvPr id="52" name="TextBox 51"/>
          <p:cNvSpPr txBox="1"/>
          <p:nvPr/>
        </p:nvSpPr>
        <p:spPr>
          <a:xfrm>
            <a:off x="5638800" y="5048250"/>
            <a:ext cx="2133600" cy="323850"/>
          </a:xfrm>
          <a:prstGeom prst="rect">
            <a:avLst/>
          </a:prstGeom>
          <a:noFill/>
        </p:spPr>
        <p:txBody>
          <a:bodyPr wrap="square" lIns="0" rIns="0" tIns="0" bIns="0" anchor="ctr">
            <a:spAutoFit/>
          </a:bodyPr>
          <a:lstStyle/>
          <a:p>
            <a:pPr algn="l">
              <a:lnSpc>
                <a:spcPct val="140000"/>
              </a:lnSpc>
              <a:spcBef>
                <a:spcPts val="0"/>
              </a:spcBef>
              <a:spcAft>
                <a:spcPts val="0"/>
              </a:spcAft>
            </a:pPr>
            <a:r>
              <a:rPr sz="937" b="0">
                <a:solidFill>
                  <a:srgbClr val="16243A"/>
                </a:solidFill>
                <a:latin typeface="微软雅黑"/>
                <a:ea typeface="微软雅黑"/>
              </a:rPr>
              <a:t>切勿涉水行走，15 cm 急流即可冲倒成人</a:t>
            </a:r>
          </a:p>
        </p:txBody>
      </p:sp>
      <p:sp>
        <p:nvSpPr>
          <p:cNvPr id="53" name="Rounded Rectangle 52"/>
          <p:cNvSpPr/>
          <p:nvPr/>
        </p:nvSpPr>
        <p:spPr>
          <a:xfrm>
            <a:off x="8001000" y="5048250"/>
            <a:ext cx="3314700" cy="323850"/>
          </a:xfrm>
          <a:prstGeom prst="roundRect">
            <a:avLst>
              <a:gd name="adj" fmla="val 23529"/>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4" name="Rounded Rectangle 53"/>
          <p:cNvSpPr/>
          <p:nvPr/>
        </p:nvSpPr>
        <p:spPr>
          <a:xfrm>
            <a:off x="8001000" y="5048250"/>
            <a:ext cx="1047749" cy="323850"/>
          </a:xfrm>
          <a:prstGeom prst="roundRect">
            <a:avLst>
              <a:gd name="adj" fmla="val 17647"/>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5" name="TextBox 54"/>
          <p:cNvSpPr txBox="1"/>
          <p:nvPr/>
        </p:nvSpPr>
        <p:spPr>
          <a:xfrm>
            <a:off x="8001000" y="5048250"/>
            <a:ext cx="1047749" cy="323850"/>
          </a:xfrm>
          <a:prstGeom prst="rect">
            <a:avLst/>
          </a:prstGeom>
          <a:noFill/>
        </p:spPr>
        <p:txBody>
          <a:bodyPr wrap="square" lIns="0" rIns="0" tIns="0" bIns="0" anchor="ctr">
            <a:spAutoFit/>
          </a:bodyPr>
          <a:lstStyle/>
          <a:p>
            <a:pPr algn="ctr">
              <a:lnSpc>
                <a:spcPct val="100000"/>
              </a:lnSpc>
              <a:spcBef>
                <a:spcPts val="0"/>
              </a:spcBef>
              <a:spcAft>
                <a:spcPts val="0"/>
              </a:spcAft>
            </a:pPr>
            <a:r>
              <a:rPr sz="862" b="1">
                <a:solidFill>
                  <a:srgbClr val="FFFFFF"/>
                </a:solidFill>
                <a:latin typeface="微软雅黑"/>
                <a:ea typeface="微软雅黑"/>
              </a:rPr>
              <a:t>下穿隧道积水</a:t>
            </a:r>
          </a:p>
        </p:txBody>
      </p:sp>
      <p:sp>
        <p:nvSpPr>
          <p:cNvPr id="56" name="TextBox 55"/>
          <p:cNvSpPr txBox="1"/>
          <p:nvPr/>
        </p:nvSpPr>
        <p:spPr>
          <a:xfrm>
            <a:off x="9201150" y="5048250"/>
            <a:ext cx="2057400" cy="323850"/>
          </a:xfrm>
          <a:prstGeom prst="rect">
            <a:avLst/>
          </a:prstGeom>
          <a:noFill/>
        </p:spPr>
        <p:txBody>
          <a:bodyPr wrap="square" lIns="0" rIns="0" tIns="0" bIns="0" anchor="ctr">
            <a:spAutoFit/>
          </a:bodyPr>
          <a:lstStyle/>
          <a:p>
            <a:pPr algn="l">
              <a:lnSpc>
                <a:spcPct val="140000"/>
              </a:lnSpc>
              <a:spcBef>
                <a:spcPts val="0"/>
              </a:spcBef>
              <a:spcAft>
                <a:spcPts val="0"/>
              </a:spcAft>
            </a:pPr>
            <a:r>
              <a:rPr sz="937" b="0">
                <a:solidFill>
                  <a:srgbClr val="16243A"/>
                </a:solidFill>
                <a:latin typeface="微软雅黑"/>
                <a:ea typeface="微软雅黑"/>
              </a:rPr>
              <a:t>车辆一旦被困，第一时间破窗或开车门撤离</a:t>
            </a:r>
          </a:p>
        </p:txBody>
      </p:sp>
      <p:sp>
        <p:nvSpPr>
          <p:cNvPr id="57" name="TextBox 56"/>
          <p:cNvSpPr txBox="1"/>
          <p:nvPr/>
        </p:nvSpPr>
        <p:spPr>
          <a:xfrm>
            <a:off x="876300" y="5448300"/>
            <a:ext cx="10439400" cy="228600"/>
          </a:xfrm>
          <a:prstGeom prst="rect">
            <a:avLst/>
          </a:prstGeom>
          <a:noFill/>
        </p:spPr>
        <p:txBody>
          <a:bodyPr wrap="square" lIns="0" rIns="0" tIns="0" bIns="0" anchor="t">
            <a:spAutoFit/>
          </a:bodyPr>
          <a:lstStyle/>
          <a:p>
            <a:pPr algn="l">
              <a:lnSpc>
                <a:spcPct val="100000"/>
              </a:lnSpc>
              <a:spcBef>
                <a:spcPts val="0"/>
              </a:spcBef>
              <a:spcAft>
                <a:spcPts val="0"/>
              </a:spcAft>
            </a:pPr>
            <a:r>
              <a:rPr sz="862" b="0">
                <a:solidFill>
                  <a:srgbClr val="5A6B80"/>
                </a:solidFill>
                <a:latin typeface="微软雅黑"/>
                <a:ea typeface="微软雅黑"/>
              </a:rPr>
              <a:t>依据：GB/T 27962《气象灾害预警信号发布与传播办法》及各地防汛防台应急预案。</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09600" y="495299"/>
            <a:ext cx="57150" cy="304800"/>
          </a:xfrm>
          <a:prstGeom prst="roundRect">
            <a:avLst>
              <a:gd name="adj" fmla="val 5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381000"/>
            <a:ext cx="8191500" cy="533400"/>
          </a:xfrm>
          <a:prstGeom prst="rect">
            <a:avLst/>
          </a:prstGeom>
          <a:noFill/>
        </p:spPr>
        <p:txBody>
          <a:bodyPr wrap="square" lIns="0" rIns="0" tIns="0" bIns="0" anchor="t">
            <a:spAutoFit/>
          </a:bodyPr>
          <a:lstStyle/>
          <a:p>
            <a:pPr algn="l">
              <a:lnSpc>
                <a:spcPct val="100000"/>
              </a:lnSpc>
              <a:spcBef>
                <a:spcPts val="0"/>
              </a:spcBef>
              <a:spcAft>
                <a:spcPts val="0"/>
              </a:spcAft>
            </a:pPr>
            <a:r>
              <a:rPr sz="2550" b="1">
                <a:solidFill>
                  <a:srgbClr val="16243A"/>
                </a:solidFill>
                <a:latin typeface="微软雅黑"/>
                <a:ea typeface="微软雅黑"/>
              </a:rPr>
              <a:t>案例① 2021 年河南郑州"7·20"特大暴雨</a:t>
            </a:r>
          </a:p>
        </p:txBody>
      </p:sp>
      <p:sp>
        <p:nvSpPr>
          <p:cNvPr id="5" name="TextBox 4"/>
          <p:cNvSpPr txBox="1"/>
          <p:nvPr/>
        </p:nvSpPr>
        <p:spPr>
          <a:xfrm>
            <a:off x="5715000" y="514350"/>
            <a:ext cx="5867400" cy="2667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特别重大自然灾害 · 国务院组织调查</a:t>
            </a:r>
          </a:p>
        </p:txBody>
      </p:sp>
      <p:sp>
        <p:nvSpPr>
          <p:cNvPr id="6" name="TextBox 5"/>
          <p:cNvSpPr txBox="1"/>
          <p:nvPr/>
        </p:nvSpPr>
        <p:spPr>
          <a:xfrm>
            <a:off x="609600" y="6362700"/>
            <a:ext cx="7239000" cy="228600"/>
          </a:xfrm>
          <a:prstGeom prst="rect">
            <a:avLst/>
          </a:prstGeom>
          <a:noFill/>
        </p:spPr>
        <p:txBody>
          <a:bodyPr wrap="square" lIns="0" rIns="0" tIns="0" bIns="0" anchor="t">
            <a:spAutoFit/>
          </a:bodyPr>
          <a:lstStyle/>
          <a:p>
            <a:pPr algn="l">
              <a:lnSpc>
                <a:spcPct val="100000"/>
              </a:lnSpc>
              <a:spcBef>
                <a:spcPts val="0"/>
              </a:spcBef>
              <a:spcAft>
                <a:spcPts val="0"/>
              </a:spcAft>
            </a:pPr>
            <a:r>
              <a:rPr sz="975" b="0">
                <a:solidFill>
                  <a:srgbClr val="5A6B80"/>
                </a:solidFill>
                <a:latin typeface="微软雅黑"/>
                <a:ea typeface="微软雅黑"/>
              </a:rPr>
              <a:t>防灾减灾培训课件 · 近 10 年自然灾害典型案例解读</a:t>
            </a:r>
          </a:p>
        </p:txBody>
      </p:sp>
      <p:sp>
        <p:nvSpPr>
          <p:cNvPr id="7" name="TextBox 6"/>
          <p:cNvSpPr txBox="1"/>
          <p:nvPr/>
        </p:nvSpPr>
        <p:spPr>
          <a:xfrm>
            <a:off x="8572500" y="6362700"/>
            <a:ext cx="3009900" cy="2286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11 / 44</a:t>
            </a:r>
          </a:p>
        </p:txBody>
      </p:sp>
      <p:pic>
        <p:nvPicPr>
          <p:cNvPr id="8" name="Picture 7" descr="flood_city_496x322.png"/>
          <p:cNvPicPr>
            <a:picLocks noChangeAspect="1"/>
          </p:cNvPicPr>
          <p:nvPr/>
        </p:nvPicPr>
        <p:blipFill>
          <a:blip r:embed="rId2"/>
          <a:stretch>
            <a:fillRect/>
          </a:stretch>
        </p:blipFill>
        <p:spPr>
          <a:xfrm>
            <a:off x="609600" y="1238250"/>
            <a:ext cx="4724400" cy="3067050"/>
          </a:xfrm>
          <a:prstGeom prst="rect">
            <a:avLst/>
          </a:prstGeom>
        </p:spPr>
      </p:pic>
      <p:sp>
        <p:nvSpPr>
          <p:cNvPr id="9" name="Rectangle 8"/>
          <p:cNvSpPr/>
          <p:nvPr/>
        </p:nvSpPr>
        <p:spPr>
          <a:xfrm>
            <a:off x="609600" y="1238250"/>
            <a:ext cx="4724400" cy="3067050"/>
          </a:xfrm>
          <a:prstGeom prst="rect">
            <a:avLst/>
          </a:prstGeom>
          <a:solidFill>
            <a:srgbClr val="0B3A6B">
              <a:alpha val="3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0100" y="3771900"/>
            <a:ext cx="1905000" cy="323850"/>
          </a:xfrm>
          <a:prstGeom prst="roundRect">
            <a:avLst>
              <a:gd name="adj" fmla="val 5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00100" y="3771900"/>
            <a:ext cx="1905000" cy="323850"/>
          </a:xfrm>
          <a:prstGeom prst="rect">
            <a:avLst/>
          </a:prstGeom>
          <a:noFill/>
        </p:spPr>
        <p:txBody>
          <a:bodyPr wrap="square" lIns="0" rIns="0" tIns="0" bIns="0" anchor="ctr">
            <a:spAutoFit/>
          </a:bodyPr>
          <a:lstStyle/>
          <a:p>
            <a:pPr algn="ctr">
              <a:lnSpc>
                <a:spcPct val="100000"/>
              </a:lnSpc>
              <a:spcBef>
                <a:spcPts val="0"/>
              </a:spcBef>
              <a:spcAft>
                <a:spcPts val="0"/>
              </a:spcAft>
            </a:pPr>
            <a:r>
              <a:rPr sz="975" b="1">
                <a:solidFill>
                  <a:srgbClr val="FFFFFF"/>
                </a:solidFill>
                <a:latin typeface="微软雅黑"/>
                <a:ea typeface="微软雅黑"/>
              </a:rPr>
              <a:t>城市内涝 · 多灾并发</a:t>
            </a:r>
          </a:p>
        </p:txBody>
      </p:sp>
      <p:sp>
        <p:nvSpPr>
          <p:cNvPr id="12" name="TextBox 11"/>
          <p:cNvSpPr txBox="1"/>
          <p:nvPr/>
        </p:nvSpPr>
        <p:spPr>
          <a:xfrm>
            <a:off x="5524500" y="1257300"/>
            <a:ext cx="6057900" cy="285750"/>
          </a:xfrm>
          <a:prstGeom prst="rect">
            <a:avLst/>
          </a:prstGeom>
          <a:noFill/>
        </p:spPr>
        <p:txBody>
          <a:bodyPr wrap="square" lIns="0" rIns="0" tIns="0" bIns="0" anchor="t">
            <a:spAutoFit/>
          </a:bodyPr>
          <a:lstStyle/>
          <a:p>
            <a:pPr algn="l">
              <a:lnSpc>
                <a:spcPct val="100000"/>
              </a:lnSpc>
              <a:spcBef>
                <a:spcPts val="0"/>
              </a:spcBef>
              <a:spcAft>
                <a:spcPts val="0"/>
              </a:spcAft>
            </a:pPr>
            <a:r>
              <a:rPr sz="1125" b="1">
                <a:solidFill>
                  <a:srgbClr val="0B3A6B"/>
                </a:solidFill>
                <a:latin typeface="微软雅黑"/>
                <a:ea typeface="微软雅黑"/>
              </a:rPr>
              <a:t>灾害过程</a:t>
            </a:r>
          </a:p>
        </p:txBody>
      </p:sp>
      <p:sp>
        <p:nvSpPr>
          <p:cNvPr id="13" name="TextBox 12"/>
          <p:cNvSpPr txBox="1"/>
          <p:nvPr/>
        </p:nvSpPr>
        <p:spPr>
          <a:xfrm>
            <a:off x="5524500" y="1562100"/>
            <a:ext cx="6057900" cy="914400"/>
          </a:xfrm>
          <a:prstGeom prst="rect">
            <a:avLst/>
          </a:prstGeom>
          <a:noFill/>
        </p:spPr>
        <p:txBody>
          <a:bodyPr wrap="square" lIns="0" rIns="0" tIns="0" bIns="0" anchor="t">
            <a:spAutoFit/>
          </a:bodyPr>
          <a:lstStyle/>
          <a:p>
            <a:pPr algn="l">
              <a:lnSpc>
                <a:spcPct val="160000"/>
              </a:lnSpc>
              <a:spcBef>
                <a:spcPts val="0"/>
              </a:spcBef>
              <a:spcAft>
                <a:spcPts val="0"/>
              </a:spcAft>
            </a:pPr>
            <a:r>
              <a:rPr sz="975" b="0">
                <a:solidFill>
                  <a:srgbClr val="16243A"/>
                </a:solidFill>
                <a:latin typeface="微软雅黑"/>
                <a:ea typeface="微软雅黑"/>
              </a:rPr>
              <a:t>2021 年 7 月 17 日至 23 日，河南遭遇历史罕见特大暴雨。7 月 20 日暴雨中心移至郑州，日最大点雨量 624.1 mm，接近郑州年平均降雨量（640.8 mm）；全省累计面雨量郑州 534 mm。</a:t>
            </a:r>
          </a:p>
        </p:txBody>
      </p:sp>
      <p:sp>
        <p:nvSpPr>
          <p:cNvPr id="14" name="TextBox 13"/>
          <p:cNvSpPr txBox="1"/>
          <p:nvPr/>
        </p:nvSpPr>
        <p:spPr>
          <a:xfrm>
            <a:off x="5524500" y="2590800"/>
            <a:ext cx="6057900" cy="285750"/>
          </a:xfrm>
          <a:prstGeom prst="rect">
            <a:avLst/>
          </a:prstGeom>
          <a:noFill/>
        </p:spPr>
        <p:txBody>
          <a:bodyPr wrap="square" lIns="0" rIns="0" tIns="0" bIns="0" anchor="t">
            <a:spAutoFit/>
          </a:bodyPr>
          <a:lstStyle/>
          <a:p>
            <a:pPr algn="l">
              <a:lnSpc>
                <a:spcPct val="100000"/>
              </a:lnSpc>
              <a:spcBef>
                <a:spcPts val="0"/>
              </a:spcBef>
              <a:spcAft>
                <a:spcPts val="0"/>
              </a:spcAft>
            </a:pPr>
            <a:r>
              <a:rPr sz="1125" b="1">
                <a:solidFill>
                  <a:srgbClr val="C2401C"/>
                </a:solidFill>
                <a:latin typeface="微软雅黑"/>
                <a:ea typeface="微软雅黑"/>
              </a:rPr>
              <a:t>灾情数据（国务院调查组认定）</a:t>
            </a:r>
          </a:p>
        </p:txBody>
      </p:sp>
      <p:sp>
        <p:nvSpPr>
          <p:cNvPr id="15" name="Rounded Rectangle 14"/>
          <p:cNvSpPr/>
          <p:nvPr/>
        </p:nvSpPr>
        <p:spPr>
          <a:xfrm>
            <a:off x="5524500" y="2914650"/>
            <a:ext cx="6057900" cy="438150"/>
          </a:xfrm>
          <a:prstGeom prst="roundRect">
            <a:avLst>
              <a:gd name="adj" fmla="val 17391"/>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5676900" y="2914650"/>
            <a:ext cx="1428750" cy="438150"/>
          </a:xfrm>
          <a:prstGeom prst="rect">
            <a:avLst/>
          </a:prstGeom>
          <a:noFill/>
        </p:spPr>
        <p:txBody>
          <a:bodyPr wrap="square" lIns="0" rIns="0" tIns="0" bIns="0" anchor="ctr">
            <a:spAutoFit/>
          </a:bodyPr>
          <a:lstStyle/>
          <a:p>
            <a:pPr algn="l">
              <a:lnSpc>
                <a:spcPct val="100000"/>
              </a:lnSpc>
              <a:spcBef>
                <a:spcPts val="0"/>
              </a:spcBef>
              <a:spcAft>
                <a:spcPts val="0"/>
              </a:spcAft>
            </a:pPr>
            <a:r>
              <a:rPr sz="1650" b="1">
                <a:solidFill>
                  <a:srgbClr val="E8562A"/>
                </a:solidFill>
                <a:latin typeface="微软雅黑"/>
                <a:ea typeface="微软雅黑"/>
              </a:rPr>
              <a:t>150</a:t>
            </a:r>
          </a:p>
        </p:txBody>
      </p:sp>
      <p:sp>
        <p:nvSpPr>
          <p:cNvPr id="17" name="TextBox 16"/>
          <p:cNvSpPr txBox="1"/>
          <p:nvPr/>
        </p:nvSpPr>
        <p:spPr>
          <a:xfrm>
            <a:off x="7162800" y="2914650"/>
            <a:ext cx="2000250" cy="438150"/>
          </a:xfrm>
          <a:prstGeom prst="rect">
            <a:avLst/>
          </a:prstGeom>
          <a:noFill/>
        </p:spPr>
        <p:txBody>
          <a:bodyPr wrap="square" lIns="0" rIns="0" tIns="0" bIns="0" anchor="ctr">
            <a:spAutoFit/>
          </a:bodyPr>
          <a:lstStyle/>
          <a:p>
            <a:pPr algn="l">
              <a:lnSpc>
                <a:spcPct val="100000"/>
              </a:lnSpc>
              <a:spcBef>
                <a:spcPts val="0"/>
              </a:spcBef>
              <a:spcAft>
                <a:spcPts val="0"/>
              </a:spcAft>
            </a:pPr>
            <a:r>
              <a:rPr sz="1050" b="1">
                <a:solidFill>
                  <a:srgbClr val="16243A"/>
                </a:solidFill>
                <a:latin typeface="微软雅黑"/>
                <a:ea typeface="微软雅黑"/>
              </a:rPr>
              <a:t>个县（市、区）受灾</a:t>
            </a:r>
          </a:p>
        </p:txBody>
      </p:sp>
      <p:sp>
        <p:nvSpPr>
          <p:cNvPr id="18" name="TextBox 17"/>
          <p:cNvSpPr txBox="1"/>
          <p:nvPr/>
        </p:nvSpPr>
        <p:spPr>
          <a:xfrm>
            <a:off x="9182100" y="2914650"/>
            <a:ext cx="2286000" cy="438150"/>
          </a:xfrm>
          <a:prstGeom prst="rect">
            <a:avLst/>
          </a:prstGeom>
          <a:noFill/>
        </p:spPr>
        <p:txBody>
          <a:bodyPr wrap="square" lIns="0" rIns="0" tIns="0" bIns="0" anchor="ctr">
            <a:spAutoFit/>
          </a:bodyPr>
          <a:lstStyle/>
          <a:p>
            <a:pPr algn="l">
              <a:lnSpc>
                <a:spcPct val="100000"/>
              </a:lnSpc>
              <a:spcBef>
                <a:spcPts val="0"/>
              </a:spcBef>
              <a:spcAft>
                <a:spcPts val="0"/>
              </a:spcAft>
            </a:pPr>
            <a:r>
              <a:rPr sz="900" b="0">
                <a:solidFill>
                  <a:srgbClr val="5A6B80"/>
                </a:solidFill>
                <a:latin typeface="微软雅黑"/>
                <a:ea typeface="微软雅黑"/>
              </a:rPr>
              <a:t>全省 1478.6 万人受灾</a:t>
            </a:r>
          </a:p>
        </p:txBody>
      </p:sp>
      <p:sp>
        <p:nvSpPr>
          <p:cNvPr id="19" name="Rounded Rectangle 18"/>
          <p:cNvSpPr/>
          <p:nvPr/>
        </p:nvSpPr>
        <p:spPr>
          <a:xfrm>
            <a:off x="5524500" y="3409950"/>
            <a:ext cx="6057900" cy="438150"/>
          </a:xfrm>
          <a:prstGeom prst="roundRect">
            <a:avLst>
              <a:gd name="adj" fmla="val 17391"/>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5676900" y="3409950"/>
            <a:ext cx="1428750" cy="438150"/>
          </a:xfrm>
          <a:prstGeom prst="rect">
            <a:avLst/>
          </a:prstGeom>
          <a:noFill/>
        </p:spPr>
        <p:txBody>
          <a:bodyPr wrap="square" lIns="0" rIns="0" tIns="0" bIns="0" anchor="ctr">
            <a:spAutoFit/>
          </a:bodyPr>
          <a:lstStyle/>
          <a:p>
            <a:pPr algn="l">
              <a:lnSpc>
                <a:spcPct val="100000"/>
              </a:lnSpc>
              <a:spcBef>
                <a:spcPts val="0"/>
              </a:spcBef>
              <a:spcAft>
                <a:spcPts val="0"/>
              </a:spcAft>
            </a:pPr>
            <a:r>
              <a:rPr sz="1650" b="1">
                <a:solidFill>
                  <a:srgbClr val="E8562A"/>
                </a:solidFill>
                <a:latin typeface="微软雅黑"/>
                <a:ea typeface="微软雅黑"/>
              </a:rPr>
              <a:t>398</a:t>
            </a:r>
          </a:p>
        </p:txBody>
      </p:sp>
      <p:sp>
        <p:nvSpPr>
          <p:cNvPr id="21" name="TextBox 20"/>
          <p:cNvSpPr txBox="1"/>
          <p:nvPr/>
        </p:nvSpPr>
        <p:spPr>
          <a:xfrm>
            <a:off x="7162800" y="3409950"/>
            <a:ext cx="2000250" cy="438150"/>
          </a:xfrm>
          <a:prstGeom prst="rect">
            <a:avLst/>
          </a:prstGeom>
          <a:noFill/>
        </p:spPr>
        <p:txBody>
          <a:bodyPr wrap="square" lIns="0" rIns="0" tIns="0" bIns="0" anchor="ctr">
            <a:spAutoFit/>
          </a:bodyPr>
          <a:lstStyle/>
          <a:p>
            <a:pPr algn="l">
              <a:lnSpc>
                <a:spcPct val="100000"/>
              </a:lnSpc>
              <a:spcBef>
                <a:spcPts val="0"/>
              </a:spcBef>
              <a:spcAft>
                <a:spcPts val="0"/>
              </a:spcAft>
            </a:pPr>
            <a:r>
              <a:rPr sz="1050" b="1">
                <a:solidFill>
                  <a:srgbClr val="16243A"/>
                </a:solidFill>
                <a:latin typeface="微软雅黑"/>
                <a:ea typeface="微软雅黑"/>
              </a:rPr>
              <a:t>人死亡失踪</a:t>
            </a:r>
          </a:p>
        </p:txBody>
      </p:sp>
      <p:sp>
        <p:nvSpPr>
          <p:cNvPr id="22" name="TextBox 21"/>
          <p:cNvSpPr txBox="1"/>
          <p:nvPr/>
        </p:nvSpPr>
        <p:spPr>
          <a:xfrm>
            <a:off x="9182100" y="3409950"/>
            <a:ext cx="2286000" cy="438150"/>
          </a:xfrm>
          <a:prstGeom prst="rect">
            <a:avLst/>
          </a:prstGeom>
          <a:noFill/>
        </p:spPr>
        <p:txBody>
          <a:bodyPr wrap="square" lIns="0" rIns="0" tIns="0" bIns="0" anchor="ctr">
            <a:spAutoFit/>
          </a:bodyPr>
          <a:lstStyle/>
          <a:p>
            <a:pPr algn="l">
              <a:lnSpc>
                <a:spcPct val="100000"/>
              </a:lnSpc>
              <a:spcBef>
                <a:spcPts val="0"/>
              </a:spcBef>
              <a:spcAft>
                <a:spcPts val="0"/>
              </a:spcAft>
            </a:pPr>
            <a:r>
              <a:rPr sz="900" b="0">
                <a:solidFill>
                  <a:srgbClr val="5A6B80"/>
                </a:solidFill>
                <a:latin typeface="微软雅黑"/>
                <a:ea typeface="微软雅黑"/>
              </a:rPr>
              <a:t>其中郑州市 380 人，占全省 95.5%</a:t>
            </a:r>
          </a:p>
        </p:txBody>
      </p:sp>
      <p:sp>
        <p:nvSpPr>
          <p:cNvPr id="23" name="Rounded Rectangle 22"/>
          <p:cNvSpPr/>
          <p:nvPr/>
        </p:nvSpPr>
        <p:spPr>
          <a:xfrm>
            <a:off x="5524500" y="3905249"/>
            <a:ext cx="6057900" cy="438150"/>
          </a:xfrm>
          <a:prstGeom prst="roundRect">
            <a:avLst>
              <a:gd name="adj" fmla="val 17391"/>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5676900" y="3905249"/>
            <a:ext cx="1428750" cy="438150"/>
          </a:xfrm>
          <a:prstGeom prst="rect">
            <a:avLst/>
          </a:prstGeom>
          <a:noFill/>
        </p:spPr>
        <p:txBody>
          <a:bodyPr wrap="square" lIns="0" rIns="0" tIns="0" bIns="0" anchor="ctr">
            <a:spAutoFit/>
          </a:bodyPr>
          <a:lstStyle/>
          <a:p>
            <a:pPr algn="l">
              <a:lnSpc>
                <a:spcPct val="100000"/>
              </a:lnSpc>
              <a:spcBef>
                <a:spcPts val="0"/>
              </a:spcBef>
              <a:spcAft>
                <a:spcPts val="0"/>
              </a:spcAft>
            </a:pPr>
            <a:r>
              <a:rPr sz="1650" b="1">
                <a:solidFill>
                  <a:srgbClr val="E8562A"/>
                </a:solidFill>
                <a:latin typeface="微软雅黑"/>
                <a:ea typeface="微软雅黑"/>
              </a:rPr>
              <a:t>1200.6</a:t>
            </a:r>
          </a:p>
        </p:txBody>
      </p:sp>
      <p:sp>
        <p:nvSpPr>
          <p:cNvPr id="25" name="TextBox 24"/>
          <p:cNvSpPr txBox="1"/>
          <p:nvPr/>
        </p:nvSpPr>
        <p:spPr>
          <a:xfrm>
            <a:off x="7162800" y="3905249"/>
            <a:ext cx="2000250" cy="438150"/>
          </a:xfrm>
          <a:prstGeom prst="rect">
            <a:avLst/>
          </a:prstGeom>
          <a:noFill/>
        </p:spPr>
        <p:txBody>
          <a:bodyPr wrap="square" lIns="0" rIns="0" tIns="0" bIns="0" anchor="ctr">
            <a:spAutoFit/>
          </a:bodyPr>
          <a:lstStyle/>
          <a:p>
            <a:pPr algn="l">
              <a:lnSpc>
                <a:spcPct val="100000"/>
              </a:lnSpc>
              <a:spcBef>
                <a:spcPts val="0"/>
              </a:spcBef>
              <a:spcAft>
                <a:spcPts val="0"/>
              </a:spcAft>
            </a:pPr>
            <a:r>
              <a:rPr sz="1050" b="1">
                <a:solidFill>
                  <a:srgbClr val="16243A"/>
                </a:solidFill>
                <a:latin typeface="微软雅黑"/>
                <a:ea typeface="微软雅黑"/>
              </a:rPr>
              <a:t>亿元直接经济损失</a:t>
            </a:r>
          </a:p>
        </p:txBody>
      </p:sp>
      <p:sp>
        <p:nvSpPr>
          <p:cNvPr id="26" name="TextBox 25"/>
          <p:cNvSpPr txBox="1"/>
          <p:nvPr/>
        </p:nvSpPr>
        <p:spPr>
          <a:xfrm>
            <a:off x="9182100" y="3905249"/>
            <a:ext cx="2286000" cy="438150"/>
          </a:xfrm>
          <a:prstGeom prst="rect">
            <a:avLst/>
          </a:prstGeom>
          <a:noFill/>
        </p:spPr>
        <p:txBody>
          <a:bodyPr wrap="square" lIns="0" rIns="0" tIns="0" bIns="0" anchor="ctr">
            <a:spAutoFit/>
          </a:bodyPr>
          <a:lstStyle/>
          <a:p>
            <a:pPr algn="l">
              <a:lnSpc>
                <a:spcPct val="100000"/>
              </a:lnSpc>
              <a:spcBef>
                <a:spcPts val="0"/>
              </a:spcBef>
              <a:spcAft>
                <a:spcPts val="0"/>
              </a:spcAft>
            </a:pPr>
            <a:r>
              <a:rPr sz="900" b="0">
                <a:solidFill>
                  <a:srgbClr val="5A6B80"/>
                </a:solidFill>
                <a:latin typeface="微软雅黑"/>
                <a:ea typeface="微软雅黑"/>
              </a:rPr>
              <a:t>其中郑州市 409 亿元，占 34.1%</a:t>
            </a:r>
          </a:p>
        </p:txBody>
      </p:sp>
      <p:sp>
        <p:nvSpPr>
          <p:cNvPr id="27" name="TextBox 26"/>
          <p:cNvSpPr txBox="1"/>
          <p:nvPr/>
        </p:nvSpPr>
        <p:spPr>
          <a:xfrm>
            <a:off x="609600" y="4476750"/>
            <a:ext cx="10972800" cy="1238250"/>
          </a:xfrm>
          <a:prstGeom prst="rect">
            <a:avLst/>
          </a:prstGeom>
          <a:noFill/>
        </p:spPr>
        <p:txBody>
          <a:bodyPr wrap="square" lIns="0" rIns="0" tIns="0" bIns="0" anchor="t">
            <a:spAutoFit/>
          </a:bodyPr>
          <a:lstStyle/>
          <a:p>
            <a:pPr algn="l">
              <a:lnSpc>
                <a:spcPct val="170000"/>
              </a:lnSpc>
              <a:spcBef>
                <a:spcPts val="0"/>
              </a:spcBef>
              <a:spcAft>
                <a:spcPts val="0"/>
              </a:spcAft>
            </a:pPr>
            <a:r>
              <a:rPr sz="1012" b="0">
                <a:solidFill>
                  <a:srgbClr val="16243A"/>
                </a:solidFill>
                <a:latin typeface="微软雅黑"/>
                <a:ea typeface="微软雅黑"/>
              </a:rPr>
              <a:t>关键事实：地铁 5 号线、京广快速路北隧道等发生本不应发生的伤亡事件。国务院调查组认定，"总体是天灾，具体有人祸"——郑州市委市政府及有关区县、部门和单位风险意识不强，对特大灾害认识准备不足、防范组织不力、应急处置不当，存在失职渎职行为，89 名公职人员被追责问责。</a:t>
            </a:r>
          </a:p>
        </p:txBody>
      </p:sp>
      <p:sp>
        <p:nvSpPr>
          <p:cNvPr id="28" name="TextBox 27"/>
          <p:cNvSpPr txBox="1"/>
          <p:nvPr/>
        </p:nvSpPr>
        <p:spPr>
          <a:xfrm>
            <a:off x="609600" y="5829300"/>
            <a:ext cx="10972800" cy="228600"/>
          </a:xfrm>
          <a:prstGeom prst="rect">
            <a:avLst/>
          </a:prstGeom>
          <a:noFill/>
        </p:spPr>
        <p:txBody>
          <a:bodyPr wrap="square" lIns="0" rIns="0" tIns="0" bIns="0" anchor="t">
            <a:spAutoFit/>
          </a:bodyPr>
          <a:lstStyle/>
          <a:p>
            <a:pPr algn="l">
              <a:lnSpc>
                <a:spcPct val="100000"/>
              </a:lnSpc>
              <a:spcBef>
                <a:spcPts val="0"/>
              </a:spcBef>
              <a:spcAft>
                <a:spcPts val="0"/>
              </a:spcAft>
            </a:pPr>
            <a:r>
              <a:rPr sz="862" b="0">
                <a:solidFill>
                  <a:srgbClr val="5A6B80"/>
                </a:solidFill>
                <a:latin typeface="微软雅黑"/>
                <a:ea typeface="微软雅黑"/>
              </a:rPr>
              <a:t>资料来源：国务院河南郑州"7·20"特大暴雨灾害调查组调查报告（2022 年 1 月公布）</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09600" y="495299"/>
            <a:ext cx="57150" cy="304800"/>
          </a:xfrm>
          <a:prstGeom prst="roundRect">
            <a:avLst>
              <a:gd name="adj" fmla="val 5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381000"/>
            <a:ext cx="8191500" cy="533400"/>
          </a:xfrm>
          <a:prstGeom prst="rect">
            <a:avLst/>
          </a:prstGeom>
          <a:noFill/>
        </p:spPr>
        <p:txBody>
          <a:bodyPr wrap="square" lIns="0" rIns="0" tIns="0" bIns="0" anchor="t">
            <a:spAutoFit/>
          </a:bodyPr>
          <a:lstStyle/>
          <a:p>
            <a:pPr algn="l">
              <a:lnSpc>
                <a:spcPct val="100000"/>
              </a:lnSpc>
              <a:spcBef>
                <a:spcPts val="0"/>
              </a:spcBef>
              <a:spcAft>
                <a:spcPts val="0"/>
              </a:spcAft>
            </a:pPr>
            <a:r>
              <a:rPr sz="2550" b="1">
                <a:solidFill>
                  <a:srgbClr val="16243A"/>
                </a:solidFill>
                <a:latin typeface="微软雅黑"/>
                <a:ea typeface="微软雅黑"/>
              </a:rPr>
              <a:t>案例① 复盘：一场"天灾"中的"人祸"环节</a:t>
            </a:r>
          </a:p>
        </p:txBody>
      </p:sp>
      <p:sp>
        <p:nvSpPr>
          <p:cNvPr id="5" name="TextBox 4"/>
          <p:cNvSpPr txBox="1"/>
          <p:nvPr/>
        </p:nvSpPr>
        <p:spPr>
          <a:xfrm>
            <a:off x="5715000" y="514350"/>
            <a:ext cx="5867400" cy="2667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调查组定性与教训提炼</a:t>
            </a:r>
          </a:p>
        </p:txBody>
      </p:sp>
      <p:sp>
        <p:nvSpPr>
          <p:cNvPr id="6" name="TextBox 5"/>
          <p:cNvSpPr txBox="1"/>
          <p:nvPr/>
        </p:nvSpPr>
        <p:spPr>
          <a:xfrm>
            <a:off x="609600" y="6362700"/>
            <a:ext cx="7239000" cy="228600"/>
          </a:xfrm>
          <a:prstGeom prst="rect">
            <a:avLst/>
          </a:prstGeom>
          <a:noFill/>
        </p:spPr>
        <p:txBody>
          <a:bodyPr wrap="square" lIns="0" rIns="0" tIns="0" bIns="0" anchor="t">
            <a:spAutoFit/>
          </a:bodyPr>
          <a:lstStyle/>
          <a:p>
            <a:pPr algn="l">
              <a:lnSpc>
                <a:spcPct val="100000"/>
              </a:lnSpc>
              <a:spcBef>
                <a:spcPts val="0"/>
              </a:spcBef>
              <a:spcAft>
                <a:spcPts val="0"/>
              </a:spcAft>
            </a:pPr>
            <a:r>
              <a:rPr sz="975" b="0">
                <a:solidFill>
                  <a:srgbClr val="5A6B80"/>
                </a:solidFill>
                <a:latin typeface="微软雅黑"/>
                <a:ea typeface="微软雅黑"/>
              </a:rPr>
              <a:t>防灾减灾培训课件 · 近 10 年自然灾害典型案例解读</a:t>
            </a:r>
          </a:p>
        </p:txBody>
      </p:sp>
      <p:sp>
        <p:nvSpPr>
          <p:cNvPr id="7" name="TextBox 6"/>
          <p:cNvSpPr txBox="1"/>
          <p:nvPr/>
        </p:nvSpPr>
        <p:spPr>
          <a:xfrm>
            <a:off x="8572500" y="6362700"/>
            <a:ext cx="3009900" cy="2286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12 / 44</a:t>
            </a:r>
          </a:p>
        </p:txBody>
      </p:sp>
      <p:sp>
        <p:nvSpPr>
          <p:cNvPr id="8" name="Rounded Rectangle 7"/>
          <p:cNvSpPr/>
          <p:nvPr/>
        </p:nvSpPr>
        <p:spPr>
          <a:xfrm>
            <a:off x="609600" y="1238250"/>
            <a:ext cx="10972800" cy="723900"/>
          </a:xfrm>
          <a:prstGeom prst="roundRect">
            <a:avLst>
              <a:gd name="adj" fmla="val 13157"/>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609600" y="1238250"/>
            <a:ext cx="1428750" cy="723900"/>
          </a:xfrm>
          <a:prstGeom prst="roundRect">
            <a:avLst>
              <a:gd name="adj" fmla="val 13157"/>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09600" y="1238250"/>
            <a:ext cx="1428750" cy="723900"/>
          </a:xfrm>
          <a:prstGeom prst="rect">
            <a:avLst/>
          </a:prstGeom>
          <a:noFill/>
        </p:spPr>
        <p:txBody>
          <a:bodyPr wrap="square" lIns="0" rIns="0" tIns="0" bIns="0" anchor="ctr">
            <a:spAutoFit/>
          </a:bodyPr>
          <a:lstStyle/>
          <a:p>
            <a:pPr algn="ctr">
              <a:lnSpc>
                <a:spcPct val="100000"/>
              </a:lnSpc>
              <a:spcBef>
                <a:spcPts val="0"/>
              </a:spcBef>
              <a:spcAft>
                <a:spcPts val="0"/>
              </a:spcAft>
            </a:pPr>
            <a:r>
              <a:rPr sz="1275" b="1">
                <a:solidFill>
                  <a:srgbClr val="FFFFFF"/>
                </a:solidFill>
                <a:latin typeface="微软雅黑"/>
                <a:ea typeface="微软雅黑"/>
              </a:rPr>
              <a:t>风险意识</a:t>
            </a:r>
          </a:p>
        </p:txBody>
      </p:sp>
      <p:sp>
        <p:nvSpPr>
          <p:cNvPr id="11" name="TextBox 10"/>
          <p:cNvSpPr txBox="1"/>
          <p:nvPr/>
        </p:nvSpPr>
        <p:spPr>
          <a:xfrm>
            <a:off x="2247900" y="1352550"/>
            <a:ext cx="9144000" cy="228600"/>
          </a:xfrm>
          <a:prstGeom prst="rect">
            <a:avLst/>
          </a:prstGeom>
          <a:noFill/>
        </p:spPr>
        <p:txBody>
          <a:bodyPr wrap="square" lIns="0" rIns="0" tIns="0" bIns="0" anchor="t">
            <a:spAutoFit/>
          </a:bodyPr>
          <a:lstStyle/>
          <a:p>
            <a:pPr algn="l">
              <a:lnSpc>
                <a:spcPct val="100000"/>
              </a:lnSpc>
              <a:spcBef>
                <a:spcPts val="0"/>
              </a:spcBef>
              <a:spcAft>
                <a:spcPts val="0"/>
              </a:spcAft>
            </a:pPr>
            <a:r>
              <a:rPr sz="1125" b="1">
                <a:solidFill>
                  <a:srgbClr val="16243A"/>
                </a:solidFill>
                <a:latin typeface="微软雅黑"/>
                <a:ea typeface="微软雅黑"/>
              </a:rPr>
              <a:t>对极端天气的极端性、破坏性认识严重不足</a:t>
            </a:r>
          </a:p>
        </p:txBody>
      </p:sp>
      <p:sp>
        <p:nvSpPr>
          <p:cNvPr id="12" name="TextBox 11"/>
          <p:cNvSpPr txBox="1"/>
          <p:nvPr/>
        </p:nvSpPr>
        <p:spPr>
          <a:xfrm>
            <a:off x="2247900" y="1619250"/>
            <a:ext cx="9144000" cy="247649"/>
          </a:xfrm>
          <a:prstGeom prst="rect">
            <a:avLst/>
          </a:prstGeom>
          <a:noFill/>
        </p:spPr>
        <p:txBody>
          <a:bodyPr wrap="square" lIns="0" rIns="0" tIns="0" bIns="0" anchor="t">
            <a:spAutoFit/>
          </a:bodyPr>
          <a:lstStyle/>
          <a:p>
            <a:pPr algn="l">
              <a:lnSpc>
                <a:spcPct val="100000"/>
              </a:lnSpc>
              <a:spcBef>
                <a:spcPts val="0"/>
              </a:spcBef>
              <a:spcAft>
                <a:spcPts val="0"/>
              </a:spcAft>
            </a:pPr>
            <a:r>
              <a:rPr sz="937" b="0">
                <a:solidFill>
                  <a:srgbClr val="5A6B80"/>
                </a:solidFill>
                <a:latin typeface="微软雅黑"/>
                <a:ea typeface="微软雅黑"/>
              </a:rPr>
              <a:t>未按预案启动最高等级响应，"等一等、看一看"延误时机</a:t>
            </a:r>
          </a:p>
        </p:txBody>
      </p:sp>
      <p:sp>
        <p:nvSpPr>
          <p:cNvPr id="13" name="Rounded Rectangle 12"/>
          <p:cNvSpPr/>
          <p:nvPr/>
        </p:nvSpPr>
        <p:spPr>
          <a:xfrm>
            <a:off x="609600" y="2038349"/>
            <a:ext cx="10972800" cy="723900"/>
          </a:xfrm>
          <a:prstGeom prst="roundRect">
            <a:avLst>
              <a:gd name="adj" fmla="val 13157"/>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609600" y="2038349"/>
            <a:ext cx="1428750" cy="723900"/>
          </a:xfrm>
          <a:prstGeom prst="roundRect">
            <a:avLst>
              <a:gd name="adj" fmla="val 13157"/>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09600" y="2038349"/>
            <a:ext cx="1428750" cy="723900"/>
          </a:xfrm>
          <a:prstGeom prst="rect">
            <a:avLst/>
          </a:prstGeom>
          <a:noFill/>
        </p:spPr>
        <p:txBody>
          <a:bodyPr wrap="square" lIns="0" rIns="0" tIns="0" bIns="0" anchor="ctr">
            <a:spAutoFit/>
          </a:bodyPr>
          <a:lstStyle/>
          <a:p>
            <a:pPr algn="ctr">
              <a:lnSpc>
                <a:spcPct val="100000"/>
              </a:lnSpc>
              <a:spcBef>
                <a:spcPts val="0"/>
              </a:spcBef>
              <a:spcAft>
                <a:spcPts val="0"/>
              </a:spcAft>
            </a:pPr>
            <a:r>
              <a:rPr sz="1275" b="1">
                <a:solidFill>
                  <a:srgbClr val="FFFFFF"/>
                </a:solidFill>
                <a:latin typeface="微软雅黑"/>
                <a:ea typeface="微软雅黑"/>
              </a:rPr>
              <a:t>预警响应</a:t>
            </a:r>
          </a:p>
        </p:txBody>
      </p:sp>
      <p:sp>
        <p:nvSpPr>
          <p:cNvPr id="16" name="TextBox 15"/>
          <p:cNvSpPr txBox="1"/>
          <p:nvPr/>
        </p:nvSpPr>
        <p:spPr>
          <a:xfrm>
            <a:off x="2247900" y="2152650"/>
            <a:ext cx="9144000" cy="228600"/>
          </a:xfrm>
          <a:prstGeom prst="rect">
            <a:avLst/>
          </a:prstGeom>
          <a:noFill/>
        </p:spPr>
        <p:txBody>
          <a:bodyPr wrap="square" lIns="0" rIns="0" tIns="0" bIns="0" anchor="t">
            <a:spAutoFit/>
          </a:bodyPr>
          <a:lstStyle/>
          <a:p>
            <a:pPr algn="l">
              <a:lnSpc>
                <a:spcPct val="100000"/>
              </a:lnSpc>
              <a:spcBef>
                <a:spcPts val="0"/>
              </a:spcBef>
              <a:spcAft>
                <a:spcPts val="0"/>
              </a:spcAft>
            </a:pPr>
            <a:r>
              <a:rPr sz="1125" b="1">
                <a:solidFill>
                  <a:srgbClr val="16243A"/>
                </a:solidFill>
                <a:latin typeface="微软雅黑"/>
                <a:ea typeface="微软雅黑"/>
              </a:rPr>
              <a:t>气象预警与应急响应未形成"叫应"闭环</a:t>
            </a:r>
          </a:p>
        </p:txBody>
      </p:sp>
      <p:sp>
        <p:nvSpPr>
          <p:cNvPr id="17" name="TextBox 16"/>
          <p:cNvSpPr txBox="1"/>
          <p:nvPr/>
        </p:nvSpPr>
        <p:spPr>
          <a:xfrm>
            <a:off x="2247900" y="2419350"/>
            <a:ext cx="9144000" cy="247649"/>
          </a:xfrm>
          <a:prstGeom prst="rect">
            <a:avLst/>
          </a:prstGeom>
          <a:noFill/>
        </p:spPr>
        <p:txBody>
          <a:bodyPr wrap="square" lIns="0" rIns="0" tIns="0" bIns="0" anchor="t">
            <a:spAutoFit/>
          </a:bodyPr>
          <a:lstStyle/>
          <a:p>
            <a:pPr algn="l">
              <a:lnSpc>
                <a:spcPct val="100000"/>
              </a:lnSpc>
              <a:spcBef>
                <a:spcPts val="0"/>
              </a:spcBef>
              <a:spcAft>
                <a:spcPts val="0"/>
              </a:spcAft>
            </a:pPr>
            <a:r>
              <a:rPr sz="937" b="0">
                <a:solidFill>
                  <a:srgbClr val="5A6B80"/>
                </a:solidFill>
                <a:latin typeface="微软雅黑"/>
                <a:ea typeface="微软雅黑"/>
              </a:rPr>
              <a:t>红色预警发布后，未果断采取停运、停业、封闭隧道等措施</a:t>
            </a:r>
          </a:p>
        </p:txBody>
      </p:sp>
      <p:sp>
        <p:nvSpPr>
          <p:cNvPr id="18" name="Rounded Rectangle 17"/>
          <p:cNvSpPr/>
          <p:nvPr/>
        </p:nvSpPr>
        <p:spPr>
          <a:xfrm>
            <a:off x="609600" y="2838450"/>
            <a:ext cx="10972800" cy="723900"/>
          </a:xfrm>
          <a:prstGeom prst="roundRect">
            <a:avLst>
              <a:gd name="adj" fmla="val 13157"/>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ounded Rectangle 18"/>
          <p:cNvSpPr/>
          <p:nvPr/>
        </p:nvSpPr>
        <p:spPr>
          <a:xfrm>
            <a:off x="609600" y="2838450"/>
            <a:ext cx="1428750" cy="723900"/>
          </a:xfrm>
          <a:prstGeom prst="roundRect">
            <a:avLst>
              <a:gd name="adj" fmla="val 13157"/>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09600" y="2838450"/>
            <a:ext cx="1428750" cy="723900"/>
          </a:xfrm>
          <a:prstGeom prst="rect">
            <a:avLst/>
          </a:prstGeom>
          <a:noFill/>
        </p:spPr>
        <p:txBody>
          <a:bodyPr wrap="square" lIns="0" rIns="0" tIns="0" bIns="0" anchor="ctr">
            <a:spAutoFit/>
          </a:bodyPr>
          <a:lstStyle/>
          <a:p>
            <a:pPr algn="ctr">
              <a:lnSpc>
                <a:spcPct val="100000"/>
              </a:lnSpc>
              <a:spcBef>
                <a:spcPts val="0"/>
              </a:spcBef>
              <a:spcAft>
                <a:spcPts val="0"/>
              </a:spcAft>
            </a:pPr>
            <a:r>
              <a:rPr sz="1275" b="1">
                <a:solidFill>
                  <a:srgbClr val="FFFFFF"/>
                </a:solidFill>
                <a:latin typeface="微软雅黑"/>
                <a:ea typeface="微软雅黑"/>
              </a:rPr>
              <a:t>关键设施</a:t>
            </a:r>
          </a:p>
        </p:txBody>
      </p:sp>
      <p:sp>
        <p:nvSpPr>
          <p:cNvPr id="21" name="TextBox 20"/>
          <p:cNvSpPr txBox="1"/>
          <p:nvPr/>
        </p:nvSpPr>
        <p:spPr>
          <a:xfrm>
            <a:off x="2247900" y="2952750"/>
            <a:ext cx="9144000" cy="228600"/>
          </a:xfrm>
          <a:prstGeom prst="rect">
            <a:avLst/>
          </a:prstGeom>
          <a:noFill/>
        </p:spPr>
        <p:txBody>
          <a:bodyPr wrap="square" lIns="0" rIns="0" tIns="0" bIns="0" anchor="t">
            <a:spAutoFit/>
          </a:bodyPr>
          <a:lstStyle/>
          <a:p>
            <a:pPr algn="l">
              <a:lnSpc>
                <a:spcPct val="100000"/>
              </a:lnSpc>
              <a:spcBef>
                <a:spcPts val="0"/>
              </a:spcBef>
              <a:spcAft>
                <a:spcPts val="0"/>
              </a:spcAft>
            </a:pPr>
            <a:r>
              <a:rPr sz="1125" b="1">
                <a:solidFill>
                  <a:srgbClr val="16243A"/>
                </a:solidFill>
                <a:latin typeface="微软雅黑"/>
                <a:ea typeface="微软雅黑"/>
              </a:rPr>
              <a:t>地铁、隧道等高风险部位管控失效</a:t>
            </a:r>
          </a:p>
        </p:txBody>
      </p:sp>
      <p:sp>
        <p:nvSpPr>
          <p:cNvPr id="22" name="TextBox 21"/>
          <p:cNvSpPr txBox="1"/>
          <p:nvPr/>
        </p:nvSpPr>
        <p:spPr>
          <a:xfrm>
            <a:off x="2247900" y="3219450"/>
            <a:ext cx="9144000" cy="247649"/>
          </a:xfrm>
          <a:prstGeom prst="rect">
            <a:avLst/>
          </a:prstGeom>
          <a:noFill/>
        </p:spPr>
        <p:txBody>
          <a:bodyPr wrap="square" lIns="0" rIns="0" tIns="0" bIns="0" anchor="t">
            <a:spAutoFit/>
          </a:bodyPr>
          <a:lstStyle/>
          <a:p>
            <a:pPr algn="l">
              <a:lnSpc>
                <a:spcPct val="100000"/>
              </a:lnSpc>
              <a:spcBef>
                <a:spcPts val="0"/>
              </a:spcBef>
              <a:spcAft>
                <a:spcPts val="0"/>
              </a:spcAft>
            </a:pPr>
            <a:r>
              <a:rPr sz="937" b="0">
                <a:solidFill>
                  <a:srgbClr val="5A6B80"/>
                </a:solidFill>
                <a:latin typeface="微软雅黑"/>
                <a:ea typeface="微软雅黑"/>
              </a:rPr>
              <a:t>地铁 5 号线未及时停运；隧道未及时封闭，形成致命陷阱</a:t>
            </a:r>
          </a:p>
        </p:txBody>
      </p:sp>
      <p:sp>
        <p:nvSpPr>
          <p:cNvPr id="23" name="Rounded Rectangle 22"/>
          <p:cNvSpPr/>
          <p:nvPr/>
        </p:nvSpPr>
        <p:spPr>
          <a:xfrm>
            <a:off x="609600" y="3638550"/>
            <a:ext cx="10972800" cy="723900"/>
          </a:xfrm>
          <a:prstGeom prst="roundRect">
            <a:avLst>
              <a:gd name="adj" fmla="val 13157"/>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ounded Rectangle 23"/>
          <p:cNvSpPr/>
          <p:nvPr/>
        </p:nvSpPr>
        <p:spPr>
          <a:xfrm>
            <a:off x="609600" y="3638550"/>
            <a:ext cx="1428750" cy="723900"/>
          </a:xfrm>
          <a:prstGeom prst="roundRect">
            <a:avLst>
              <a:gd name="adj" fmla="val 13157"/>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09600" y="3638550"/>
            <a:ext cx="1428750" cy="723900"/>
          </a:xfrm>
          <a:prstGeom prst="rect">
            <a:avLst/>
          </a:prstGeom>
          <a:noFill/>
        </p:spPr>
        <p:txBody>
          <a:bodyPr wrap="square" lIns="0" rIns="0" tIns="0" bIns="0" anchor="ctr">
            <a:spAutoFit/>
          </a:bodyPr>
          <a:lstStyle/>
          <a:p>
            <a:pPr algn="ctr">
              <a:lnSpc>
                <a:spcPct val="100000"/>
              </a:lnSpc>
              <a:spcBef>
                <a:spcPts val="0"/>
              </a:spcBef>
              <a:spcAft>
                <a:spcPts val="0"/>
              </a:spcAft>
            </a:pPr>
            <a:r>
              <a:rPr sz="1275" b="1">
                <a:solidFill>
                  <a:srgbClr val="FFFFFF"/>
                </a:solidFill>
                <a:latin typeface="微软雅黑"/>
                <a:ea typeface="微软雅黑"/>
              </a:rPr>
              <a:t>群众转移</a:t>
            </a:r>
          </a:p>
        </p:txBody>
      </p:sp>
      <p:sp>
        <p:nvSpPr>
          <p:cNvPr id="26" name="TextBox 25"/>
          <p:cNvSpPr txBox="1"/>
          <p:nvPr/>
        </p:nvSpPr>
        <p:spPr>
          <a:xfrm>
            <a:off x="2247900" y="3752850"/>
            <a:ext cx="9144000" cy="228600"/>
          </a:xfrm>
          <a:prstGeom prst="rect">
            <a:avLst/>
          </a:prstGeom>
          <a:noFill/>
        </p:spPr>
        <p:txBody>
          <a:bodyPr wrap="square" lIns="0" rIns="0" tIns="0" bIns="0" anchor="t">
            <a:spAutoFit/>
          </a:bodyPr>
          <a:lstStyle/>
          <a:p>
            <a:pPr algn="l">
              <a:lnSpc>
                <a:spcPct val="100000"/>
              </a:lnSpc>
              <a:spcBef>
                <a:spcPts val="0"/>
              </a:spcBef>
              <a:spcAft>
                <a:spcPts val="0"/>
              </a:spcAft>
            </a:pPr>
            <a:r>
              <a:rPr sz="1125" b="1">
                <a:solidFill>
                  <a:srgbClr val="16243A"/>
                </a:solidFill>
                <a:latin typeface="微软雅黑"/>
                <a:ea typeface="微软雅黑"/>
              </a:rPr>
              <a:t>转移避险不果断、不彻底</a:t>
            </a:r>
          </a:p>
        </p:txBody>
      </p:sp>
      <p:sp>
        <p:nvSpPr>
          <p:cNvPr id="27" name="TextBox 26"/>
          <p:cNvSpPr txBox="1"/>
          <p:nvPr/>
        </p:nvSpPr>
        <p:spPr>
          <a:xfrm>
            <a:off x="2247900" y="4019549"/>
            <a:ext cx="9144000" cy="247649"/>
          </a:xfrm>
          <a:prstGeom prst="rect">
            <a:avLst/>
          </a:prstGeom>
          <a:noFill/>
        </p:spPr>
        <p:txBody>
          <a:bodyPr wrap="square" lIns="0" rIns="0" tIns="0" bIns="0" anchor="t">
            <a:spAutoFit/>
          </a:bodyPr>
          <a:lstStyle/>
          <a:p>
            <a:pPr algn="l">
              <a:lnSpc>
                <a:spcPct val="100000"/>
              </a:lnSpc>
              <a:spcBef>
                <a:spcPts val="0"/>
              </a:spcBef>
              <a:spcAft>
                <a:spcPts val="0"/>
              </a:spcAft>
            </a:pPr>
            <a:r>
              <a:rPr sz="937" b="0">
                <a:solidFill>
                  <a:srgbClr val="5A6B80"/>
                </a:solidFill>
                <a:latin typeface="微软雅黑"/>
                <a:ea typeface="微软雅黑"/>
              </a:rPr>
              <a:t>对低洼区、地下空间人员未做到应转尽转、应转早转</a:t>
            </a:r>
          </a:p>
        </p:txBody>
      </p:sp>
      <p:sp>
        <p:nvSpPr>
          <p:cNvPr id="28" name="Rounded Rectangle 27"/>
          <p:cNvSpPr/>
          <p:nvPr/>
        </p:nvSpPr>
        <p:spPr>
          <a:xfrm>
            <a:off x="609600" y="4438650"/>
            <a:ext cx="10972800" cy="723900"/>
          </a:xfrm>
          <a:prstGeom prst="roundRect">
            <a:avLst>
              <a:gd name="adj" fmla="val 13157"/>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ounded Rectangle 28"/>
          <p:cNvSpPr/>
          <p:nvPr/>
        </p:nvSpPr>
        <p:spPr>
          <a:xfrm>
            <a:off x="609600" y="4438650"/>
            <a:ext cx="1428750" cy="723900"/>
          </a:xfrm>
          <a:prstGeom prst="roundRect">
            <a:avLst>
              <a:gd name="adj" fmla="val 13157"/>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609600" y="4438650"/>
            <a:ext cx="1428750" cy="723900"/>
          </a:xfrm>
          <a:prstGeom prst="rect">
            <a:avLst/>
          </a:prstGeom>
          <a:noFill/>
        </p:spPr>
        <p:txBody>
          <a:bodyPr wrap="square" lIns="0" rIns="0" tIns="0" bIns="0" anchor="ctr">
            <a:spAutoFit/>
          </a:bodyPr>
          <a:lstStyle/>
          <a:p>
            <a:pPr algn="ctr">
              <a:lnSpc>
                <a:spcPct val="100000"/>
              </a:lnSpc>
              <a:spcBef>
                <a:spcPts val="0"/>
              </a:spcBef>
              <a:spcAft>
                <a:spcPts val="0"/>
              </a:spcAft>
            </a:pPr>
            <a:r>
              <a:rPr sz="1275" b="1">
                <a:solidFill>
                  <a:srgbClr val="FFFFFF"/>
                </a:solidFill>
                <a:latin typeface="微软雅黑"/>
                <a:ea typeface="微软雅黑"/>
              </a:rPr>
              <a:t>信息报送</a:t>
            </a:r>
          </a:p>
        </p:txBody>
      </p:sp>
      <p:sp>
        <p:nvSpPr>
          <p:cNvPr id="31" name="TextBox 30"/>
          <p:cNvSpPr txBox="1"/>
          <p:nvPr/>
        </p:nvSpPr>
        <p:spPr>
          <a:xfrm>
            <a:off x="2247900" y="4552950"/>
            <a:ext cx="9144000" cy="228600"/>
          </a:xfrm>
          <a:prstGeom prst="rect">
            <a:avLst/>
          </a:prstGeom>
          <a:noFill/>
        </p:spPr>
        <p:txBody>
          <a:bodyPr wrap="square" lIns="0" rIns="0" tIns="0" bIns="0" anchor="t">
            <a:spAutoFit/>
          </a:bodyPr>
          <a:lstStyle/>
          <a:p>
            <a:pPr algn="l">
              <a:lnSpc>
                <a:spcPct val="100000"/>
              </a:lnSpc>
              <a:spcBef>
                <a:spcPts val="0"/>
              </a:spcBef>
              <a:spcAft>
                <a:spcPts val="0"/>
              </a:spcAft>
            </a:pPr>
            <a:r>
              <a:rPr sz="1125" b="1">
                <a:solidFill>
                  <a:srgbClr val="16243A"/>
                </a:solidFill>
                <a:latin typeface="微软雅黑"/>
                <a:ea typeface="微软雅黑"/>
              </a:rPr>
              <a:t>灾情信息报送存在迟报、瞒报</a:t>
            </a:r>
          </a:p>
        </p:txBody>
      </p:sp>
      <p:sp>
        <p:nvSpPr>
          <p:cNvPr id="32" name="TextBox 31"/>
          <p:cNvSpPr txBox="1"/>
          <p:nvPr/>
        </p:nvSpPr>
        <p:spPr>
          <a:xfrm>
            <a:off x="2247900" y="4819650"/>
            <a:ext cx="9144000" cy="247649"/>
          </a:xfrm>
          <a:prstGeom prst="rect">
            <a:avLst/>
          </a:prstGeom>
          <a:noFill/>
        </p:spPr>
        <p:txBody>
          <a:bodyPr wrap="square" lIns="0" rIns="0" tIns="0" bIns="0" anchor="t">
            <a:spAutoFit/>
          </a:bodyPr>
          <a:lstStyle/>
          <a:p>
            <a:pPr algn="l">
              <a:lnSpc>
                <a:spcPct val="100000"/>
              </a:lnSpc>
              <a:spcBef>
                <a:spcPts val="0"/>
              </a:spcBef>
              <a:spcAft>
                <a:spcPts val="0"/>
              </a:spcAft>
            </a:pPr>
            <a:r>
              <a:rPr sz="937" b="0">
                <a:solidFill>
                  <a:srgbClr val="5A6B80"/>
                </a:solidFill>
                <a:latin typeface="微软雅黑"/>
                <a:ea typeface="微软雅黑"/>
              </a:rPr>
              <a:t>89 名公职人员被追责问责</a:t>
            </a:r>
          </a:p>
        </p:txBody>
      </p:sp>
      <p:sp>
        <p:nvSpPr>
          <p:cNvPr id="33" name="Rounded Rectangle 32"/>
          <p:cNvSpPr/>
          <p:nvPr/>
        </p:nvSpPr>
        <p:spPr>
          <a:xfrm>
            <a:off x="609600" y="5257800"/>
            <a:ext cx="10972800" cy="723900"/>
          </a:xfrm>
          <a:prstGeom prst="roundRect">
            <a:avLst>
              <a:gd name="adj" fmla="val 15789"/>
            </a:avLst>
          </a:prstGeom>
          <a:solidFill>
            <a:srgbClr val="E8562A">
              <a:alpha val="1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876300" y="5391150"/>
            <a:ext cx="10439400" cy="495299"/>
          </a:xfrm>
          <a:prstGeom prst="rect">
            <a:avLst/>
          </a:prstGeom>
          <a:noFill/>
        </p:spPr>
        <p:txBody>
          <a:bodyPr wrap="square" lIns="0" rIns="0" tIns="0" bIns="0" anchor="t">
            <a:spAutoFit/>
          </a:bodyPr>
          <a:lstStyle/>
          <a:p>
            <a:pPr algn="l">
              <a:lnSpc>
                <a:spcPct val="150000"/>
              </a:lnSpc>
              <a:spcBef>
                <a:spcPts val="0"/>
              </a:spcBef>
              <a:spcAft>
                <a:spcPts val="0"/>
              </a:spcAft>
            </a:pPr>
            <a:r>
              <a:rPr sz="1050" b="1">
                <a:solidFill>
                  <a:srgbClr val="C2401C"/>
                </a:solidFill>
                <a:latin typeface="微软雅黑"/>
                <a:ea typeface="微软雅黑"/>
              </a:rPr>
              <a:t>核心教训：极端天气条件下，"停"与"撤"是最有效的防灾措施。预警一旦达到阈值，必须果断停工、停业、停运、封闭危险区域，宁可十防九空，不可失防万一。</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09600" y="495299"/>
            <a:ext cx="57150" cy="304800"/>
          </a:xfrm>
          <a:prstGeom prst="roundRect">
            <a:avLst>
              <a:gd name="adj" fmla="val 5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381000"/>
            <a:ext cx="8191500" cy="533400"/>
          </a:xfrm>
          <a:prstGeom prst="rect">
            <a:avLst/>
          </a:prstGeom>
          <a:noFill/>
        </p:spPr>
        <p:txBody>
          <a:bodyPr wrap="square" lIns="0" rIns="0" tIns="0" bIns="0" anchor="t">
            <a:spAutoFit/>
          </a:bodyPr>
          <a:lstStyle/>
          <a:p>
            <a:pPr algn="l">
              <a:lnSpc>
                <a:spcPct val="100000"/>
              </a:lnSpc>
              <a:spcBef>
                <a:spcPts val="0"/>
              </a:spcBef>
              <a:spcAft>
                <a:spcPts val="0"/>
              </a:spcAft>
            </a:pPr>
            <a:r>
              <a:rPr sz="2550" b="1">
                <a:solidFill>
                  <a:srgbClr val="16243A"/>
                </a:solidFill>
                <a:latin typeface="微软雅黑"/>
                <a:ea typeface="微软雅黑"/>
              </a:rPr>
              <a:t>案例② 2023 年海河"23·7"流域性特大洪水</a:t>
            </a:r>
          </a:p>
        </p:txBody>
      </p:sp>
      <p:sp>
        <p:nvSpPr>
          <p:cNvPr id="5" name="TextBox 4"/>
          <p:cNvSpPr txBox="1"/>
          <p:nvPr/>
        </p:nvSpPr>
        <p:spPr>
          <a:xfrm>
            <a:off x="5715000" y="514350"/>
            <a:ext cx="5867400" cy="2667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1963 年以来海河流域最大场次洪水</a:t>
            </a:r>
          </a:p>
        </p:txBody>
      </p:sp>
      <p:sp>
        <p:nvSpPr>
          <p:cNvPr id="6" name="TextBox 5"/>
          <p:cNvSpPr txBox="1"/>
          <p:nvPr/>
        </p:nvSpPr>
        <p:spPr>
          <a:xfrm>
            <a:off x="609600" y="6362700"/>
            <a:ext cx="7239000" cy="228600"/>
          </a:xfrm>
          <a:prstGeom prst="rect">
            <a:avLst/>
          </a:prstGeom>
          <a:noFill/>
        </p:spPr>
        <p:txBody>
          <a:bodyPr wrap="square" lIns="0" rIns="0" tIns="0" bIns="0" anchor="t">
            <a:spAutoFit/>
          </a:bodyPr>
          <a:lstStyle/>
          <a:p>
            <a:pPr algn="l">
              <a:lnSpc>
                <a:spcPct val="100000"/>
              </a:lnSpc>
              <a:spcBef>
                <a:spcPts val="0"/>
              </a:spcBef>
              <a:spcAft>
                <a:spcPts val="0"/>
              </a:spcAft>
            </a:pPr>
            <a:r>
              <a:rPr sz="975" b="0">
                <a:solidFill>
                  <a:srgbClr val="5A6B80"/>
                </a:solidFill>
                <a:latin typeface="微软雅黑"/>
                <a:ea typeface="微软雅黑"/>
              </a:rPr>
              <a:t>防灾减灾培训课件 · 近 10 年自然灾害典型案例解读</a:t>
            </a:r>
          </a:p>
        </p:txBody>
      </p:sp>
      <p:sp>
        <p:nvSpPr>
          <p:cNvPr id="7" name="TextBox 6"/>
          <p:cNvSpPr txBox="1"/>
          <p:nvPr/>
        </p:nvSpPr>
        <p:spPr>
          <a:xfrm>
            <a:off x="8572500" y="6362700"/>
            <a:ext cx="3009900" cy="2286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13 / 44</a:t>
            </a:r>
          </a:p>
        </p:txBody>
      </p:sp>
      <p:sp>
        <p:nvSpPr>
          <p:cNvPr id="8" name="Rounded Rectangle 7"/>
          <p:cNvSpPr/>
          <p:nvPr/>
        </p:nvSpPr>
        <p:spPr>
          <a:xfrm>
            <a:off x="609600" y="1238250"/>
            <a:ext cx="2590800" cy="1028700"/>
          </a:xfrm>
          <a:prstGeom prst="roundRect">
            <a:avLst>
              <a:gd name="adj" fmla="val 11111"/>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609600" y="1238250"/>
            <a:ext cx="2590800" cy="47625"/>
          </a:xfrm>
          <a:prstGeom prst="rect">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19150" y="1409700"/>
            <a:ext cx="2286000" cy="419100"/>
          </a:xfrm>
          <a:prstGeom prst="rect">
            <a:avLst/>
          </a:prstGeom>
          <a:noFill/>
        </p:spPr>
        <p:txBody>
          <a:bodyPr wrap="square" lIns="0" rIns="0" tIns="0" bIns="0" anchor="t">
            <a:spAutoFit/>
          </a:bodyPr>
          <a:lstStyle/>
          <a:p>
            <a:pPr algn="l">
              <a:lnSpc>
                <a:spcPct val="100000"/>
              </a:lnSpc>
              <a:spcBef>
                <a:spcPts val="0"/>
              </a:spcBef>
              <a:spcAft>
                <a:spcPts val="0"/>
              </a:spcAft>
            </a:pPr>
            <a:r>
              <a:rPr sz="2250" b="1">
                <a:solidFill>
                  <a:srgbClr val="E8562A"/>
                </a:solidFill>
                <a:latin typeface="微软雅黑"/>
                <a:ea typeface="微软雅黑"/>
              </a:rPr>
              <a:t>551.2</a:t>
            </a:r>
            <a:r>
              <a:rPr sz="975" b="1">
                <a:solidFill>
                  <a:srgbClr val="5A6B80"/>
                </a:solidFill>
                <a:latin typeface="微软雅黑"/>
                <a:ea typeface="微软雅黑"/>
              </a:rPr>
              <a:t>万人</a:t>
            </a:r>
          </a:p>
        </p:txBody>
      </p:sp>
      <p:sp>
        <p:nvSpPr>
          <p:cNvPr id="11" name="TextBox 10"/>
          <p:cNvSpPr txBox="1"/>
          <p:nvPr/>
        </p:nvSpPr>
        <p:spPr>
          <a:xfrm>
            <a:off x="819150" y="1885950"/>
            <a:ext cx="2286000" cy="247649"/>
          </a:xfrm>
          <a:prstGeom prst="rect">
            <a:avLst/>
          </a:prstGeom>
          <a:noFill/>
        </p:spPr>
        <p:txBody>
          <a:bodyPr wrap="square" lIns="0" rIns="0" tIns="0" bIns="0" anchor="t">
            <a:spAutoFit/>
          </a:bodyPr>
          <a:lstStyle/>
          <a:p>
            <a:pPr algn="l">
              <a:lnSpc>
                <a:spcPct val="100000"/>
              </a:lnSpc>
              <a:spcBef>
                <a:spcPts val="0"/>
              </a:spcBef>
              <a:spcAft>
                <a:spcPts val="0"/>
              </a:spcAft>
            </a:pPr>
            <a:r>
              <a:rPr sz="937" b="0">
                <a:solidFill>
                  <a:srgbClr val="16243A"/>
                </a:solidFill>
                <a:latin typeface="微软雅黑"/>
                <a:ea typeface="微软雅黑"/>
              </a:rPr>
              <a:t>北京、河北、天津受灾人数</a:t>
            </a:r>
          </a:p>
        </p:txBody>
      </p:sp>
      <p:sp>
        <p:nvSpPr>
          <p:cNvPr id="12" name="Rounded Rectangle 11"/>
          <p:cNvSpPr/>
          <p:nvPr/>
        </p:nvSpPr>
        <p:spPr>
          <a:xfrm>
            <a:off x="3352800" y="1238250"/>
            <a:ext cx="2590800" cy="1028700"/>
          </a:xfrm>
          <a:prstGeom prst="roundRect">
            <a:avLst>
              <a:gd name="adj" fmla="val 11111"/>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3352800" y="1238250"/>
            <a:ext cx="2590800" cy="47625"/>
          </a:xfrm>
          <a:prstGeom prst="rect">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3562350" y="1409700"/>
            <a:ext cx="2286000" cy="419100"/>
          </a:xfrm>
          <a:prstGeom prst="rect">
            <a:avLst/>
          </a:prstGeom>
          <a:noFill/>
        </p:spPr>
        <p:txBody>
          <a:bodyPr wrap="square" lIns="0" rIns="0" tIns="0" bIns="0" anchor="t">
            <a:spAutoFit/>
          </a:bodyPr>
          <a:lstStyle/>
          <a:p>
            <a:pPr algn="l">
              <a:lnSpc>
                <a:spcPct val="100000"/>
              </a:lnSpc>
              <a:spcBef>
                <a:spcPts val="0"/>
              </a:spcBef>
              <a:spcAft>
                <a:spcPts val="0"/>
              </a:spcAft>
            </a:pPr>
            <a:r>
              <a:rPr sz="2250" b="1">
                <a:solidFill>
                  <a:srgbClr val="E8562A"/>
                </a:solidFill>
                <a:latin typeface="微软雅黑"/>
                <a:ea typeface="微软雅黑"/>
              </a:rPr>
              <a:t>107</a:t>
            </a:r>
            <a:r>
              <a:rPr sz="975" b="1">
                <a:solidFill>
                  <a:srgbClr val="5A6B80"/>
                </a:solidFill>
                <a:latin typeface="微软雅黑"/>
                <a:ea typeface="微软雅黑"/>
              </a:rPr>
              <a:t>人</a:t>
            </a:r>
          </a:p>
        </p:txBody>
      </p:sp>
      <p:sp>
        <p:nvSpPr>
          <p:cNvPr id="15" name="TextBox 14"/>
          <p:cNvSpPr txBox="1"/>
          <p:nvPr/>
        </p:nvSpPr>
        <p:spPr>
          <a:xfrm>
            <a:off x="3562350" y="1885950"/>
            <a:ext cx="2286000" cy="247649"/>
          </a:xfrm>
          <a:prstGeom prst="rect">
            <a:avLst/>
          </a:prstGeom>
          <a:noFill/>
        </p:spPr>
        <p:txBody>
          <a:bodyPr wrap="square" lIns="0" rIns="0" tIns="0" bIns="0" anchor="t">
            <a:spAutoFit/>
          </a:bodyPr>
          <a:lstStyle/>
          <a:p>
            <a:pPr algn="l">
              <a:lnSpc>
                <a:spcPct val="100000"/>
              </a:lnSpc>
              <a:spcBef>
                <a:spcPts val="0"/>
              </a:spcBef>
              <a:spcAft>
                <a:spcPts val="0"/>
              </a:spcAft>
            </a:pPr>
            <a:r>
              <a:rPr sz="937" b="0">
                <a:solidFill>
                  <a:srgbClr val="16243A"/>
                </a:solidFill>
                <a:latin typeface="微软雅黑"/>
                <a:ea typeface="微软雅黑"/>
              </a:rPr>
              <a:t>因灾死亡失踪</a:t>
            </a:r>
          </a:p>
        </p:txBody>
      </p:sp>
      <p:sp>
        <p:nvSpPr>
          <p:cNvPr id="16" name="Rounded Rectangle 15"/>
          <p:cNvSpPr/>
          <p:nvPr/>
        </p:nvSpPr>
        <p:spPr>
          <a:xfrm>
            <a:off x="6096000" y="1238250"/>
            <a:ext cx="2590800" cy="1028700"/>
          </a:xfrm>
          <a:prstGeom prst="roundRect">
            <a:avLst>
              <a:gd name="adj" fmla="val 11111"/>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6096000" y="1238250"/>
            <a:ext cx="2590800" cy="47625"/>
          </a:xfrm>
          <a:prstGeom prst="rect">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305550" y="1409700"/>
            <a:ext cx="2286000" cy="419100"/>
          </a:xfrm>
          <a:prstGeom prst="rect">
            <a:avLst/>
          </a:prstGeom>
          <a:noFill/>
        </p:spPr>
        <p:txBody>
          <a:bodyPr wrap="square" lIns="0" rIns="0" tIns="0" bIns="0" anchor="t">
            <a:spAutoFit/>
          </a:bodyPr>
          <a:lstStyle/>
          <a:p>
            <a:pPr algn="l">
              <a:lnSpc>
                <a:spcPct val="100000"/>
              </a:lnSpc>
              <a:spcBef>
                <a:spcPts val="0"/>
              </a:spcBef>
              <a:spcAft>
                <a:spcPts val="0"/>
              </a:spcAft>
            </a:pPr>
            <a:r>
              <a:rPr sz="2250" b="1">
                <a:solidFill>
                  <a:srgbClr val="2E7DD1"/>
                </a:solidFill>
                <a:latin typeface="微软雅黑"/>
                <a:ea typeface="微软雅黑"/>
              </a:rPr>
              <a:t>143.4</a:t>
            </a:r>
            <a:r>
              <a:rPr sz="975" b="1">
                <a:solidFill>
                  <a:srgbClr val="5A6B80"/>
                </a:solidFill>
                <a:latin typeface="微软雅黑"/>
                <a:ea typeface="微软雅黑"/>
              </a:rPr>
              <a:t>万人</a:t>
            </a:r>
          </a:p>
        </p:txBody>
      </p:sp>
      <p:sp>
        <p:nvSpPr>
          <p:cNvPr id="19" name="TextBox 18"/>
          <p:cNvSpPr txBox="1"/>
          <p:nvPr/>
        </p:nvSpPr>
        <p:spPr>
          <a:xfrm>
            <a:off x="6305550" y="1885950"/>
            <a:ext cx="2286000" cy="247649"/>
          </a:xfrm>
          <a:prstGeom prst="rect">
            <a:avLst/>
          </a:prstGeom>
          <a:noFill/>
        </p:spPr>
        <p:txBody>
          <a:bodyPr wrap="square" lIns="0" rIns="0" tIns="0" bIns="0" anchor="t">
            <a:spAutoFit/>
          </a:bodyPr>
          <a:lstStyle/>
          <a:p>
            <a:pPr algn="l">
              <a:lnSpc>
                <a:spcPct val="100000"/>
              </a:lnSpc>
              <a:spcBef>
                <a:spcPts val="0"/>
              </a:spcBef>
              <a:spcAft>
                <a:spcPts val="0"/>
              </a:spcAft>
            </a:pPr>
            <a:r>
              <a:rPr sz="937" b="0">
                <a:solidFill>
                  <a:srgbClr val="16243A"/>
                </a:solidFill>
                <a:latin typeface="微软雅黑"/>
                <a:ea typeface="微软雅黑"/>
              </a:rPr>
              <a:t>紧急转移安置</a:t>
            </a:r>
          </a:p>
        </p:txBody>
      </p:sp>
      <p:sp>
        <p:nvSpPr>
          <p:cNvPr id="20" name="Rounded Rectangle 19"/>
          <p:cNvSpPr/>
          <p:nvPr/>
        </p:nvSpPr>
        <p:spPr>
          <a:xfrm>
            <a:off x="8839200" y="1238250"/>
            <a:ext cx="2590800" cy="1028700"/>
          </a:xfrm>
          <a:prstGeom prst="roundRect">
            <a:avLst>
              <a:gd name="adj" fmla="val 11111"/>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8839200" y="1238250"/>
            <a:ext cx="2590800" cy="47625"/>
          </a:xfrm>
          <a:prstGeom prst="rect">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048750" y="1409700"/>
            <a:ext cx="2286000" cy="419100"/>
          </a:xfrm>
          <a:prstGeom prst="rect">
            <a:avLst/>
          </a:prstGeom>
          <a:noFill/>
        </p:spPr>
        <p:txBody>
          <a:bodyPr wrap="square" lIns="0" rIns="0" tIns="0" bIns="0" anchor="t">
            <a:spAutoFit/>
          </a:bodyPr>
          <a:lstStyle/>
          <a:p>
            <a:pPr algn="l">
              <a:lnSpc>
                <a:spcPct val="100000"/>
              </a:lnSpc>
              <a:spcBef>
                <a:spcPts val="0"/>
              </a:spcBef>
              <a:spcAft>
                <a:spcPts val="0"/>
              </a:spcAft>
            </a:pPr>
            <a:r>
              <a:rPr sz="2250" b="1">
                <a:solidFill>
                  <a:srgbClr val="E8562A"/>
                </a:solidFill>
                <a:latin typeface="微软雅黑"/>
                <a:ea typeface="微软雅黑"/>
              </a:rPr>
              <a:t>1657.9</a:t>
            </a:r>
            <a:r>
              <a:rPr sz="975" b="1">
                <a:solidFill>
                  <a:srgbClr val="5A6B80"/>
                </a:solidFill>
                <a:latin typeface="微软雅黑"/>
                <a:ea typeface="微软雅黑"/>
              </a:rPr>
              <a:t>亿元</a:t>
            </a:r>
          </a:p>
        </p:txBody>
      </p:sp>
      <p:sp>
        <p:nvSpPr>
          <p:cNvPr id="23" name="TextBox 22"/>
          <p:cNvSpPr txBox="1"/>
          <p:nvPr/>
        </p:nvSpPr>
        <p:spPr>
          <a:xfrm>
            <a:off x="9048750" y="1885950"/>
            <a:ext cx="2286000" cy="247649"/>
          </a:xfrm>
          <a:prstGeom prst="rect">
            <a:avLst/>
          </a:prstGeom>
          <a:noFill/>
        </p:spPr>
        <p:txBody>
          <a:bodyPr wrap="square" lIns="0" rIns="0" tIns="0" bIns="0" anchor="t">
            <a:spAutoFit/>
          </a:bodyPr>
          <a:lstStyle/>
          <a:p>
            <a:pPr algn="l">
              <a:lnSpc>
                <a:spcPct val="100000"/>
              </a:lnSpc>
              <a:spcBef>
                <a:spcPts val="0"/>
              </a:spcBef>
              <a:spcAft>
                <a:spcPts val="0"/>
              </a:spcAft>
            </a:pPr>
            <a:r>
              <a:rPr sz="937" b="0">
                <a:solidFill>
                  <a:srgbClr val="16243A"/>
                </a:solidFill>
                <a:latin typeface="微软雅黑"/>
                <a:ea typeface="微软雅黑"/>
              </a:rPr>
              <a:t>直接经济损失</a:t>
            </a:r>
          </a:p>
        </p:txBody>
      </p:sp>
      <p:sp>
        <p:nvSpPr>
          <p:cNvPr id="24" name="Rounded Rectangle 23"/>
          <p:cNvSpPr/>
          <p:nvPr/>
        </p:nvSpPr>
        <p:spPr>
          <a:xfrm>
            <a:off x="609600" y="2457450"/>
            <a:ext cx="5372100" cy="2743200"/>
          </a:xfrm>
          <a:prstGeom prst="roundRect">
            <a:avLst>
              <a:gd name="adj" fmla="val 4166"/>
            </a:avLst>
          </a:prstGeom>
          <a:solidFill>
            <a:srgbClr val="FFFFFF"/>
          </a:solidFill>
          <a:ln w="1270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38200" y="2628900"/>
            <a:ext cx="4953000" cy="285750"/>
          </a:xfrm>
          <a:prstGeom prst="rect">
            <a:avLst/>
          </a:prstGeom>
          <a:noFill/>
        </p:spPr>
        <p:txBody>
          <a:bodyPr wrap="square" lIns="0" rIns="0" tIns="0" bIns="0" anchor="t">
            <a:spAutoFit/>
          </a:bodyPr>
          <a:lstStyle/>
          <a:p>
            <a:pPr algn="l">
              <a:lnSpc>
                <a:spcPct val="100000"/>
              </a:lnSpc>
              <a:spcBef>
                <a:spcPts val="0"/>
              </a:spcBef>
              <a:spcAft>
                <a:spcPts val="0"/>
              </a:spcAft>
            </a:pPr>
            <a:r>
              <a:rPr sz="1200" b="1">
                <a:solidFill>
                  <a:srgbClr val="0B3A6B"/>
                </a:solidFill>
                <a:latin typeface="微软雅黑"/>
                <a:ea typeface="微软雅黑"/>
              </a:rPr>
              <a:t>灾害过程与成因</a:t>
            </a:r>
          </a:p>
        </p:txBody>
      </p:sp>
      <p:sp>
        <p:nvSpPr>
          <p:cNvPr id="26" name="TextBox 25"/>
          <p:cNvSpPr txBox="1"/>
          <p:nvPr/>
        </p:nvSpPr>
        <p:spPr>
          <a:xfrm>
            <a:off x="838200" y="2971800"/>
            <a:ext cx="4953000" cy="2076450"/>
          </a:xfrm>
          <a:prstGeom prst="rect">
            <a:avLst/>
          </a:prstGeom>
          <a:noFill/>
        </p:spPr>
        <p:txBody>
          <a:bodyPr wrap="square" lIns="0" rIns="0" tIns="0" bIns="0" anchor="t">
            <a:spAutoFit/>
          </a:bodyPr>
          <a:lstStyle/>
          <a:p>
            <a:pPr algn="l">
              <a:lnSpc>
                <a:spcPct val="162000"/>
              </a:lnSpc>
              <a:spcBef>
                <a:spcPts val="0"/>
              </a:spcBef>
              <a:spcAft>
                <a:spcPts val="0"/>
              </a:spcAft>
            </a:pPr>
            <a:r>
              <a:rPr sz="937" b="0">
                <a:solidFill>
                  <a:srgbClr val="16243A"/>
                </a:solidFill>
                <a:latin typeface="微软雅黑"/>
                <a:ea typeface="微软雅黑"/>
              </a:rPr>
              <a:t>受台风"杜苏芮"减弱低压环流和冷空气共同影响，2023 年 7 月 28 日至 8 月 2 日海河流域普降特大暴雨，全流域 5 天累计面降雨量 155.3 mm，降水总量约 494 亿立方米，超过"96·8"流域性大洪水。
北京 83 小时面降雨量 331 mm，为常年全年降雨量的 60%；过程累计雨量极值 1003.4 mm（邢台梁家庄）。
北三河、子牙河、永定河、大清河、漳卫南运河 5 大水系 22 条河流超警，其中 8 条发生有实测记录以来最大洪水，大清河、永定河发生特大洪水。</a:t>
            </a:r>
          </a:p>
        </p:txBody>
      </p:sp>
      <p:sp>
        <p:nvSpPr>
          <p:cNvPr id="27" name="Rounded Rectangle 26"/>
          <p:cNvSpPr/>
          <p:nvPr/>
        </p:nvSpPr>
        <p:spPr>
          <a:xfrm>
            <a:off x="6210300" y="2457450"/>
            <a:ext cx="5372100" cy="2743200"/>
          </a:xfrm>
          <a:prstGeom prst="roundRect">
            <a:avLst>
              <a:gd name="adj" fmla="val 4166"/>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438900" y="2628900"/>
            <a:ext cx="4953000" cy="285750"/>
          </a:xfrm>
          <a:prstGeom prst="rect">
            <a:avLst/>
          </a:prstGeom>
          <a:noFill/>
        </p:spPr>
        <p:txBody>
          <a:bodyPr wrap="square" lIns="0" rIns="0" tIns="0" bIns="0" anchor="t">
            <a:spAutoFit/>
          </a:bodyPr>
          <a:lstStyle/>
          <a:p>
            <a:pPr algn="l">
              <a:lnSpc>
                <a:spcPct val="100000"/>
              </a:lnSpc>
              <a:spcBef>
                <a:spcPts val="0"/>
              </a:spcBef>
              <a:spcAft>
                <a:spcPts val="0"/>
              </a:spcAft>
            </a:pPr>
            <a:r>
              <a:rPr sz="1200" b="1">
                <a:solidFill>
                  <a:srgbClr val="C2401C"/>
                </a:solidFill>
                <a:latin typeface="微软雅黑"/>
                <a:ea typeface="微软雅黑"/>
              </a:rPr>
              <a:t>灾情特征：山区链式灾害突出</a:t>
            </a:r>
          </a:p>
        </p:txBody>
      </p:sp>
      <p:sp>
        <p:nvSpPr>
          <p:cNvPr id="29" name="Oval 28"/>
          <p:cNvSpPr/>
          <p:nvPr/>
        </p:nvSpPr>
        <p:spPr>
          <a:xfrm>
            <a:off x="6438900" y="3048000"/>
            <a:ext cx="66675" cy="66675"/>
          </a:xfrm>
          <a:prstGeom prst="ellipse">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6610350" y="2990850"/>
            <a:ext cx="4762500" cy="438150"/>
          </a:xfrm>
          <a:prstGeom prst="rect">
            <a:avLst/>
          </a:prstGeom>
          <a:noFill/>
        </p:spPr>
        <p:txBody>
          <a:bodyPr wrap="square" lIns="0" rIns="0" tIns="0" bIns="0" anchor="t">
            <a:spAutoFit/>
          </a:bodyPr>
          <a:lstStyle/>
          <a:p>
            <a:pPr algn="l">
              <a:lnSpc>
                <a:spcPct val="150000"/>
              </a:lnSpc>
              <a:spcBef>
                <a:spcPts val="0"/>
              </a:spcBef>
              <a:spcAft>
                <a:spcPts val="0"/>
              </a:spcAft>
            </a:pPr>
            <a:r>
              <a:rPr sz="937" b="0">
                <a:solidFill>
                  <a:srgbClr val="16243A"/>
                </a:solidFill>
                <a:latin typeface="微软雅黑"/>
                <a:ea typeface="微软雅黑"/>
              </a:rPr>
              <a:t>门头沟遭遇有记录以来破坏程度最强、受灾范围最广的自然灾害，全区 40 个村需重建</a:t>
            </a:r>
          </a:p>
        </p:txBody>
      </p:sp>
      <p:sp>
        <p:nvSpPr>
          <p:cNvPr id="31" name="Oval 30"/>
          <p:cNvSpPr/>
          <p:nvPr/>
        </p:nvSpPr>
        <p:spPr>
          <a:xfrm>
            <a:off x="6438900" y="3486150"/>
            <a:ext cx="66675" cy="66675"/>
          </a:xfrm>
          <a:prstGeom prst="ellipse">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6610350" y="3429000"/>
            <a:ext cx="4762500" cy="438150"/>
          </a:xfrm>
          <a:prstGeom prst="rect">
            <a:avLst/>
          </a:prstGeom>
          <a:noFill/>
        </p:spPr>
        <p:txBody>
          <a:bodyPr wrap="square" lIns="0" rIns="0" tIns="0" bIns="0" anchor="t">
            <a:spAutoFit/>
          </a:bodyPr>
          <a:lstStyle/>
          <a:p>
            <a:pPr algn="l">
              <a:lnSpc>
                <a:spcPct val="150000"/>
              </a:lnSpc>
              <a:spcBef>
                <a:spcPts val="0"/>
              </a:spcBef>
              <a:spcAft>
                <a:spcPts val="0"/>
              </a:spcAft>
            </a:pPr>
            <a:r>
              <a:rPr sz="937" b="0">
                <a:solidFill>
                  <a:srgbClr val="16243A"/>
                </a:solidFill>
                <a:latin typeface="微软雅黑"/>
                <a:ea typeface="微软雅黑"/>
              </a:rPr>
              <a:t>北京因灾死亡 33 人、失踪 18 人；河北因灾死亡 29 人、失联 16 人</a:t>
            </a:r>
          </a:p>
        </p:txBody>
      </p:sp>
      <p:sp>
        <p:nvSpPr>
          <p:cNvPr id="33" name="Oval 32"/>
          <p:cNvSpPr/>
          <p:nvPr/>
        </p:nvSpPr>
        <p:spPr>
          <a:xfrm>
            <a:off x="6438900" y="3924300"/>
            <a:ext cx="66675" cy="66675"/>
          </a:xfrm>
          <a:prstGeom prst="ellipse">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6610350" y="3867150"/>
            <a:ext cx="4762500" cy="438150"/>
          </a:xfrm>
          <a:prstGeom prst="rect">
            <a:avLst/>
          </a:prstGeom>
          <a:noFill/>
        </p:spPr>
        <p:txBody>
          <a:bodyPr wrap="square" lIns="0" rIns="0" tIns="0" bIns="0" anchor="t">
            <a:spAutoFit/>
          </a:bodyPr>
          <a:lstStyle/>
          <a:p>
            <a:pPr algn="l">
              <a:lnSpc>
                <a:spcPct val="150000"/>
              </a:lnSpc>
              <a:spcBef>
                <a:spcPts val="0"/>
              </a:spcBef>
              <a:spcAft>
                <a:spcPts val="0"/>
              </a:spcAft>
            </a:pPr>
            <a:r>
              <a:rPr sz="937" b="0">
                <a:solidFill>
                  <a:srgbClr val="16243A"/>
                </a:solidFill>
                <a:latin typeface="微软雅黑"/>
                <a:ea typeface="微软雅黑"/>
              </a:rPr>
              <a:t>共接报地质灾害 369 起，是多年平均数量的 10.5 倍</a:t>
            </a:r>
          </a:p>
        </p:txBody>
      </p:sp>
      <p:sp>
        <p:nvSpPr>
          <p:cNvPr id="35" name="Oval 34"/>
          <p:cNvSpPr/>
          <p:nvPr/>
        </p:nvSpPr>
        <p:spPr>
          <a:xfrm>
            <a:off x="6438900" y="4362450"/>
            <a:ext cx="66675" cy="66675"/>
          </a:xfrm>
          <a:prstGeom prst="ellipse">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6610350" y="4305300"/>
            <a:ext cx="4762500" cy="438150"/>
          </a:xfrm>
          <a:prstGeom prst="rect">
            <a:avLst/>
          </a:prstGeom>
          <a:noFill/>
        </p:spPr>
        <p:txBody>
          <a:bodyPr wrap="square" lIns="0" rIns="0" tIns="0" bIns="0" anchor="t">
            <a:spAutoFit/>
          </a:bodyPr>
          <a:lstStyle/>
          <a:p>
            <a:pPr algn="l">
              <a:lnSpc>
                <a:spcPct val="150000"/>
              </a:lnSpc>
              <a:spcBef>
                <a:spcPts val="0"/>
              </a:spcBef>
              <a:spcAft>
                <a:spcPts val="0"/>
              </a:spcAft>
            </a:pPr>
            <a:r>
              <a:rPr sz="937" b="0">
                <a:solidFill>
                  <a:srgbClr val="16243A"/>
                </a:solidFill>
                <a:latin typeface="微软雅黑"/>
                <a:ea typeface="微软雅黑"/>
              </a:rPr>
              <a:t>涿州等地严重内涝，近 129 万人受灾，房屋倒塌 5.9 万间</a:t>
            </a:r>
          </a:p>
        </p:txBody>
      </p:sp>
      <p:sp>
        <p:nvSpPr>
          <p:cNvPr id="37" name="Oval 36"/>
          <p:cNvSpPr/>
          <p:nvPr/>
        </p:nvSpPr>
        <p:spPr>
          <a:xfrm>
            <a:off x="6438900" y="4800600"/>
            <a:ext cx="66675" cy="66675"/>
          </a:xfrm>
          <a:prstGeom prst="ellipse">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6610350" y="4743450"/>
            <a:ext cx="4762500" cy="438150"/>
          </a:xfrm>
          <a:prstGeom prst="rect">
            <a:avLst/>
          </a:prstGeom>
          <a:noFill/>
        </p:spPr>
        <p:txBody>
          <a:bodyPr wrap="square" lIns="0" rIns="0" tIns="0" bIns="0" anchor="t">
            <a:spAutoFit/>
          </a:bodyPr>
          <a:lstStyle/>
          <a:p>
            <a:pPr algn="l">
              <a:lnSpc>
                <a:spcPct val="150000"/>
              </a:lnSpc>
              <a:spcBef>
                <a:spcPts val="0"/>
              </a:spcBef>
              <a:spcAft>
                <a:spcPts val="0"/>
              </a:spcAft>
            </a:pPr>
            <a:r>
              <a:rPr sz="937" b="0">
                <a:solidFill>
                  <a:srgbClr val="16243A"/>
                </a:solidFill>
                <a:latin typeface="微软雅黑"/>
                <a:ea typeface="微软雅黑"/>
              </a:rPr>
              <a:t>水利部门调度 84 座大中型水库拦蓄洪水超 28.5 亿立方米，避免 24 个城镇、751 万亩耕地受淹</a:t>
            </a:r>
          </a:p>
        </p:txBody>
      </p:sp>
      <p:sp>
        <p:nvSpPr>
          <p:cNvPr id="39" name="TextBox 38"/>
          <p:cNvSpPr txBox="1"/>
          <p:nvPr/>
        </p:nvSpPr>
        <p:spPr>
          <a:xfrm>
            <a:off x="609600" y="5334000"/>
            <a:ext cx="10972800" cy="666750"/>
          </a:xfrm>
          <a:prstGeom prst="rect">
            <a:avLst/>
          </a:prstGeom>
          <a:noFill/>
        </p:spPr>
        <p:txBody>
          <a:bodyPr wrap="square" lIns="0" rIns="0" tIns="0" bIns="0" anchor="t">
            <a:spAutoFit/>
          </a:bodyPr>
          <a:lstStyle/>
          <a:p>
            <a:pPr algn="l">
              <a:lnSpc>
                <a:spcPct val="165000"/>
              </a:lnSpc>
              <a:spcBef>
                <a:spcPts val="0"/>
              </a:spcBef>
              <a:spcAft>
                <a:spcPts val="0"/>
              </a:spcAft>
            </a:pPr>
            <a:r>
              <a:rPr sz="1012" b="0">
                <a:solidFill>
                  <a:srgbClr val="16243A"/>
                </a:solidFill>
                <a:latin typeface="微软雅黑"/>
                <a:ea typeface="微软雅黑"/>
              </a:rPr>
              <a:t>思考：本次灾害中，太行山东麓"暴雨—山洪—泥石流—城市内涝"形成完整灾害链。山区沟道、行洪通道内的村民住房、施工工地、农家乐成为最先受害的部位。</a:t>
            </a:r>
          </a:p>
        </p:txBody>
      </p:sp>
      <p:sp>
        <p:nvSpPr>
          <p:cNvPr id="40" name="TextBox 39"/>
          <p:cNvSpPr txBox="1"/>
          <p:nvPr/>
        </p:nvSpPr>
        <p:spPr>
          <a:xfrm>
            <a:off x="609600" y="6057900"/>
            <a:ext cx="10972800" cy="228600"/>
          </a:xfrm>
          <a:prstGeom prst="rect">
            <a:avLst/>
          </a:prstGeom>
          <a:noFill/>
        </p:spPr>
        <p:txBody>
          <a:bodyPr wrap="square" lIns="0" rIns="0" tIns="0" bIns="0" anchor="t">
            <a:spAutoFit/>
          </a:bodyPr>
          <a:lstStyle/>
          <a:p>
            <a:pPr algn="l">
              <a:lnSpc>
                <a:spcPct val="100000"/>
              </a:lnSpc>
              <a:spcBef>
                <a:spcPts val="0"/>
              </a:spcBef>
              <a:spcAft>
                <a:spcPts val="0"/>
              </a:spcAft>
            </a:pPr>
            <a:r>
              <a:rPr sz="862" b="0">
                <a:solidFill>
                  <a:srgbClr val="5A6B80"/>
                </a:solidFill>
                <a:latin typeface="微软雅黑"/>
                <a:ea typeface="微软雅黑"/>
              </a:rPr>
              <a:t>资料来源：应急管理部 2023 年全国十大自然灾害通报；水利部海河水利委员会公开资料</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09600" y="495299"/>
            <a:ext cx="57150" cy="304800"/>
          </a:xfrm>
          <a:prstGeom prst="roundRect">
            <a:avLst>
              <a:gd name="adj" fmla="val 5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381000"/>
            <a:ext cx="8191500" cy="533400"/>
          </a:xfrm>
          <a:prstGeom prst="rect">
            <a:avLst/>
          </a:prstGeom>
          <a:noFill/>
        </p:spPr>
        <p:txBody>
          <a:bodyPr wrap="square" lIns="0" rIns="0" tIns="0" bIns="0" anchor="t">
            <a:spAutoFit/>
          </a:bodyPr>
          <a:lstStyle/>
          <a:p>
            <a:pPr algn="l">
              <a:lnSpc>
                <a:spcPct val="100000"/>
              </a:lnSpc>
              <a:spcBef>
                <a:spcPts val="0"/>
              </a:spcBef>
              <a:spcAft>
                <a:spcPts val="0"/>
              </a:spcAft>
            </a:pPr>
            <a:r>
              <a:rPr sz="2550" b="1">
                <a:solidFill>
                  <a:srgbClr val="16243A"/>
                </a:solidFill>
                <a:latin typeface="微软雅黑"/>
                <a:ea typeface="微软雅黑"/>
              </a:rPr>
              <a:t>案例② 复盘：流域性洪水的三个"没想到"</a:t>
            </a:r>
          </a:p>
        </p:txBody>
      </p:sp>
      <p:sp>
        <p:nvSpPr>
          <p:cNvPr id="5" name="TextBox 4"/>
          <p:cNvSpPr txBox="1"/>
          <p:nvPr/>
        </p:nvSpPr>
        <p:spPr>
          <a:xfrm>
            <a:off x="5715000" y="514350"/>
            <a:ext cx="5867400" cy="2667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极端降雨 + 特殊地形 + 薄弱环节</a:t>
            </a:r>
          </a:p>
        </p:txBody>
      </p:sp>
      <p:sp>
        <p:nvSpPr>
          <p:cNvPr id="6" name="TextBox 5"/>
          <p:cNvSpPr txBox="1"/>
          <p:nvPr/>
        </p:nvSpPr>
        <p:spPr>
          <a:xfrm>
            <a:off x="609600" y="6362700"/>
            <a:ext cx="7239000" cy="228600"/>
          </a:xfrm>
          <a:prstGeom prst="rect">
            <a:avLst/>
          </a:prstGeom>
          <a:noFill/>
        </p:spPr>
        <p:txBody>
          <a:bodyPr wrap="square" lIns="0" rIns="0" tIns="0" bIns="0" anchor="t">
            <a:spAutoFit/>
          </a:bodyPr>
          <a:lstStyle/>
          <a:p>
            <a:pPr algn="l">
              <a:lnSpc>
                <a:spcPct val="100000"/>
              </a:lnSpc>
              <a:spcBef>
                <a:spcPts val="0"/>
              </a:spcBef>
              <a:spcAft>
                <a:spcPts val="0"/>
              </a:spcAft>
            </a:pPr>
            <a:r>
              <a:rPr sz="975" b="0">
                <a:solidFill>
                  <a:srgbClr val="5A6B80"/>
                </a:solidFill>
                <a:latin typeface="微软雅黑"/>
                <a:ea typeface="微软雅黑"/>
              </a:rPr>
              <a:t>防灾减灾培训课件 · 近 10 年自然灾害典型案例解读</a:t>
            </a:r>
          </a:p>
        </p:txBody>
      </p:sp>
      <p:sp>
        <p:nvSpPr>
          <p:cNvPr id="7" name="TextBox 6"/>
          <p:cNvSpPr txBox="1"/>
          <p:nvPr/>
        </p:nvSpPr>
        <p:spPr>
          <a:xfrm>
            <a:off x="8572500" y="6362700"/>
            <a:ext cx="3009900" cy="2286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14 / 44</a:t>
            </a:r>
          </a:p>
        </p:txBody>
      </p:sp>
      <p:sp>
        <p:nvSpPr>
          <p:cNvPr id="8" name="Rounded Rectangle 7"/>
          <p:cNvSpPr/>
          <p:nvPr/>
        </p:nvSpPr>
        <p:spPr>
          <a:xfrm>
            <a:off x="609600" y="1257300"/>
            <a:ext cx="3505200" cy="2819400"/>
          </a:xfrm>
          <a:prstGeom prst="roundRect">
            <a:avLst>
              <a:gd name="adj" fmla="val 4729"/>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609600" y="1257300"/>
            <a:ext cx="3505200" cy="590550"/>
          </a:xfrm>
          <a:prstGeom prst="roundRect">
            <a:avLst>
              <a:gd name="adj" fmla="val 22580"/>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09600" y="1676400"/>
            <a:ext cx="3505200" cy="171450"/>
          </a:xfrm>
          <a:prstGeom prst="rect">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57250" y="1257300"/>
            <a:ext cx="3048000" cy="590550"/>
          </a:xfrm>
          <a:prstGeom prst="rect">
            <a:avLst/>
          </a:prstGeom>
          <a:noFill/>
        </p:spPr>
        <p:txBody>
          <a:bodyPr wrap="square" lIns="0" rIns="0" tIns="0" bIns="0" anchor="ctr">
            <a:spAutoFit/>
          </a:bodyPr>
          <a:lstStyle/>
          <a:p>
            <a:pPr algn="l">
              <a:lnSpc>
                <a:spcPct val="100000"/>
              </a:lnSpc>
              <a:spcBef>
                <a:spcPts val="0"/>
              </a:spcBef>
              <a:spcAft>
                <a:spcPts val="0"/>
              </a:spcAft>
            </a:pPr>
            <a:r>
              <a:rPr sz="1350" b="1">
                <a:solidFill>
                  <a:srgbClr val="FFFFFF"/>
                </a:solidFill>
                <a:latin typeface="微软雅黑"/>
                <a:ea typeface="微软雅黑"/>
              </a:rPr>
              <a:t>没想到雨量这么大</a:t>
            </a:r>
          </a:p>
        </p:txBody>
      </p:sp>
      <p:sp>
        <p:nvSpPr>
          <p:cNvPr id="12" name="Oval 11"/>
          <p:cNvSpPr/>
          <p:nvPr/>
        </p:nvSpPr>
        <p:spPr>
          <a:xfrm>
            <a:off x="857250" y="2019300"/>
            <a:ext cx="66675" cy="66675"/>
          </a:xfrm>
          <a:prstGeom prst="ellipse">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28700" y="1962150"/>
            <a:ext cx="2857500" cy="666750"/>
          </a:xfrm>
          <a:prstGeom prst="rect">
            <a:avLst/>
          </a:prstGeom>
          <a:noFill/>
        </p:spPr>
        <p:txBody>
          <a:bodyPr wrap="square" lIns="0" rIns="0" tIns="0" bIns="0" anchor="t">
            <a:spAutoFit/>
          </a:bodyPr>
          <a:lstStyle/>
          <a:p>
            <a:pPr algn="l">
              <a:lnSpc>
                <a:spcPct val="150000"/>
              </a:lnSpc>
              <a:spcBef>
                <a:spcPts val="0"/>
              </a:spcBef>
              <a:spcAft>
                <a:spcPts val="0"/>
              </a:spcAft>
            </a:pPr>
            <a:r>
              <a:rPr sz="937" b="0">
                <a:solidFill>
                  <a:srgbClr val="16243A"/>
                </a:solidFill>
                <a:latin typeface="微软雅黑"/>
                <a:ea typeface="微软雅黑"/>
              </a:rPr>
              <a:t>河北 14 个国家级气象站日降水量突破历史极值</a:t>
            </a:r>
          </a:p>
        </p:txBody>
      </p:sp>
      <p:sp>
        <p:nvSpPr>
          <p:cNvPr id="14" name="Oval 13"/>
          <p:cNvSpPr/>
          <p:nvPr/>
        </p:nvSpPr>
        <p:spPr>
          <a:xfrm>
            <a:off x="857250" y="2705100"/>
            <a:ext cx="66675" cy="66675"/>
          </a:xfrm>
          <a:prstGeom prst="ellipse">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028700" y="2647950"/>
            <a:ext cx="2857500" cy="666750"/>
          </a:xfrm>
          <a:prstGeom prst="rect">
            <a:avLst/>
          </a:prstGeom>
          <a:noFill/>
        </p:spPr>
        <p:txBody>
          <a:bodyPr wrap="square" lIns="0" rIns="0" tIns="0" bIns="0" anchor="t">
            <a:spAutoFit/>
          </a:bodyPr>
          <a:lstStyle/>
          <a:p>
            <a:pPr algn="l">
              <a:lnSpc>
                <a:spcPct val="150000"/>
              </a:lnSpc>
              <a:spcBef>
                <a:spcPts val="0"/>
              </a:spcBef>
              <a:spcAft>
                <a:spcPts val="0"/>
              </a:spcAft>
            </a:pPr>
            <a:r>
              <a:rPr sz="937" b="0">
                <a:solidFill>
                  <a:srgbClr val="16243A"/>
                </a:solidFill>
                <a:latin typeface="微软雅黑"/>
                <a:ea typeface="微软雅黑"/>
              </a:rPr>
              <a:t>26 个国家站 3 天累计降水量突破历史极值</a:t>
            </a:r>
          </a:p>
        </p:txBody>
      </p:sp>
      <p:sp>
        <p:nvSpPr>
          <p:cNvPr id="16" name="Oval 15"/>
          <p:cNvSpPr/>
          <p:nvPr/>
        </p:nvSpPr>
        <p:spPr>
          <a:xfrm>
            <a:off x="857250" y="3390900"/>
            <a:ext cx="66675" cy="66675"/>
          </a:xfrm>
          <a:prstGeom prst="ellipse">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28700" y="3333750"/>
            <a:ext cx="2857500" cy="666750"/>
          </a:xfrm>
          <a:prstGeom prst="rect">
            <a:avLst/>
          </a:prstGeom>
          <a:noFill/>
        </p:spPr>
        <p:txBody>
          <a:bodyPr wrap="square" lIns="0" rIns="0" tIns="0" bIns="0" anchor="t">
            <a:spAutoFit/>
          </a:bodyPr>
          <a:lstStyle/>
          <a:p>
            <a:pPr algn="l">
              <a:lnSpc>
                <a:spcPct val="150000"/>
              </a:lnSpc>
              <a:spcBef>
                <a:spcPts val="0"/>
              </a:spcBef>
              <a:spcAft>
                <a:spcPts val="0"/>
              </a:spcAft>
            </a:pPr>
            <a:r>
              <a:rPr sz="937" b="0">
                <a:solidFill>
                  <a:srgbClr val="16243A"/>
                </a:solidFill>
                <a:latin typeface="微软雅黑"/>
                <a:ea typeface="微软雅黑"/>
              </a:rPr>
              <a:t>过程雨量极值 1003.4 mm，仅次于"63·8"过程</a:t>
            </a:r>
          </a:p>
        </p:txBody>
      </p:sp>
      <p:sp>
        <p:nvSpPr>
          <p:cNvPr id="18" name="Rounded Rectangle 17"/>
          <p:cNvSpPr/>
          <p:nvPr/>
        </p:nvSpPr>
        <p:spPr>
          <a:xfrm>
            <a:off x="4343400" y="1257300"/>
            <a:ext cx="3505200" cy="2819400"/>
          </a:xfrm>
          <a:prstGeom prst="roundRect">
            <a:avLst>
              <a:gd name="adj" fmla="val 4729"/>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ounded Rectangle 18"/>
          <p:cNvSpPr/>
          <p:nvPr/>
        </p:nvSpPr>
        <p:spPr>
          <a:xfrm>
            <a:off x="4343400" y="1257300"/>
            <a:ext cx="3505200" cy="590550"/>
          </a:xfrm>
          <a:prstGeom prst="roundRect">
            <a:avLst>
              <a:gd name="adj" fmla="val 22580"/>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4343400" y="1676400"/>
            <a:ext cx="3505200" cy="171450"/>
          </a:xfrm>
          <a:prstGeom prst="rect">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4591050" y="1257300"/>
            <a:ext cx="3048000" cy="590550"/>
          </a:xfrm>
          <a:prstGeom prst="rect">
            <a:avLst/>
          </a:prstGeom>
          <a:noFill/>
        </p:spPr>
        <p:txBody>
          <a:bodyPr wrap="square" lIns="0" rIns="0" tIns="0" bIns="0" anchor="ctr">
            <a:spAutoFit/>
          </a:bodyPr>
          <a:lstStyle/>
          <a:p>
            <a:pPr algn="l">
              <a:lnSpc>
                <a:spcPct val="100000"/>
              </a:lnSpc>
              <a:spcBef>
                <a:spcPts val="0"/>
              </a:spcBef>
              <a:spcAft>
                <a:spcPts val="0"/>
              </a:spcAft>
            </a:pPr>
            <a:r>
              <a:rPr sz="1350" b="1">
                <a:solidFill>
                  <a:srgbClr val="FFFFFF"/>
                </a:solidFill>
                <a:latin typeface="微软雅黑"/>
                <a:ea typeface="微软雅黑"/>
              </a:rPr>
              <a:t>没想到山区这么险</a:t>
            </a:r>
          </a:p>
        </p:txBody>
      </p:sp>
      <p:sp>
        <p:nvSpPr>
          <p:cNvPr id="22" name="Oval 21"/>
          <p:cNvSpPr/>
          <p:nvPr/>
        </p:nvSpPr>
        <p:spPr>
          <a:xfrm>
            <a:off x="4591050" y="2019300"/>
            <a:ext cx="66675" cy="66675"/>
          </a:xfrm>
          <a:prstGeom prst="ellipse">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4762500" y="1962150"/>
            <a:ext cx="2857500" cy="666750"/>
          </a:xfrm>
          <a:prstGeom prst="rect">
            <a:avLst/>
          </a:prstGeom>
          <a:noFill/>
        </p:spPr>
        <p:txBody>
          <a:bodyPr wrap="square" lIns="0" rIns="0" tIns="0" bIns="0" anchor="t">
            <a:spAutoFit/>
          </a:bodyPr>
          <a:lstStyle/>
          <a:p>
            <a:pPr algn="l">
              <a:lnSpc>
                <a:spcPct val="150000"/>
              </a:lnSpc>
              <a:spcBef>
                <a:spcPts val="0"/>
              </a:spcBef>
              <a:spcAft>
                <a:spcPts val="0"/>
              </a:spcAft>
            </a:pPr>
            <a:r>
              <a:rPr sz="937" b="0">
                <a:solidFill>
                  <a:srgbClr val="16243A"/>
                </a:solidFill>
                <a:latin typeface="微软雅黑"/>
                <a:ea typeface="微软雅黑"/>
              </a:rPr>
              <a:t>太行山东麓地形抬升，暴雨集中在浅山区</a:t>
            </a:r>
          </a:p>
        </p:txBody>
      </p:sp>
      <p:sp>
        <p:nvSpPr>
          <p:cNvPr id="24" name="Oval 23"/>
          <p:cNvSpPr/>
          <p:nvPr/>
        </p:nvSpPr>
        <p:spPr>
          <a:xfrm>
            <a:off x="4591050" y="2705100"/>
            <a:ext cx="66675" cy="66675"/>
          </a:xfrm>
          <a:prstGeom prst="ellipse">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4762500" y="2647950"/>
            <a:ext cx="2857500" cy="666750"/>
          </a:xfrm>
          <a:prstGeom prst="rect">
            <a:avLst/>
          </a:prstGeom>
          <a:noFill/>
        </p:spPr>
        <p:txBody>
          <a:bodyPr wrap="square" lIns="0" rIns="0" tIns="0" bIns="0" anchor="t">
            <a:spAutoFit/>
          </a:bodyPr>
          <a:lstStyle/>
          <a:p>
            <a:pPr algn="l">
              <a:lnSpc>
                <a:spcPct val="150000"/>
              </a:lnSpc>
              <a:spcBef>
                <a:spcPts val="0"/>
              </a:spcBef>
              <a:spcAft>
                <a:spcPts val="0"/>
              </a:spcAft>
            </a:pPr>
            <a:r>
              <a:rPr sz="937" b="0">
                <a:solidFill>
                  <a:srgbClr val="16243A"/>
                </a:solidFill>
                <a:latin typeface="微软雅黑"/>
                <a:ea typeface="微软雅黑"/>
              </a:rPr>
              <a:t>沟道洪水暴涨，山洪、泥石流、滑坡集中暴发</a:t>
            </a:r>
          </a:p>
        </p:txBody>
      </p:sp>
      <p:sp>
        <p:nvSpPr>
          <p:cNvPr id="26" name="Oval 25"/>
          <p:cNvSpPr/>
          <p:nvPr/>
        </p:nvSpPr>
        <p:spPr>
          <a:xfrm>
            <a:off x="4591050" y="3390900"/>
            <a:ext cx="66675" cy="66675"/>
          </a:xfrm>
          <a:prstGeom prst="ellipse">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4762500" y="3333750"/>
            <a:ext cx="2857500" cy="666750"/>
          </a:xfrm>
          <a:prstGeom prst="rect">
            <a:avLst/>
          </a:prstGeom>
          <a:noFill/>
        </p:spPr>
        <p:txBody>
          <a:bodyPr wrap="square" lIns="0" rIns="0" tIns="0" bIns="0" anchor="t">
            <a:spAutoFit/>
          </a:bodyPr>
          <a:lstStyle/>
          <a:p>
            <a:pPr algn="l">
              <a:lnSpc>
                <a:spcPct val="150000"/>
              </a:lnSpc>
              <a:spcBef>
                <a:spcPts val="0"/>
              </a:spcBef>
              <a:spcAft>
                <a:spcPts val="0"/>
              </a:spcAft>
            </a:pPr>
            <a:r>
              <a:rPr sz="937" b="0">
                <a:solidFill>
                  <a:srgbClr val="16243A"/>
                </a:solidFill>
                <a:latin typeface="微软雅黑"/>
                <a:ea typeface="微软雅黑"/>
              </a:rPr>
              <a:t>"暴雨—山洪—泥石流—内涝"形成完整灾害链</a:t>
            </a:r>
          </a:p>
        </p:txBody>
      </p:sp>
      <p:sp>
        <p:nvSpPr>
          <p:cNvPr id="28" name="Rounded Rectangle 27"/>
          <p:cNvSpPr/>
          <p:nvPr/>
        </p:nvSpPr>
        <p:spPr>
          <a:xfrm>
            <a:off x="8077200" y="1257300"/>
            <a:ext cx="3505200" cy="2819400"/>
          </a:xfrm>
          <a:prstGeom prst="roundRect">
            <a:avLst>
              <a:gd name="adj" fmla="val 4729"/>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ounded Rectangle 28"/>
          <p:cNvSpPr/>
          <p:nvPr/>
        </p:nvSpPr>
        <p:spPr>
          <a:xfrm>
            <a:off x="8077200" y="1257300"/>
            <a:ext cx="3505200" cy="590550"/>
          </a:xfrm>
          <a:prstGeom prst="roundRect">
            <a:avLst>
              <a:gd name="adj" fmla="val 2258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8077200" y="1676400"/>
            <a:ext cx="3505200" cy="171450"/>
          </a:xfrm>
          <a:prstGeom prst="rect">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324849" y="1257300"/>
            <a:ext cx="3048000" cy="590550"/>
          </a:xfrm>
          <a:prstGeom prst="rect">
            <a:avLst/>
          </a:prstGeom>
          <a:noFill/>
        </p:spPr>
        <p:txBody>
          <a:bodyPr wrap="square" lIns="0" rIns="0" tIns="0" bIns="0" anchor="ctr">
            <a:spAutoFit/>
          </a:bodyPr>
          <a:lstStyle/>
          <a:p>
            <a:pPr algn="l">
              <a:lnSpc>
                <a:spcPct val="100000"/>
              </a:lnSpc>
              <a:spcBef>
                <a:spcPts val="0"/>
              </a:spcBef>
              <a:spcAft>
                <a:spcPts val="0"/>
              </a:spcAft>
            </a:pPr>
            <a:r>
              <a:rPr sz="1350" b="1">
                <a:solidFill>
                  <a:srgbClr val="FFFFFF"/>
                </a:solidFill>
                <a:latin typeface="微软雅黑"/>
                <a:ea typeface="微软雅黑"/>
              </a:rPr>
              <a:t>没想到损失这么重</a:t>
            </a:r>
          </a:p>
        </p:txBody>
      </p:sp>
      <p:sp>
        <p:nvSpPr>
          <p:cNvPr id="32" name="Oval 31"/>
          <p:cNvSpPr/>
          <p:nvPr/>
        </p:nvSpPr>
        <p:spPr>
          <a:xfrm>
            <a:off x="8324849" y="2019300"/>
            <a:ext cx="66675" cy="66675"/>
          </a:xfrm>
          <a:prstGeom prst="ellipse">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8496300" y="1962150"/>
            <a:ext cx="2857500" cy="666750"/>
          </a:xfrm>
          <a:prstGeom prst="rect">
            <a:avLst/>
          </a:prstGeom>
          <a:noFill/>
        </p:spPr>
        <p:txBody>
          <a:bodyPr wrap="square" lIns="0" rIns="0" tIns="0" bIns="0" anchor="t">
            <a:spAutoFit/>
          </a:bodyPr>
          <a:lstStyle/>
          <a:p>
            <a:pPr algn="l">
              <a:lnSpc>
                <a:spcPct val="150000"/>
              </a:lnSpc>
              <a:spcBef>
                <a:spcPts val="0"/>
              </a:spcBef>
              <a:spcAft>
                <a:spcPts val="0"/>
              </a:spcAft>
            </a:pPr>
            <a:r>
              <a:rPr sz="937" b="0">
                <a:solidFill>
                  <a:srgbClr val="16243A"/>
                </a:solidFill>
                <a:latin typeface="微软雅黑"/>
                <a:ea typeface="微软雅黑"/>
              </a:rPr>
              <a:t>直接经济损失 1657.9 亿元，为 2023 年单次灾害之最</a:t>
            </a:r>
          </a:p>
        </p:txBody>
      </p:sp>
      <p:sp>
        <p:nvSpPr>
          <p:cNvPr id="34" name="Oval 33"/>
          <p:cNvSpPr/>
          <p:nvPr/>
        </p:nvSpPr>
        <p:spPr>
          <a:xfrm>
            <a:off x="8324849" y="2705100"/>
            <a:ext cx="66675" cy="66675"/>
          </a:xfrm>
          <a:prstGeom prst="ellipse">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8496300" y="2647950"/>
            <a:ext cx="2857500" cy="666750"/>
          </a:xfrm>
          <a:prstGeom prst="rect">
            <a:avLst/>
          </a:prstGeom>
          <a:noFill/>
        </p:spPr>
        <p:txBody>
          <a:bodyPr wrap="square" lIns="0" rIns="0" tIns="0" bIns="0" anchor="t">
            <a:spAutoFit/>
          </a:bodyPr>
          <a:lstStyle/>
          <a:p>
            <a:pPr algn="l">
              <a:lnSpc>
                <a:spcPct val="150000"/>
              </a:lnSpc>
              <a:spcBef>
                <a:spcPts val="0"/>
              </a:spcBef>
              <a:spcAft>
                <a:spcPts val="0"/>
              </a:spcAft>
            </a:pPr>
            <a:r>
              <a:rPr sz="937" b="0">
                <a:solidFill>
                  <a:srgbClr val="16243A"/>
                </a:solidFill>
                <a:latin typeface="微软雅黑"/>
                <a:ea typeface="微软雅黑"/>
              </a:rPr>
              <a:t>严重损坏房屋 45.9 万间，倒塌 10.4 万间</a:t>
            </a:r>
          </a:p>
        </p:txBody>
      </p:sp>
      <p:sp>
        <p:nvSpPr>
          <p:cNvPr id="36" name="Oval 35"/>
          <p:cNvSpPr/>
          <p:nvPr/>
        </p:nvSpPr>
        <p:spPr>
          <a:xfrm>
            <a:off x="8324849" y="3390900"/>
            <a:ext cx="66675" cy="66675"/>
          </a:xfrm>
          <a:prstGeom prst="ellipse">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8496300" y="3333750"/>
            <a:ext cx="2857500" cy="666750"/>
          </a:xfrm>
          <a:prstGeom prst="rect">
            <a:avLst/>
          </a:prstGeom>
          <a:noFill/>
        </p:spPr>
        <p:txBody>
          <a:bodyPr wrap="square" lIns="0" rIns="0" tIns="0" bIns="0" anchor="t">
            <a:spAutoFit/>
          </a:bodyPr>
          <a:lstStyle/>
          <a:p>
            <a:pPr algn="l">
              <a:lnSpc>
                <a:spcPct val="150000"/>
              </a:lnSpc>
              <a:spcBef>
                <a:spcPts val="0"/>
              </a:spcBef>
              <a:spcAft>
                <a:spcPts val="0"/>
              </a:spcAft>
            </a:pPr>
            <a:r>
              <a:rPr sz="937" b="0">
                <a:solidFill>
                  <a:srgbClr val="16243A"/>
                </a:solidFill>
                <a:latin typeface="微软雅黑"/>
                <a:ea typeface="微软雅黑"/>
              </a:rPr>
              <a:t>农作物受灾 416.1 千公顷，涿州等地内涝严重</a:t>
            </a:r>
          </a:p>
        </p:txBody>
      </p:sp>
      <p:sp>
        <p:nvSpPr>
          <p:cNvPr id="38" name="TextBox 37"/>
          <p:cNvSpPr txBox="1"/>
          <p:nvPr/>
        </p:nvSpPr>
        <p:spPr>
          <a:xfrm>
            <a:off x="609600" y="4229100"/>
            <a:ext cx="10972800" cy="266700"/>
          </a:xfrm>
          <a:prstGeom prst="rect">
            <a:avLst/>
          </a:prstGeom>
          <a:noFill/>
        </p:spPr>
        <p:txBody>
          <a:bodyPr wrap="square" lIns="0" rIns="0" tIns="0" bIns="0" anchor="t">
            <a:spAutoFit/>
          </a:bodyPr>
          <a:lstStyle/>
          <a:p>
            <a:pPr algn="l">
              <a:lnSpc>
                <a:spcPct val="100000"/>
              </a:lnSpc>
              <a:spcBef>
                <a:spcPts val="0"/>
              </a:spcBef>
              <a:spcAft>
                <a:spcPts val="0"/>
              </a:spcAft>
            </a:pPr>
            <a:r>
              <a:rPr sz="1275" b="1">
                <a:solidFill>
                  <a:srgbClr val="0B3A6B"/>
                </a:solidFill>
                <a:latin typeface="微软雅黑"/>
                <a:ea typeface="微软雅黑"/>
              </a:rPr>
              <a:t>四个必须补齐的短板</a:t>
            </a:r>
          </a:p>
        </p:txBody>
      </p:sp>
      <p:sp>
        <p:nvSpPr>
          <p:cNvPr id="39" name="Rounded Rectangle 38"/>
          <p:cNvSpPr/>
          <p:nvPr/>
        </p:nvSpPr>
        <p:spPr>
          <a:xfrm>
            <a:off x="609600" y="4572000"/>
            <a:ext cx="5372100" cy="685800"/>
          </a:xfrm>
          <a:prstGeom prst="roundRect">
            <a:avLst>
              <a:gd name="adj" fmla="val 13888"/>
            </a:avLst>
          </a:prstGeom>
          <a:solidFill>
            <a:srgbClr val="FFFFFF"/>
          </a:solidFill>
          <a:ln w="1270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Rounded Rectangle 39"/>
          <p:cNvSpPr/>
          <p:nvPr/>
        </p:nvSpPr>
        <p:spPr>
          <a:xfrm>
            <a:off x="609600" y="4572000"/>
            <a:ext cx="47625" cy="685800"/>
          </a:xfrm>
          <a:prstGeom prst="roundRect">
            <a:avLst>
              <a:gd name="adj" fmla="val 4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819150" y="4667250"/>
            <a:ext cx="4953000" cy="228600"/>
          </a:xfrm>
          <a:prstGeom prst="rect">
            <a:avLst/>
          </a:prstGeom>
          <a:noFill/>
        </p:spPr>
        <p:txBody>
          <a:bodyPr wrap="square" lIns="0" rIns="0" tIns="0" bIns="0" anchor="t">
            <a:spAutoFit/>
          </a:bodyPr>
          <a:lstStyle/>
          <a:p>
            <a:pPr algn="l">
              <a:lnSpc>
                <a:spcPct val="100000"/>
              </a:lnSpc>
              <a:spcBef>
                <a:spcPts val="0"/>
              </a:spcBef>
              <a:spcAft>
                <a:spcPts val="0"/>
              </a:spcAft>
            </a:pPr>
            <a:r>
              <a:rPr sz="1050" b="1">
                <a:solidFill>
                  <a:srgbClr val="E8562A"/>
                </a:solidFill>
                <a:latin typeface="微软雅黑"/>
                <a:ea typeface="微软雅黑"/>
              </a:rPr>
              <a:t>山区沟道管控</a:t>
            </a:r>
          </a:p>
        </p:txBody>
      </p:sp>
      <p:sp>
        <p:nvSpPr>
          <p:cNvPr id="42" name="TextBox 41"/>
          <p:cNvSpPr txBox="1"/>
          <p:nvPr/>
        </p:nvSpPr>
        <p:spPr>
          <a:xfrm>
            <a:off x="819150" y="4914900"/>
            <a:ext cx="4953000" cy="285750"/>
          </a:xfrm>
          <a:prstGeom prst="rect">
            <a:avLst/>
          </a:prstGeom>
          <a:noFill/>
        </p:spPr>
        <p:txBody>
          <a:bodyPr wrap="square" lIns="0" rIns="0" tIns="0" bIns="0" anchor="t">
            <a:spAutoFit/>
          </a:bodyPr>
          <a:lstStyle/>
          <a:p>
            <a:pPr algn="l">
              <a:lnSpc>
                <a:spcPct val="140000"/>
              </a:lnSpc>
              <a:spcBef>
                <a:spcPts val="0"/>
              </a:spcBef>
              <a:spcAft>
                <a:spcPts val="0"/>
              </a:spcAft>
            </a:pPr>
            <a:r>
              <a:rPr sz="900" b="0">
                <a:solidFill>
                  <a:srgbClr val="5A6B80"/>
                </a:solidFill>
                <a:latin typeface="微软雅黑"/>
                <a:ea typeface="微软雅黑"/>
              </a:rPr>
              <a:t>行洪通道内严禁建房、设置施工驻地，农家乐、景区须建立汛期关闭机制</a:t>
            </a:r>
          </a:p>
        </p:txBody>
      </p:sp>
      <p:sp>
        <p:nvSpPr>
          <p:cNvPr id="43" name="Rounded Rectangle 42"/>
          <p:cNvSpPr/>
          <p:nvPr/>
        </p:nvSpPr>
        <p:spPr>
          <a:xfrm>
            <a:off x="6210300" y="4572000"/>
            <a:ext cx="5372100" cy="685800"/>
          </a:xfrm>
          <a:prstGeom prst="roundRect">
            <a:avLst>
              <a:gd name="adj" fmla="val 13888"/>
            </a:avLst>
          </a:prstGeom>
          <a:solidFill>
            <a:srgbClr val="FFFFFF"/>
          </a:solidFill>
          <a:ln w="1270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Rounded Rectangle 43"/>
          <p:cNvSpPr/>
          <p:nvPr/>
        </p:nvSpPr>
        <p:spPr>
          <a:xfrm>
            <a:off x="6210300" y="4572000"/>
            <a:ext cx="47625" cy="685800"/>
          </a:xfrm>
          <a:prstGeom prst="roundRect">
            <a:avLst>
              <a:gd name="adj" fmla="val 40000"/>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TextBox 44"/>
          <p:cNvSpPr txBox="1"/>
          <p:nvPr/>
        </p:nvSpPr>
        <p:spPr>
          <a:xfrm>
            <a:off x="6419850" y="4667250"/>
            <a:ext cx="4953000" cy="228600"/>
          </a:xfrm>
          <a:prstGeom prst="rect">
            <a:avLst/>
          </a:prstGeom>
          <a:noFill/>
        </p:spPr>
        <p:txBody>
          <a:bodyPr wrap="square" lIns="0" rIns="0" tIns="0" bIns="0" anchor="t">
            <a:spAutoFit/>
          </a:bodyPr>
          <a:lstStyle/>
          <a:p>
            <a:pPr algn="l">
              <a:lnSpc>
                <a:spcPct val="100000"/>
              </a:lnSpc>
              <a:spcBef>
                <a:spcPts val="0"/>
              </a:spcBef>
              <a:spcAft>
                <a:spcPts val="0"/>
              </a:spcAft>
            </a:pPr>
            <a:r>
              <a:rPr sz="1050" b="1">
                <a:solidFill>
                  <a:srgbClr val="2E7DD1"/>
                </a:solidFill>
                <a:latin typeface="微软雅黑"/>
                <a:ea typeface="微软雅黑"/>
              </a:rPr>
              <a:t>水库调度与蓄滞洪区</a:t>
            </a:r>
          </a:p>
        </p:txBody>
      </p:sp>
      <p:sp>
        <p:nvSpPr>
          <p:cNvPr id="46" name="TextBox 45"/>
          <p:cNvSpPr txBox="1"/>
          <p:nvPr/>
        </p:nvSpPr>
        <p:spPr>
          <a:xfrm>
            <a:off x="6419850" y="4914900"/>
            <a:ext cx="4953000" cy="285750"/>
          </a:xfrm>
          <a:prstGeom prst="rect">
            <a:avLst/>
          </a:prstGeom>
          <a:noFill/>
        </p:spPr>
        <p:txBody>
          <a:bodyPr wrap="square" lIns="0" rIns="0" tIns="0" bIns="0" anchor="t">
            <a:spAutoFit/>
          </a:bodyPr>
          <a:lstStyle/>
          <a:p>
            <a:pPr algn="l">
              <a:lnSpc>
                <a:spcPct val="140000"/>
              </a:lnSpc>
              <a:spcBef>
                <a:spcPts val="0"/>
              </a:spcBef>
              <a:spcAft>
                <a:spcPts val="0"/>
              </a:spcAft>
            </a:pPr>
            <a:r>
              <a:rPr sz="900" b="0">
                <a:solidFill>
                  <a:srgbClr val="5A6B80"/>
                </a:solidFill>
                <a:latin typeface="微软雅黑"/>
                <a:ea typeface="微软雅黑"/>
              </a:rPr>
              <a:t>蓄滞洪区运用需提前转移、精准到人，避免"启用即受灾"</a:t>
            </a:r>
          </a:p>
        </p:txBody>
      </p:sp>
      <p:sp>
        <p:nvSpPr>
          <p:cNvPr id="47" name="Rounded Rectangle 46"/>
          <p:cNvSpPr/>
          <p:nvPr/>
        </p:nvSpPr>
        <p:spPr>
          <a:xfrm>
            <a:off x="609600" y="5353050"/>
            <a:ext cx="5372100" cy="685800"/>
          </a:xfrm>
          <a:prstGeom prst="roundRect">
            <a:avLst>
              <a:gd name="adj" fmla="val 13888"/>
            </a:avLst>
          </a:prstGeom>
          <a:solidFill>
            <a:srgbClr val="FFFFFF"/>
          </a:solidFill>
          <a:ln w="1270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Rounded Rectangle 47"/>
          <p:cNvSpPr/>
          <p:nvPr/>
        </p:nvSpPr>
        <p:spPr>
          <a:xfrm>
            <a:off x="609600" y="5353050"/>
            <a:ext cx="47625" cy="685800"/>
          </a:xfrm>
          <a:prstGeom prst="roundRect">
            <a:avLst>
              <a:gd name="adj" fmla="val 40000"/>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TextBox 48"/>
          <p:cNvSpPr txBox="1"/>
          <p:nvPr/>
        </p:nvSpPr>
        <p:spPr>
          <a:xfrm>
            <a:off x="819150" y="5448300"/>
            <a:ext cx="4953000" cy="228600"/>
          </a:xfrm>
          <a:prstGeom prst="rect">
            <a:avLst/>
          </a:prstGeom>
          <a:noFill/>
        </p:spPr>
        <p:txBody>
          <a:bodyPr wrap="square" lIns="0" rIns="0" tIns="0" bIns="0" anchor="t">
            <a:spAutoFit/>
          </a:bodyPr>
          <a:lstStyle/>
          <a:p>
            <a:pPr algn="l">
              <a:lnSpc>
                <a:spcPct val="100000"/>
              </a:lnSpc>
              <a:spcBef>
                <a:spcPts val="0"/>
              </a:spcBef>
              <a:spcAft>
                <a:spcPts val="0"/>
              </a:spcAft>
            </a:pPr>
            <a:r>
              <a:rPr sz="1050" b="1">
                <a:solidFill>
                  <a:srgbClr val="2E7DD1"/>
                </a:solidFill>
                <a:latin typeface="微软雅黑"/>
                <a:ea typeface="微软雅黑"/>
              </a:rPr>
              <a:t>城市排水与地下空间</a:t>
            </a:r>
          </a:p>
        </p:txBody>
      </p:sp>
      <p:sp>
        <p:nvSpPr>
          <p:cNvPr id="50" name="TextBox 49"/>
          <p:cNvSpPr txBox="1"/>
          <p:nvPr/>
        </p:nvSpPr>
        <p:spPr>
          <a:xfrm>
            <a:off x="819150" y="5695950"/>
            <a:ext cx="4953000" cy="285750"/>
          </a:xfrm>
          <a:prstGeom prst="rect">
            <a:avLst/>
          </a:prstGeom>
          <a:noFill/>
        </p:spPr>
        <p:txBody>
          <a:bodyPr wrap="square" lIns="0" rIns="0" tIns="0" bIns="0" anchor="t">
            <a:spAutoFit/>
          </a:bodyPr>
          <a:lstStyle/>
          <a:p>
            <a:pPr algn="l">
              <a:lnSpc>
                <a:spcPct val="140000"/>
              </a:lnSpc>
              <a:spcBef>
                <a:spcPts val="0"/>
              </a:spcBef>
              <a:spcAft>
                <a:spcPts val="0"/>
              </a:spcAft>
            </a:pPr>
            <a:r>
              <a:rPr sz="900" b="0">
                <a:solidFill>
                  <a:srgbClr val="5A6B80"/>
                </a:solidFill>
                <a:latin typeface="微软雅黑"/>
                <a:ea typeface="微软雅黑"/>
              </a:rPr>
              <a:t>地下车库、下穿隧道须配备挡水板、抽排设备与断电预案</a:t>
            </a:r>
          </a:p>
        </p:txBody>
      </p:sp>
      <p:sp>
        <p:nvSpPr>
          <p:cNvPr id="51" name="Rounded Rectangle 50"/>
          <p:cNvSpPr/>
          <p:nvPr/>
        </p:nvSpPr>
        <p:spPr>
          <a:xfrm>
            <a:off x="6210300" y="5353050"/>
            <a:ext cx="5372100" cy="685800"/>
          </a:xfrm>
          <a:prstGeom prst="roundRect">
            <a:avLst>
              <a:gd name="adj" fmla="val 13888"/>
            </a:avLst>
          </a:prstGeom>
          <a:solidFill>
            <a:srgbClr val="FFFFFF"/>
          </a:solidFill>
          <a:ln w="1270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2" name="Rounded Rectangle 51"/>
          <p:cNvSpPr/>
          <p:nvPr/>
        </p:nvSpPr>
        <p:spPr>
          <a:xfrm>
            <a:off x="6210300" y="5353050"/>
            <a:ext cx="47625" cy="685800"/>
          </a:xfrm>
          <a:prstGeom prst="roundRect">
            <a:avLst>
              <a:gd name="adj" fmla="val 4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3" name="TextBox 52"/>
          <p:cNvSpPr txBox="1"/>
          <p:nvPr/>
        </p:nvSpPr>
        <p:spPr>
          <a:xfrm>
            <a:off x="6419850" y="5448300"/>
            <a:ext cx="4953000" cy="228600"/>
          </a:xfrm>
          <a:prstGeom prst="rect">
            <a:avLst/>
          </a:prstGeom>
          <a:noFill/>
        </p:spPr>
        <p:txBody>
          <a:bodyPr wrap="square" lIns="0" rIns="0" tIns="0" bIns="0" anchor="t">
            <a:spAutoFit/>
          </a:bodyPr>
          <a:lstStyle/>
          <a:p>
            <a:pPr algn="l">
              <a:lnSpc>
                <a:spcPct val="100000"/>
              </a:lnSpc>
              <a:spcBef>
                <a:spcPts val="0"/>
              </a:spcBef>
              <a:spcAft>
                <a:spcPts val="0"/>
              </a:spcAft>
            </a:pPr>
            <a:r>
              <a:rPr sz="1050" b="1">
                <a:solidFill>
                  <a:srgbClr val="E8562A"/>
                </a:solidFill>
                <a:latin typeface="微软雅黑"/>
                <a:ea typeface="微软雅黑"/>
              </a:rPr>
              <a:t>预警到人</a:t>
            </a:r>
          </a:p>
        </p:txBody>
      </p:sp>
      <p:sp>
        <p:nvSpPr>
          <p:cNvPr id="54" name="TextBox 53"/>
          <p:cNvSpPr txBox="1"/>
          <p:nvPr/>
        </p:nvSpPr>
        <p:spPr>
          <a:xfrm>
            <a:off x="6419850" y="5695950"/>
            <a:ext cx="4953000" cy="285750"/>
          </a:xfrm>
          <a:prstGeom prst="rect">
            <a:avLst/>
          </a:prstGeom>
          <a:noFill/>
        </p:spPr>
        <p:txBody>
          <a:bodyPr wrap="square" lIns="0" rIns="0" tIns="0" bIns="0" anchor="t">
            <a:spAutoFit/>
          </a:bodyPr>
          <a:lstStyle/>
          <a:p>
            <a:pPr algn="l">
              <a:lnSpc>
                <a:spcPct val="140000"/>
              </a:lnSpc>
              <a:spcBef>
                <a:spcPts val="0"/>
              </a:spcBef>
              <a:spcAft>
                <a:spcPts val="0"/>
              </a:spcAft>
            </a:pPr>
            <a:r>
              <a:rPr sz="900" b="0">
                <a:solidFill>
                  <a:srgbClr val="5A6B80"/>
                </a:solidFill>
                <a:latin typeface="微软雅黑"/>
                <a:ea typeface="微软雅黑"/>
              </a:rPr>
              <a:t>预警信息必须直达一线责任人，落实"叫应"机制与撤离路线</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09600" y="495299"/>
            <a:ext cx="57150" cy="304800"/>
          </a:xfrm>
          <a:prstGeom prst="roundRect">
            <a:avLst>
              <a:gd name="adj" fmla="val 5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381000"/>
            <a:ext cx="8191500" cy="533400"/>
          </a:xfrm>
          <a:prstGeom prst="rect">
            <a:avLst/>
          </a:prstGeom>
          <a:noFill/>
        </p:spPr>
        <p:txBody>
          <a:bodyPr wrap="square" lIns="0" rIns="0" tIns="0" bIns="0" anchor="t">
            <a:spAutoFit/>
          </a:bodyPr>
          <a:lstStyle/>
          <a:p>
            <a:pPr algn="l">
              <a:lnSpc>
                <a:spcPct val="100000"/>
              </a:lnSpc>
              <a:spcBef>
                <a:spcPts val="0"/>
              </a:spcBef>
              <a:spcAft>
                <a:spcPts val="0"/>
              </a:spcAft>
            </a:pPr>
            <a:r>
              <a:rPr sz="2550" b="1">
                <a:solidFill>
                  <a:srgbClr val="16243A"/>
                </a:solidFill>
                <a:latin typeface="微软雅黑"/>
                <a:ea typeface="微软雅黑"/>
              </a:rPr>
              <a:t>案例③ 2024 年湖南华容团洲垸决口</a:t>
            </a:r>
          </a:p>
        </p:txBody>
      </p:sp>
      <p:sp>
        <p:nvSpPr>
          <p:cNvPr id="5" name="TextBox 4"/>
          <p:cNvSpPr txBox="1"/>
          <p:nvPr/>
        </p:nvSpPr>
        <p:spPr>
          <a:xfrm>
            <a:off x="5715000" y="514350"/>
            <a:ext cx="5867400" cy="2667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47.64 km² 被淹 · 7680 人零伤亡转移</a:t>
            </a:r>
          </a:p>
        </p:txBody>
      </p:sp>
      <p:sp>
        <p:nvSpPr>
          <p:cNvPr id="6" name="TextBox 5"/>
          <p:cNvSpPr txBox="1"/>
          <p:nvPr/>
        </p:nvSpPr>
        <p:spPr>
          <a:xfrm>
            <a:off x="609600" y="6362700"/>
            <a:ext cx="7239000" cy="228600"/>
          </a:xfrm>
          <a:prstGeom prst="rect">
            <a:avLst/>
          </a:prstGeom>
          <a:noFill/>
        </p:spPr>
        <p:txBody>
          <a:bodyPr wrap="square" lIns="0" rIns="0" tIns="0" bIns="0" anchor="t">
            <a:spAutoFit/>
          </a:bodyPr>
          <a:lstStyle/>
          <a:p>
            <a:pPr algn="l">
              <a:lnSpc>
                <a:spcPct val="100000"/>
              </a:lnSpc>
              <a:spcBef>
                <a:spcPts val="0"/>
              </a:spcBef>
              <a:spcAft>
                <a:spcPts val="0"/>
              </a:spcAft>
            </a:pPr>
            <a:r>
              <a:rPr sz="975" b="0">
                <a:solidFill>
                  <a:srgbClr val="5A6B80"/>
                </a:solidFill>
                <a:latin typeface="微软雅黑"/>
                <a:ea typeface="微软雅黑"/>
              </a:rPr>
              <a:t>防灾减灾培训课件 · 近 10 年自然灾害典型案例解读</a:t>
            </a:r>
          </a:p>
        </p:txBody>
      </p:sp>
      <p:sp>
        <p:nvSpPr>
          <p:cNvPr id="7" name="TextBox 6"/>
          <p:cNvSpPr txBox="1"/>
          <p:nvPr/>
        </p:nvSpPr>
        <p:spPr>
          <a:xfrm>
            <a:off x="8572500" y="6362700"/>
            <a:ext cx="3009900" cy="2286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15 / 44</a:t>
            </a:r>
          </a:p>
        </p:txBody>
      </p:sp>
      <p:sp>
        <p:nvSpPr>
          <p:cNvPr id="8" name="Rounded Rectangle 7"/>
          <p:cNvSpPr/>
          <p:nvPr/>
        </p:nvSpPr>
        <p:spPr>
          <a:xfrm>
            <a:off x="609600" y="1238250"/>
            <a:ext cx="2590800" cy="990599"/>
          </a:xfrm>
          <a:prstGeom prst="roundRect">
            <a:avLst>
              <a:gd name="adj" fmla="val 11538"/>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609600" y="1238250"/>
            <a:ext cx="2590800" cy="47625"/>
          </a:xfrm>
          <a:prstGeom prst="rect">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19150" y="1390650"/>
            <a:ext cx="2286000" cy="419100"/>
          </a:xfrm>
          <a:prstGeom prst="rect">
            <a:avLst/>
          </a:prstGeom>
          <a:noFill/>
        </p:spPr>
        <p:txBody>
          <a:bodyPr wrap="square" lIns="0" rIns="0" tIns="0" bIns="0" anchor="t">
            <a:spAutoFit/>
          </a:bodyPr>
          <a:lstStyle/>
          <a:p>
            <a:pPr algn="l">
              <a:lnSpc>
                <a:spcPct val="100000"/>
              </a:lnSpc>
              <a:spcBef>
                <a:spcPts val="0"/>
              </a:spcBef>
              <a:spcAft>
                <a:spcPts val="0"/>
              </a:spcAft>
            </a:pPr>
            <a:r>
              <a:rPr sz="2250" b="1">
                <a:solidFill>
                  <a:srgbClr val="E8562A"/>
                </a:solidFill>
                <a:latin typeface="微软雅黑"/>
                <a:ea typeface="微软雅黑"/>
              </a:rPr>
              <a:t>226</a:t>
            </a:r>
            <a:r>
              <a:rPr sz="975" b="1">
                <a:solidFill>
                  <a:srgbClr val="5A6B80"/>
                </a:solidFill>
                <a:latin typeface="微软雅黑"/>
                <a:ea typeface="微软雅黑"/>
              </a:rPr>
              <a:t> 米</a:t>
            </a:r>
          </a:p>
        </p:txBody>
      </p:sp>
      <p:sp>
        <p:nvSpPr>
          <p:cNvPr id="11" name="TextBox 10"/>
          <p:cNvSpPr txBox="1"/>
          <p:nvPr/>
        </p:nvSpPr>
        <p:spPr>
          <a:xfrm>
            <a:off x="819150" y="1847850"/>
            <a:ext cx="2286000" cy="247649"/>
          </a:xfrm>
          <a:prstGeom prst="rect">
            <a:avLst/>
          </a:prstGeom>
          <a:noFill/>
        </p:spPr>
        <p:txBody>
          <a:bodyPr wrap="square" lIns="0" rIns="0" tIns="0" bIns="0" anchor="t">
            <a:spAutoFit/>
          </a:bodyPr>
          <a:lstStyle/>
          <a:p>
            <a:pPr algn="l">
              <a:lnSpc>
                <a:spcPct val="100000"/>
              </a:lnSpc>
              <a:spcBef>
                <a:spcPts val="0"/>
              </a:spcBef>
              <a:spcAft>
                <a:spcPts val="0"/>
              </a:spcAft>
            </a:pPr>
            <a:r>
              <a:rPr sz="937" b="0">
                <a:solidFill>
                  <a:srgbClr val="16243A"/>
                </a:solidFill>
                <a:latin typeface="微软雅黑"/>
                <a:ea typeface="微软雅黑"/>
              </a:rPr>
              <a:t>决口最大宽度</a:t>
            </a:r>
          </a:p>
        </p:txBody>
      </p:sp>
      <p:sp>
        <p:nvSpPr>
          <p:cNvPr id="12" name="Rounded Rectangle 11"/>
          <p:cNvSpPr/>
          <p:nvPr/>
        </p:nvSpPr>
        <p:spPr>
          <a:xfrm>
            <a:off x="3352800" y="1238250"/>
            <a:ext cx="2590800" cy="990599"/>
          </a:xfrm>
          <a:prstGeom prst="roundRect">
            <a:avLst>
              <a:gd name="adj" fmla="val 11538"/>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3352800" y="1238250"/>
            <a:ext cx="2590800" cy="47625"/>
          </a:xfrm>
          <a:prstGeom prst="rect">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3562350" y="1390650"/>
            <a:ext cx="2286000" cy="419100"/>
          </a:xfrm>
          <a:prstGeom prst="rect">
            <a:avLst/>
          </a:prstGeom>
          <a:noFill/>
        </p:spPr>
        <p:txBody>
          <a:bodyPr wrap="square" lIns="0" rIns="0" tIns="0" bIns="0" anchor="t">
            <a:spAutoFit/>
          </a:bodyPr>
          <a:lstStyle/>
          <a:p>
            <a:pPr algn="l">
              <a:lnSpc>
                <a:spcPct val="100000"/>
              </a:lnSpc>
              <a:spcBef>
                <a:spcPts val="0"/>
              </a:spcBef>
              <a:spcAft>
                <a:spcPts val="0"/>
              </a:spcAft>
            </a:pPr>
            <a:r>
              <a:rPr sz="2250" b="1">
                <a:solidFill>
                  <a:srgbClr val="2E7DD1"/>
                </a:solidFill>
                <a:latin typeface="微软雅黑"/>
                <a:ea typeface="微软雅黑"/>
              </a:rPr>
              <a:t>47.64</a:t>
            </a:r>
            <a:r>
              <a:rPr sz="975" b="1">
                <a:solidFill>
                  <a:srgbClr val="5A6B80"/>
                </a:solidFill>
                <a:latin typeface="微软雅黑"/>
                <a:ea typeface="微软雅黑"/>
              </a:rPr>
              <a:t> km²</a:t>
            </a:r>
          </a:p>
        </p:txBody>
      </p:sp>
      <p:sp>
        <p:nvSpPr>
          <p:cNvPr id="15" name="TextBox 14"/>
          <p:cNvSpPr txBox="1"/>
          <p:nvPr/>
        </p:nvSpPr>
        <p:spPr>
          <a:xfrm>
            <a:off x="3562350" y="1847850"/>
            <a:ext cx="2286000" cy="247649"/>
          </a:xfrm>
          <a:prstGeom prst="rect">
            <a:avLst/>
          </a:prstGeom>
          <a:noFill/>
        </p:spPr>
        <p:txBody>
          <a:bodyPr wrap="square" lIns="0" rIns="0" tIns="0" bIns="0" anchor="t">
            <a:spAutoFit/>
          </a:bodyPr>
          <a:lstStyle/>
          <a:p>
            <a:pPr algn="l">
              <a:lnSpc>
                <a:spcPct val="100000"/>
              </a:lnSpc>
              <a:spcBef>
                <a:spcPts val="0"/>
              </a:spcBef>
              <a:spcAft>
                <a:spcPts val="0"/>
              </a:spcAft>
            </a:pPr>
            <a:r>
              <a:rPr sz="937" b="0">
                <a:solidFill>
                  <a:srgbClr val="16243A"/>
                </a:solidFill>
                <a:latin typeface="微软雅黑"/>
                <a:ea typeface="微软雅黑"/>
              </a:rPr>
              <a:t>垸区淹没面积（占 92.5%）</a:t>
            </a:r>
          </a:p>
        </p:txBody>
      </p:sp>
      <p:sp>
        <p:nvSpPr>
          <p:cNvPr id="16" name="Rounded Rectangle 15"/>
          <p:cNvSpPr/>
          <p:nvPr/>
        </p:nvSpPr>
        <p:spPr>
          <a:xfrm>
            <a:off x="6096000" y="1238250"/>
            <a:ext cx="2590800" cy="990599"/>
          </a:xfrm>
          <a:prstGeom prst="roundRect">
            <a:avLst>
              <a:gd name="adj" fmla="val 11538"/>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6096000" y="1238250"/>
            <a:ext cx="2590800" cy="47625"/>
          </a:xfrm>
          <a:prstGeom prst="rect">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305550" y="1390650"/>
            <a:ext cx="2286000" cy="419100"/>
          </a:xfrm>
          <a:prstGeom prst="rect">
            <a:avLst/>
          </a:prstGeom>
          <a:noFill/>
        </p:spPr>
        <p:txBody>
          <a:bodyPr wrap="square" lIns="0" rIns="0" tIns="0" bIns="0" anchor="t">
            <a:spAutoFit/>
          </a:bodyPr>
          <a:lstStyle/>
          <a:p>
            <a:pPr algn="l">
              <a:lnSpc>
                <a:spcPct val="100000"/>
              </a:lnSpc>
              <a:spcBef>
                <a:spcPts val="0"/>
              </a:spcBef>
              <a:spcAft>
                <a:spcPts val="0"/>
              </a:spcAft>
            </a:pPr>
            <a:r>
              <a:rPr sz="2250" b="1">
                <a:solidFill>
                  <a:srgbClr val="2E7DD1"/>
                </a:solidFill>
                <a:latin typeface="微软雅黑"/>
                <a:ea typeface="微软雅黑"/>
              </a:rPr>
              <a:t>5</a:t>
            </a:r>
            <a:r>
              <a:rPr sz="975" b="1">
                <a:solidFill>
                  <a:srgbClr val="5A6B80"/>
                </a:solidFill>
                <a:latin typeface="微软雅黑"/>
                <a:ea typeface="微软雅黑"/>
              </a:rPr>
              <a:t> 米</a:t>
            </a:r>
          </a:p>
        </p:txBody>
      </p:sp>
      <p:sp>
        <p:nvSpPr>
          <p:cNvPr id="19" name="TextBox 18"/>
          <p:cNvSpPr txBox="1"/>
          <p:nvPr/>
        </p:nvSpPr>
        <p:spPr>
          <a:xfrm>
            <a:off x="6305550" y="1847850"/>
            <a:ext cx="2286000" cy="247649"/>
          </a:xfrm>
          <a:prstGeom prst="rect">
            <a:avLst/>
          </a:prstGeom>
          <a:noFill/>
        </p:spPr>
        <p:txBody>
          <a:bodyPr wrap="square" lIns="0" rIns="0" tIns="0" bIns="0" anchor="t">
            <a:spAutoFit/>
          </a:bodyPr>
          <a:lstStyle/>
          <a:p>
            <a:pPr algn="l">
              <a:lnSpc>
                <a:spcPct val="100000"/>
              </a:lnSpc>
              <a:spcBef>
                <a:spcPts val="0"/>
              </a:spcBef>
              <a:spcAft>
                <a:spcPts val="0"/>
              </a:spcAft>
            </a:pPr>
            <a:r>
              <a:rPr sz="937" b="0">
                <a:solidFill>
                  <a:srgbClr val="16243A"/>
                </a:solidFill>
                <a:latin typeface="微软雅黑"/>
                <a:ea typeface="微软雅黑"/>
              </a:rPr>
              <a:t>垸内平均水深</a:t>
            </a:r>
          </a:p>
        </p:txBody>
      </p:sp>
      <p:sp>
        <p:nvSpPr>
          <p:cNvPr id="20" name="Rounded Rectangle 19"/>
          <p:cNvSpPr/>
          <p:nvPr/>
        </p:nvSpPr>
        <p:spPr>
          <a:xfrm>
            <a:off x="8839200" y="1238250"/>
            <a:ext cx="2590800" cy="990599"/>
          </a:xfrm>
          <a:prstGeom prst="roundRect">
            <a:avLst>
              <a:gd name="adj" fmla="val 11538"/>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8839200" y="1238250"/>
            <a:ext cx="2590800" cy="47625"/>
          </a:xfrm>
          <a:prstGeom prst="rect">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048750" y="1390650"/>
            <a:ext cx="2286000" cy="419100"/>
          </a:xfrm>
          <a:prstGeom prst="rect">
            <a:avLst/>
          </a:prstGeom>
          <a:noFill/>
        </p:spPr>
        <p:txBody>
          <a:bodyPr wrap="square" lIns="0" rIns="0" tIns="0" bIns="0" anchor="t">
            <a:spAutoFit/>
          </a:bodyPr>
          <a:lstStyle/>
          <a:p>
            <a:pPr algn="l">
              <a:lnSpc>
                <a:spcPct val="100000"/>
              </a:lnSpc>
              <a:spcBef>
                <a:spcPts val="0"/>
              </a:spcBef>
              <a:spcAft>
                <a:spcPts val="0"/>
              </a:spcAft>
            </a:pPr>
            <a:r>
              <a:rPr sz="2250" b="1">
                <a:solidFill>
                  <a:srgbClr val="E8562A"/>
                </a:solidFill>
                <a:latin typeface="微软雅黑"/>
                <a:ea typeface="微软雅黑"/>
              </a:rPr>
              <a:t>0</a:t>
            </a:r>
            <a:r>
              <a:rPr sz="975" b="1">
                <a:solidFill>
                  <a:srgbClr val="5A6B80"/>
                </a:solidFill>
                <a:latin typeface="微软雅黑"/>
                <a:ea typeface="微软雅黑"/>
              </a:rPr>
              <a:t> 人</a:t>
            </a:r>
          </a:p>
        </p:txBody>
      </p:sp>
      <p:sp>
        <p:nvSpPr>
          <p:cNvPr id="23" name="TextBox 22"/>
          <p:cNvSpPr txBox="1"/>
          <p:nvPr/>
        </p:nvSpPr>
        <p:spPr>
          <a:xfrm>
            <a:off x="9048750" y="1847850"/>
            <a:ext cx="2286000" cy="247649"/>
          </a:xfrm>
          <a:prstGeom prst="rect">
            <a:avLst/>
          </a:prstGeom>
          <a:noFill/>
        </p:spPr>
        <p:txBody>
          <a:bodyPr wrap="square" lIns="0" rIns="0" tIns="0" bIns="0" anchor="t">
            <a:spAutoFit/>
          </a:bodyPr>
          <a:lstStyle/>
          <a:p>
            <a:pPr algn="l">
              <a:lnSpc>
                <a:spcPct val="100000"/>
              </a:lnSpc>
              <a:spcBef>
                <a:spcPts val="0"/>
              </a:spcBef>
              <a:spcAft>
                <a:spcPts val="0"/>
              </a:spcAft>
            </a:pPr>
            <a:r>
              <a:rPr sz="937" b="0">
                <a:solidFill>
                  <a:srgbClr val="16243A"/>
                </a:solidFill>
                <a:latin typeface="微软雅黑"/>
                <a:ea typeface="微软雅黑"/>
              </a:rPr>
              <a:t>转移人员伤亡</a:t>
            </a:r>
          </a:p>
        </p:txBody>
      </p:sp>
      <p:sp>
        <p:nvSpPr>
          <p:cNvPr id="24" name="Rounded Rectangle 23"/>
          <p:cNvSpPr/>
          <p:nvPr/>
        </p:nvSpPr>
        <p:spPr>
          <a:xfrm>
            <a:off x="609600" y="2400300"/>
            <a:ext cx="5372100" cy="2819400"/>
          </a:xfrm>
          <a:prstGeom prst="roundRect">
            <a:avLst>
              <a:gd name="adj" fmla="val 4054"/>
            </a:avLst>
          </a:prstGeom>
          <a:solidFill>
            <a:srgbClr val="FFFFFF"/>
          </a:solidFill>
          <a:ln w="1270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38200" y="2571750"/>
            <a:ext cx="4953000" cy="285750"/>
          </a:xfrm>
          <a:prstGeom prst="rect">
            <a:avLst/>
          </a:prstGeom>
          <a:noFill/>
        </p:spPr>
        <p:txBody>
          <a:bodyPr wrap="square" lIns="0" rIns="0" tIns="0" bIns="0" anchor="t">
            <a:spAutoFit/>
          </a:bodyPr>
          <a:lstStyle/>
          <a:p>
            <a:pPr algn="l">
              <a:lnSpc>
                <a:spcPct val="100000"/>
              </a:lnSpc>
              <a:spcBef>
                <a:spcPts val="0"/>
              </a:spcBef>
              <a:spcAft>
                <a:spcPts val="0"/>
              </a:spcAft>
            </a:pPr>
            <a:r>
              <a:rPr sz="1200" b="1">
                <a:solidFill>
                  <a:srgbClr val="0B3A6B"/>
                </a:solidFill>
                <a:latin typeface="微软雅黑"/>
                <a:ea typeface="微软雅黑"/>
              </a:rPr>
              <a:t>险情发生与处置过程</a:t>
            </a:r>
          </a:p>
        </p:txBody>
      </p:sp>
      <p:sp>
        <p:nvSpPr>
          <p:cNvPr id="26" name="TextBox 25"/>
          <p:cNvSpPr txBox="1"/>
          <p:nvPr/>
        </p:nvSpPr>
        <p:spPr>
          <a:xfrm>
            <a:off x="838200" y="2914650"/>
            <a:ext cx="4953000" cy="2152650"/>
          </a:xfrm>
          <a:prstGeom prst="rect">
            <a:avLst/>
          </a:prstGeom>
          <a:noFill/>
        </p:spPr>
        <p:txBody>
          <a:bodyPr wrap="square" lIns="0" rIns="0" tIns="0" bIns="0" anchor="t">
            <a:spAutoFit/>
          </a:bodyPr>
          <a:lstStyle/>
          <a:p>
            <a:pPr algn="l">
              <a:lnSpc>
                <a:spcPct val="155000"/>
              </a:lnSpc>
              <a:spcBef>
                <a:spcPts val="0"/>
              </a:spcBef>
              <a:spcAft>
                <a:spcPts val="0"/>
              </a:spcAft>
            </a:pPr>
            <a:r>
              <a:rPr sz="937" b="0">
                <a:solidFill>
                  <a:srgbClr val="16243A"/>
                </a:solidFill>
                <a:latin typeface="微软雅黑"/>
                <a:ea typeface="微软雅黑"/>
              </a:rPr>
              <a:t>7 月 5 日 16 时许：团洲垸洞庭湖一线堤防（桩号 19+480）发生重大管涌险情
17 时 48 分：紧急封堵失败，堤坝决堤，决口面一度扩大至 226 米
7 月 6 日 12 时许：垸内平均水深约 5 米，淹没面积 47.64 km²，占团洲垸总面积 92.5%
7 月 8 日 22 时 31 分：完成决口合龙，历时约 77 小时
致灾背景：6 月下旬以来湖南强降雨持续 17 天，为 1961 年以来持续时间最长的区域性暴雨过程，洞庭湖水位持续上涨，城陵矶水文站一度接近保证水位。</a:t>
            </a:r>
          </a:p>
        </p:txBody>
      </p:sp>
      <p:sp>
        <p:nvSpPr>
          <p:cNvPr id="27" name="Rounded Rectangle 26"/>
          <p:cNvSpPr/>
          <p:nvPr/>
        </p:nvSpPr>
        <p:spPr>
          <a:xfrm>
            <a:off x="6210300" y="2400300"/>
            <a:ext cx="5372100" cy="2819400"/>
          </a:xfrm>
          <a:prstGeom prst="roundRect">
            <a:avLst>
              <a:gd name="adj" fmla="val 4054"/>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438900" y="2571750"/>
            <a:ext cx="4953000" cy="285750"/>
          </a:xfrm>
          <a:prstGeom prst="rect">
            <a:avLst/>
          </a:prstGeom>
          <a:noFill/>
        </p:spPr>
        <p:txBody>
          <a:bodyPr wrap="square" lIns="0" rIns="0" tIns="0" bIns="0" anchor="t">
            <a:spAutoFit/>
          </a:bodyPr>
          <a:lstStyle/>
          <a:p>
            <a:pPr algn="l">
              <a:lnSpc>
                <a:spcPct val="100000"/>
              </a:lnSpc>
              <a:spcBef>
                <a:spcPts val="0"/>
              </a:spcBef>
              <a:spcAft>
                <a:spcPts val="0"/>
              </a:spcAft>
            </a:pPr>
            <a:r>
              <a:rPr sz="1200" b="1">
                <a:solidFill>
                  <a:srgbClr val="C2401C"/>
                </a:solidFill>
                <a:latin typeface="微软雅黑"/>
                <a:ea typeface="微软雅黑"/>
              </a:rPr>
              <a:t>为什么能做到"零伤亡"？</a:t>
            </a:r>
          </a:p>
        </p:txBody>
      </p:sp>
      <p:sp>
        <p:nvSpPr>
          <p:cNvPr id="29" name="Oval 28"/>
          <p:cNvSpPr/>
          <p:nvPr/>
        </p:nvSpPr>
        <p:spPr>
          <a:xfrm>
            <a:off x="6438900" y="2990850"/>
            <a:ext cx="66675" cy="66675"/>
          </a:xfrm>
          <a:prstGeom prst="ellipse">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6610350" y="2933700"/>
            <a:ext cx="4762500" cy="457200"/>
          </a:xfrm>
          <a:prstGeom prst="rect">
            <a:avLst/>
          </a:prstGeom>
          <a:noFill/>
        </p:spPr>
        <p:txBody>
          <a:bodyPr wrap="square" lIns="0" rIns="0" tIns="0" bIns="0" anchor="t">
            <a:spAutoFit/>
          </a:bodyPr>
          <a:lstStyle/>
          <a:p>
            <a:pPr algn="l">
              <a:lnSpc>
                <a:spcPct val="150000"/>
              </a:lnSpc>
              <a:spcBef>
                <a:spcPts val="0"/>
              </a:spcBef>
              <a:spcAft>
                <a:spcPts val="0"/>
              </a:spcAft>
            </a:pPr>
            <a:r>
              <a:rPr sz="937" b="0">
                <a:solidFill>
                  <a:srgbClr val="16243A"/>
                </a:solidFill>
                <a:latin typeface="微软雅黑"/>
                <a:ea typeface="微软雅黑"/>
              </a:rPr>
              <a:t>第一时间发布撤离指令，明确"以一万的措施防范万一的可能，确保不落一户、不漏一人"</a:t>
            </a:r>
          </a:p>
        </p:txBody>
      </p:sp>
      <p:sp>
        <p:nvSpPr>
          <p:cNvPr id="31" name="Oval 30"/>
          <p:cNvSpPr/>
          <p:nvPr/>
        </p:nvSpPr>
        <p:spPr>
          <a:xfrm>
            <a:off x="6438900" y="3448050"/>
            <a:ext cx="66675" cy="66675"/>
          </a:xfrm>
          <a:prstGeom prst="ellipse">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6610350" y="3390900"/>
            <a:ext cx="4762500" cy="457200"/>
          </a:xfrm>
          <a:prstGeom prst="rect">
            <a:avLst/>
          </a:prstGeom>
          <a:noFill/>
        </p:spPr>
        <p:txBody>
          <a:bodyPr wrap="square" lIns="0" rIns="0" tIns="0" bIns="0" anchor="t">
            <a:spAutoFit/>
          </a:bodyPr>
          <a:lstStyle/>
          <a:p>
            <a:pPr algn="l">
              <a:lnSpc>
                <a:spcPct val="150000"/>
              </a:lnSpc>
              <a:spcBef>
                <a:spcPts val="0"/>
              </a:spcBef>
              <a:spcAft>
                <a:spcPts val="0"/>
              </a:spcAft>
            </a:pPr>
            <a:r>
              <a:rPr sz="937" b="0">
                <a:solidFill>
                  <a:srgbClr val="16243A"/>
                </a:solidFill>
                <a:latin typeface="微软雅黑"/>
                <a:ea typeface="微软雅黑"/>
              </a:rPr>
              <a:t>基层干部分片包干、进村入户，团西村等在 3 轮大排查中转移群众 910 人</a:t>
            </a:r>
          </a:p>
        </p:txBody>
      </p:sp>
      <p:sp>
        <p:nvSpPr>
          <p:cNvPr id="33" name="Oval 32"/>
          <p:cNvSpPr/>
          <p:nvPr/>
        </p:nvSpPr>
        <p:spPr>
          <a:xfrm>
            <a:off x="6438900" y="3905249"/>
            <a:ext cx="66675" cy="66675"/>
          </a:xfrm>
          <a:prstGeom prst="ellipse">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6610350" y="3848099"/>
            <a:ext cx="4762500" cy="457200"/>
          </a:xfrm>
          <a:prstGeom prst="rect">
            <a:avLst/>
          </a:prstGeom>
          <a:noFill/>
        </p:spPr>
        <p:txBody>
          <a:bodyPr wrap="square" lIns="0" rIns="0" tIns="0" bIns="0" anchor="t">
            <a:spAutoFit/>
          </a:bodyPr>
          <a:lstStyle/>
          <a:p>
            <a:pPr algn="l">
              <a:lnSpc>
                <a:spcPct val="150000"/>
              </a:lnSpc>
              <a:spcBef>
                <a:spcPts val="0"/>
              </a:spcBef>
              <a:spcAft>
                <a:spcPts val="0"/>
              </a:spcAft>
            </a:pPr>
            <a:r>
              <a:rPr sz="937" b="0">
                <a:solidFill>
                  <a:srgbClr val="16243A"/>
                </a:solidFill>
                <a:latin typeface="微软雅黑"/>
                <a:ea typeface="微软雅黑"/>
              </a:rPr>
              <a:t>需转移的 7680 人（蓄洪区 5445 人、安全区 2235 人）全部安全撤离</a:t>
            </a:r>
          </a:p>
        </p:txBody>
      </p:sp>
      <p:sp>
        <p:nvSpPr>
          <p:cNvPr id="35" name="Oval 34"/>
          <p:cNvSpPr/>
          <p:nvPr/>
        </p:nvSpPr>
        <p:spPr>
          <a:xfrm>
            <a:off x="6438900" y="4362450"/>
            <a:ext cx="66675" cy="66675"/>
          </a:xfrm>
          <a:prstGeom prst="ellipse">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6610350" y="4305300"/>
            <a:ext cx="4762500" cy="457200"/>
          </a:xfrm>
          <a:prstGeom prst="rect">
            <a:avLst/>
          </a:prstGeom>
          <a:noFill/>
        </p:spPr>
        <p:txBody>
          <a:bodyPr wrap="square" lIns="0" rIns="0" tIns="0" bIns="0" anchor="t">
            <a:spAutoFit/>
          </a:bodyPr>
          <a:lstStyle/>
          <a:p>
            <a:pPr algn="l">
              <a:lnSpc>
                <a:spcPct val="150000"/>
              </a:lnSpc>
              <a:spcBef>
                <a:spcPts val="0"/>
              </a:spcBef>
              <a:spcAft>
                <a:spcPts val="0"/>
              </a:spcAft>
            </a:pPr>
            <a:r>
              <a:rPr sz="937" b="0">
                <a:solidFill>
                  <a:srgbClr val="16243A"/>
                </a:solidFill>
                <a:latin typeface="微软雅黑"/>
                <a:ea typeface="微软雅黑"/>
              </a:rPr>
              <a:t>救援艇每艇配备 1 名村干部带路，逐户搜寻，拆除防盗窗救出被困老人</a:t>
            </a:r>
          </a:p>
        </p:txBody>
      </p:sp>
      <p:sp>
        <p:nvSpPr>
          <p:cNvPr id="37" name="Oval 36"/>
          <p:cNvSpPr/>
          <p:nvPr/>
        </p:nvSpPr>
        <p:spPr>
          <a:xfrm>
            <a:off x="6438900" y="4819650"/>
            <a:ext cx="66675" cy="66675"/>
          </a:xfrm>
          <a:prstGeom prst="ellipse">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6610350" y="4762500"/>
            <a:ext cx="4762500" cy="457200"/>
          </a:xfrm>
          <a:prstGeom prst="rect">
            <a:avLst/>
          </a:prstGeom>
          <a:noFill/>
        </p:spPr>
        <p:txBody>
          <a:bodyPr wrap="square" lIns="0" rIns="0" tIns="0" bIns="0" anchor="t">
            <a:spAutoFit/>
          </a:bodyPr>
          <a:lstStyle/>
          <a:p>
            <a:pPr algn="l">
              <a:lnSpc>
                <a:spcPct val="150000"/>
              </a:lnSpc>
              <a:spcBef>
                <a:spcPts val="0"/>
              </a:spcBef>
              <a:spcAft>
                <a:spcPts val="0"/>
              </a:spcAft>
            </a:pPr>
            <a:r>
              <a:rPr sz="937" b="0">
                <a:solidFill>
                  <a:srgbClr val="16243A"/>
                </a:solidFill>
                <a:latin typeface="微软雅黑"/>
                <a:ea typeface="微软雅黑"/>
              </a:rPr>
              <a:t>国家综合性消防救援队伍 800 余人、146 车、82 艘舟艇紧急增援</a:t>
            </a:r>
          </a:p>
        </p:txBody>
      </p:sp>
      <p:sp>
        <p:nvSpPr>
          <p:cNvPr id="39" name="TextBox 38"/>
          <p:cNvSpPr txBox="1"/>
          <p:nvPr/>
        </p:nvSpPr>
        <p:spPr>
          <a:xfrm>
            <a:off x="609600" y="5353050"/>
            <a:ext cx="10972800" cy="628650"/>
          </a:xfrm>
          <a:prstGeom prst="rect">
            <a:avLst/>
          </a:prstGeom>
          <a:noFill/>
        </p:spPr>
        <p:txBody>
          <a:bodyPr wrap="square" lIns="0" rIns="0" tIns="0" bIns="0" anchor="t">
            <a:spAutoFit/>
          </a:bodyPr>
          <a:lstStyle/>
          <a:p>
            <a:pPr algn="l">
              <a:lnSpc>
                <a:spcPct val="160000"/>
              </a:lnSpc>
              <a:spcBef>
                <a:spcPts val="0"/>
              </a:spcBef>
              <a:spcAft>
                <a:spcPts val="0"/>
              </a:spcAft>
            </a:pPr>
            <a:r>
              <a:rPr sz="1012" b="0">
                <a:solidFill>
                  <a:srgbClr val="16243A"/>
                </a:solidFill>
                <a:latin typeface="微软雅黑"/>
                <a:ea typeface="微软雅黑"/>
              </a:rPr>
              <a:t>点评：面对不可抗的洪水和已经失守的堤防，决定伤亡的不是"水有多深"，而是"人撤得多快、多彻底"。团洲垸用 7680 人零伤亡证明：提前转移、责任到人，是抵御洪涝灾害最硬的措施。</a:t>
            </a:r>
          </a:p>
        </p:txBody>
      </p:sp>
      <p:sp>
        <p:nvSpPr>
          <p:cNvPr id="40" name="TextBox 39"/>
          <p:cNvSpPr txBox="1"/>
          <p:nvPr/>
        </p:nvSpPr>
        <p:spPr>
          <a:xfrm>
            <a:off x="609600" y="6057900"/>
            <a:ext cx="10972800" cy="228600"/>
          </a:xfrm>
          <a:prstGeom prst="rect">
            <a:avLst/>
          </a:prstGeom>
          <a:noFill/>
        </p:spPr>
        <p:txBody>
          <a:bodyPr wrap="square" lIns="0" rIns="0" tIns="0" bIns="0" anchor="t">
            <a:spAutoFit/>
          </a:bodyPr>
          <a:lstStyle/>
          <a:p>
            <a:pPr algn="l">
              <a:lnSpc>
                <a:spcPct val="100000"/>
              </a:lnSpc>
              <a:spcBef>
                <a:spcPts val="0"/>
              </a:spcBef>
              <a:spcAft>
                <a:spcPts val="0"/>
              </a:spcAft>
            </a:pPr>
            <a:r>
              <a:rPr sz="862" b="0">
                <a:solidFill>
                  <a:srgbClr val="5A6B80"/>
                </a:solidFill>
                <a:latin typeface="微软雅黑"/>
                <a:ea typeface="微软雅黑"/>
              </a:rPr>
              <a:t>资料来源：应急管理部、湖南省人民政府及华容县人民政府公开通报</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09600" y="495299"/>
            <a:ext cx="57150" cy="304800"/>
          </a:xfrm>
          <a:prstGeom prst="roundRect">
            <a:avLst>
              <a:gd name="adj" fmla="val 5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381000"/>
            <a:ext cx="8191500" cy="533400"/>
          </a:xfrm>
          <a:prstGeom prst="rect">
            <a:avLst/>
          </a:prstGeom>
          <a:noFill/>
        </p:spPr>
        <p:txBody>
          <a:bodyPr wrap="square" lIns="0" rIns="0" tIns="0" bIns="0" anchor="t">
            <a:spAutoFit/>
          </a:bodyPr>
          <a:lstStyle/>
          <a:p>
            <a:pPr algn="l">
              <a:lnSpc>
                <a:spcPct val="100000"/>
              </a:lnSpc>
              <a:spcBef>
                <a:spcPts val="0"/>
              </a:spcBef>
              <a:spcAft>
                <a:spcPts val="0"/>
              </a:spcAft>
            </a:pPr>
            <a:r>
              <a:rPr sz="2550" b="1">
                <a:solidFill>
                  <a:srgbClr val="16243A"/>
                </a:solidFill>
                <a:latin typeface="微软雅黑"/>
                <a:ea typeface="微软雅黑"/>
              </a:rPr>
              <a:t>案例③ 复盘：一笔"零伤亡"账背后的五个动作</a:t>
            </a:r>
          </a:p>
        </p:txBody>
      </p:sp>
      <p:sp>
        <p:nvSpPr>
          <p:cNvPr id="5" name="TextBox 4"/>
          <p:cNvSpPr txBox="1"/>
          <p:nvPr/>
        </p:nvSpPr>
        <p:spPr>
          <a:xfrm>
            <a:off x="5715000" y="514350"/>
            <a:ext cx="5867400" cy="2667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正面经验同样值得复盘</a:t>
            </a:r>
          </a:p>
        </p:txBody>
      </p:sp>
      <p:sp>
        <p:nvSpPr>
          <p:cNvPr id="6" name="TextBox 5"/>
          <p:cNvSpPr txBox="1"/>
          <p:nvPr/>
        </p:nvSpPr>
        <p:spPr>
          <a:xfrm>
            <a:off x="609600" y="6362700"/>
            <a:ext cx="7239000" cy="228600"/>
          </a:xfrm>
          <a:prstGeom prst="rect">
            <a:avLst/>
          </a:prstGeom>
          <a:noFill/>
        </p:spPr>
        <p:txBody>
          <a:bodyPr wrap="square" lIns="0" rIns="0" tIns="0" bIns="0" anchor="t">
            <a:spAutoFit/>
          </a:bodyPr>
          <a:lstStyle/>
          <a:p>
            <a:pPr algn="l">
              <a:lnSpc>
                <a:spcPct val="100000"/>
              </a:lnSpc>
              <a:spcBef>
                <a:spcPts val="0"/>
              </a:spcBef>
              <a:spcAft>
                <a:spcPts val="0"/>
              </a:spcAft>
            </a:pPr>
            <a:r>
              <a:rPr sz="975" b="0">
                <a:solidFill>
                  <a:srgbClr val="5A6B80"/>
                </a:solidFill>
                <a:latin typeface="微软雅黑"/>
                <a:ea typeface="微软雅黑"/>
              </a:rPr>
              <a:t>防灾减灾培训课件 · 近 10 年自然灾害典型案例解读</a:t>
            </a:r>
          </a:p>
        </p:txBody>
      </p:sp>
      <p:sp>
        <p:nvSpPr>
          <p:cNvPr id="7" name="TextBox 6"/>
          <p:cNvSpPr txBox="1"/>
          <p:nvPr/>
        </p:nvSpPr>
        <p:spPr>
          <a:xfrm>
            <a:off x="8572500" y="6362700"/>
            <a:ext cx="3009900" cy="2286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16 / 44</a:t>
            </a:r>
          </a:p>
        </p:txBody>
      </p:sp>
      <p:sp>
        <p:nvSpPr>
          <p:cNvPr id="8" name="Rounded Rectangle 7"/>
          <p:cNvSpPr/>
          <p:nvPr/>
        </p:nvSpPr>
        <p:spPr>
          <a:xfrm>
            <a:off x="609600" y="1257300"/>
            <a:ext cx="10972800" cy="704850"/>
          </a:xfrm>
          <a:prstGeom prst="roundRect">
            <a:avLst>
              <a:gd name="adj" fmla="val 13513"/>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609600" y="1257300"/>
            <a:ext cx="1619250" cy="704850"/>
          </a:xfrm>
          <a:prstGeom prst="roundRect">
            <a:avLst>
              <a:gd name="adj" fmla="val 13513"/>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09600" y="1257300"/>
            <a:ext cx="1619250" cy="704850"/>
          </a:xfrm>
          <a:prstGeom prst="rect">
            <a:avLst/>
          </a:prstGeom>
          <a:noFill/>
        </p:spPr>
        <p:txBody>
          <a:bodyPr wrap="square" lIns="0" rIns="0" tIns="0" bIns="0" anchor="ctr">
            <a:spAutoFit/>
          </a:bodyPr>
          <a:lstStyle/>
          <a:p>
            <a:pPr algn="ctr">
              <a:lnSpc>
                <a:spcPct val="100000"/>
              </a:lnSpc>
              <a:spcBef>
                <a:spcPts val="0"/>
              </a:spcBef>
              <a:spcAft>
                <a:spcPts val="0"/>
              </a:spcAft>
            </a:pPr>
            <a:r>
              <a:rPr sz="1275" b="1">
                <a:solidFill>
                  <a:srgbClr val="FFFFFF"/>
                </a:solidFill>
                <a:latin typeface="微软雅黑"/>
                <a:ea typeface="微软雅黑"/>
              </a:rPr>
              <a:t>① 提前预判</a:t>
            </a:r>
          </a:p>
        </p:txBody>
      </p:sp>
      <p:sp>
        <p:nvSpPr>
          <p:cNvPr id="11" name="TextBox 10"/>
          <p:cNvSpPr txBox="1"/>
          <p:nvPr/>
        </p:nvSpPr>
        <p:spPr>
          <a:xfrm>
            <a:off x="2438400" y="1257300"/>
            <a:ext cx="8953500" cy="704850"/>
          </a:xfrm>
          <a:prstGeom prst="rect">
            <a:avLst/>
          </a:prstGeom>
          <a:noFill/>
        </p:spPr>
        <p:txBody>
          <a:bodyPr wrap="square" lIns="0" rIns="0" tIns="0" bIns="0" anchor="ctr">
            <a:spAutoFit/>
          </a:bodyPr>
          <a:lstStyle/>
          <a:p>
            <a:pPr algn="l">
              <a:lnSpc>
                <a:spcPct val="150000"/>
              </a:lnSpc>
              <a:spcBef>
                <a:spcPts val="0"/>
              </a:spcBef>
              <a:spcAft>
                <a:spcPts val="0"/>
              </a:spcAft>
            </a:pPr>
            <a:r>
              <a:rPr sz="1050" b="0">
                <a:solidFill>
                  <a:srgbClr val="16243A"/>
                </a:solidFill>
                <a:latin typeface="微软雅黑"/>
                <a:ea typeface="微软雅黑"/>
              </a:rPr>
              <a:t>6 月下旬起强降雨持续、水位持续上涨，防汛应急响应逐级提升，提前进入临战状态</a:t>
            </a:r>
          </a:p>
        </p:txBody>
      </p:sp>
      <p:sp>
        <p:nvSpPr>
          <p:cNvPr id="12" name="Rounded Rectangle 11"/>
          <p:cNvSpPr/>
          <p:nvPr/>
        </p:nvSpPr>
        <p:spPr>
          <a:xfrm>
            <a:off x="609600" y="2038349"/>
            <a:ext cx="10972800" cy="704850"/>
          </a:xfrm>
          <a:prstGeom prst="roundRect">
            <a:avLst>
              <a:gd name="adj" fmla="val 13513"/>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609600" y="2038349"/>
            <a:ext cx="1619250" cy="704850"/>
          </a:xfrm>
          <a:prstGeom prst="roundRect">
            <a:avLst>
              <a:gd name="adj" fmla="val 13513"/>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09600" y="2038349"/>
            <a:ext cx="1619250" cy="704850"/>
          </a:xfrm>
          <a:prstGeom prst="rect">
            <a:avLst/>
          </a:prstGeom>
          <a:noFill/>
        </p:spPr>
        <p:txBody>
          <a:bodyPr wrap="square" lIns="0" rIns="0" tIns="0" bIns="0" anchor="ctr">
            <a:spAutoFit/>
          </a:bodyPr>
          <a:lstStyle/>
          <a:p>
            <a:pPr algn="ctr">
              <a:lnSpc>
                <a:spcPct val="100000"/>
              </a:lnSpc>
              <a:spcBef>
                <a:spcPts val="0"/>
              </a:spcBef>
              <a:spcAft>
                <a:spcPts val="0"/>
              </a:spcAft>
            </a:pPr>
            <a:r>
              <a:rPr sz="1275" b="1">
                <a:solidFill>
                  <a:srgbClr val="FFFFFF"/>
                </a:solidFill>
                <a:latin typeface="微软雅黑"/>
                <a:ea typeface="微软雅黑"/>
              </a:rPr>
              <a:t>② 果断决策</a:t>
            </a:r>
          </a:p>
        </p:txBody>
      </p:sp>
      <p:sp>
        <p:nvSpPr>
          <p:cNvPr id="15" name="TextBox 14"/>
          <p:cNvSpPr txBox="1"/>
          <p:nvPr/>
        </p:nvSpPr>
        <p:spPr>
          <a:xfrm>
            <a:off x="2438400" y="2038349"/>
            <a:ext cx="8953500" cy="704850"/>
          </a:xfrm>
          <a:prstGeom prst="rect">
            <a:avLst/>
          </a:prstGeom>
          <a:noFill/>
        </p:spPr>
        <p:txBody>
          <a:bodyPr wrap="square" lIns="0" rIns="0" tIns="0" bIns="0" anchor="ctr">
            <a:spAutoFit/>
          </a:bodyPr>
          <a:lstStyle/>
          <a:p>
            <a:pPr algn="l">
              <a:lnSpc>
                <a:spcPct val="150000"/>
              </a:lnSpc>
              <a:spcBef>
                <a:spcPts val="0"/>
              </a:spcBef>
              <a:spcAft>
                <a:spcPts val="0"/>
              </a:spcAft>
            </a:pPr>
            <a:r>
              <a:rPr sz="1050" b="0">
                <a:solidFill>
                  <a:srgbClr val="16243A"/>
                </a:solidFill>
                <a:latin typeface="微软雅黑"/>
                <a:ea typeface="微软雅黑"/>
              </a:rPr>
              <a:t>险情出现后 1 小时内下达撤离指令，不等、不拖、不层层请示</a:t>
            </a:r>
          </a:p>
        </p:txBody>
      </p:sp>
      <p:sp>
        <p:nvSpPr>
          <p:cNvPr id="16" name="Rounded Rectangle 15"/>
          <p:cNvSpPr/>
          <p:nvPr/>
        </p:nvSpPr>
        <p:spPr>
          <a:xfrm>
            <a:off x="609600" y="2819400"/>
            <a:ext cx="10972800" cy="704850"/>
          </a:xfrm>
          <a:prstGeom prst="roundRect">
            <a:avLst>
              <a:gd name="adj" fmla="val 13513"/>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609600" y="2819400"/>
            <a:ext cx="1619250" cy="704850"/>
          </a:xfrm>
          <a:prstGeom prst="roundRect">
            <a:avLst>
              <a:gd name="adj" fmla="val 13513"/>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09600" y="2819400"/>
            <a:ext cx="1619250" cy="704850"/>
          </a:xfrm>
          <a:prstGeom prst="rect">
            <a:avLst/>
          </a:prstGeom>
          <a:noFill/>
        </p:spPr>
        <p:txBody>
          <a:bodyPr wrap="square" lIns="0" rIns="0" tIns="0" bIns="0" anchor="ctr">
            <a:spAutoFit/>
          </a:bodyPr>
          <a:lstStyle/>
          <a:p>
            <a:pPr algn="ctr">
              <a:lnSpc>
                <a:spcPct val="100000"/>
              </a:lnSpc>
              <a:spcBef>
                <a:spcPts val="0"/>
              </a:spcBef>
              <a:spcAft>
                <a:spcPts val="0"/>
              </a:spcAft>
            </a:pPr>
            <a:r>
              <a:rPr sz="1275" b="1">
                <a:solidFill>
                  <a:srgbClr val="FFFFFF"/>
                </a:solidFill>
                <a:latin typeface="微软雅黑"/>
                <a:ea typeface="微软雅黑"/>
              </a:rPr>
              <a:t>③ 责任到人</a:t>
            </a:r>
          </a:p>
        </p:txBody>
      </p:sp>
      <p:sp>
        <p:nvSpPr>
          <p:cNvPr id="19" name="TextBox 18"/>
          <p:cNvSpPr txBox="1"/>
          <p:nvPr/>
        </p:nvSpPr>
        <p:spPr>
          <a:xfrm>
            <a:off x="2438400" y="2819400"/>
            <a:ext cx="8953500" cy="704850"/>
          </a:xfrm>
          <a:prstGeom prst="rect">
            <a:avLst/>
          </a:prstGeom>
          <a:noFill/>
        </p:spPr>
        <p:txBody>
          <a:bodyPr wrap="square" lIns="0" rIns="0" tIns="0" bIns="0" anchor="ctr">
            <a:spAutoFit/>
          </a:bodyPr>
          <a:lstStyle/>
          <a:p>
            <a:pPr algn="l">
              <a:lnSpc>
                <a:spcPct val="150000"/>
              </a:lnSpc>
              <a:spcBef>
                <a:spcPts val="0"/>
              </a:spcBef>
              <a:spcAft>
                <a:spcPts val="0"/>
              </a:spcAft>
            </a:pPr>
            <a:r>
              <a:rPr sz="1050" b="0">
                <a:solidFill>
                  <a:srgbClr val="16243A"/>
                </a:solidFill>
                <a:latin typeface="微软雅黑"/>
                <a:ea typeface="微软雅黑"/>
              </a:rPr>
              <a:t>分片包干、进村入户，救援艇配村干部带路，逐户搜寻不落一人</a:t>
            </a:r>
          </a:p>
        </p:txBody>
      </p:sp>
      <p:sp>
        <p:nvSpPr>
          <p:cNvPr id="20" name="Rounded Rectangle 19"/>
          <p:cNvSpPr/>
          <p:nvPr/>
        </p:nvSpPr>
        <p:spPr>
          <a:xfrm>
            <a:off x="609600" y="3600450"/>
            <a:ext cx="10972800" cy="704850"/>
          </a:xfrm>
          <a:prstGeom prst="roundRect">
            <a:avLst>
              <a:gd name="adj" fmla="val 13513"/>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609600" y="3600450"/>
            <a:ext cx="1619250" cy="704850"/>
          </a:xfrm>
          <a:prstGeom prst="roundRect">
            <a:avLst>
              <a:gd name="adj" fmla="val 13513"/>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09600" y="3600450"/>
            <a:ext cx="1619250" cy="704850"/>
          </a:xfrm>
          <a:prstGeom prst="rect">
            <a:avLst/>
          </a:prstGeom>
          <a:noFill/>
        </p:spPr>
        <p:txBody>
          <a:bodyPr wrap="square" lIns="0" rIns="0" tIns="0" bIns="0" anchor="ctr">
            <a:spAutoFit/>
          </a:bodyPr>
          <a:lstStyle/>
          <a:p>
            <a:pPr algn="ctr">
              <a:lnSpc>
                <a:spcPct val="100000"/>
              </a:lnSpc>
              <a:spcBef>
                <a:spcPts val="0"/>
              </a:spcBef>
              <a:spcAft>
                <a:spcPts val="0"/>
              </a:spcAft>
            </a:pPr>
            <a:r>
              <a:rPr sz="1275" b="1">
                <a:solidFill>
                  <a:srgbClr val="FFFFFF"/>
                </a:solidFill>
                <a:latin typeface="微软雅黑"/>
                <a:ea typeface="微软雅黑"/>
              </a:rPr>
              <a:t>④ 专业前置</a:t>
            </a:r>
          </a:p>
        </p:txBody>
      </p:sp>
      <p:sp>
        <p:nvSpPr>
          <p:cNvPr id="23" name="TextBox 22"/>
          <p:cNvSpPr txBox="1"/>
          <p:nvPr/>
        </p:nvSpPr>
        <p:spPr>
          <a:xfrm>
            <a:off x="2438400" y="3600450"/>
            <a:ext cx="8953500" cy="704850"/>
          </a:xfrm>
          <a:prstGeom prst="rect">
            <a:avLst/>
          </a:prstGeom>
          <a:noFill/>
        </p:spPr>
        <p:txBody>
          <a:bodyPr wrap="square" lIns="0" rIns="0" tIns="0" bIns="0" anchor="ctr">
            <a:spAutoFit/>
          </a:bodyPr>
          <a:lstStyle/>
          <a:p>
            <a:pPr algn="l">
              <a:lnSpc>
                <a:spcPct val="150000"/>
              </a:lnSpc>
              <a:spcBef>
                <a:spcPts val="0"/>
              </a:spcBef>
              <a:spcAft>
                <a:spcPts val="0"/>
              </a:spcAft>
            </a:pPr>
            <a:r>
              <a:rPr sz="1050" b="0">
                <a:solidFill>
                  <a:srgbClr val="16243A"/>
                </a:solidFill>
                <a:latin typeface="微软雅黑"/>
                <a:ea typeface="微软雅黑"/>
              </a:rPr>
              <a:t>国家综合性消防救援队伍、中国安能等专业力量携带装备星夜驰援</a:t>
            </a:r>
          </a:p>
        </p:txBody>
      </p:sp>
      <p:sp>
        <p:nvSpPr>
          <p:cNvPr id="24" name="Rounded Rectangle 23"/>
          <p:cNvSpPr/>
          <p:nvPr/>
        </p:nvSpPr>
        <p:spPr>
          <a:xfrm>
            <a:off x="609600" y="4381500"/>
            <a:ext cx="10972800" cy="704850"/>
          </a:xfrm>
          <a:prstGeom prst="roundRect">
            <a:avLst>
              <a:gd name="adj" fmla="val 13513"/>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ounded Rectangle 24"/>
          <p:cNvSpPr/>
          <p:nvPr/>
        </p:nvSpPr>
        <p:spPr>
          <a:xfrm>
            <a:off x="609600" y="4381500"/>
            <a:ext cx="1619250" cy="704850"/>
          </a:xfrm>
          <a:prstGeom prst="roundRect">
            <a:avLst>
              <a:gd name="adj" fmla="val 13513"/>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09600" y="4381500"/>
            <a:ext cx="1619250" cy="704850"/>
          </a:xfrm>
          <a:prstGeom prst="rect">
            <a:avLst/>
          </a:prstGeom>
          <a:noFill/>
        </p:spPr>
        <p:txBody>
          <a:bodyPr wrap="square" lIns="0" rIns="0" tIns="0" bIns="0" anchor="ctr">
            <a:spAutoFit/>
          </a:bodyPr>
          <a:lstStyle/>
          <a:p>
            <a:pPr algn="ctr">
              <a:lnSpc>
                <a:spcPct val="100000"/>
              </a:lnSpc>
              <a:spcBef>
                <a:spcPts val="0"/>
              </a:spcBef>
              <a:spcAft>
                <a:spcPts val="0"/>
              </a:spcAft>
            </a:pPr>
            <a:r>
              <a:rPr sz="1275" b="1">
                <a:solidFill>
                  <a:srgbClr val="FFFFFF"/>
                </a:solidFill>
                <a:latin typeface="微软雅黑"/>
                <a:ea typeface="微软雅黑"/>
              </a:rPr>
              <a:t>⑤ 科学封堵</a:t>
            </a:r>
          </a:p>
        </p:txBody>
      </p:sp>
      <p:sp>
        <p:nvSpPr>
          <p:cNvPr id="27" name="TextBox 26"/>
          <p:cNvSpPr txBox="1"/>
          <p:nvPr/>
        </p:nvSpPr>
        <p:spPr>
          <a:xfrm>
            <a:off x="2438400" y="4381500"/>
            <a:ext cx="8953500" cy="704850"/>
          </a:xfrm>
          <a:prstGeom prst="rect">
            <a:avLst/>
          </a:prstGeom>
          <a:noFill/>
        </p:spPr>
        <p:txBody>
          <a:bodyPr wrap="square" lIns="0" rIns="0" tIns="0" bIns="0" anchor="ctr">
            <a:spAutoFit/>
          </a:bodyPr>
          <a:lstStyle/>
          <a:p>
            <a:pPr algn="l">
              <a:lnSpc>
                <a:spcPct val="150000"/>
              </a:lnSpc>
              <a:spcBef>
                <a:spcPts val="0"/>
              </a:spcBef>
              <a:spcAft>
                <a:spcPts val="0"/>
              </a:spcAft>
            </a:pPr>
            <a:r>
              <a:rPr sz="1050" b="0">
                <a:solidFill>
                  <a:srgbClr val="16243A"/>
                </a:solidFill>
                <a:latin typeface="微软雅黑"/>
                <a:ea typeface="微软雅黑"/>
              </a:rPr>
              <a:t>按"抢筑裹头、双向立堵、水上抛投、突击合龙"程序作业，77 小时合龙</a:t>
            </a:r>
          </a:p>
        </p:txBody>
      </p:sp>
      <p:sp>
        <p:nvSpPr>
          <p:cNvPr id="28" name="Rounded Rectangle 27"/>
          <p:cNvSpPr/>
          <p:nvPr/>
        </p:nvSpPr>
        <p:spPr>
          <a:xfrm>
            <a:off x="609600" y="5257800"/>
            <a:ext cx="10972800" cy="723900"/>
          </a:xfrm>
          <a:prstGeom prst="roundRect">
            <a:avLst>
              <a:gd name="adj" fmla="val 15789"/>
            </a:avLst>
          </a:prstGeom>
          <a:solidFill>
            <a:srgbClr val="0B3A6B">
              <a:alpha val="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876300" y="5391150"/>
            <a:ext cx="10439400" cy="495299"/>
          </a:xfrm>
          <a:prstGeom prst="rect">
            <a:avLst/>
          </a:prstGeom>
          <a:noFill/>
        </p:spPr>
        <p:txBody>
          <a:bodyPr wrap="square" lIns="0" rIns="0" tIns="0" bIns="0" anchor="t">
            <a:spAutoFit/>
          </a:bodyPr>
          <a:lstStyle/>
          <a:p>
            <a:pPr algn="l">
              <a:lnSpc>
                <a:spcPct val="150000"/>
              </a:lnSpc>
              <a:spcBef>
                <a:spcPts val="0"/>
              </a:spcBef>
              <a:spcAft>
                <a:spcPts val="0"/>
              </a:spcAft>
            </a:pPr>
            <a:r>
              <a:rPr sz="1050" b="1">
                <a:solidFill>
                  <a:srgbClr val="0B3A6B"/>
                </a:solidFill>
                <a:latin typeface="微软雅黑"/>
                <a:ea typeface="微软雅黑"/>
              </a:rPr>
              <a:t>对照思考：同样是极端降雨，有的地方出现重大伤亡，有的地方实现零伤亡。差别不在灾害强度，而在"最后一公里"——预警有没有到人、决策有没有提前、转移有没有彻底。</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09600" y="495299"/>
            <a:ext cx="57150" cy="304800"/>
          </a:xfrm>
          <a:prstGeom prst="roundRect">
            <a:avLst>
              <a:gd name="adj" fmla="val 5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381000"/>
            <a:ext cx="8191500" cy="533400"/>
          </a:xfrm>
          <a:prstGeom prst="rect">
            <a:avLst/>
          </a:prstGeom>
          <a:noFill/>
        </p:spPr>
        <p:txBody>
          <a:bodyPr wrap="square" lIns="0" rIns="0" tIns="0" bIns="0" anchor="t">
            <a:spAutoFit/>
          </a:bodyPr>
          <a:lstStyle/>
          <a:p>
            <a:pPr algn="l">
              <a:lnSpc>
                <a:spcPct val="100000"/>
              </a:lnSpc>
              <a:spcBef>
                <a:spcPts val="0"/>
              </a:spcBef>
              <a:spcAft>
                <a:spcPts val="0"/>
              </a:spcAft>
            </a:pPr>
            <a:r>
              <a:rPr sz="2550" b="1">
                <a:solidFill>
                  <a:srgbClr val="16243A"/>
                </a:solidFill>
                <a:latin typeface="微软雅黑"/>
                <a:ea typeface="微软雅黑"/>
              </a:rPr>
              <a:t>案例④ 2025 年 7 月下旬北京河北严重暴雨洪涝</a:t>
            </a:r>
          </a:p>
        </p:txBody>
      </p:sp>
      <p:sp>
        <p:nvSpPr>
          <p:cNvPr id="5" name="TextBox 4"/>
          <p:cNvSpPr txBox="1"/>
          <p:nvPr/>
        </p:nvSpPr>
        <p:spPr>
          <a:xfrm>
            <a:off x="5715000" y="514350"/>
            <a:ext cx="5867400" cy="2667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2025 年损失最重的单次灾害</a:t>
            </a:r>
          </a:p>
        </p:txBody>
      </p:sp>
      <p:sp>
        <p:nvSpPr>
          <p:cNvPr id="6" name="TextBox 5"/>
          <p:cNvSpPr txBox="1"/>
          <p:nvPr/>
        </p:nvSpPr>
        <p:spPr>
          <a:xfrm>
            <a:off x="609600" y="6362700"/>
            <a:ext cx="7239000" cy="228600"/>
          </a:xfrm>
          <a:prstGeom prst="rect">
            <a:avLst/>
          </a:prstGeom>
          <a:noFill/>
        </p:spPr>
        <p:txBody>
          <a:bodyPr wrap="square" lIns="0" rIns="0" tIns="0" bIns="0" anchor="t">
            <a:spAutoFit/>
          </a:bodyPr>
          <a:lstStyle/>
          <a:p>
            <a:pPr algn="l">
              <a:lnSpc>
                <a:spcPct val="100000"/>
              </a:lnSpc>
              <a:spcBef>
                <a:spcPts val="0"/>
              </a:spcBef>
              <a:spcAft>
                <a:spcPts val="0"/>
              </a:spcAft>
            </a:pPr>
            <a:r>
              <a:rPr sz="975" b="0">
                <a:solidFill>
                  <a:srgbClr val="5A6B80"/>
                </a:solidFill>
                <a:latin typeface="微软雅黑"/>
                <a:ea typeface="微软雅黑"/>
              </a:rPr>
              <a:t>防灾减灾培训课件 · 近 10 年自然灾害典型案例解读</a:t>
            </a:r>
          </a:p>
        </p:txBody>
      </p:sp>
      <p:sp>
        <p:nvSpPr>
          <p:cNvPr id="7" name="TextBox 6"/>
          <p:cNvSpPr txBox="1"/>
          <p:nvPr/>
        </p:nvSpPr>
        <p:spPr>
          <a:xfrm>
            <a:off x="8572500" y="6362700"/>
            <a:ext cx="3009900" cy="2286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17 / 44</a:t>
            </a:r>
          </a:p>
        </p:txBody>
      </p:sp>
      <p:sp>
        <p:nvSpPr>
          <p:cNvPr id="8" name="Rounded Rectangle 7"/>
          <p:cNvSpPr/>
          <p:nvPr/>
        </p:nvSpPr>
        <p:spPr>
          <a:xfrm>
            <a:off x="609600" y="1238250"/>
            <a:ext cx="2590800" cy="1028700"/>
          </a:xfrm>
          <a:prstGeom prst="roundRect">
            <a:avLst>
              <a:gd name="adj" fmla="val 11111"/>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609600" y="1238250"/>
            <a:ext cx="2590800" cy="47625"/>
          </a:xfrm>
          <a:prstGeom prst="rect">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19150" y="1390650"/>
            <a:ext cx="2286000" cy="419100"/>
          </a:xfrm>
          <a:prstGeom prst="rect">
            <a:avLst/>
          </a:prstGeom>
          <a:noFill/>
        </p:spPr>
        <p:txBody>
          <a:bodyPr wrap="square" lIns="0" rIns="0" tIns="0" bIns="0" anchor="t">
            <a:spAutoFit/>
          </a:bodyPr>
          <a:lstStyle/>
          <a:p>
            <a:pPr algn="l">
              <a:lnSpc>
                <a:spcPct val="100000"/>
              </a:lnSpc>
              <a:spcBef>
                <a:spcPts val="0"/>
              </a:spcBef>
              <a:spcAft>
                <a:spcPts val="0"/>
              </a:spcAft>
            </a:pPr>
            <a:r>
              <a:rPr sz="2250" b="1">
                <a:solidFill>
                  <a:srgbClr val="E8562A"/>
                </a:solidFill>
                <a:latin typeface="微软雅黑"/>
                <a:ea typeface="微软雅黑"/>
              </a:rPr>
              <a:t>123.5</a:t>
            </a:r>
            <a:r>
              <a:rPr sz="975" b="1">
                <a:solidFill>
                  <a:srgbClr val="5A6B80"/>
                </a:solidFill>
                <a:latin typeface="微软雅黑"/>
                <a:ea typeface="微软雅黑"/>
              </a:rPr>
              <a:t> 万人</a:t>
            </a:r>
          </a:p>
        </p:txBody>
      </p:sp>
      <p:sp>
        <p:nvSpPr>
          <p:cNvPr id="11" name="TextBox 10"/>
          <p:cNvSpPr txBox="1"/>
          <p:nvPr/>
        </p:nvSpPr>
        <p:spPr>
          <a:xfrm>
            <a:off x="819150" y="1866899"/>
            <a:ext cx="2286000" cy="304800"/>
          </a:xfrm>
          <a:prstGeom prst="rect">
            <a:avLst/>
          </a:prstGeom>
          <a:noFill/>
        </p:spPr>
        <p:txBody>
          <a:bodyPr wrap="square" lIns="0" rIns="0" tIns="0" bIns="0" anchor="t">
            <a:spAutoFit/>
          </a:bodyPr>
          <a:lstStyle/>
          <a:p>
            <a:pPr algn="l">
              <a:lnSpc>
                <a:spcPct val="130000"/>
              </a:lnSpc>
              <a:spcBef>
                <a:spcPts val="0"/>
              </a:spcBef>
              <a:spcAft>
                <a:spcPts val="0"/>
              </a:spcAft>
            </a:pPr>
            <a:r>
              <a:rPr sz="900" b="0">
                <a:solidFill>
                  <a:srgbClr val="16243A"/>
                </a:solidFill>
                <a:latin typeface="微软雅黑"/>
                <a:ea typeface="微软雅黑"/>
              </a:rPr>
              <a:t>受灾人口</a:t>
            </a:r>
          </a:p>
        </p:txBody>
      </p:sp>
      <p:sp>
        <p:nvSpPr>
          <p:cNvPr id="12" name="Rounded Rectangle 11"/>
          <p:cNvSpPr/>
          <p:nvPr/>
        </p:nvSpPr>
        <p:spPr>
          <a:xfrm>
            <a:off x="3352800" y="1238250"/>
            <a:ext cx="2590800" cy="1028700"/>
          </a:xfrm>
          <a:prstGeom prst="roundRect">
            <a:avLst>
              <a:gd name="adj" fmla="val 11111"/>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3352800" y="1238250"/>
            <a:ext cx="2590800" cy="47625"/>
          </a:xfrm>
          <a:prstGeom prst="rect">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3562350" y="1390650"/>
            <a:ext cx="2286000" cy="419100"/>
          </a:xfrm>
          <a:prstGeom prst="rect">
            <a:avLst/>
          </a:prstGeom>
          <a:noFill/>
        </p:spPr>
        <p:txBody>
          <a:bodyPr wrap="square" lIns="0" rIns="0" tIns="0" bIns="0" anchor="t">
            <a:spAutoFit/>
          </a:bodyPr>
          <a:lstStyle/>
          <a:p>
            <a:pPr algn="l">
              <a:lnSpc>
                <a:spcPct val="100000"/>
              </a:lnSpc>
              <a:spcBef>
                <a:spcPts val="0"/>
              </a:spcBef>
              <a:spcAft>
                <a:spcPts val="0"/>
              </a:spcAft>
            </a:pPr>
            <a:r>
              <a:rPr sz="2250" b="1">
                <a:solidFill>
                  <a:srgbClr val="E8562A"/>
                </a:solidFill>
                <a:latin typeface="微软雅黑"/>
                <a:ea typeface="微软雅黑"/>
              </a:rPr>
              <a:t>151</a:t>
            </a:r>
            <a:r>
              <a:rPr sz="975" b="1">
                <a:solidFill>
                  <a:srgbClr val="5A6B80"/>
                </a:solidFill>
                <a:latin typeface="微软雅黑"/>
                <a:ea typeface="微软雅黑"/>
              </a:rPr>
              <a:t> 人</a:t>
            </a:r>
          </a:p>
        </p:txBody>
      </p:sp>
      <p:sp>
        <p:nvSpPr>
          <p:cNvPr id="15" name="TextBox 14"/>
          <p:cNvSpPr txBox="1"/>
          <p:nvPr/>
        </p:nvSpPr>
        <p:spPr>
          <a:xfrm>
            <a:off x="3562350" y="1866899"/>
            <a:ext cx="2286000" cy="304800"/>
          </a:xfrm>
          <a:prstGeom prst="rect">
            <a:avLst/>
          </a:prstGeom>
          <a:noFill/>
        </p:spPr>
        <p:txBody>
          <a:bodyPr wrap="square" lIns="0" rIns="0" tIns="0" bIns="0" anchor="t">
            <a:spAutoFit/>
          </a:bodyPr>
          <a:lstStyle/>
          <a:p>
            <a:pPr algn="l">
              <a:lnSpc>
                <a:spcPct val="130000"/>
              </a:lnSpc>
              <a:spcBef>
                <a:spcPts val="0"/>
              </a:spcBef>
              <a:spcAft>
                <a:spcPts val="0"/>
              </a:spcAft>
            </a:pPr>
            <a:r>
              <a:rPr sz="900" b="0">
                <a:solidFill>
                  <a:srgbClr val="16243A"/>
                </a:solidFill>
                <a:latin typeface="微软雅黑"/>
                <a:ea typeface="微软雅黑"/>
              </a:rPr>
              <a:t>死亡失踪</a:t>
            </a:r>
          </a:p>
        </p:txBody>
      </p:sp>
      <p:sp>
        <p:nvSpPr>
          <p:cNvPr id="16" name="Rounded Rectangle 15"/>
          <p:cNvSpPr/>
          <p:nvPr/>
        </p:nvSpPr>
        <p:spPr>
          <a:xfrm>
            <a:off x="6096000" y="1238250"/>
            <a:ext cx="2590800" cy="1028700"/>
          </a:xfrm>
          <a:prstGeom prst="roundRect">
            <a:avLst>
              <a:gd name="adj" fmla="val 11111"/>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6096000" y="1238250"/>
            <a:ext cx="2590800" cy="47625"/>
          </a:xfrm>
          <a:prstGeom prst="rect">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305550" y="1390650"/>
            <a:ext cx="2286000" cy="419100"/>
          </a:xfrm>
          <a:prstGeom prst="rect">
            <a:avLst/>
          </a:prstGeom>
          <a:noFill/>
        </p:spPr>
        <p:txBody>
          <a:bodyPr wrap="square" lIns="0" rIns="0" tIns="0" bIns="0" anchor="t">
            <a:spAutoFit/>
          </a:bodyPr>
          <a:lstStyle/>
          <a:p>
            <a:pPr algn="l">
              <a:lnSpc>
                <a:spcPct val="100000"/>
              </a:lnSpc>
              <a:spcBef>
                <a:spcPts val="0"/>
              </a:spcBef>
              <a:spcAft>
                <a:spcPts val="0"/>
              </a:spcAft>
            </a:pPr>
            <a:r>
              <a:rPr sz="2250" b="1">
                <a:solidFill>
                  <a:srgbClr val="2E7DD1"/>
                </a:solidFill>
                <a:latin typeface="微软雅黑"/>
                <a:ea typeface="微软雅黑"/>
              </a:rPr>
              <a:t>23.5</a:t>
            </a:r>
            <a:r>
              <a:rPr sz="975" b="1">
                <a:solidFill>
                  <a:srgbClr val="5A6B80"/>
                </a:solidFill>
                <a:latin typeface="微软雅黑"/>
                <a:ea typeface="微软雅黑"/>
              </a:rPr>
              <a:t> 万人</a:t>
            </a:r>
          </a:p>
        </p:txBody>
      </p:sp>
      <p:sp>
        <p:nvSpPr>
          <p:cNvPr id="19" name="TextBox 18"/>
          <p:cNvSpPr txBox="1"/>
          <p:nvPr/>
        </p:nvSpPr>
        <p:spPr>
          <a:xfrm>
            <a:off x="6305550" y="1866899"/>
            <a:ext cx="2286000" cy="304800"/>
          </a:xfrm>
          <a:prstGeom prst="rect">
            <a:avLst/>
          </a:prstGeom>
          <a:noFill/>
        </p:spPr>
        <p:txBody>
          <a:bodyPr wrap="square" lIns="0" rIns="0" tIns="0" bIns="0" anchor="t">
            <a:spAutoFit/>
          </a:bodyPr>
          <a:lstStyle/>
          <a:p>
            <a:pPr algn="l">
              <a:lnSpc>
                <a:spcPct val="130000"/>
              </a:lnSpc>
              <a:spcBef>
                <a:spcPts val="0"/>
              </a:spcBef>
              <a:spcAft>
                <a:spcPts val="0"/>
              </a:spcAft>
            </a:pPr>
            <a:r>
              <a:rPr sz="900" b="0">
                <a:solidFill>
                  <a:srgbClr val="16243A"/>
                </a:solidFill>
                <a:latin typeface="微软雅黑"/>
                <a:ea typeface="微软雅黑"/>
              </a:rPr>
              <a:t>紧急转移安置和需紧急生活救助</a:t>
            </a:r>
          </a:p>
        </p:txBody>
      </p:sp>
      <p:sp>
        <p:nvSpPr>
          <p:cNvPr id="20" name="Rounded Rectangle 19"/>
          <p:cNvSpPr/>
          <p:nvPr/>
        </p:nvSpPr>
        <p:spPr>
          <a:xfrm>
            <a:off x="8839200" y="1238250"/>
            <a:ext cx="2590800" cy="1028700"/>
          </a:xfrm>
          <a:prstGeom prst="roundRect">
            <a:avLst>
              <a:gd name="adj" fmla="val 11111"/>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8839200" y="1238250"/>
            <a:ext cx="2590800" cy="47625"/>
          </a:xfrm>
          <a:prstGeom prst="rect">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048750" y="1390650"/>
            <a:ext cx="2286000" cy="419100"/>
          </a:xfrm>
          <a:prstGeom prst="rect">
            <a:avLst/>
          </a:prstGeom>
          <a:noFill/>
        </p:spPr>
        <p:txBody>
          <a:bodyPr wrap="square" lIns="0" rIns="0" tIns="0" bIns="0" anchor="t">
            <a:spAutoFit/>
          </a:bodyPr>
          <a:lstStyle/>
          <a:p>
            <a:pPr algn="l">
              <a:lnSpc>
                <a:spcPct val="100000"/>
              </a:lnSpc>
              <a:spcBef>
                <a:spcPts val="0"/>
              </a:spcBef>
              <a:spcAft>
                <a:spcPts val="0"/>
              </a:spcAft>
            </a:pPr>
            <a:r>
              <a:rPr sz="2250" b="1">
                <a:solidFill>
                  <a:srgbClr val="E8562A"/>
                </a:solidFill>
                <a:latin typeface="微软雅黑"/>
                <a:ea typeface="微软雅黑"/>
              </a:rPr>
              <a:t>633.2</a:t>
            </a:r>
            <a:r>
              <a:rPr sz="975" b="1">
                <a:solidFill>
                  <a:srgbClr val="5A6B80"/>
                </a:solidFill>
                <a:latin typeface="微软雅黑"/>
                <a:ea typeface="微软雅黑"/>
              </a:rPr>
              <a:t> 亿元</a:t>
            </a:r>
          </a:p>
        </p:txBody>
      </p:sp>
      <p:sp>
        <p:nvSpPr>
          <p:cNvPr id="23" name="TextBox 22"/>
          <p:cNvSpPr txBox="1"/>
          <p:nvPr/>
        </p:nvSpPr>
        <p:spPr>
          <a:xfrm>
            <a:off x="9048750" y="1866899"/>
            <a:ext cx="2286000" cy="304800"/>
          </a:xfrm>
          <a:prstGeom prst="rect">
            <a:avLst/>
          </a:prstGeom>
          <a:noFill/>
        </p:spPr>
        <p:txBody>
          <a:bodyPr wrap="square" lIns="0" rIns="0" tIns="0" bIns="0" anchor="t">
            <a:spAutoFit/>
          </a:bodyPr>
          <a:lstStyle/>
          <a:p>
            <a:pPr algn="l">
              <a:lnSpc>
                <a:spcPct val="130000"/>
              </a:lnSpc>
              <a:spcBef>
                <a:spcPts val="0"/>
              </a:spcBef>
              <a:spcAft>
                <a:spcPts val="0"/>
              </a:spcAft>
            </a:pPr>
            <a:r>
              <a:rPr sz="900" b="0">
                <a:solidFill>
                  <a:srgbClr val="16243A"/>
                </a:solidFill>
                <a:latin typeface="微软雅黑"/>
                <a:ea typeface="微软雅黑"/>
              </a:rPr>
              <a:t>直接经济损失</a:t>
            </a:r>
          </a:p>
        </p:txBody>
      </p:sp>
      <p:sp>
        <p:nvSpPr>
          <p:cNvPr id="24" name="Rounded Rectangle 23"/>
          <p:cNvSpPr/>
          <p:nvPr/>
        </p:nvSpPr>
        <p:spPr>
          <a:xfrm>
            <a:off x="609600" y="2457450"/>
            <a:ext cx="5372100" cy="2724150"/>
          </a:xfrm>
          <a:prstGeom prst="roundRect">
            <a:avLst>
              <a:gd name="adj" fmla="val 4195"/>
            </a:avLst>
          </a:prstGeom>
          <a:solidFill>
            <a:srgbClr val="FFFFFF"/>
          </a:solidFill>
          <a:ln w="1270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38200" y="2628900"/>
            <a:ext cx="4953000" cy="285750"/>
          </a:xfrm>
          <a:prstGeom prst="rect">
            <a:avLst/>
          </a:prstGeom>
          <a:noFill/>
        </p:spPr>
        <p:txBody>
          <a:bodyPr wrap="square" lIns="0" rIns="0" tIns="0" bIns="0" anchor="t">
            <a:spAutoFit/>
          </a:bodyPr>
          <a:lstStyle/>
          <a:p>
            <a:pPr algn="l">
              <a:lnSpc>
                <a:spcPct val="100000"/>
              </a:lnSpc>
              <a:spcBef>
                <a:spcPts val="0"/>
              </a:spcBef>
              <a:spcAft>
                <a:spcPts val="0"/>
              </a:spcAft>
            </a:pPr>
            <a:r>
              <a:rPr sz="1200" b="1">
                <a:solidFill>
                  <a:srgbClr val="0B3A6B"/>
                </a:solidFill>
                <a:latin typeface="微软雅黑"/>
                <a:ea typeface="微软雅黑"/>
              </a:rPr>
              <a:t>灾情要点</a:t>
            </a:r>
          </a:p>
        </p:txBody>
      </p:sp>
      <p:sp>
        <p:nvSpPr>
          <p:cNvPr id="26" name="Oval 25"/>
          <p:cNvSpPr/>
          <p:nvPr/>
        </p:nvSpPr>
        <p:spPr>
          <a:xfrm>
            <a:off x="838200" y="3048000"/>
            <a:ext cx="66675" cy="66675"/>
          </a:xfrm>
          <a:prstGeom prst="ellipse">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1009650" y="2990850"/>
            <a:ext cx="4762500" cy="438150"/>
          </a:xfrm>
          <a:prstGeom prst="rect">
            <a:avLst/>
          </a:prstGeom>
          <a:noFill/>
        </p:spPr>
        <p:txBody>
          <a:bodyPr wrap="square" lIns="0" rIns="0" tIns="0" bIns="0" anchor="t">
            <a:spAutoFit/>
          </a:bodyPr>
          <a:lstStyle/>
          <a:p>
            <a:pPr algn="l">
              <a:lnSpc>
                <a:spcPct val="150000"/>
              </a:lnSpc>
              <a:spcBef>
                <a:spcPts val="0"/>
              </a:spcBef>
              <a:spcAft>
                <a:spcPts val="0"/>
              </a:spcAft>
            </a:pPr>
            <a:r>
              <a:rPr sz="937" b="0">
                <a:solidFill>
                  <a:srgbClr val="16243A"/>
                </a:solidFill>
                <a:latin typeface="微软雅黑"/>
                <a:ea typeface="微软雅黑"/>
              </a:rPr>
              <a:t>造成北京、河北多地受灾，死亡失踪 151 人，是 2025 年人员伤亡最重的灾害</a:t>
            </a:r>
          </a:p>
        </p:txBody>
      </p:sp>
      <p:sp>
        <p:nvSpPr>
          <p:cNvPr id="28" name="Oval 27"/>
          <p:cNvSpPr/>
          <p:nvPr/>
        </p:nvSpPr>
        <p:spPr>
          <a:xfrm>
            <a:off x="838200" y="3524250"/>
            <a:ext cx="66675" cy="66675"/>
          </a:xfrm>
          <a:prstGeom prst="ellipse">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1009650" y="3467100"/>
            <a:ext cx="4762500" cy="438150"/>
          </a:xfrm>
          <a:prstGeom prst="rect">
            <a:avLst/>
          </a:prstGeom>
          <a:noFill/>
        </p:spPr>
        <p:txBody>
          <a:bodyPr wrap="square" lIns="0" rIns="0" tIns="0" bIns="0" anchor="t">
            <a:spAutoFit/>
          </a:bodyPr>
          <a:lstStyle/>
          <a:p>
            <a:pPr algn="l">
              <a:lnSpc>
                <a:spcPct val="150000"/>
              </a:lnSpc>
              <a:spcBef>
                <a:spcPts val="0"/>
              </a:spcBef>
              <a:spcAft>
                <a:spcPts val="0"/>
              </a:spcAft>
            </a:pPr>
            <a:r>
              <a:rPr sz="937" b="0">
                <a:solidFill>
                  <a:srgbClr val="16243A"/>
                </a:solidFill>
                <a:latin typeface="微软雅黑"/>
                <a:ea typeface="微软雅黑"/>
              </a:rPr>
              <a:t>倒塌房屋 7400 余间，损坏房屋 11.2 万间</a:t>
            </a:r>
          </a:p>
        </p:txBody>
      </p:sp>
      <p:sp>
        <p:nvSpPr>
          <p:cNvPr id="30" name="Oval 29"/>
          <p:cNvSpPr/>
          <p:nvPr/>
        </p:nvSpPr>
        <p:spPr>
          <a:xfrm>
            <a:off x="838200" y="4000500"/>
            <a:ext cx="66675" cy="66675"/>
          </a:xfrm>
          <a:prstGeom prst="ellipse">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1009650" y="3943350"/>
            <a:ext cx="4762500" cy="438150"/>
          </a:xfrm>
          <a:prstGeom prst="rect">
            <a:avLst/>
          </a:prstGeom>
          <a:noFill/>
        </p:spPr>
        <p:txBody>
          <a:bodyPr wrap="square" lIns="0" rIns="0" tIns="0" bIns="0" anchor="t">
            <a:spAutoFit/>
          </a:bodyPr>
          <a:lstStyle/>
          <a:p>
            <a:pPr algn="l">
              <a:lnSpc>
                <a:spcPct val="150000"/>
              </a:lnSpc>
              <a:spcBef>
                <a:spcPts val="0"/>
              </a:spcBef>
              <a:spcAft>
                <a:spcPts val="0"/>
              </a:spcAft>
            </a:pPr>
            <a:r>
              <a:rPr sz="937" b="0">
                <a:solidFill>
                  <a:srgbClr val="16243A"/>
                </a:solidFill>
                <a:latin typeface="微软雅黑"/>
                <a:ea typeface="微软雅黑"/>
              </a:rPr>
              <a:t>农作物受灾面积 206.5 千公顷</a:t>
            </a:r>
          </a:p>
        </p:txBody>
      </p:sp>
      <p:sp>
        <p:nvSpPr>
          <p:cNvPr id="32" name="Oval 31"/>
          <p:cNvSpPr/>
          <p:nvPr/>
        </p:nvSpPr>
        <p:spPr>
          <a:xfrm>
            <a:off x="838200" y="4476750"/>
            <a:ext cx="66675" cy="66675"/>
          </a:xfrm>
          <a:prstGeom prst="ellipse">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1009650" y="4419600"/>
            <a:ext cx="4762500" cy="438150"/>
          </a:xfrm>
          <a:prstGeom prst="rect">
            <a:avLst/>
          </a:prstGeom>
          <a:noFill/>
        </p:spPr>
        <p:txBody>
          <a:bodyPr wrap="square" lIns="0" rIns="0" tIns="0" bIns="0" anchor="t">
            <a:spAutoFit/>
          </a:bodyPr>
          <a:lstStyle/>
          <a:p>
            <a:pPr algn="l">
              <a:lnSpc>
                <a:spcPct val="150000"/>
              </a:lnSpc>
              <a:spcBef>
                <a:spcPts val="0"/>
              </a:spcBef>
              <a:spcAft>
                <a:spcPts val="0"/>
              </a:spcAft>
            </a:pPr>
            <a:r>
              <a:rPr sz="937" b="0">
                <a:solidFill>
                  <a:srgbClr val="16243A"/>
                </a:solidFill>
                <a:latin typeface="微软雅黑"/>
                <a:ea typeface="微软雅黑"/>
              </a:rPr>
              <a:t>紧急转移安置和需紧急生活救助 23.5 万人</a:t>
            </a:r>
          </a:p>
        </p:txBody>
      </p:sp>
      <p:sp>
        <p:nvSpPr>
          <p:cNvPr id="34" name="Rounded Rectangle 33"/>
          <p:cNvSpPr/>
          <p:nvPr/>
        </p:nvSpPr>
        <p:spPr>
          <a:xfrm>
            <a:off x="6210300" y="2457450"/>
            <a:ext cx="5372100" cy="2724150"/>
          </a:xfrm>
          <a:prstGeom prst="roundRect">
            <a:avLst>
              <a:gd name="adj" fmla="val 4195"/>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6438900" y="2628900"/>
            <a:ext cx="4953000" cy="285750"/>
          </a:xfrm>
          <a:prstGeom prst="rect">
            <a:avLst/>
          </a:prstGeom>
          <a:noFill/>
        </p:spPr>
        <p:txBody>
          <a:bodyPr wrap="square" lIns="0" rIns="0" tIns="0" bIns="0" anchor="t">
            <a:spAutoFit/>
          </a:bodyPr>
          <a:lstStyle/>
          <a:p>
            <a:pPr algn="l">
              <a:lnSpc>
                <a:spcPct val="100000"/>
              </a:lnSpc>
              <a:spcBef>
                <a:spcPts val="0"/>
              </a:spcBef>
              <a:spcAft>
                <a:spcPts val="0"/>
              </a:spcAft>
            </a:pPr>
            <a:r>
              <a:rPr sz="1200" b="1">
                <a:solidFill>
                  <a:srgbClr val="C2401C"/>
                </a:solidFill>
                <a:latin typeface="微软雅黑"/>
                <a:ea typeface="微软雅黑"/>
              </a:rPr>
              <a:t>三年三次：京津冀为何反复受灾？</a:t>
            </a:r>
          </a:p>
        </p:txBody>
      </p:sp>
      <p:sp>
        <p:nvSpPr>
          <p:cNvPr id="36" name="Oval 35"/>
          <p:cNvSpPr/>
          <p:nvPr/>
        </p:nvSpPr>
        <p:spPr>
          <a:xfrm>
            <a:off x="6438900" y="3048000"/>
            <a:ext cx="66675" cy="66675"/>
          </a:xfrm>
          <a:prstGeom prst="ellipse">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6610350" y="2990850"/>
            <a:ext cx="4762500" cy="419100"/>
          </a:xfrm>
          <a:prstGeom prst="rect">
            <a:avLst/>
          </a:prstGeom>
          <a:noFill/>
        </p:spPr>
        <p:txBody>
          <a:bodyPr wrap="square" lIns="0" rIns="0" tIns="0" bIns="0" anchor="t">
            <a:spAutoFit/>
          </a:bodyPr>
          <a:lstStyle/>
          <a:p>
            <a:pPr algn="l">
              <a:lnSpc>
                <a:spcPct val="145000"/>
              </a:lnSpc>
              <a:spcBef>
                <a:spcPts val="0"/>
              </a:spcBef>
              <a:spcAft>
                <a:spcPts val="0"/>
              </a:spcAft>
            </a:pPr>
            <a:r>
              <a:rPr sz="937" b="0">
                <a:solidFill>
                  <a:srgbClr val="16243A"/>
                </a:solidFill>
                <a:latin typeface="微软雅黑"/>
                <a:ea typeface="微软雅黑"/>
              </a:rPr>
              <a:t>2023 年"23·7"：551.2 万人受灾、107 人死亡失踪</a:t>
            </a:r>
          </a:p>
        </p:txBody>
      </p:sp>
      <p:sp>
        <p:nvSpPr>
          <p:cNvPr id="38" name="Oval 37"/>
          <p:cNvSpPr/>
          <p:nvPr/>
        </p:nvSpPr>
        <p:spPr>
          <a:xfrm>
            <a:off x="6438900" y="3467100"/>
            <a:ext cx="66675" cy="66675"/>
          </a:xfrm>
          <a:prstGeom prst="ellipse">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6610350" y="3409950"/>
            <a:ext cx="4762500" cy="419100"/>
          </a:xfrm>
          <a:prstGeom prst="rect">
            <a:avLst/>
          </a:prstGeom>
          <a:noFill/>
        </p:spPr>
        <p:txBody>
          <a:bodyPr wrap="square" lIns="0" rIns="0" tIns="0" bIns="0" anchor="t">
            <a:spAutoFit/>
          </a:bodyPr>
          <a:lstStyle/>
          <a:p>
            <a:pPr algn="l">
              <a:lnSpc>
                <a:spcPct val="145000"/>
              </a:lnSpc>
              <a:spcBef>
                <a:spcPts val="0"/>
              </a:spcBef>
              <a:spcAft>
                <a:spcPts val="0"/>
              </a:spcAft>
            </a:pPr>
            <a:r>
              <a:rPr sz="937" b="0">
                <a:solidFill>
                  <a:srgbClr val="16243A"/>
                </a:solidFill>
                <a:latin typeface="微软雅黑"/>
                <a:ea typeface="微软雅黑"/>
              </a:rPr>
              <a:t>2025 年"7 月下旬"：123.5 万人受灾、151 人死亡失踪</a:t>
            </a:r>
          </a:p>
        </p:txBody>
      </p:sp>
      <p:sp>
        <p:nvSpPr>
          <p:cNvPr id="40" name="Oval 39"/>
          <p:cNvSpPr/>
          <p:nvPr/>
        </p:nvSpPr>
        <p:spPr>
          <a:xfrm>
            <a:off x="6438900" y="3886200"/>
            <a:ext cx="66675" cy="66675"/>
          </a:xfrm>
          <a:prstGeom prst="ellipse">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6610350" y="3829050"/>
            <a:ext cx="4762500" cy="419100"/>
          </a:xfrm>
          <a:prstGeom prst="rect">
            <a:avLst/>
          </a:prstGeom>
          <a:noFill/>
        </p:spPr>
        <p:txBody>
          <a:bodyPr wrap="square" lIns="0" rIns="0" tIns="0" bIns="0" anchor="t">
            <a:spAutoFit/>
          </a:bodyPr>
          <a:lstStyle/>
          <a:p>
            <a:pPr algn="l">
              <a:lnSpc>
                <a:spcPct val="145000"/>
              </a:lnSpc>
              <a:spcBef>
                <a:spcPts val="0"/>
              </a:spcBef>
              <a:spcAft>
                <a:spcPts val="0"/>
              </a:spcAft>
            </a:pPr>
            <a:r>
              <a:rPr sz="937" b="0">
                <a:solidFill>
                  <a:srgbClr val="16243A"/>
                </a:solidFill>
                <a:latin typeface="微软雅黑"/>
                <a:ea typeface="微软雅黑"/>
              </a:rPr>
              <a:t>共同点：台风残余环流北上 + 太行山/燕山地形抬升 + 极端小时雨强</a:t>
            </a:r>
          </a:p>
        </p:txBody>
      </p:sp>
      <p:sp>
        <p:nvSpPr>
          <p:cNvPr id="42" name="Oval 41"/>
          <p:cNvSpPr/>
          <p:nvPr/>
        </p:nvSpPr>
        <p:spPr>
          <a:xfrm>
            <a:off x="6438900" y="4305300"/>
            <a:ext cx="66675" cy="66675"/>
          </a:xfrm>
          <a:prstGeom prst="ellipse">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6610350" y="4248150"/>
            <a:ext cx="4762500" cy="419100"/>
          </a:xfrm>
          <a:prstGeom prst="rect">
            <a:avLst/>
          </a:prstGeom>
          <a:noFill/>
        </p:spPr>
        <p:txBody>
          <a:bodyPr wrap="square" lIns="0" rIns="0" tIns="0" bIns="0" anchor="t">
            <a:spAutoFit/>
          </a:bodyPr>
          <a:lstStyle/>
          <a:p>
            <a:pPr algn="l">
              <a:lnSpc>
                <a:spcPct val="145000"/>
              </a:lnSpc>
              <a:spcBef>
                <a:spcPts val="0"/>
              </a:spcBef>
              <a:spcAft>
                <a:spcPts val="0"/>
              </a:spcAft>
            </a:pPr>
            <a:r>
              <a:rPr sz="937" b="0">
                <a:solidFill>
                  <a:srgbClr val="16243A"/>
                </a:solidFill>
                <a:latin typeface="微软雅黑"/>
                <a:ea typeface="微软雅黑"/>
              </a:rPr>
              <a:t>城市与山区叠加受灾：山区沟道洪水、城市内涝同时发生</a:t>
            </a:r>
          </a:p>
        </p:txBody>
      </p:sp>
      <p:sp>
        <p:nvSpPr>
          <p:cNvPr id="44" name="Oval 43"/>
          <p:cNvSpPr/>
          <p:nvPr/>
        </p:nvSpPr>
        <p:spPr>
          <a:xfrm>
            <a:off x="6438900" y="4724400"/>
            <a:ext cx="66675" cy="66675"/>
          </a:xfrm>
          <a:prstGeom prst="ellipse">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TextBox 44"/>
          <p:cNvSpPr txBox="1"/>
          <p:nvPr/>
        </p:nvSpPr>
        <p:spPr>
          <a:xfrm>
            <a:off x="6610350" y="4667250"/>
            <a:ext cx="4762500" cy="419100"/>
          </a:xfrm>
          <a:prstGeom prst="rect">
            <a:avLst/>
          </a:prstGeom>
          <a:noFill/>
        </p:spPr>
        <p:txBody>
          <a:bodyPr wrap="square" lIns="0" rIns="0" tIns="0" bIns="0" anchor="t">
            <a:spAutoFit/>
          </a:bodyPr>
          <a:lstStyle/>
          <a:p>
            <a:pPr algn="l">
              <a:lnSpc>
                <a:spcPct val="145000"/>
              </a:lnSpc>
              <a:spcBef>
                <a:spcPts val="0"/>
              </a:spcBef>
              <a:spcAft>
                <a:spcPts val="0"/>
              </a:spcAft>
            </a:pPr>
            <a:r>
              <a:rPr sz="937" b="0">
                <a:solidFill>
                  <a:srgbClr val="16243A"/>
                </a:solidFill>
                <a:latin typeface="微软雅黑"/>
                <a:ea typeface="微软雅黑"/>
              </a:rPr>
              <a:t>启示：华北地区的"防台风、防暴雨"标准需要重新审视</a:t>
            </a:r>
          </a:p>
        </p:txBody>
      </p:sp>
      <p:sp>
        <p:nvSpPr>
          <p:cNvPr id="46" name="TextBox 45"/>
          <p:cNvSpPr txBox="1"/>
          <p:nvPr/>
        </p:nvSpPr>
        <p:spPr>
          <a:xfrm>
            <a:off x="609600" y="5314950"/>
            <a:ext cx="10972800" cy="666750"/>
          </a:xfrm>
          <a:prstGeom prst="rect">
            <a:avLst/>
          </a:prstGeom>
          <a:noFill/>
        </p:spPr>
        <p:txBody>
          <a:bodyPr wrap="square" lIns="0" rIns="0" tIns="0" bIns="0" anchor="t">
            <a:spAutoFit/>
          </a:bodyPr>
          <a:lstStyle/>
          <a:p>
            <a:pPr algn="l">
              <a:lnSpc>
                <a:spcPct val="160000"/>
              </a:lnSpc>
              <a:spcBef>
                <a:spcPts val="0"/>
              </a:spcBef>
              <a:spcAft>
                <a:spcPts val="0"/>
              </a:spcAft>
            </a:pPr>
            <a:r>
              <a:rPr sz="1012" b="0">
                <a:solidFill>
                  <a:srgbClr val="16243A"/>
                </a:solidFill>
                <a:latin typeface="微软雅黑"/>
                <a:ea typeface="微软雅黑"/>
              </a:rPr>
              <a:t>警示：华北地区历史上并非台风直接影响区，但近三年连续出现极端暴雨，说明灾害风险的地理格局正在变化。企业应急预案不能只按"历史经验"编制，必须纳入气候变化的极端情景。</a:t>
            </a:r>
          </a:p>
        </p:txBody>
      </p:sp>
      <p:sp>
        <p:nvSpPr>
          <p:cNvPr id="47" name="TextBox 46"/>
          <p:cNvSpPr txBox="1"/>
          <p:nvPr/>
        </p:nvSpPr>
        <p:spPr>
          <a:xfrm>
            <a:off x="609600" y="6057900"/>
            <a:ext cx="10972800" cy="228600"/>
          </a:xfrm>
          <a:prstGeom prst="rect">
            <a:avLst/>
          </a:prstGeom>
          <a:noFill/>
        </p:spPr>
        <p:txBody>
          <a:bodyPr wrap="square" lIns="0" rIns="0" tIns="0" bIns="0" anchor="t">
            <a:spAutoFit/>
          </a:bodyPr>
          <a:lstStyle/>
          <a:p>
            <a:pPr algn="l">
              <a:lnSpc>
                <a:spcPct val="100000"/>
              </a:lnSpc>
              <a:spcBef>
                <a:spcPts val="0"/>
              </a:spcBef>
              <a:spcAft>
                <a:spcPts val="0"/>
              </a:spcAft>
            </a:pPr>
            <a:r>
              <a:rPr sz="862" b="0">
                <a:solidFill>
                  <a:srgbClr val="5A6B80"/>
                </a:solidFill>
                <a:latin typeface="微软雅黑"/>
                <a:ea typeface="微软雅黑"/>
              </a:rPr>
              <a:t>资料来源：应急管理部 2025 年全国十大自然灾害通报（2026-01-16）</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09600" y="495299"/>
            <a:ext cx="57150" cy="304800"/>
          </a:xfrm>
          <a:prstGeom prst="roundRect">
            <a:avLst>
              <a:gd name="adj" fmla="val 50000"/>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381000"/>
            <a:ext cx="8191500" cy="533400"/>
          </a:xfrm>
          <a:prstGeom prst="rect">
            <a:avLst/>
          </a:prstGeom>
          <a:noFill/>
        </p:spPr>
        <p:txBody>
          <a:bodyPr wrap="square" lIns="0" rIns="0" tIns="0" bIns="0" anchor="t">
            <a:spAutoFit/>
          </a:bodyPr>
          <a:lstStyle/>
          <a:p>
            <a:pPr algn="l">
              <a:lnSpc>
                <a:spcPct val="100000"/>
              </a:lnSpc>
              <a:spcBef>
                <a:spcPts val="0"/>
              </a:spcBef>
              <a:spcAft>
                <a:spcPts val="0"/>
              </a:spcAft>
            </a:pPr>
            <a:r>
              <a:rPr sz="2550" b="1">
                <a:solidFill>
                  <a:srgbClr val="16243A"/>
                </a:solidFill>
                <a:latin typeface="微软雅黑"/>
                <a:ea typeface="微软雅黑"/>
              </a:rPr>
              <a:t>洪涝灾害应对要点</a:t>
            </a:r>
          </a:p>
        </p:txBody>
      </p:sp>
      <p:sp>
        <p:nvSpPr>
          <p:cNvPr id="5" name="TextBox 4"/>
          <p:cNvSpPr txBox="1"/>
          <p:nvPr/>
        </p:nvSpPr>
        <p:spPr>
          <a:xfrm>
            <a:off x="5715000" y="514350"/>
            <a:ext cx="5867400" cy="2667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个人避险 + 企业防范</a:t>
            </a:r>
          </a:p>
        </p:txBody>
      </p:sp>
      <p:sp>
        <p:nvSpPr>
          <p:cNvPr id="6" name="TextBox 5"/>
          <p:cNvSpPr txBox="1"/>
          <p:nvPr/>
        </p:nvSpPr>
        <p:spPr>
          <a:xfrm>
            <a:off x="609600" y="6362700"/>
            <a:ext cx="7239000" cy="228600"/>
          </a:xfrm>
          <a:prstGeom prst="rect">
            <a:avLst/>
          </a:prstGeom>
          <a:noFill/>
        </p:spPr>
        <p:txBody>
          <a:bodyPr wrap="square" lIns="0" rIns="0" tIns="0" bIns="0" anchor="t">
            <a:spAutoFit/>
          </a:bodyPr>
          <a:lstStyle/>
          <a:p>
            <a:pPr algn="l">
              <a:lnSpc>
                <a:spcPct val="100000"/>
              </a:lnSpc>
              <a:spcBef>
                <a:spcPts val="0"/>
              </a:spcBef>
              <a:spcAft>
                <a:spcPts val="0"/>
              </a:spcAft>
            </a:pPr>
            <a:r>
              <a:rPr sz="975" b="0">
                <a:solidFill>
                  <a:srgbClr val="5A6B80"/>
                </a:solidFill>
                <a:latin typeface="微软雅黑"/>
                <a:ea typeface="微软雅黑"/>
              </a:rPr>
              <a:t>防灾减灾培训课件 · 近 10 年自然灾害典型案例解读</a:t>
            </a:r>
          </a:p>
        </p:txBody>
      </p:sp>
      <p:sp>
        <p:nvSpPr>
          <p:cNvPr id="7" name="TextBox 6"/>
          <p:cNvSpPr txBox="1"/>
          <p:nvPr/>
        </p:nvSpPr>
        <p:spPr>
          <a:xfrm>
            <a:off x="8572500" y="6362700"/>
            <a:ext cx="3009900" cy="2286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18 / 44</a:t>
            </a:r>
          </a:p>
        </p:txBody>
      </p:sp>
      <p:sp>
        <p:nvSpPr>
          <p:cNvPr id="8" name="Rounded Rectangle 7"/>
          <p:cNvSpPr/>
          <p:nvPr/>
        </p:nvSpPr>
        <p:spPr>
          <a:xfrm>
            <a:off x="609600" y="1219200"/>
            <a:ext cx="5372100" cy="4724400"/>
          </a:xfrm>
          <a:prstGeom prst="roundRect">
            <a:avLst>
              <a:gd name="adj" fmla="val 2822"/>
            </a:avLst>
          </a:prstGeom>
          <a:solidFill>
            <a:srgbClr val="FFFFFF"/>
          </a:solidFill>
          <a:ln w="1270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609600" y="1219200"/>
            <a:ext cx="5372100" cy="590550"/>
          </a:xfrm>
          <a:prstGeom prst="roundRect">
            <a:avLst>
              <a:gd name="adj" fmla="val 22580"/>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09600" y="1638300"/>
            <a:ext cx="5372100" cy="171450"/>
          </a:xfrm>
          <a:prstGeom prst="rect">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38200" y="1219200"/>
            <a:ext cx="4953000" cy="590550"/>
          </a:xfrm>
          <a:prstGeom prst="rect">
            <a:avLst/>
          </a:prstGeom>
          <a:noFill/>
        </p:spPr>
        <p:txBody>
          <a:bodyPr wrap="square" lIns="0" rIns="0" tIns="0" bIns="0" anchor="ctr">
            <a:spAutoFit/>
          </a:bodyPr>
          <a:lstStyle/>
          <a:p>
            <a:pPr algn="l">
              <a:lnSpc>
                <a:spcPct val="100000"/>
              </a:lnSpc>
              <a:spcBef>
                <a:spcPts val="0"/>
              </a:spcBef>
              <a:spcAft>
                <a:spcPts val="0"/>
              </a:spcAft>
            </a:pPr>
            <a:r>
              <a:rPr sz="1350" b="1">
                <a:solidFill>
                  <a:srgbClr val="FFFFFF"/>
                </a:solidFill>
                <a:latin typeface="微软雅黑"/>
                <a:ea typeface="微软雅黑"/>
              </a:rPr>
              <a:t>个人与家庭：六个"立即"</a:t>
            </a:r>
          </a:p>
        </p:txBody>
      </p:sp>
      <p:sp>
        <p:nvSpPr>
          <p:cNvPr id="12" name="Rounded Rectangle 11"/>
          <p:cNvSpPr/>
          <p:nvPr/>
        </p:nvSpPr>
        <p:spPr>
          <a:xfrm>
            <a:off x="838200" y="2000250"/>
            <a:ext cx="4914900" cy="609600"/>
          </a:xfrm>
          <a:prstGeom prst="roundRect">
            <a:avLst>
              <a:gd name="adj" fmla="val 12500"/>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90599" y="2076450"/>
            <a:ext cx="4572000" cy="209550"/>
          </a:xfrm>
          <a:prstGeom prst="rect">
            <a:avLst/>
          </a:prstGeom>
          <a:noFill/>
        </p:spPr>
        <p:txBody>
          <a:bodyPr wrap="square" lIns="0" rIns="0" tIns="0" bIns="0" anchor="t">
            <a:spAutoFit/>
          </a:bodyPr>
          <a:lstStyle/>
          <a:p>
            <a:pPr algn="l">
              <a:lnSpc>
                <a:spcPct val="100000"/>
              </a:lnSpc>
              <a:spcBef>
                <a:spcPts val="0"/>
              </a:spcBef>
              <a:spcAft>
                <a:spcPts val="0"/>
              </a:spcAft>
            </a:pPr>
            <a:r>
              <a:rPr sz="1012" b="1">
                <a:solidFill>
                  <a:srgbClr val="0B3A6B"/>
                </a:solidFill>
                <a:latin typeface="微软雅黑"/>
                <a:ea typeface="微软雅黑"/>
              </a:rPr>
              <a:t>立即关注预警</a:t>
            </a:r>
          </a:p>
        </p:txBody>
      </p:sp>
      <p:sp>
        <p:nvSpPr>
          <p:cNvPr id="14" name="TextBox 13"/>
          <p:cNvSpPr txBox="1"/>
          <p:nvPr/>
        </p:nvSpPr>
        <p:spPr>
          <a:xfrm>
            <a:off x="990599" y="2305050"/>
            <a:ext cx="4572000" cy="247649"/>
          </a:xfrm>
          <a:prstGeom prst="rect">
            <a:avLst/>
          </a:prstGeom>
          <a:noFill/>
        </p:spPr>
        <p:txBody>
          <a:bodyPr wrap="square" lIns="0" rIns="0" tIns="0" bIns="0" anchor="t">
            <a:spAutoFit/>
          </a:bodyPr>
          <a:lstStyle/>
          <a:p>
            <a:pPr algn="l">
              <a:lnSpc>
                <a:spcPct val="135000"/>
              </a:lnSpc>
              <a:spcBef>
                <a:spcPts val="0"/>
              </a:spcBef>
              <a:spcAft>
                <a:spcPts val="0"/>
              </a:spcAft>
            </a:pPr>
            <a:r>
              <a:rPr sz="862" b="0">
                <a:solidFill>
                  <a:srgbClr val="5A6B80"/>
                </a:solidFill>
                <a:latin typeface="微软雅黑"/>
                <a:ea typeface="微软雅黑"/>
              </a:rPr>
              <a:t>收到橙色以上暴雨预警，停止户外活动，取消不必要的出行</a:t>
            </a:r>
          </a:p>
        </p:txBody>
      </p:sp>
      <p:sp>
        <p:nvSpPr>
          <p:cNvPr id="15" name="Rounded Rectangle 14"/>
          <p:cNvSpPr/>
          <p:nvPr/>
        </p:nvSpPr>
        <p:spPr>
          <a:xfrm>
            <a:off x="838200" y="2667000"/>
            <a:ext cx="4914900" cy="609600"/>
          </a:xfrm>
          <a:prstGeom prst="roundRect">
            <a:avLst>
              <a:gd name="adj" fmla="val 12500"/>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90599" y="2743200"/>
            <a:ext cx="4572000" cy="209550"/>
          </a:xfrm>
          <a:prstGeom prst="rect">
            <a:avLst/>
          </a:prstGeom>
          <a:noFill/>
        </p:spPr>
        <p:txBody>
          <a:bodyPr wrap="square" lIns="0" rIns="0" tIns="0" bIns="0" anchor="t">
            <a:spAutoFit/>
          </a:bodyPr>
          <a:lstStyle/>
          <a:p>
            <a:pPr algn="l">
              <a:lnSpc>
                <a:spcPct val="100000"/>
              </a:lnSpc>
              <a:spcBef>
                <a:spcPts val="0"/>
              </a:spcBef>
              <a:spcAft>
                <a:spcPts val="0"/>
              </a:spcAft>
            </a:pPr>
            <a:r>
              <a:rPr sz="1012" b="1">
                <a:solidFill>
                  <a:srgbClr val="0B3A6B"/>
                </a:solidFill>
                <a:latin typeface="微软雅黑"/>
                <a:ea typeface="微软雅黑"/>
              </a:rPr>
              <a:t>立即远离低洼</a:t>
            </a:r>
          </a:p>
        </p:txBody>
      </p:sp>
      <p:sp>
        <p:nvSpPr>
          <p:cNvPr id="17" name="TextBox 16"/>
          <p:cNvSpPr txBox="1"/>
          <p:nvPr/>
        </p:nvSpPr>
        <p:spPr>
          <a:xfrm>
            <a:off x="990599" y="2971800"/>
            <a:ext cx="4572000" cy="247649"/>
          </a:xfrm>
          <a:prstGeom prst="rect">
            <a:avLst/>
          </a:prstGeom>
          <a:noFill/>
        </p:spPr>
        <p:txBody>
          <a:bodyPr wrap="square" lIns="0" rIns="0" tIns="0" bIns="0" anchor="t">
            <a:spAutoFit/>
          </a:bodyPr>
          <a:lstStyle/>
          <a:p>
            <a:pPr algn="l">
              <a:lnSpc>
                <a:spcPct val="135000"/>
              </a:lnSpc>
              <a:spcBef>
                <a:spcPts val="0"/>
              </a:spcBef>
              <a:spcAft>
                <a:spcPts val="0"/>
              </a:spcAft>
            </a:pPr>
            <a:r>
              <a:rPr sz="862" b="0">
                <a:solidFill>
                  <a:srgbClr val="5A6B80"/>
                </a:solidFill>
                <a:latin typeface="微软雅黑"/>
                <a:ea typeface="微软雅黑"/>
              </a:rPr>
              <a:t>不进入下穿隧道、地下车库、地下通道、老旧小区地下室</a:t>
            </a:r>
          </a:p>
        </p:txBody>
      </p:sp>
      <p:sp>
        <p:nvSpPr>
          <p:cNvPr id="18" name="Rounded Rectangle 17"/>
          <p:cNvSpPr/>
          <p:nvPr/>
        </p:nvSpPr>
        <p:spPr>
          <a:xfrm>
            <a:off x="838200" y="3333750"/>
            <a:ext cx="4914900" cy="609600"/>
          </a:xfrm>
          <a:prstGeom prst="roundRect">
            <a:avLst>
              <a:gd name="adj" fmla="val 12500"/>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990599" y="3409950"/>
            <a:ext cx="4572000" cy="209550"/>
          </a:xfrm>
          <a:prstGeom prst="rect">
            <a:avLst/>
          </a:prstGeom>
          <a:noFill/>
        </p:spPr>
        <p:txBody>
          <a:bodyPr wrap="square" lIns="0" rIns="0" tIns="0" bIns="0" anchor="t">
            <a:spAutoFit/>
          </a:bodyPr>
          <a:lstStyle/>
          <a:p>
            <a:pPr algn="l">
              <a:lnSpc>
                <a:spcPct val="100000"/>
              </a:lnSpc>
              <a:spcBef>
                <a:spcPts val="0"/>
              </a:spcBef>
              <a:spcAft>
                <a:spcPts val="0"/>
              </a:spcAft>
            </a:pPr>
            <a:r>
              <a:rPr sz="1012" b="1">
                <a:solidFill>
                  <a:srgbClr val="0B3A6B"/>
                </a:solidFill>
                <a:latin typeface="微软雅黑"/>
                <a:ea typeface="微软雅黑"/>
              </a:rPr>
              <a:t>立即弃车</a:t>
            </a:r>
          </a:p>
        </p:txBody>
      </p:sp>
      <p:sp>
        <p:nvSpPr>
          <p:cNvPr id="20" name="TextBox 19"/>
          <p:cNvSpPr txBox="1"/>
          <p:nvPr/>
        </p:nvSpPr>
        <p:spPr>
          <a:xfrm>
            <a:off x="990599" y="3638550"/>
            <a:ext cx="4572000" cy="247649"/>
          </a:xfrm>
          <a:prstGeom prst="rect">
            <a:avLst/>
          </a:prstGeom>
          <a:noFill/>
        </p:spPr>
        <p:txBody>
          <a:bodyPr wrap="square" lIns="0" rIns="0" tIns="0" bIns="0" anchor="t">
            <a:spAutoFit/>
          </a:bodyPr>
          <a:lstStyle/>
          <a:p>
            <a:pPr algn="l">
              <a:lnSpc>
                <a:spcPct val="135000"/>
              </a:lnSpc>
              <a:spcBef>
                <a:spcPts val="0"/>
              </a:spcBef>
              <a:spcAft>
                <a:spcPts val="0"/>
              </a:spcAft>
            </a:pPr>
            <a:r>
              <a:rPr sz="862" b="0">
                <a:solidFill>
                  <a:srgbClr val="5A6B80"/>
                </a:solidFill>
                <a:latin typeface="微软雅黑"/>
                <a:ea typeface="微软雅黑"/>
              </a:rPr>
              <a:t>车辆涉水熄火或水位超过车门 1/3，果断破窗弃车，切勿二次打火</a:t>
            </a:r>
          </a:p>
        </p:txBody>
      </p:sp>
      <p:sp>
        <p:nvSpPr>
          <p:cNvPr id="21" name="Rounded Rectangle 20"/>
          <p:cNvSpPr/>
          <p:nvPr/>
        </p:nvSpPr>
        <p:spPr>
          <a:xfrm>
            <a:off x="838200" y="4000500"/>
            <a:ext cx="4914900" cy="609600"/>
          </a:xfrm>
          <a:prstGeom prst="roundRect">
            <a:avLst>
              <a:gd name="adj" fmla="val 12500"/>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90599" y="4076699"/>
            <a:ext cx="4572000" cy="209550"/>
          </a:xfrm>
          <a:prstGeom prst="rect">
            <a:avLst/>
          </a:prstGeom>
          <a:noFill/>
        </p:spPr>
        <p:txBody>
          <a:bodyPr wrap="square" lIns="0" rIns="0" tIns="0" bIns="0" anchor="t">
            <a:spAutoFit/>
          </a:bodyPr>
          <a:lstStyle/>
          <a:p>
            <a:pPr algn="l">
              <a:lnSpc>
                <a:spcPct val="100000"/>
              </a:lnSpc>
              <a:spcBef>
                <a:spcPts val="0"/>
              </a:spcBef>
              <a:spcAft>
                <a:spcPts val="0"/>
              </a:spcAft>
            </a:pPr>
            <a:r>
              <a:rPr sz="1012" b="1">
                <a:solidFill>
                  <a:srgbClr val="0B3A6B"/>
                </a:solidFill>
                <a:latin typeface="微软雅黑"/>
                <a:ea typeface="微软雅黑"/>
              </a:rPr>
              <a:t>立即断电</a:t>
            </a:r>
          </a:p>
        </p:txBody>
      </p:sp>
      <p:sp>
        <p:nvSpPr>
          <p:cNvPr id="23" name="TextBox 22"/>
          <p:cNvSpPr txBox="1"/>
          <p:nvPr/>
        </p:nvSpPr>
        <p:spPr>
          <a:xfrm>
            <a:off x="990599" y="4305300"/>
            <a:ext cx="4572000" cy="247649"/>
          </a:xfrm>
          <a:prstGeom prst="rect">
            <a:avLst/>
          </a:prstGeom>
          <a:noFill/>
        </p:spPr>
        <p:txBody>
          <a:bodyPr wrap="square" lIns="0" rIns="0" tIns="0" bIns="0" anchor="t">
            <a:spAutoFit/>
          </a:bodyPr>
          <a:lstStyle/>
          <a:p>
            <a:pPr algn="l">
              <a:lnSpc>
                <a:spcPct val="135000"/>
              </a:lnSpc>
              <a:spcBef>
                <a:spcPts val="0"/>
              </a:spcBef>
              <a:spcAft>
                <a:spcPts val="0"/>
              </a:spcAft>
            </a:pPr>
            <a:r>
              <a:rPr sz="862" b="0">
                <a:solidFill>
                  <a:srgbClr val="5A6B80"/>
                </a:solidFill>
                <a:latin typeface="微软雅黑"/>
                <a:ea typeface="微软雅黑"/>
              </a:rPr>
              <a:t>家中进水前切断电源、关闭燃气，防止触电与次生火灾</a:t>
            </a:r>
          </a:p>
        </p:txBody>
      </p:sp>
      <p:sp>
        <p:nvSpPr>
          <p:cNvPr id="24" name="Rounded Rectangle 23"/>
          <p:cNvSpPr/>
          <p:nvPr/>
        </p:nvSpPr>
        <p:spPr>
          <a:xfrm>
            <a:off x="838200" y="4667250"/>
            <a:ext cx="4914900" cy="609600"/>
          </a:xfrm>
          <a:prstGeom prst="roundRect">
            <a:avLst>
              <a:gd name="adj" fmla="val 12500"/>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990599" y="4743450"/>
            <a:ext cx="4572000" cy="209550"/>
          </a:xfrm>
          <a:prstGeom prst="rect">
            <a:avLst/>
          </a:prstGeom>
          <a:noFill/>
        </p:spPr>
        <p:txBody>
          <a:bodyPr wrap="square" lIns="0" rIns="0" tIns="0" bIns="0" anchor="t">
            <a:spAutoFit/>
          </a:bodyPr>
          <a:lstStyle/>
          <a:p>
            <a:pPr algn="l">
              <a:lnSpc>
                <a:spcPct val="100000"/>
              </a:lnSpc>
              <a:spcBef>
                <a:spcPts val="0"/>
              </a:spcBef>
              <a:spcAft>
                <a:spcPts val="0"/>
              </a:spcAft>
            </a:pPr>
            <a:r>
              <a:rPr sz="1012" b="1">
                <a:solidFill>
                  <a:srgbClr val="0B3A6B"/>
                </a:solidFill>
                <a:latin typeface="微软雅黑"/>
                <a:ea typeface="微软雅黑"/>
              </a:rPr>
              <a:t>立即转移</a:t>
            </a:r>
          </a:p>
        </p:txBody>
      </p:sp>
      <p:sp>
        <p:nvSpPr>
          <p:cNvPr id="26" name="TextBox 25"/>
          <p:cNvSpPr txBox="1"/>
          <p:nvPr/>
        </p:nvSpPr>
        <p:spPr>
          <a:xfrm>
            <a:off x="990599" y="4972050"/>
            <a:ext cx="4572000" cy="247649"/>
          </a:xfrm>
          <a:prstGeom prst="rect">
            <a:avLst/>
          </a:prstGeom>
          <a:noFill/>
        </p:spPr>
        <p:txBody>
          <a:bodyPr wrap="square" lIns="0" rIns="0" tIns="0" bIns="0" anchor="t">
            <a:spAutoFit/>
          </a:bodyPr>
          <a:lstStyle/>
          <a:p>
            <a:pPr algn="l">
              <a:lnSpc>
                <a:spcPct val="135000"/>
              </a:lnSpc>
              <a:spcBef>
                <a:spcPts val="0"/>
              </a:spcBef>
              <a:spcAft>
                <a:spcPts val="0"/>
              </a:spcAft>
            </a:pPr>
            <a:r>
              <a:rPr sz="862" b="0">
                <a:solidFill>
                  <a:srgbClr val="5A6B80"/>
                </a:solidFill>
                <a:latin typeface="微软雅黑"/>
                <a:ea typeface="微软雅黑"/>
              </a:rPr>
              <a:t>接到转移通知，带好证件、药品、手机充电宝，第一时间撤离</a:t>
            </a:r>
          </a:p>
        </p:txBody>
      </p:sp>
      <p:sp>
        <p:nvSpPr>
          <p:cNvPr id="27" name="Rounded Rectangle 26"/>
          <p:cNvSpPr/>
          <p:nvPr/>
        </p:nvSpPr>
        <p:spPr>
          <a:xfrm>
            <a:off x="838200" y="5334000"/>
            <a:ext cx="4914900" cy="609600"/>
          </a:xfrm>
          <a:prstGeom prst="roundRect">
            <a:avLst>
              <a:gd name="adj" fmla="val 12500"/>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990599" y="5410200"/>
            <a:ext cx="4572000" cy="209550"/>
          </a:xfrm>
          <a:prstGeom prst="rect">
            <a:avLst/>
          </a:prstGeom>
          <a:noFill/>
        </p:spPr>
        <p:txBody>
          <a:bodyPr wrap="square" lIns="0" rIns="0" tIns="0" bIns="0" anchor="t">
            <a:spAutoFit/>
          </a:bodyPr>
          <a:lstStyle/>
          <a:p>
            <a:pPr algn="l">
              <a:lnSpc>
                <a:spcPct val="100000"/>
              </a:lnSpc>
              <a:spcBef>
                <a:spcPts val="0"/>
              </a:spcBef>
              <a:spcAft>
                <a:spcPts val="0"/>
              </a:spcAft>
            </a:pPr>
            <a:r>
              <a:rPr sz="1012" b="1">
                <a:solidFill>
                  <a:srgbClr val="0B3A6B"/>
                </a:solidFill>
                <a:latin typeface="微软雅黑"/>
                <a:ea typeface="微软雅黑"/>
              </a:rPr>
              <a:t>立即求助</a:t>
            </a:r>
          </a:p>
        </p:txBody>
      </p:sp>
      <p:sp>
        <p:nvSpPr>
          <p:cNvPr id="29" name="TextBox 28"/>
          <p:cNvSpPr txBox="1"/>
          <p:nvPr/>
        </p:nvSpPr>
        <p:spPr>
          <a:xfrm>
            <a:off x="990599" y="5638800"/>
            <a:ext cx="4572000" cy="247649"/>
          </a:xfrm>
          <a:prstGeom prst="rect">
            <a:avLst/>
          </a:prstGeom>
          <a:noFill/>
        </p:spPr>
        <p:txBody>
          <a:bodyPr wrap="square" lIns="0" rIns="0" tIns="0" bIns="0" anchor="t">
            <a:spAutoFit/>
          </a:bodyPr>
          <a:lstStyle/>
          <a:p>
            <a:pPr algn="l">
              <a:lnSpc>
                <a:spcPct val="135000"/>
              </a:lnSpc>
              <a:spcBef>
                <a:spcPts val="0"/>
              </a:spcBef>
              <a:spcAft>
                <a:spcPts val="0"/>
              </a:spcAft>
            </a:pPr>
            <a:r>
              <a:rPr sz="862" b="0">
                <a:solidFill>
                  <a:srgbClr val="5A6B80"/>
                </a:solidFill>
                <a:latin typeface="微软雅黑"/>
                <a:ea typeface="微软雅黑"/>
              </a:rPr>
              <a:t>被困时拨打 119/110，报告精确位置与人数，节约手机电量等待救援</a:t>
            </a:r>
          </a:p>
        </p:txBody>
      </p:sp>
      <p:sp>
        <p:nvSpPr>
          <p:cNvPr id="30" name="Rounded Rectangle 29"/>
          <p:cNvSpPr/>
          <p:nvPr/>
        </p:nvSpPr>
        <p:spPr>
          <a:xfrm>
            <a:off x="6210300" y="1219200"/>
            <a:ext cx="5372100" cy="4724400"/>
          </a:xfrm>
          <a:prstGeom prst="roundRect">
            <a:avLst>
              <a:gd name="adj" fmla="val 2822"/>
            </a:avLst>
          </a:prstGeom>
          <a:solidFill>
            <a:srgbClr val="FFFFFF"/>
          </a:solidFill>
          <a:ln w="1270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ounded Rectangle 30"/>
          <p:cNvSpPr/>
          <p:nvPr/>
        </p:nvSpPr>
        <p:spPr>
          <a:xfrm>
            <a:off x="6210300" y="1219200"/>
            <a:ext cx="5372100" cy="590550"/>
          </a:xfrm>
          <a:prstGeom prst="roundRect">
            <a:avLst>
              <a:gd name="adj" fmla="val 2258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ectangle 31"/>
          <p:cNvSpPr/>
          <p:nvPr/>
        </p:nvSpPr>
        <p:spPr>
          <a:xfrm>
            <a:off x="6210300" y="1638300"/>
            <a:ext cx="5372100" cy="171450"/>
          </a:xfrm>
          <a:prstGeom prst="rect">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6438900" y="1219200"/>
            <a:ext cx="4953000" cy="590550"/>
          </a:xfrm>
          <a:prstGeom prst="rect">
            <a:avLst/>
          </a:prstGeom>
          <a:noFill/>
        </p:spPr>
        <p:txBody>
          <a:bodyPr wrap="square" lIns="0" rIns="0" tIns="0" bIns="0" anchor="ctr">
            <a:spAutoFit/>
          </a:bodyPr>
          <a:lstStyle/>
          <a:p>
            <a:pPr algn="l">
              <a:lnSpc>
                <a:spcPct val="100000"/>
              </a:lnSpc>
              <a:spcBef>
                <a:spcPts val="0"/>
              </a:spcBef>
              <a:spcAft>
                <a:spcPts val="0"/>
              </a:spcAft>
            </a:pPr>
            <a:r>
              <a:rPr sz="1350" b="1">
                <a:solidFill>
                  <a:srgbClr val="FFFFFF"/>
                </a:solidFill>
                <a:latin typeface="微软雅黑"/>
                <a:ea typeface="微软雅黑"/>
              </a:rPr>
              <a:t>企业：汛期"六个到位"</a:t>
            </a:r>
          </a:p>
        </p:txBody>
      </p:sp>
      <p:sp>
        <p:nvSpPr>
          <p:cNvPr id="34" name="Rounded Rectangle 33"/>
          <p:cNvSpPr/>
          <p:nvPr/>
        </p:nvSpPr>
        <p:spPr>
          <a:xfrm>
            <a:off x="6438900" y="2000250"/>
            <a:ext cx="4914900" cy="609600"/>
          </a:xfrm>
          <a:prstGeom prst="roundRect">
            <a:avLst>
              <a:gd name="adj" fmla="val 12500"/>
            </a:avLst>
          </a:prstGeom>
          <a:solidFill>
            <a:srgbClr val="E8562A">
              <a:alpha val="7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6591300" y="2076450"/>
            <a:ext cx="4572000" cy="209550"/>
          </a:xfrm>
          <a:prstGeom prst="rect">
            <a:avLst/>
          </a:prstGeom>
          <a:noFill/>
        </p:spPr>
        <p:txBody>
          <a:bodyPr wrap="square" lIns="0" rIns="0" tIns="0" bIns="0" anchor="t">
            <a:spAutoFit/>
          </a:bodyPr>
          <a:lstStyle/>
          <a:p>
            <a:pPr algn="l">
              <a:lnSpc>
                <a:spcPct val="100000"/>
              </a:lnSpc>
              <a:spcBef>
                <a:spcPts val="0"/>
              </a:spcBef>
              <a:spcAft>
                <a:spcPts val="0"/>
              </a:spcAft>
            </a:pPr>
            <a:r>
              <a:rPr sz="1012" b="1">
                <a:solidFill>
                  <a:srgbClr val="C2401C"/>
                </a:solidFill>
                <a:latin typeface="微软雅黑"/>
                <a:ea typeface="微软雅黑"/>
              </a:rPr>
              <a:t>责任到位</a:t>
            </a:r>
          </a:p>
        </p:txBody>
      </p:sp>
      <p:sp>
        <p:nvSpPr>
          <p:cNvPr id="36" name="TextBox 35"/>
          <p:cNvSpPr txBox="1"/>
          <p:nvPr/>
        </p:nvSpPr>
        <p:spPr>
          <a:xfrm>
            <a:off x="6591300" y="2305050"/>
            <a:ext cx="4572000" cy="247649"/>
          </a:xfrm>
          <a:prstGeom prst="rect">
            <a:avLst/>
          </a:prstGeom>
          <a:noFill/>
        </p:spPr>
        <p:txBody>
          <a:bodyPr wrap="square" lIns="0" rIns="0" tIns="0" bIns="0" anchor="t">
            <a:spAutoFit/>
          </a:bodyPr>
          <a:lstStyle/>
          <a:p>
            <a:pPr algn="l">
              <a:lnSpc>
                <a:spcPct val="135000"/>
              </a:lnSpc>
              <a:spcBef>
                <a:spcPts val="0"/>
              </a:spcBef>
              <a:spcAft>
                <a:spcPts val="0"/>
              </a:spcAft>
            </a:pPr>
            <a:r>
              <a:rPr sz="862" b="0">
                <a:solidFill>
                  <a:srgbClr val="5A6B80"/>
                </a:solidFill>
                <a:latin typeface="微软雅黑"/>
                <a:ea typeface="微软雅黑"/>
              </a:rPr>
              <a:t>明确防汛责任人、值班表与应急联络方式，汛期 24 小时值守</a:t>
            </a:r>
          </a:p>
        </p:txBody>
      </p:sp>
      <p:sp>
        <p:nvSpPr>
          <p:cNvPr id="37" name="Rounded Rectangle 36"/>
          <p:cNvSpPr/>
          <p:nvPr/>
        </p:nvSpPr>
        <p:spPr>
          <a:xfrm>
            <a:off x="6438900" y="2667000"/>
            <a:ext cx="4914900" cy="609600"/>
          </a:xfrm>
          <a:prstGeom prst="roundRect">
            <a:avLst>
              <a:gd name="adj" fmla="val 12500"/>
            </a:avLst>
          </a:prstGeom>
          <a:solidFill>
            <a:srgbClr val="E8562A">
              <a:alpha val="7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6591300" y="2743200"/>
            <a:ext cx="4572000" cy="209550"/>
          </a:xfrm>
          <a:prstGeom prst="rect">
            <a:avLst/>
          </a:prstGeom>
          <a:noFill/>
        </p:spPr>
        <p:txBody>
          <a:bodyPr wrap="square" lIns="0" rIns="0" tIns="0" bIns="0" anchor="t">
            <a:spAutoFit/>
          </a:bodyPr>
          <a:lstStyle/>
          <a:p>
            <a:pPr algn="l">
              <a:lnSpc>
                <a:spcPct val="100000"/>
              </a:lnSpc>
              <a:spcBef>
                <a:spcPts val="0"/>
              </a:spcBef>
              <a:spcAft>
                <a:spcPts val="0"/>
              </a:spcAft>
            </a:pPr>
            <a:r>
              <a:rPr sz="1012" b="1">
                <a:solidFill>
                  <a:srgbClr val="C2401C"/>
                </a:solidFill>
                <a:latin typeface="微软雅黑"/>
                <a:ea typeface="微软雅黑"/>
              </a:rPr>
              <a:t>排查到位</a:t>
            </a:r>
          </a:p>
        </p:txBody>
      </p:sp>
      <p:sp>
        <p:nvSpPr>
          <p:cNvPr id="39" name="TextBox 38"/>
          <p:cNvSpPr txBox="1"/>
          <p:nvPr/>
        </p:nvSpPr>
        <p:spPr>
          <a:xfrm>
            <a:off x="6591300" y="2971800"/>
            <a:ext cx="4572000" cy="247649"/>
          </a:xfrm>
          <a:prstGeom prst="rect">
            <a:avLst/>
          </a:prstGeom>
          <a:noFill/>
        </p:spPr>
        <p:txBody>
          <a:bodyPr wrap="square" lIns="0" rIns="0" tIns="0" bIns="0" anchor="t">
            <a:spAutoFit/>
          </a:bodyPr>
          <a:lstStyle/>
          <a:p>
            <a:pPr algn="l">
              <a:lnSpc>
                <a:spcPct val="135000"/>
              </a:lnSpc>
              <a:spcBef>
                <a:spcPts val="0"/>
              </a:spcBef>
              <a:spcAft>
                <a:spcPts val="0"/>
              </a:spcAft>
            </a:pPr>
            <a:r>
              <a:rPr sz="862" b="0">
                <a:solidFill>
                  <a:srgbClr val="5A6B80"/>
                </a:solidFill>
                <a:latin typeface="微软雅黑"/>
                <a:ea typeface="微软雅黑"/>
              </a:rPr>
              <a:t>提前疏通厂区排水管网、清理雨水口，检查挡水板、沙袋、抽水泵</a:t>
            </a:r>
          </a:p>
        </p:txBody>
      </p:sp>
      <p:sp>
        <p:nvSpPr>
          <p:cNvPr id="40" name="Rounded Rectangle 39"/>
          <p:cNvSpPr/>
          <p:nvPr/>
        </p:nvSpPr>
        <p:spPr>
          <a:xfrm>
            <a:off x="6438900" y="3333750"/>
            <a:ext cx="4914900" cy="609600"/>
          </a:xfrm>
          <a:prstGeom prst="roundRect">
            <a:avLst>
              <a:gd name="adj" fmla="val 12500"/>
            </a:avLst>
          </a:prstGeom>
          <a:solidFill>
            <a:srgbClr val="E8562A">
              <a:alpha val="7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6591300" y="3409950"/>
            <a:ext cx="4572000" cy="209550"/>
          </a:xfrm>
          <a:prstGeom prst="rect">
            <a:avLst/>
          </a:prstGeom>
          <a:noFill/>
        </p:spPr>
        <p:txBody>
          <a:bodyPr wrap="square" lIns="0" rIns="0" tIns="0" bIns="0" anchor="t">
            <a:spAutoFit/>
          </a:bodyPr>
          <a:lstStyle/>
          <a:p>
            <a:pPr algn="l">
              <a:lnSpc>
                <a:spcPct val="100000"/>
              </a:lnSpc>
              <a:spcBef>
                <a:spcPts val="0"/>
              </a:spcBef>
              <a:spcAft>
                <a:spcPts val="0"/>
              </a:spcAft>
            </a:pPr>
            <a:r>
              <a:rPr sz="1012" b="1">
                <a:solidFill>
                  <a:srgbClr val="C2401C"/>
                </a:solidFill>
                <a:latin typeface="微软雅黑"/>
                <a:ea typeface="微软雅黑"/>
              </a:rPr>
              <a:t>物资到位</a:t>
            </a:r>
          </a:p>
        </p:txBody>
      </p:sp>
      <p:sp>
        <p:nvSpPr>
          <p:cNvPr id="42" name="TextBox 41"/>
          <p:cNvSpPr txBox="1"/>
          <p:nvPr/>
        </p:nvSpPr>
        <p:spPr>
          <a:xfrm>
            <a:off x="6591300" y="3638550"/>
            <a:ext cx="4572000" cy="247649"/>
          </a:xfrm>
          <a:prstGeom prst="rect">
            <a:avLst/>
          </a:prstGeom>
          <a:noFill/>
        </p:spPr>
        <p:txBody>
          <a:bodyPr wrap="square" lIns="0" rIns="0" tIns="0" bIns="0" anchor="t">
            <a:spAutoFit/>
          </a:bodyPr>
          <a:lstStyle/>
          <a:p>
            <a:pPr algn="l">
              <a:lnSpc>
                <a:spcPct val="135000"/>
              </a:lnSpc>
              <a:spcBef>
                <a:spcPts val="0"/>
              </a:spcBef>
              <a:spcAft>
                <a:spcPts val="0"/>
              </a:spcAft>
            </a:pPr>
            <a:r>
              <a:rPr sz="862" b="0">
                <a:solidFill>
                  <a:srgbClr val="5A6B80"/>
                </a:solidFill>
                <a:latin typeface="微软雅黑"/>
                <a:ea typeface="微软雅黑"/>
              </a:rPr>
              <a:t>储备沙袋、挡水板、抽水泵、应急照明、救生衣、雨具</a:t>
            </a:r>
          </a:p>
        </p:txBody>
      </p:sp>
      <p:sp>
        <p:nvSpPr>
          <p:cNvPr id="43" name="Rounded Rectangle 42"/>
          <p:cNvSpPr/>
          <p:nvPr/>
        </p:nvSpPr>
        <p:spPr>
          <a:xfrm>
            <a:off x="6438900" y="4000500"/>
            <a:ext cx="4914900" cy="609600"/>
          </a:xfrm>
          <a:prstGeom prst="roundRect">
            <a:avLst>
              <a:gd name="adj" fmla="val 12500"/>
            </a:avLst>
          </a:prstGeom>
          <a:solidFill>
            <a:srgbClr val="E8562A">
              <a:alpha val="7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TextBox 43"/>
          <p:cNvSpPr txBox="1"/>
          <p:nvPr/>
        </p:nvSpPr>
        <p:spPr>
          <a:xfrm>
            <a:off x="6591300" y="4076699"/>
            <a:ext cx="4572000" cy="209550"/>
          </a:xfrm>
          <a:prstGeom prst="rect">
            <a:avLst/>
          </a:prstGeom>
          <a:noFill/>
        </p:spPr>
        <p:txBody>
          <a:bodyPr wrap="square" lIns="0" rIns="0" tIns="0" bIns="0" anchor="t">
            <a:spAutoFit/>
          </a:bodyPr>
          <a:lstStyle/>
          <a:p>
            <a:pPr algn="l">
              <a:lnSpc>
                <a:spcPct val="100000"/>
              </a:lnSpc>
              <a:spcBef>
                <a:spcPts val="0"/>
              </a:spcBef>
              <a:spcAft>
                <a:spcPts val="0"/>
              </a:spcAft>
            </a:pPr>
            <a:r>
              <a:rPr sz="1012" b="1">
                <a:solidFill>
                  <a:srgbClr val="C2401C"/>
                </a:solidFill>
                <a:latin typeface="微软雅黑"/>
                <a:ea typeface="微软雅黑"/>
              </a:rPr>
              <a:t>预案到位</a:t>
            </a:r>
          </a:p>
        </p:txBody>
      </p:sp>
      <p:sp>
        <p:nvSpPr>
          <p:cNvPr id="45" name="TextBox 44"/>
          <p:cNvSpPr txBox="1"/>
          <p:nvPr/>
        </p:nvSpPr>
        <p:spPr>
          <a:xfrm>
            <a:off x="6591300" y="4305300"/>
            <a:ext cx="4572000" cy="247649"/>
          </a:xfrm>
          <a:prstGeom prst="rect">
            <a:avLst/>
          </a:prstGeom>
          <a:noFill/>
        </p:spPr>
        <p:txBody>
          <a:bodyPr wrap="square" lIns="0" rIns="0" tIns="0" bIns="0" anchor="t">
            <a:spAutoFit/>
          </a:bodyPr>
          <a:lstStyle/>
          <a:p>
            <a:pPr algn="l">
              <a:lnSpc>
                <a:spcPct val="135000"/>
              </a:lnSpc>
              <a:spcBef>
                <a:spcPts val="0"/>
              </a:spcBef>
              <a:spcAft>
                <a:spcPts val="0"/>
              </a:spcAft>
            </a:pPr>
            <a:r>
              <a:rPr sz="862" b="0">
                <a:solidFill>
                  <a:srgbClr val="5A6B80"/>
                </a:solidFill>
                <a:latin typeface="微软雅黑"/>
                <a:ea typeface="微软雅黑"/>
              </a:rPr>
              <a:t>修订防汛应急预案，明确停产停机、断电断气、人员撤离的标准与路线</a:t>
            </a:r>
          </a:p>
        </p:txBody>
      </p:sp>
      <p:sp>
        <p:nvSpPr>
          <p:cNvPr id="46" name="Rounded Rectangle 45"/>
          <p:cNvSpPr/>
          <p:nvPr/>
        </p:nvSpPr>
        <p:spPr>
          <a:xfrm>
            <a:off x="6438900" y="4667250"/>
            <a:ext cx="4914900" cy="609600"/>
          </a:xfrm>
          <a:prstGeom prst="roundRect">
            <a:avLst>
              <a:gd name="adj" fmla="val 12500"/>
            </a:avLst>
          </a:prstGeom>
          <a:solidFill>
            <a:srgbClr val="E8562A">
              <a:alpha val="7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TextBox 46"/>
          <p:cNvSpPr txBox="1"/>
          <p:nvPr/>
        </p:nvSpPr>
        <p:spPr>
          <a:xfrm>
            <a:off x="6591300" y="4743450"/>
            <a:ext cx="4572000" cy="209550"/>
          </a:xfrm>
          <a:prstGeom prst="rect">
            <a:avLst/>
          </a:prstGeom>
          <a:noFill/>
        </p:spPr>
        <p:txBody>
          <a:bodyPr wrap="square" lIns="0" rIns="0" tIns="0" bIns="0" anchor="t">
            <a:spAutoFit/>
          </a:bodyPr>
          <a:lstStyle/>
          <a:p>
            <a:pPr algn="l">
              <a:lnSpc>
                <a:spcPct val="100000"/>
              </a:lnSpc>
              <a:spcBef>
                <a:spcPts val="0"/>
              </a:spcBef>
              <a:spcAft>
                <a:spcPts val="0"/>
              </a:spcAft>
            </a:pPr>
            <a:r>
              <a:rPr sz="1012" b="1">
                <a:solidFill>
                  <a:srgbClr val="C2401C"/>
                </a:solidFill>
                <a:latin typeface="微软雅黑"/>
                <a:ea typeface="微软雅黑"/>
              </a:rPr>
              <a:t>演练到位</a:t>
            </a:r>
          </a:p>
        </p:txBody>
      </p:sp>
      <p:sp>
        <p:nvSpPr>
          <p:cNvPr id="48" name="TextBox 47"/>
          <p:cNvSpPr txBox="1"/>
          <p:nvPr/>
        </p:nvSpPr>
        <p:spPr>
          <a:xfrm>
            <a:off x="6591300" y="4972050"/>
            <a:ext cx="4572000" cy="247649"/>
          </a:xfrm>
          <a:prstGeom prst="rect">
            <a:avLst/>
          </a:prstGeom>
          <a:noFill/>
        </p:spPr>
        <p:txBody>
          <a:bodyPr wrap="square" lIns="0" rIns="0" tIns="0" bIns="0" anchor="t">
            <a:spAutoFit/>
          </a:bodyPr>
          <a:lstStyle/>
          <a:p>
            <a:pPr algn="l">
              <a:lnSpc>
                <a:spcPct val="135000"/>
              </a:lnSpc>
              <a:spcBef>
                <a:spcPts val="0"/>
              </a:spcBef>
              <a:spcAft>
                <a:spcPts val="0"/>
              </a:spcAft>
            </a:pPr>
            <a:r>
              <a:rPr sz="862" b="0">
                <a:solidFill>
                  <a:srgbClr val="5A6B80"/>
                </a:solidFill>
                <a:latin typeface="微软雅黑"/>
                <a:ea typeface="微软雅黑"/>
              </a:rPr>
              <a:t>汛前至少组织 1 次防汛应急演练，重点演练地下空间与低洼区域撤离</a:t>
            </a:r>
          </a:p>
        </p:txBody>
      </p:sp>
      <p:sp>
        <p:nvSpPr>
          <p:cNvPr id="49" name="Rounded Rectangle 48"/>
          <p:cNvSpPr/>
          <p:nvPr/>
        </p:nvSpPr>
        <p:spPr>
          <a:xfrm>
            <a:off x="6438900" y="5334000"/>
            <a:ext cx="4914900" cy="609600"/>
          </a:xfrm>
          <a:prstGeom prst="roundRect">
            <a:avLst>
              <a:gd name="adj" fmla="val 12500"/>
            </a:avLst>
          </a:prstGeom>
          <a:solidFill>
            <a:srgbClr val="E8562A">
              <a:alpha val="7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0" name="TextBox 49"/>
          <p:cNvSpPr txBox="1"/>
          <p:nvPr/>
        </p:nvSpPr>
        <p:spPr>
          <a:xfrm>
            <a:off x="6591300" y="5410200"/>
            <a:ext cx="4572000" cy="209550"/>
          </a:xfrm>
          <a:prstGeom prst="rect">
            <a:avLst/>
          </a:prstGeom>
          <a:noFill/>
        </p:spPr>
        <p:txBody>
          <a:bodyPr wrap="square" lIns="0" rIns="0" tIns="0" bIns="0" anchor="t">
            <a:spAutoFit/>
          </a:bodyPr>
          <a:lstStyle/>
          <a:p>
            <a:pPr algn="l">
              <a:lnSpc>
                <a:spcPct val="100000"/>
              </a:lnSpc>
              <a:spcBef>
                <a:spcPts val="0"/>
              </a:spcBef>
              <a:spcAft>
                <a:spcPts val="0"/>
              </a:spcAft>
            </a:pPr>
            <a:r>
              <a:rPr sz="1012" b="1">
                <a:solidFill>
                  <a:srgbClr val="C2401C"/>
                </a:solidFill>
                <a:latin typeface="微软雅黑"/>
                <a:ea typeface="微软雅黑"/>
              </a:rPr>
              <a:t>信息到位</a:t>
            </a:r>
          </a:p>
        </p:txBody>
      </p:sp>
      <p:sp>
        <p:nvSpPr>
          <p:cNvPr id="51" name="TextBox 50"/>
          <p:cNvSpPr txBox="1"/>
          <p:nvPr/>
        </p:nvSpPr>
        <p:spPr>
          <a:xfrm>
            <a:off x="6591300" y="5638800"/>
            <a:ext cx="4572000" cy="247649"/>
          </a:xfrm>
          <a:prstGeom prst="rect">
            <a:avLst/>
          </a:prstGeom>
          <a:noFill/>
        </p:spPr>
        <p:txBody>
          <a:bodyPr wrap="square" lIns="0" rIns="0" tIns="0" bIns="0" anchor="t">
            <a:spAutoFit/>
          </a:bodyPr>
          <a:lstStyle/>
          <a:p>
            <a:pPr algn="l">
              <a:lnSpc>
                <a:spcPct val="135000"/>
              </a:lnSpc>
              <a:spcBef>
                <a:spcPts val="0"/>
              </a:spcBef>
              <a:spcAft>
                <a:spcPts val="0"/>
              </a:spcAft>
            </a:pPr>
            <a:r>
              <a:rPr sz="862" b="0">
                <a:solidFill>
                  <a:srgbClr val="5A6B80"/>
                </a:solidFill>
                <a:latin typeface="微软雅黑"/>
                <a:ea typeface="微软雅黑"/>
              </a:rPr>
              <a:t>与属地政府、上下游企业建立信息互通机制，及时接收转移指令</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gradFill rotWithShape="1">
            <a:gsLst>
              <a:gs pos="0">
                <a:srgbClr val="082A50"/>
              </a:gs>
              <a:gs pos="100000">
                <a:srgbClr val="164A80"/>
              </a:gs>
            </a:gsLst>
            <a:lin scaled="0" ang="135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8858250" y="-857250"/>
            <a:ext cx="4190999" cy="4190999"/>
          </a:xfrm>
          <a:prstGeom prst="ellipse">
            <a:avLst/>
          </a:prstGeom>
          <a:solidFill>
            <a:srgbClr val="2E7DD1">
              <a:alpha val="1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11049000" y="5143500"/>
            <a:ext cx="2667000" cy="2667000"/>
          </a:xfrm>
          <a:prstGeom prst="ellipse">
            <a:avLst/>
          </a:prstGeom>
          <a:solidFill>
            <a:srgbClr val="E8562A">
              <a:alpha val="1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47749" y="2038349"/>
            <a:ext cx="6667500" cy="1619250"/>
          </a:xfrm>
          <a:prstGeom prst="rect">
            <a:avLst/>
          </a:prstGeom>
          <a:noFill/>
        </p:spPr>
        <p:txBody>
          <a:bodyPr wrap="square" lIns="0" rIns="0" tIns="0" bIns="0" anchor="t">
            <a:spAutoFit/>
          </a:bodyPr>
          <a:lstStyle/>
          <a:p>
            <a:pPr algn="l">
              <a:lnSpc>
                <a:spcPct val="95000"/>
              </a:lnSpc>
              <a:spcBef>
                <a:spcPts val="0"/>
              </a:spcBef>
              <a:spcAft>
                <a:spcPts val="0"/>
              </a:spcAft>
            </a:pPr>
            <a:r>
              <a:rPr sz="11100" b="1">
                <a:solidFill>
                  <a:srgbClr val="FFFFFF"/>
                </a:solidFill>
                <a:latin typeface="微软雅黑"/>
                <a:ea typeface="微软雅黑"/>
              </a:rPr>
              <a:t>03</a:t>
            </a:r>
          </a:p>
        </p:txBody>
      </p:sp>
      <p:sp>
        <p:nvSpPr>
          <p:cNvPr id="6" name="Rounded Rectangle 5"/>
          <p:cNvSpPr/>
          <p:nvPr/>
        </p:nvSpPr>
        <p:spPr>
          <a:xfrm>
            <a:off x="1047749" y="3543300"/>
            <a:ext cx="609600" cy="57150"/>
          </a:xfrm>
          <a:prstGeom prst="roundRect">
            <a:avLst>
              <a:gd name="adj" fmla="val 5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47749" y="3790949"/>
            <a:ext cx="9525000" cy="762000"/>
          </a:xfrm>
          <a:prstGeom prst="rect">
            <a:avLst/>
          </a:prstGeom>
          <a:noFill/>
        </p:spPr>
        <p:txBody>
          <a:bodyPr wrap="square" lIns="0" rIns="0" tIns="0" bIns="0" anchor="t">
            <a:spAutoFit/>
          </a:bodyPr>
          <a:lstStyle/>
          <a:p>
            <a:pPr algn="l">
              <a:lnSpc>
                <a:spcPct val="100000"/>
              </a:lnSpc>
              <a:spcBef>
                <a:spcPts val="0"/>
              </a:spcBef>
              <a:spcAft>
                <a:spcPts val="0"/>
              </a:spcAft>
            </a:pPr>
            <a:r>
              <a:rPr sz="4200" b="1">
                <a:solidFill>
                  <a:srgbClr val="FFFFFF"/>
                </a:solidFill>
                <a:latin typeface="微软雅黑"/>
                <a:ea typeface="微软雅黑"/>
              </a:rPr>
              <a:t>台风与强对流</a:t>
            </a:r>
          </a:p>
        </p:txBody>
      </p:sp>
      <p:sp>
        <p:nvSpPr>
          <p:cNvPr id="8" name="TextBox 7"/>
          <p:cNvSpPr txBox="1"/>
          <p:nvPr/>
        </p:nvSpPr>
        <p:spPr>
          <a:xfrm>
            <a:off x="1047749" y="4629150"/>
            <a:ext cx="9525000" cy="571500"/>
          </a:xfrm>
          <a:prstGeom prst="rect">
            <a:avLst/>
          </a:prstGeom>
          <a:noFill/>
        </p:spPr>
        <p:txBody>
          <a:bodyPr wrap="square" lIns="0" rIns="0" tIns="0" bIns="0" anchor="t">
            <a:spAutoFit/>
          </a:bodyPr>
          <a:lstStyle/>
          <a:p>
            <a:pPr algn="l">
              <a:lnSpc>
                <a:spcPct val="130000"/>
              </a:lnSpc>
              <a:spcBef>
                <a:spcPts val="0"/>
              </a:spcBef>
              <a:spcAft>
                <a:spcPts val="0"/>
              </a:spcAft>
            </a:pPr>
            <a:r>
              <a:rPr sz="1350" b="0">
                <a:solidFill>
                  <a:srgbClr val="A9C9EC"/>
                </a:solidFill>
                <a:latin typeface="微软雅黑"/>
                <a:ea typeface="微软雅黑"/>
              </a:rPr>
              <a:t>沿海台风与内陆强对流的双重威胁 · 4 个典型案例</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09600" y="495299"/>
            <a:ext cx="57150" cy="304800"/>
          </a:xfrm>
          <a:prstGeom prst="roundRect">
            <a:avLst>
              <a:gd name="adj" fmla="val 50000"/>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381000"/>
            <a:ext cx="8191500" cy="533400"/>
          </a:xfrm>
          <a:prstGeom prst="rect">
            <a:avLst/>
          </a:prstGeom>
          <a:noFill/>
        </p:spPr>
        <p:txBody>
          <a:bodyPr wrap="square" lIns="0" rIns="0" tIns="0" bIns="0" anchor="t">
            <a:spAutoFit/>
          </a:bodyPr>
          <a:lstStyle/>
          <a:p>
            <a:pPr algn="l">
              <a:lnSpc>
                <a:spcPct val="100000"/>
              </a:lnSpc>
              <a:spcBef>
                <a:spcPts val="0"/>
              </a:spcBef>
              <a:spcAft>
                <a:spcPts val="0"/>
              </a:spcAft>
            </a:pPr>
            <a:r>
              <a:rPr sz="2550" b="1">
                <a:solidFill>
                  <a:srgbClr val="16243A"/>
                </a:solidFill>
                <a:latin typeface="微软雅黑"/>
                <a:ea typeface="微软雅黑"/>
              </a:rPr>
              <a:t>台风：等级划分与预警响应</a:t>
            </a:r>
          </a:p>
        </p:txBody>
      </p:sp>
      <p:sp>
        <p:nvSpPr>
          <p:cNvPr id="5" name="TextBox 4"/>
          <p:cNvSpPr txBox="1"/>
          <p:nvPr/>
        </p:nvSpPr>
        <p:spPr>
          <a:xfrm>
            <a:off x="5715000" y="514350"/>
            <a:ext cx="5867400" cy="2667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依据 GB/T 19201《热带气旋等级》</a:t>
            </a:r>
          </a:p>
        </p:txBody>
      </p:sp>
      <p:sp>
        <p:nvSpPr>
          <p:cNvPr id="6" name="TextBox 5"/>
          <p:cNvSpPr txBox="1"/>
          <p:nvPr/>
        </p:nvSpPr>
        <p:spPr>
          <a:xfrm>
            <a:off x="609600" y="6362700"/>
            <a:ext cx="7239000" cy="228600"/>
          </a:xfrm>
          <a:prstGeom prst="rect">
            <a:avLst/>
          </a:prstGeom>
          <a:noFill/>
        </p:spPr>
        <p:txBody>
          <a:bodyPr wrap="square" lIns="0" rIns="0" tIns="0" bIns="0" anchor="t">
            <a:spAutoFit/>
          </a:bodyPr>
          <a:lstStyle/>
          <a:p>
            <a:pPr algn="l">
              <a:lnSpc>
                <a:spcPct val="100000"/>
              </a:lnSpc>
              <a:spcBef>
                <a:spcPts val="0"/>
              </a:spcBef>
              <a:spcAft>
                <a:spcPts val="0"/>
              </a:spcAft>
            </a:pPr>
            <a:r>
              <a:rPr sz="975" b="0">
                <a:solidFill>
                  <a:srgbClr val="5A6B80"/>
                </a:solidFill>
                <a:latin typeface="微软雅黑"/>
                <a:ea typeface="微软雅黑"/>
              </a:rPr>
              <a:t>防灾减灾培训课件 · 近 10 年自然灾害典型案例解读</a:t>
            </a:r>
          </a:p>
        </p:txBody>
      </p:sp>
      <p:sp>
        <p:nvSpPr>
          <p:cNvPr id="7" name="TextBox 6"/>
          <p:cNvSpPr txBox="1"/>
          <p:nvPr/>
        </p:nvSpPr>
        <p:spPr>
          <a:xfrm>
            <a:off x="8572500" y="6362700"/>
            <a:ext cx="3009900" cy="2286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20 / 44</a:t>
            </a:r>
          </a:p>
        </p:txBody>
      </p:sp>
      <p:sp>
        <p:nvSpPr>
          <p:cNvPr id="8" name="TextBox 7"/>
          <p:cNvSpPr txBox="1"/>
          <p:nvPr/>
        </p:nvSpPr>
        <p:spPr>
          <a:xfrm>
            <a:off x="609600" y="1219200"/>
            <a:ext cx="10972800" cy="266700"/>
          </a:xfrm>
          <a:prstGeom prst="rect">
            <a:avLst/>
          </a:prstGeom>
          <a:noFill/>
        </p:spPr>
        <p:txBody>
          <a:bodyPr wrap="square" lIns="0" rIns="0" tIns="0" bIns="0" anchor="t">
            <a:spAutoFit/>
          </a:bodyPr>
          <a:lstStyle/>
          <a:p>
            <a:pPr algn="l">
              <a:lnSpc>
                <a:spcPct val="100000"/>
              </a:lnSpc>
              <a:spcBef>
                <a:spcPts val="0"/>
              </a:spcBef>
              <a:spcAft>
                <a:spcPts val="0"/>
              </a:spcAft>
            </a:pPr>
            <a:r>
              <a:rPr sz="1237" b="1">
                <a:solidFill>
                  <a:srgbClr val="0B3A6B"/>
                </a:solidFill>
                <a:latin typeface="微软雅黑"/>
                <a:ea typeface="微软雅黑"/>
              </a:rPr>
              <a:t>一、热带气旋等级（按底层中心附近最大平均风速）</a:t>
            </a:r>
          </a:p>
        </p:txBody>
      </p:sp>
      <p:sp>
        <p:nvSpPr>
          <p:cNvPr id="9" name="Rounded Rectangle 8"/>
          <p:cNvSpPr/>
          <p:nvPr/>
        </p:nvSpPr>
        <p:spPr>
          <a:xfrm>
            <a:off x="609600" y="1562100"/>
            <a:ext cx="1676400" cy="914400"/>
          </a:xfrm>
          <a:prstGeom prst="roundRect">
            <a:avLst>
              <a:gd name="adj" fmla="val 10416"/>
            </a:avLst>
          </a:prstGeom>
          <a:solidFill>
            <a:srgbClr val="FFFFFF"/>
          </a:solidFill>
          <a:ln w="19050">
            <a:solidFill>
              <a:srgbClr val="7FA8D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09600" y="1562100"/>
            <a:ext cx="1676400" cy="285750"/>
          </a:xfrm>
          <a:prstGeom prst="roundRect">
            <a:avLst>
              <a:gd name="adj" fmla="val 33333"/>
            </a:avLst>
          </a:prstGeom>
          <a:solidFill>
            <a:srgbClr val="7FA8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609600" y="1714500"/>
            <a:ext cx="1676400" cy="133350"/>
          </a:xfrm>
          <a:prstGeom prst="rect">
            <a:avLst/>
          </a:prstGeom>
          <a:solidFill>
            <a:srgbClr val="7FA8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09600" y="1562100"/>
            <a:ext cx="1676400" cy="285750"/>
          </a:xfrm>
          <a:prstGeom prst="rect">
            <a:avLst/>
          </a:prstGeom>
          <a:noFill/>
        </p:spPr>
        <p:txBody>
          <a:bodyPr wrap="square" lIns="0" rIns="0" tIns="0" bIns="0" anchor="ctr">
            <a:spAutoFit/>
          </a:bodyPr>
          <a:lstStyle/>
          <a:p>
            <a:pPr algn="ctr">
              <a:lnSpc>
                <a:spcPct val="100000"/>
              </a:lnSpc>
              <a:spcBef>
                <a:spcPts val="0"/>
              </a:spcBef>
              <a:spcAft>
                <a:spcPts val="0"/>
              </a:spcAft>
            </a:pPr>
            <a:r>
              <a:rPr sz="1012" b="1">
                <a:solidFill>
                  <a:srgbClr val="FFFFFF"/>
                </a:solidFill>
                <a:latin typeface="微软雅黑"/>
                <a:ea typeface="微软雅黑"/>
              </a:rPr>
              <a:t>热带低压</a:t>
            </a:r>
          </a:p>
        </p:txBody>
      </p:sp>
      <p:sp>
        <p:nvSpPr>
          <p:cNvPr id="13" name="TextBox 12"/>
          <p:cNvSpPr txBox="1"/>
          <p:nvPr/>
        </p:nvSpPr>
        <p:spPr>
          <a:xfrm>
            <a:off x="685800" y="1905000"/>
            <a:ext cx="1524000" cy="228600"/>
          </a:xfrm>
          <a:prstGeom prst="rect">
            <a:avLst/>
          </a:prstGeom>
          <a:noFill/>
        </p:spPr>
        <p:txBody>
          <a:bodyPr wrap="square" lIns="0" rIns="0" tIns="0" bIns="0" anchor="t">
            <a:spAutoFit/>
          </a:bodyPr>
          <a:lstStyle/>
          <a:p>
            <a:pPr algn="ctr">
              <a:lnSpc>
                <a:spcPct val="100000"/>
              </a:lnSpc>
              <a:spcBef>
                <a:spcPts val="0"/>
              </a:spcBef>
              <a:spcAft>
                <a:spcPts val="0"/>
              </a:spcAft>
            </a:pPr>
            <a:r>
              <a:rPr sz="937" b="1">
                <a:solidFill>
                  <a:srgbClr val="16243A"/>
                </a:solidFill>
                <a:latin typeface="微软雅黑"/>
                <a:ea typeface="微软雅黑"/>
              </a:rPr>
              <a:t>10.8–17.1 m/s</a:t>
            </a:r>
          </a:p>
        </p:txBody>
      </p:sp>
      <p:sp>
        <p:nvSpPr>
          <p:cNvPr id="14" name="TextBox 13"/>
          <p:cNvSpPr txBox="1"/>
          <p:nvPr/>
        </p:nvSpPr>
        <p:spPr>
          <a:xfrm>
            <a:off x="685800" y="2133600"/>
            <a:ext cx="1524000" cy="228600"/>
          </a:xfrm>
          <a:prstGeom prst="rect">
            <a:avLst/>
          </a:prstGeom>
          <a:noFill/>
        </p:spPr>
        <p:txBody>
          <a:bodyPr wrap="square" lIns="0" rIns="0" tIns="0" bIns="0" anchor="t">
            <a:spAutoFit/>
          </a:bodyPr>
          <a:lstStyle/>
          <a:p>
            <a:pPr algn="ctr">
              <a:lnSpc>
                <a:spcPct val="100000"/>
              </a:lnSpc>
              <a:spcBef>
                <a:spcPts val="0"/>
              </a:spcBef>
              <a:spcAft>
                <a:spcPts val="0"/>
              </a:spcAft>
            </a:pPr>
            <a:r>
              <a:rPr sz="900" b="0">
                <a:solidFill>
                  <a:srgbClr val="5A6B80"/>
                </a:solidFill>
                <a:latin typeface="微软雅黑"/>
                <a:ea typeface="微软雅黑"/>
              </a:rPr>
              <a:t>6–7 级</a:t>
            </a:r>
          </a:p>
        </p:txBody>
      </p:sp>
      <p:sp>
        <p:nvSpPr>
          <p:cNvPr id="15" name="Rounded Rectangle 14"/>
          <p:cNvSpPr/>
          <p:nvPr/>
        </p:nvSpPr>
        <p:spPr>
          <a:xfrm>
            <a:off x="2438400" y="1562100"/>
            <a:ext cx="1676400" cy="914400"/>
          </a:xfrm>
          <a:prstGeom prst="roundRect">
            <a:avLst>
              <a:gd name="adj" fmla="val 10416"/>
            </a:avLst>
          </a:prstGeom>
          <a:solidFill>
            <a:srgbClr val="FFFFFF"/>
          </a:solidFill>
          <a:ln w="19050">
            <a:solidFill>
              <a:srgbClr val="4E8CC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2438400" y="1562100"/>
            <a:ext cx="1676400" cy="285750"/>
          </a:xfrm>
          <a:prstGeom prst="roundRect">
            <a:avLst>
              <a:gd name="adj" fmla="val 33333"/>
            </a:avLst>
          </a:prstGeom>
          <a:solidFill>
            <a:srgbClr val="4E8C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2438400" y="1714500"/>
            <a:ext cx="1676400" cy="133350"/>
          </a:xfrm>
          <a:prstGeom prst="rect">
            <a:avLst/>
          </a:prstGeom>
          <a:solidFill>
            <a:srgbClr val="4E8C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2438400" y="1562100"/>
            <a:ext cx="1676400" cy="285750"/>
          </a:xfrm>
          <a:prstGeom prst="rect">
            <a:avLst/>
          </a:prstGeom>
          <a:noFill/>
        </p:spPr>
        <p:txBody>
          <a:bodyPr wrap="square" lIns="0" rIns="0" tIns="0" bIns="0" anchor="ctr">
            <a:spAutoFit/>
          </a:bodyPr>
          <a:lstStyle/>
          <a:p>
            <a:pPr algn="ctr">
              <a:lnSpc>
                <a:spcPct val="100000"/>
              </a:lnSpc>
              <a:spcBef>
                <a:spcPts val="0"/>
              </a:spcBef>
              <a:spcAft>
                <a:spcPts val="0"/>
              </a:spcAft>
            </a:pPr>
            <a:r>
              <a:rPr sz="1012" b="1">
                <a:solidFill>
                  <a:srgbClr val="FFFFFF"/>
                </a:solidFill>
                <a:latin typeface="微软雅黑"/>
                <a:ea typeface="微软雅黑"/>
              </a:rPr>
              <a:t>热带风暴</a:t>
            </a:r>
          </a:p>
        </p:txBody>
      </p:sp>
      <p:sp>
        <p:nvSpPr>
          <p:cNvPr id="19" name="TextBox 18"/>
          <p:cNvSpPr txBox="1"/>
          <p:nvPr/>
        </p:nvSpPr>
        <p:spPr>
          <a:xfrm>
            <a:off x="2514600" y="1905000"/>
            <a:ext cx="1524000" cy="228600"/>
          </a:xfrm>
          <a:prstGeom prst="rect">
            <a:avLst/>
          </a:prstGeom>
          <a:noFill/>
        </p:spPr>
        <p:txBody>
          <a:bodyPr wrap="square" lIns="0" rIns="0" tIns="0" bIns="0" anchor="t">
            <a:spAutoFit/>
          </a:bodyPr>
          <a:lstStyle/>
          <a:p>
            <a:pPr algn="ctr">
              <a:lnSpc>
                <a:spcPct val="100000"/>
              </a:lnSpc>
              <a:spcBef>
                <a:spcPts val="0"/>
              </a:spcBef>
              <a:spcAft>
                <a:spcPts val="0"/>
              </a:spcAft>
            </a:pPr>
            <a:r>
              <a:rPr sz="937" b="1">
                <a:solidFill>
                  <a:srgbClr val="16243A"/>
                </a:solidFill>
                <a:latin typeface="微软雅黑"/>
                <a:ea typeface="微软雅黑"/>
              </a:rPr>
              <a:t>17.2–24.4 m/s</a:t>
            </a:r>
          </a:p>
        </p:txBody>
      </p:sp>
      <p:sp>
        <p:nvSpPr>
          <p:cNvPr id="20" name="TextBox 19"/>
          <p:cNvSpPr txBox="1"/>
          <p:nvPr/>
        </p:nvSpPr>
        <p:spPr>
          <a:xfrm>
            <a:off x="2514600" y="2133600"/>
            <a:ext cx="1524000" cy="228600"/>
          </a:xfrm>
          <a:prstGeom prst="rect">
            <a:avLst/>
          </a:prstGeom>
          <a:noFill/>
        </p:spPr>
        <p:txBody>
          <a:bodyPr wrap="square" lIns="0" rIns="0" tIns="0" bIns="0" anchor="t">
            <a:spAutoFit/>
          </a:bodyPr>
          <a:lstStyle/>
          <a:p>
            <a:pPr algn="ctr">
              <a:lnSpc>
                <a:spcPct val="100000"/>
              </a:lnSpc>
              <a:spcBef>
                <a:spcPts val="0"/>
              </a:spcBef>
              <a:spcAft>
                <a:spcPts val="0"/>
              </a:spcAft>
            </a:pPr>
            <a:r>
              <a:rPr sz="900" b="0">
                <a:solidFill>
                  <a:srgbClr val="5A6B80"/>
                </a:solidFill>
                <a:latin typeface="微软雅黑"/>
                <a:ea typeface="微软雅黑"/>
              </a:rPr>
              <a:t>8–9 级</a:t>
            </a:r>
          </a:p>
        </p:txBody>
      </p:sp>
      <p:sp>
        <p:nvSpPr>
          <p:cNvPr id="21" name="Rounded Rectangle 20"/>
          <p:cNvSpPr/>
          <p:nvPr/>
        </p:nvSpPr>
        <p:spPr>
          <a:xfrm>
            <a:off x="4267200" y="1562100"/>
            <a:ext cx="1676400" cy="914400"/>
          </a:xfrm>
          <a:prstGeom prst="roundRect">
            <a:avLst>
              <a:gd name="adj" fmla="val 10416"/>
            </a:avLst>
          </a:prstGeom>
          <a:solidFill>
            <a:srgbClr val="FFFFFF"/>
          </a:solidFill>
          <a:ln w="19050">
            <a:solidFill>
              <a:srgbClr val="2E7DD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4267200" y="1562100"/>
            <a:ext cx="1676400" cy="285750"/>
          </a:xfrm>
          <a:prstGeom prst="roundRect">
            <a:avLst>
              <a:gd name="adj" fmla="val 33333"/>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4267200" y="1714500"/>
            <a:ext cx="1676400" cy="133350"/>
          </a:xfrm>
          <a:prstGeom prst="rect">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4267200" y="1562100"/>
            <a:ext cx="1676400" cy="285750"/>
          </a:xfrm>
          <a:prstGeom prst="rect">
            <a:avLst/>
          </a:prstGeom>
          <a:noFill/>
        </p:spPr>
        <p:txBody>
          <a:bodyPr wrap="square" lIns="0" rIns="0" tIns="0" bIns="0" anchor="ctr">
            <a:spAutoFit/>
          </a:bodyPr>
          <a:lstStyle/>
          <a:p>
            <a:pPr algn="ctr">
              <a:lnSpc>
                <a:spcPct val="100000"/>
              </a:lnSpc>
              <a:spcBef>
                <a:spcPts val="0"/>
              </a:spcBef>
              <a:spcAft>
                <a:spcPts val="0"/>
              </a:spcAft>
            </a:pPr>
            <a:r>
              <a:rPr sz="1012" b="1">
                <a:solidFill>
                  <a:srgbClr val="FFFFFF"/>
                </a:solidFill>
                <a:latin typeface="微软雅黑"/>
                <a:ea typeface="微软雅黑"/>
              </a:rPr>
              <a:t>强热带风暴</a:t>
            </a:r>
          </a:p>
        </p:txBody>
      </p:sp>
      <p:sp>
        <p:nvSpPr>
          <p:cNvPr id="25" name="TextBox 24"/>
          <p:cNvSpPr txBox="1"/>
          <p:nvPr/>
        </p:nvSpPr>
        <p:spPr>
          <a:xfrm>
            <a:off x="4343400" y="1905000"/>
            <a:ext cx="1524000" cy="228600"/>
          </a:xfrm>
          <a:prstGeom prst="rect">
            <a:avLst/>
          </a:prstGeom>
          <a:noFill/>
        </p:spPr>
        <p:txBody>
          <a:bodyPr wrap="square" lIns="0" rIns="0" tIns="0" bIns="0" anchor="t">
            <a:spAutoFit/>
          </a:bodyPr>
          <a:lstStyle/>
          <a:p>
            <a:pPr algn="ctr">
              <a:lnSpc>
                <a:spcPct val="100000"/>
              </a:lnSpc>
              <a:spcBef>
                <a:spcPts val="0"/>
              </a:spcBef>
              <a:spcAft>
                <a:spcPts val="0"/>
              </a:spcAft>
            </a:pPr>
            <a:r>
              <a:rPr sz="937" b="1">
                <a:solidFill>
                  <a:srgbClr val="16243A"/>
                </a:solidFill>
                <a:latin typeface="微软雅黑"/>
                <a:ea typeface="微软雅黑"/>
              </a:rPr>
              <a:t>24.5–32.6 m/s</a:t>
            </a:r>
          </a:p>
        </p:txBody>
      </p:sp>
      <p:sp>
        <p:nvSpPr>
          <p:cNvPr id="26" name="TextBox 25"/>
          <p:cNvSpPr txBox="1"/>
          <p:nvPr/>
        </p:nvSpPr>
        <p:spPr>
          <a:xfrm>
            <a:off x="4343400" y="2133600"/>
            <a:ext cx="1524000" cy="228600"/>
          </a:xfrm>
          <a:prstGeom prst="rect">
            <a:avLst/>
          </a:prstGeom>
          <a:noFill/>
        </p:spPr>
        <p:txBody>
          <a:bodyPr wrap="square" lIns="0" rIns="0" tIns="0" bIns="0" anchor="t">
            <a:spAutoFit/>
          </a:bodyPr>
          <a:lstStyle/>
          <a:p>
            <a:pPr algn="ctr">
              <a:lnSpc>
                <a:spcPct val="100000"/>
              </a:lnSpc>
              <a:spcBef>
                <a:spcPts val="0"/>
              </a:spcBef>
              <a:spcAft>
                <a:spcPts val="0"/>
              </a:spcAft>
            </a:pPr>
            <a:r>
              <a:rPr sz="900" b="0">
                <a:solidFill>
                  <a:srgbClr val="5A6B80"/>
                </a:solidFill>
                <a:latin typeface="微软雅黑"/>
                <a:ea typeface="微软雅黑"/>
              </a:rPr>
              <a:t>10–11 级</a:t>
            </a:r>
          </a:p>
        </p:txBody>
      </p:sp>
      <p:sp>
        <p:nvSpPr>
          <p:cNvPr id="27" name="Rounded Rectangle 26"/>
          <p:cNvSpPr/>
          <p:nvPr/>
        </p:nvSpPr>
        <p:spPr>
          <a:xfrm>
            <a:off x="6096000" y="1562100"/>
            <a:ext cx="1676400" cy="914400"/>
          </a:xfrm>
          <a:prstGeom prst="roundRect">
            <a:avLst>
              <a:gd name="adj" fmla="val 10416"/>
            </a:avLst>
          </a:prstGeom>
          <a:solidFill>
            <a:srgbClr val="FFFFFF"/>
          </a:solidFill>
          <a:ln w="19050">
            <a:solidFill>
              <a:srgbClr val="1B4E8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ounded Rectangle 27"/>
          <p:cNvSpPr/>
          <p:nvPr/>
        </p:nvSpPr>
        <p:spPr>
          <a:xfrm>
            <a:off x="6096000" y="1562100"/>
            <a:ext cx="1676400" cy="285750"/>
          </a:xfrm>
          <a:prstGeom prst="roundRect">
            <a:avLst>
              <a:gd name="adj" fmla="val 33333"/>
            </a:avLst>
          </a:prstGeom>
          <a:solidFill>
            <a:srgbClr val="1B4E8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6096000" y="1714500"/>
            <a:ext cx="1676400" cy="133350"/>
          </a:xfrm>
          <a:prstGeom prst="rect">
            <a:avLst/>
          </a:prstGeom>
          <a:solidFill>
            <a:srgbClr val="1B4E8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6096000" y="1562100"/>
            <a:ext cx="1676400" cy="285750"/>
          </a:xfrm>
          <a:prstGeom prst="rect">
            <a:avLst/>
          </a:prstGeom>
          <a:noFill/>
        </p:spPr>
        <p:txBody>
          <a:bodyPr wrap="square" lIns="0" rIns="0" tIns="0" bIns="0" anchor="ctr">
            <a:spAutoFit/>
          </a:bodyPr>
          <a:lstStyle/>
          <a:p>
            <a:pPr algn="ctr">
              <a:lnSpc>
                <a:spcPct val="100000"/>
              </a:lnSpc>
              <a:spcBef>
                <a:spcPts val="0"/>
              </a:spcBef>
              <a:spcAft>
                <a:spcPts val="0"/>
              </a:spcAft>
            </a:pPr>
            <a:r>
              <a:rPr sz="1012" b="1">
                <a:solidFill>
                  <a:srgbClr val="FFFFFF"/>
                </a:solidFill>
                <a:latin typeface="微软雅黑"/>
                <a:ea typeface="微软雅黑"/>
              </a:rPr>
              <a:t>台风</a:t>
            </a:r>
          </a:p>
        </p:txBody>
      </p:sp>
      <p:sp>
        <p:nvSpPr>
          <p:cNvPr id="31" name="TextBox 30"/>
          <p:cNvSpPr txBox="1"/>
          <p:nvPr/>
        </p:nvSpPr>
        <p:spPr>
          <a:xfrm>
            <a:off x="6172200" y="1905000"/>
            <a:ext cx="1524000" cy="228600"/>
          </a:xfrm>
          <a:prstGeom prst="rect">
            <a:avLst/>
          </a:prstGeom>
          <a:noFill/>
        </p:spPr>
        <p:txBody>
          <a:bodyPr wrap="square" lIns="0" rIns="0" tIns="0" bIns="0" anchor="t">
            <a:spAutoFit/>
          </a:bodyPr>
          <a:lstStyle/>
          <a:p>
            <a:pPr algn="ctr">
              <a:lnSpc>
                <a:spcPct val="100000"/>
              </a:lnSpc>
              <a:spcBef>
                <a:spcPts val="0"/>
              </a:spcBef>
              <a:spcAft>
                <a:spcPts val="0"/>
              </a:spcAft>
            </a:pPr>
            <a:r>
              <a:rPr sz="937" b="1">
                <a:solidFill>
                  <a:srgbClr val="16243A"/>
                </a:solidFill>
                <a:latin typeface="微软雅黑"/>
                <a:ea typeface="微软雅黑"/>
              </a:rPr>
              <a:t>32.7–41.4 m/s</a:t>
            </a:r>
          </a:p>
        </p:txBody>
      </p:sp>
      <p:sp>
        <p:nvSpPr>
          <p:cNvPr id="32" name="TextBox 31"/>
          <p:cNvSpPr txBox="1"/>
          <p:nvPr/>
        </p:nvSpPr>
        <p:spPr>
          <a:xfrm>
            <a:off x="6172200" y="2133600"/>
            <a:ext cx="1524000" cy="228600"/>
          </a:xfrm>
          <a:prstGeom prst="rect">
            <a:avLst/>
          </a:prstGeom>
          <a:noFill/>
        </p:spPr>
        <p:txBody>
          <a:bodyPr wrap="square" lIns="0" rIns="0" tIns="0" bIns="0" anchor="t">
            <a:spAutoFit/>
          </a:bodyPr>
          <a:lstStyle/>
          <a:p>
            <a:pPr algn="ctr">
              <a:lnSpc>
                <a:spcPct val="100000"/>
              </a:lnSpc>
              <a:spcBef>
                <a:spcPts val="0"/>
              </a:spcBef>
              <a:spcAft>
                <a:spcPts val="0"/>
              </a:spcAft>
            </a:pPr>
            <a:r>
              <a:rPr sz="900" b="0">
                <a:solidFill>
                  <a:srgbClr val="5A6B80"/>
                </a:solidFill>
                <a:latin typeface="微软雅黑"/>
                <a:ea typeface="微软雅黑"/>
              </a:rPr>
              <a:t>12–13 级</a:t>
            </a:r>
          </a:p>
        </p:txBody>
      </p:sp>
      <p:sp>
        <p:nvSpPr>
          <p:cNvPr id="33" name="Rounded Rectangle 32"/>
          <p:cNvSpPr/>
          <p:nvPr/>
        </p:nvSpPr>
        <p:spPr>
          <a:xfrm>
            <a:off x="7924799" y="1562100"/>
            <a:ext cx="1676400" cy="914400"/>
          </a:xfrm>
          <a:prstGeom prst="roundRect">
            <a:avLst>
              <a:gd name="adj" fmla="val 10416"/>
            </a:avLst>
          </a:prstGeom>
          <a:solidFill>
            <a:srgbClr val="FFFFFF"/>
          </a:solidFill>
          <a:ln w="19050">
            <a:solidFill>
              <a:srgbClr val="E87A1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Rounded Rectangle 33"/>
          <p:cNvSpPr/>
          <p:nvPr/>
        </p:nvSpPr>
        <p:spPr>
          <a:xfrm>
            <a:off x="7924799" y="1562100"/>
            <a:ext cx="1676400" cy="285750"/>
          </a:xfrm>
          <a:prstGeom prst="roundRect">
            <a:avLst>
              <a:gd name="adj" fmla="val 33333"/>
            </a:avLst>
          </a:prstGeom>
          <a:solidFill>
            <a:srgbClr val="E87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Rectangle 34"/>
          <p:cNvSpPr/>
          <p:nvPr/>
        </p:nvSpPr>
        <p:spPr>
          <a:xfrm>
            <a:off x="7924799" y="1714500"/>
            <a:ext cx="1676400" cy="133350"/>
          </a:xfrm>
          <a:prstGeom prst="rect">
            <a:avLst/>
          </a:prstGeom>
          <a:solidFill>
            <a:srgbClr val="E87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7924799" y="1562100"/>
            <a:ext cx="1676400" cy="285750"/>
          </a:xfrm>
          <a:prstGeom prst="rect">
            <a:avLst/>
          </a:prstGeom>
          <a:noFill/>
        </p:spPr>
        <p:txBody>
          <a:bodyPr wrap="square" lIns="0" rIns="0" tIns="0" bIns="0" anchor="ctr">
            <a:spAutoFit/>
          </a:bodyPr>
          <a:lstStyle/>
          <a:p>
            <a:pPr algn="ctr">
              <a:lnSpc>
                <a:spcPct val="100000"/>
              </a:lnSpc>
              <a:spcBef>
                <a:spcPts val="0"/>
              </a:spcBef>
              <a:spcAft>
                <a:spcPts val="0"/>
              </a:spcAft>
            </a:pPr>
            <a:r>
              <a:rPr sz="1012" b="1">
                <a:solidFill>
                  <a:srgbClr val="FFFFFF"/>
                </a:solidFill>
                <a:latin typeface="微软雅黑"/>
                <a:ea typeface="微软雅黑"/>
              </a:rPr>
              <a:t>强台风</a:t>
            </a:r>
          </a:p>
        </p:txBody>
      </p:sp>
      <p:sp>
        <p:nvSpPr>
          <p:cNvPr id="37" name="TextBox 36"/>
          <p:cNvSpPr txBox="1"/>
          <p:nvPr/>
        </p:nvSpPr>
        <p:spPr>
          <a:xfrm>
            <a:off x="8001000" y="1905000"/>
            <a:ext cx="1524000" cy="228600"/>
          </a:xfrm>
          <a:prstGeom prst="rect">
            <a:avLst/>
          </a:prstGeom>
          <a:noFill/>
        </p:spPr>
        <p:txBody>
          <a:bodyPr wrap="square" lIns="0" rIns="0" tIns="0" bIns="0" anchor="t">
            <a:spAutoFit/>
          </a:bodyPr>
          <a:lstStyle/>
          <a:p>
            <a:pPr algn="ctr">
              <a:lnSpc>
                <a:spcPct val="100000"/>
              </a:lnSpc>
              <a:spcBef>
                <a:spcPts val="0"/>
              </a:spcBef>
              <a:spcAft>
                <a:spcPts val="0"/>
              </a:spcAft>
            </a:pPr>
            <a:r>
              <a:rPr sz="937" b="1">
                <a:solidFill>
                  <a:srgbClr val="16243A"/>
                </a:solidFill>
                <a:latin typeface="微软雅黑"/>
                <a:ea typeface="微软雅黑"/>
              </a:rPr>
              <a:t>41.5–50.9 m/s</a:t>
            </a:r>
          </a:p>
        </p:txBody>
      </p:sp>
      <p:sp>
        <p:nvSpPr>
          <p:cNvPr id="38" name="TextBox 37"/>
          <p:cNvSpPr txBox="1"/>
          <p:nvPr/>
        </p:nvSpPr>
        <p:spPr>
          <a:xfrm>
            <a:off x="8001000" y="2133600"/>
            <a:ext cx="1524000" cy="228600"/>
          </a:xfrm>
          <a:prstGeom prst="rect">
            <a:avLst/>
          </a:prstGeom>
          <a:noFill/>
        </p:spPr>
        <p:txBody>
          <a:bodyPr wrap="square" lIns="0" rIns="0" tIns="0" bIns="0" anchor="t">
            <a:spAutoFit/>
          </a:bodyPr>
          <a:lstStyle/>
          <a:p>
            <a:pPr algn="ctr">
              <a:lnSpc>
                <a:spcPct val="100000"/>
              </a:lnSpc>
              <a:spcBef>
                <a:spcPts val="0"/>
              </a:spcBef>
              <a:spcAft>
                <a:spcPts val="0"/>
              </a:spcAft>
            </a:pPr>
            <a:r>
              <a:rPr sz="900" b="0">
                <a:solidFill>
                  <a:srgbClr val="5A6B80"/>
                </a:solidFill>
                <a:latin typeface="微软雅黑"/>
                <a:ea typeface="微软雅黑"/>
              </a:rPr>
              <a:t>14–15 级</a:t>
            </a:r>
          </a:p>
        </p:txBody>
      </p:sp>
      <p:sp>
        <p:nvSpPr>
          <p:cNvPr id="39" name="Rounded Rectangle 38"/>
          <p:cNvSpPr/>
          <p:nvPr/>
        </p:nvSpPr>
        <p:spPr>
          <a:xfrm>
            <a:off x="9753600" y="1562100"/>
            <a:ext cx="1676400" cy="914400"/>
          </a:xfrm>
          <a:prstGeom prst="roundRect">
            <a:avLst>
              <a:gd name="adj" fmla="val 10416"/>
            </a:avLst>
          </a:prstGeom>
          <a:solidFill>
            <a:srgbClr val="FFFFFF"/>
          </a:solidFill>
          <a:ln w="19050">
            <a:solidFill>
              <a:srgbClr val="C02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Rounded Rectangle 39"/>
          <p:cNvSpPr/>
          <p:nvPr/>
        </p:nvSpPr>
        <p:spPr>
          <a:xfrm>
            <a:off x="9753600" y="1562100"/>
            <a:ext cx="1676400" cy="285750"/>
          </a:xfrm>
          <a:prstGeom prst="roundRect">
            <a:avLst>
              <a:gd name="adj" fmla="val 33333"/>
            </a:avLst>
          </a:prstGeom>
          <a:solidFill>
            <a:srgbClr val="C02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Rectangle 40"/>
          <p:cNvSpPr/>
          <p:nvPr/>
        </p:nvSpPr>
        <p:spPr>
          <a:xfrm>
            <a:off x="9753600" y="1714500"/>
            <a:ext cx="1676400" cy="133350"/>
          </a:xfrm>
          <a:prstGeom prst="rect">
            <a:avLst/>
          </a:prstGeom>
          <a:solidFill>
            <a:srgbClr val="C02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9753600" y="1562100"/>
            <a:ext cx="1676400" cy="285750"/>
          </a:xfrm>
          <a:prstGeom prst="rect">
            <a:avLst/>
          </a:prstGeom>
          <a:noFill/>
        </p:spPr>
        <p:txBody>
          <a:bodyPr wrap="square" lIns="0" rIns="0" tIns="0" bIns="0" anchor="ctr">
            <a:spAutoFit/>
          </a:bodyPr>
          <a:lstStyle/>
          <a:p>
            <a:pPr algn="ctr">
              <a:lnSpc>
                <a:spcPct val="100000"/>
              </a:lnSpc>
              <a:spcBef>
                <a:spcPts val="0"/>
              </a:spcBef>
              <a:spcAft>
                <a:spcPts val="0"/>
              </a:spcAft>
            </a:pPr>
            <a:r>
              <a:rPr sz="1012" b="1">
                <a:solidFill>
                  <a:srgbClr val="FFFFFF"/>
                </a:solidFill>
                <a:latin typeface="微软雅黑"/>
                <a:ea typeface="微软雅黑"/>
              </a:rPr>
              <a:t>超强台风</a:t>
            </a:r>
          </a:p>
        </p:txBody>
      </p:sp>
      <p:sp>
        <p:nvSpPr>
          <p:cNvPr id="43" name="TextBox 42"/>
          <p:cNvSpPr txBox="1"/>
          <p:nvPr/>
        </p:nvSpPr>
        <p:spPr>
          <a:xfrm>
            <a:off x="9829800" y="1905000"/>
            <a:ext cx="1524000" cy="228600"/>
          </a:xfrm>
          <a:prstGeom prst="rect">
            <a:avLst/>
          </a:prstGeom>
          <a:noFill/>
        </p:spPr>
        <p:txBody>
          <a:bodyPr wrap="square" lIns="0" rIns="0" tIns="0" bIns="0" anchor="t">
            <a:spAutoFit/>
          </a:bodyPr>
          <a:lstStyle/>
          <a:p>
            <a:pPr algn="ctr">
              <a:lnSpc>
                <a:spcPct val="100000"/>
              </a:lnSpc>
              <a:spcBef>
                <a:spcPts val="0"/>
              </a:spcBef>
              <a:spcAft>
                <a:spcPts val="0"/>
              </a:spcAft>
            </a:pPr>
            <a:r>
              <a:rPr sz="937" b="1">
                <a:solidFill>
                  <a:srgbClr val="16243A"/>
                </a:solidFill>
                <a:latin typeface="微软雅黑"/>
                <a:ea typeface="微软雅黑"/>
              </a:rPr>
              <a:t>≥ 51.0 m/s</a:t>
            </a:r>
          </a:p>
        </p:txBody>
      </p:sp>
      <p:sp>
        <p:nvSpPr>
          <p:cNvPr id="44" name="TextBox 43"/>
          <p:cNvSpPr txBox="1"/>
          <p:nvPr/>
        </p:nvSpPr>
        <p:spPr>
          <a:xfrm>
            <a:off x="9829800" y="2133600"/>
            <a:ext cx="1524000" cy="228600"/>
          </a:xfrm>
          <a:prstGeom prst="rect">
            <a:avLst/>
          </a:prstGeom>
          <a:noFill/>
        </p:spPr>
        <p:txBody>
          <a:bodyPr wrap="square" lIns="0" rIns="0" tIns="0" bIns="0" anchor="t">
            <a:spAutoFit/>
          </a:bodyPr>
          <a:lstStyle/>
          <a:p>
            <a:pPr algn="ctr">
              <a:lnSpc>
                <a:spcPct val="100000"/>
              </a:lnSpc>
              <a:spcBef>
                <a:spcPts val="0"/>
              </a:spcBef>
              <a:spcAft>
                <a:spcPts val="0"/>
              </a:spcAft>
            </a:pPr>
            <a:r>
              <a:rPr sz="900" b="0">
                <a:solidFill>
                  <a:srgbClr val="5A6B80"/>
                </a:solidFill>
                <a:latin typeface="微软雅黑"/>
                <a:ea typeface="微软雅黑"/>
              </a:rPr>
              <a:t>16 级或以上</a:t>
            </a:r>
          </a:p>
        </p:txBody>
      </p:sp>
      <p:sp>
        <p:nvSpPr>
          <p:cNvPr id="45" name="TextBox 44"/>
          <p:cNvSpPr txBox="1"/>
          <p:nvPr/>
        </p:nvSpPr>
        <p:spPr>
          <a:xfrm>
            <a:off x="609600" y="2609850"/>
            <a:ext cx="10972800" cy="228600"/>
          </a:xfrm>
          <a:prstGeom prst="rect">
            <a:avLst/>
          </a:prstGeom>
          <a:noFill/>
        </p:spPr>
        <p:txBody>
          <a:bodyPr wrap="square" lIns="0" rIns="0" tIns="0" bIns="0" anchor="t">
            <a:spAutoFit/>
          </a:bodyPr>
          <a:lstStyle/>
          <a:p>
            <a:pPr algn="l">
              <a:lnSpc>
                <a:spcPct val="100000"/>
              </a:lnSpc>
              <a:spcBef>
                <a:spcPts val="0"/>
              </a:spcBef>
              <a:spcAft>
                <a:spcPts val="0"/>
              </a:spcAft>
            </a:pPr>
            <a:r>
              <a:rPr sz="900" b="1">
                <a:solidFill>
                  <a:srgbClr val="C2401C"/>
                </a:solidFill>
                <a:latin typeface="微软雅黑"/>
                <a:ea typeface="微软雅黑"/>
              </a:rPr>
              <a:t>注：登陆我国的台风大多达到"台风"级以上，2024 年"摩羯"登陆时中心附近最大风力 17 级以上（62 m/s）。</a:t>
            </a:r>
          </a:p>
        </p:txBody>
      </p:sp>
      <p:sp>
        <p:nvSpPr>
          <p:cNvPr id="46" name="TextBox 45"/>
          <p:cNvSpPr txBox="1"/>
          <p:nvPr/>
        </p:nvSpPr>
        <p:spPr>
          <a:xfrm>
            <a:off x="609600" y="2971800"/>
            <a:ext cx="10972800" cy="266700"/>
          </a:xfrm>
          <a:prstGeom prst="rect">
            <a:avLst/>
          </a:prstGeom>
          <a:noFill/>
        </p:spPr>
        <p:txBody>
          <a:bodyPr wrap="square" lIns="0" rIns="0" tIns="0" bIns="0" anchor="t">
            <a:spAutoFit/>
          </a:bodyPr>
          <a:lstStyle/>
          <a:p>
            <a:pPr algn="l">
              <a:lnSpc>
                <a:spcPct val="100000"/>
              </a:lnSpc>
              <a:spcBef>
                <a:spcPts val="0"/>
              </a:spcBef>
              <a:spcAft>
                <a:spcPts val="0"/>
              </a:spcAft>
            </a:pPr>
            <a:r>
              <a:rPr sz="1237" b="1">
                <a:solidFill>
                  <a:srgbClr val="0B3A6B"/>
                </a:solidFill>
                <a:latin typeface="微软雅黑"/>
                <a:ea typeface="微软雅黑"/>
              </a:rPr>
              <a:t>二、台风预警信号与"五停"措施</a:t>
            </a:r>
          </a:p>
        </p:txBody>
      </p:sp>
      <p:sp>
        <p:nvSpPr>
          <p:cNvPr id="47" name="Rounded Rectangle 46"/>
          <p:cNvSpPr/>
          <p:nvPr/>
        </p:nvSpPr>
        <p:spPr>
          <a:xfrm>
            <a:off x="609600" y="3314700"/>
            <a:ext cx="2590800" cy="838200"/>
          </a:xfrm>
          <a:prstGeom prst="roundRect">
            <a:avLst>
              <a:gd name="adj" fmla="val 11363"/>
            </a:avLst>
          </a:prstGeom>
          <a:solidFill>
            <a:srgbClr val="FFFFFF"/>
          </a:solidFill>
          <a:ln w="19050">
            <a:solidFill>
              <a:srgbClr val="2E7DD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Rounded Rectangle 47"/>
          <p:cNvSpPr/>
          <p:nvPr/>
        </p:nvSpPr>
        <p:spPr>
          <a:xfrm>
            <a:off x="609600" y="3314700"/>
            <a:ext cx="2590800" cy="285750"/>
          </a:xfrm>
          <a:prstGeom prst="roundRect">
            <a:avLst>
              <a:gd name="adj" fmla="val 33333"/>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Rectangle 48"/>
          <p:cNvSpPr/>
          <p:nvPr/>
        </p:nvSpPr>
        <p:spPr>
          <a:xfrm>
            <a:off x="609600" y="3467100"/>
            <a:ext cx="2590800" cy="133350"/>
          </a:xfrm>
          <a:prstGeom prst="rect">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0" name="TextBox 49"/>
          <p:cNvSpPr txBox="1"/>
          <p:nvPr/>
        </p:nvSpPr>
        <p:spPr>
          <a:xfrm>
            <a:off x="609600" y="3314700"/>
            <a:ext cx="2590800" cy="285750"/>
          </a:xfrm>
          <a:prstGeom prst="rect">
            <a:avLst/>
          </a:prstGeom>
          <a:noFill/>
        </p:spPr>
        <p:txBody>
          <a:bodyPr wrap="square" lIns="0" rIns="0" tIns="0" bIns="0" anchor="ctr">
            <a:spAutoFit/>
          </a:bodyPr>
          <a:lstStyle/>
          <a:p>
            <a:pPr algn="ctr">
              <a:lnSpc>
                <a:spcPct val="100000"/>
              </a:lnSpc>
              <a:spcBef>
                <a:spcPts val="0"/>
              </a:spcBef>
              <a:spcAft>
                <a:spcPts val="0"/>
              </a:spcAft>
            </a:pPr>
            <a:r>
              <a:rPr sz="1050" b="1">
                <a:solidFill>
                  <a:srgbClr val="FFFFFF"/>
                </a:solidFill>
                <a:latin typeface="微软雅黑"/>
                <a:ea typeface="微软雅黑"/>
              </a:rPr>
              <a:t>蓝色预警</a:t>
            </a:r>
          </a:p>
        </p:txBody>
      </p:sp>
      <p:sp>
        <p:nvSpPr>
          <p:cNvPr id="51" name="TextBox 50"/>
          <p:cNvSpPr txBox="1"/>
          <p:nvPr/>
        </p:nvSpPr>
        <p:spPr>
          <a:xfrm>
            <a:off x="742950" y="3676649"/>
            <a:ext cx="2324100" cy="419100"/>
          </a:xfrm>
          <a:prstGeom prst="rect">
            <a:avLst/>
          </a:prstGeom>
          <a:noFill/>
        </p:spPr>
        <p:txBody>
          <a:bodyPr wrap="square" lIns="0" rIns="0" tIns="0" bIns="0" anchor="ctr">
            <a:spAutoFit/>
          </a:bodyPr>
          <a:lstStyle/>
          <a:p>
            <a:pPr algn="ctr">
              <a:lnSpc>
                <a:spcPct val="140000"/>
              </a:lnSpc>
              <a:spcBef>
                <a:spcPts val="0"/>
              </a:spcBef>
              <a:spcAft>
                <a:spcPts val="0"/>
              </a:spcAft>
            </a:pPr>
            <a:r>
              <a:rPr sz="900" b="0">
                <a:solidFill>
                  <a:srgbClr val="16243A"/>
                </a:solidFill>
                <a:latin typeface="微软雅黑"/>
                <a:ea typeface="微软雅黑"/>
              </a:rPr>
              <a:t>24 小时内沿海或陆地平均风力达 6 级以上</a:t>
            </a:r>
          </a:p>
        </p:txBody>
      </p:sp>
      <p:sp>
        <p:nvSpPr>
          <p:cNvPr id="52" name="Rounded Rectangle 51"/>
          <p:cNvSpPr/>
          <p:nvPr/>
        </p:nvSpPr>
        <p:spPr>
          <a:xfrm>
            <a:off x="3352800" y="3314700"/>
            <a:ext cx="2590800" cy="838200"/>
          </a:xfrm>
          <a:prstGeom prst="roundRect">
            <a:avLst>
              <a:gd name="adj" fmla="val 11363"/>
            </a:avLst>
          </a:prstGeom>
          <a:solidFill>
            <a:srgbClr val="FFFFFF"/>
          </a:solidFill>
          <a:ln w="19050">
            <a:solidFill>
              <a:srgbClr val="D9A40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3" name="Rounded Rectangle 52"/>
          <p:cNvSpPr/>
          <p:nvPr/>
        </p:nvSpPr>
        <p:spPr>
          <a:xfrm>
            <a:off x="3352800" y="3314700"/>
            <a:ext cx="2590800" cy="285750"/>
          </a:xfrm>
          <a:prstGeom prst="roundRect">
            <a:avLst>
              <a:gd name="adj" fmla="val 33333"/>
            </a:avLst>
          </a:prstGeom>
          <a:solidFill>
            <a:srgbClr val="D9A40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4" name="Rectangle 53"/>
          <p:cNvSpPr/>
          <p:nvPr/>
        </p:nvSpPr>
        <p:spPr>
          <a:xfrm>
            <a:off x="3352800" y="3467100"/>
            <a:ext cx="2590800" cy="133350"/>
          </a:xfrm>
          <a:prstGeom prst="rect">
            <a:avLst/>
          </a:prstGeom>
          <a:solidFill>
            <a:srgbClr val="D9A40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5" name="TextBox 54"/>
          <p:cNvSpPr txBox="1"/>
          <p:nvPr/>
        </p:nvSpPr>
        <p:spPr>
          <a:xfrm>
            <a:off x="3352800" y="3314700"/>
            <a:ext cx="2590800" cy="285750"/>
          </a:xfrm>
          <a:prstGeom prst="rect">
            <a:avLst/>
          </a:prstGeom>
          <a:noFill/>
        </p:spPr>
        <p:txBody>
          <a:bodyPr wrap="square" lIns="0" rIns="0" tIns="0" bIns="0" anchor="ctr">
            <a:spAutoFit/>
          </a:bodyPr>
          <a:lstStyle/>
          <a:p>
            <a:pPr algn="ctr">
              <a:lnSpc>
                <a:spcPct val="100000"/>
              </a:lnSpc>
              <a:spcBef>
                <a:spcPts val="0"/>
              </a:spcBef>
              <a:spcAft>
                <a:spcPts val="0"/>
              </a:spcAft>
            </a:pPr>
            <a:r>
              <a:rPr sz="1050" b="1">
                <a:solidFill>
                  <a:srgbClr val="FFFFFF"/>
                </a:solidFill>
                <a:latin typeface="微软雅黑"/>
                <a:ea typeface="微软雅黑"/>
              </a:rPr>
              <a:t>黄色预警</a:t>
            </a:r>
          </a:p>
        </p:txBody>
      </p:sp>
      <p:sp>
        <p:nvSpPr>
          <p:cNvPr id="56" name="TextBox 55"/>
          <p:cNvSpPr txBox="1"/>
          <p:nvPr/>
        </p:nvSpPr>
        <p:spPr>
          <a:xfrm>
            <a:off x="3486150" y="3676649"/>
            <a:ext cx="2324100" cy="419100"/>
          </a:xfrm>
          <a:prstGeom prst="rect">
            <a:avLst/>
          </a:prstGeom>
          <a:noFill/>
        </p:spPr>
        <p:txBody>
          <a:bodyPr wrap="square" lIns="0" rIns="0" tIns="0" bIns="0" anchor="ctr">
            <a:spAutoFit/>
          </a:bodyPr>
          <a:lstStyle/>
          <a:p>
            <a:pPr algn="ctr">
              <a:lnSpc>
                <a:spcPct val="140000"/>
              </a:lnSpc>
              <a:spcBef>
                <a:spcPts val="0"/>
              </a:spcBef>
              <a:spcAft>
                <a:spcPts val="0"/>
              </a:spcAft>
            </a:pPr>
            <a:r>
              <a:rPr sz="900" b="0">
                <a:solidFill>
                  <a:srgbClr val="16243A"/>
                </a:solidFill>
                <a:latin typeface="微软雅黑"/>
                <a:ea typeface="微软雅黑"/>
              </a:rPr>
              <a:t>24 小时内沿海或陆地平均风力达 8 级以上</a:t>
            </a:r>
          </a:p>
        </p:txBody>
      </p:sp>
      <p:sp>
        <p:nvSpPr>
          <p:cNvPr id="57" name="Rounded Rectangle 56"/>
          <p:cNvSpPr/>
          <p:nvPr/>
        </p:nvSpPr>
        <p:spPr>
          <a:xfrm>
            <a:off x="6096000" y="3314700"/>
            <a:ext cx="2590800" cy="838200"/>
          </a:xfrm>
          <a:prstGeom prst="roundRect">
            <a:avLst>
              <a:gd name="adj" fmla="val 11363"/>
            </a:avLst>
          </a:prstGeom>
          <a:solidFill>
            <a:srgbClr val="FFFFFF"/>
          </a:solidFill>
          <a:ln w="19050">
            <a:solidFill>
              <a:srgbClr val="E87A1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8" name="Rounded Rectangle 57"/>
          <p:cNvSpPr/>
          <p:nvPr/>
        </p:nvSpPr>
        <p:spPr>
          <a:xfrm>
            <a:off x="6096000" y="3314700"/>
            <a:ext cx="2590800" cy="285750"/>
          </a:xfrm>
          <a:prstGeom prst="roundRect">
            <a:avLst>
              <a:gd name="adj" fmla="val 33333"/>
            </a:avLst>
          </a:prstGeom>
          <a:solidFill>
            <a:srgbClr val="E87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9" name="Rectangle 58"/>
          <p:cNvSpPr/>
          <p:nvPr/>
        </p:nvSpPr>
        <p:spPr>
          <a:xfrm>
            <a:off x="6096000" y="3467100"/>
            <a:ext cx="2590800" cy="133350"/>
          </a:xfrm>
          <a:prstGeom prst="rect">
            <a:avLst/>
          </a:prstGeom>
          <a:solidFill>
            <a:srgbClr val="E87A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0" name="TextBox 59"/>
          <p:cNvSpPr txBox="1"/>
          <p:nvPr/>
        </p:nvSpPr>
        <p:spPr>
          <a:xfrm>
            <a:off x="6096000" y="3314700"/>
            <a:ext cx="2590800" cy="285750"/>
          </a:xfrm>
          <a:prstGeom prst="rect">
            <a:avLst/>
          </a:prstGeom>
          <a:noFill/>
        </p:spPr>
        <p:txBody>
          <a:bodyPr wrap="square" lIns="0" rIns="0" tIns="0" bIns="0" anchor="ctr">
            <a:spAutoFit/>
          </a:bodyPr>
          <a:lstStyle/>
          <a:p>
            <a:pPr algn="ctr">
              <a:lnSpc>
                <a:spcPct val="100000"/>
              </a:lnSpc>
              <a:spcBef>
                <a:spcPts val="0"/>
              </a:spcBef>
              <a:spcAft>
                <a:spcPts val="0"/>
              </a:spcAft>
            </a:pPr>
            <a:r>
              <a:rPr sz="1050" b="1">
                <a:solidFill>
                  <a:srgbClr val="FFFFFF"/>
                </a:solidFill>
                <a:latin typeface="微软雅黑"/>
                <a:ea typeface="微软雅黑"/>
              </a:rPr>
              <a:t>橙色预警</a:t>
            </a:r>
          </a:p>
        </p:txBody>
      </p:sp>
      <p:sp>
        <p:nvSpPr>
          <p:cNvPr id="61" name="TextBox 60"/>
          <p:cNvSpPr txBox="1"/>
          <p:nvPr/>
        </p:nvSpPr>
        <p:spPr>
          <a:xfrm>
            <a:off x="6229350" y="3676649"/>
            <a:ext cx="2324100" cy="419100"/>
          </a:xfrm>
          <a:prstGeom prst="rect">
            <a:avLst/>
          </a:prstGeom>
          <a:noFill/>
        </p:spPr>
        <p:txBody>
          <a:bodyPr wrap="square" lIns="0" rIns="0" tIns="0" bIns="0" anchor="ctr">
            <a:spAutoFit/>
          </a:bodyPr>
          <a:lstStyle/>
          <a:p>
            <a:pPr algn="ctr">
              <a:lnSpc>
                <a:spcPct val="140000"/>
              </a:lnSpc>
              <a:spcBef>
                <a:spcPts val="0"/>
              </a:spcBef>
              <a:spcAft>
                <a:spcPts val="0"/>
              </a:spcAft>
            </a:pPr>
            <a:r>
              <a:rPr sz="900" b="0">
                <a:solidFill>
                  <a:srgbClr val="16243A"/>
                </a:solidFill>
                <a:latin typeface="微软雅黑"/>
                <a:ea typeface="微软雅黑"/>
              </a:rPr>
              <a:t>12 小时内沿海或陆地平均风力达 10 级以上</a:t>
            </a:r>
          </a:p>
        </p:txBody>
      </p:sp>
      <p:sp>
        <p:nvSpPr>
          <p:cNvPr id="62" name="Rounded Rectangle 61"/>
          <p:cNvSpPr/>
          <p:nvPr/>
        </p:nvSpPr>
        <p:spPr>
          <a:xfrm>
            <a:off x="8839200" y="3314700"/>
            <a:ext cx="2590800" cy="838200"/>
          </a:xfrm>
          <a:prstGeom prst="roundRect">
            <a:avLst>
              <a:gd name="adj" fmla="val 11363"/>
            </a:avLst>
          </a:prstGeom>
          <a:solidFill>
            <a:srgbClr val="FFFFFF"/>
          </a:solidFill>
          <a:ln w="19050">
            <a:solidFill>
              <a:srgbClr val="C02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3" name="Rounded Rectangle 62"/>
          <p:cNvSpPr/>
          <p:nvPr/>
        </p:nvSpPr>
        <p:spPr>
          <a:xfrm>
            <a:off x="8839200" y="3314700"/>
            <a:ext cx="2590800" cy="285750"/>
          </a:xfrm>
          <a:prstGeom prst="roundRect">
            <a:avLst>
              <a:gd name="adj" fmla="val 33333"/>
            </a:avLst>
          </a:prstGeom>
          <a:solidFill>
            <a:srgbClr val="C02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4" name="Rectangle 63"/>
          <p:cNvSpPr/>
          <p:nvPr/>
        </p:nvSpPr>
        <p:spPr>
          <a:xfrm>
            <a:off x="8839200" y="3467100"/>
            <a:ext cx="2590800" cy="133350"/>
          </a:xfrm>
          <a:prstGeom prst="rect">
            <a:avLst/>
          </a:prstGeom>
          <a:solidFill>
            <a:srgbClr val="C02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5" name="TextBox 64"/>
          <p:cNvSpPr txBox="1"/>
          <p:nvPr/>
        </p:nvSpPr>
        <p:spPr>
          <a:xfrm>
            <a:off x="8839200" y="3314700"/>
            <a:ext cx="2590800" cy="285750"/>
          </a:xfrm>
          <a:prstGeom prst="rect">
            <a:avLst/>
          </a:prstGeom>
          <a:noFill/>
        </p:spPr>
        <p:txBody>
          <a:bodyPr wrap="square" lIns="0" rIns="0" tIns="0" bIns="0" anchor="ctr">
            <a:spAutoFit/>
          </a:bodyPr>
          <a:lstStyle/>
          <a:p>
            <a:pPr algn="ctr">
              <a:lnSpc>
                <a:spcPct val="100000"/>
              </a:lnSpc>
              <a:spcBef>
                <a:spcPts val="0"/>
              </a:spcBef>
              <a:spcAft>
                <a:spcPts val="0"/>
              </a:spcAft>
            </a:pPr>
            <a:r>
              <a:rPr sz="1050" b="1">
                <a:solidFill>
                  <a:srgbClr val="FFFFFF"/>
                </a:solidFill>
                <a:latin typeface="微软雅黑"/>
                <a:ea typeface="微软雅黑"/>
              </a:rPr>
              <a:t>红色预警</a:t>
            </a:r>
          </a:p>
        </p:txBody>
      </p:sp>
      <p:sp>
        <p:nvSpPr>
          <p:cNvPr id="66" name="TextBox 65"/>
          <p:cNvSpPr txBox="1"/>
          <p:nvPr/>
        </p:nvSpPr>
        <p:spPr>
          <a:xfrm>
            <a:off x="8972550" y="3676649"/>
            <a:ext cx="2324100" cy="419100"/>
          </a:xfrm>
          <a:prstGeom prst="rect">
            <a:avLst/>
          </a:prstGeom>
          <a:noFill/>
        </p:spPr>
        <p:txBody>
          <a:bodyPr wrap="square" lIns="0" rIns="0" tIns="0" bIns="0" anchor="ctr">
            <a:spAutoFit/>
          </a:bodyPr>
          <a:lstStyle/>
          <a:p>
            <a:pPr algn="ctr">
              <a:lnSpc>
                <a:spcPct val="140000"/>
              </a:lnSpc>
              <a:spcBef>
                <a:spcPts val="0"/>
              </a:spcBef>
              <a:spcAft>
                <a:spcPts val="0"/>
              </a:spcAft>
            </a:pPr>
            <a:r>
              <a:rPr sz="900" b="0">
                <a:solidFill>
                  <a:srgbClr val="16243A"/>
                </a:solidFill>
                <a:latin typeface="微软雅黑"/>
                <a:ea typeface="微软雅黑"/>
              </a:rPr>
              <a:t>6 小时内沿海或陆地平均风力达 12 级以上</a:t>
            </a:r>
          </a:p>
        </p:txBody>
      </p:sp>
      <p:sp>
        <p:nvSpPr>
          <p:cNvPr id="67" name="Rounded Rectangle 66"/>
          <p:cNvSpPr/>
          <p:nvPr/>
        </p:nvSpPr>
        <p:spPr>
          <a:xfrm>
            <a:off x="609600" y="4286250"/>
            <a:ext cx="10972800" cy="1409700"/>
          </a:xfrm>
          <a:prstGeom prst="roundRect">
            <a:avLst>
              <a:gd name="adj" fmla="val 8108"/>
            </a:avLst>
          </a:prstGeom>
          <a:solidFill>
            <a:srgbClr val="E8562A">
              <a:alpha val="9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8" name="TextBox 67"/>
          <p:cNvSpPr txBox="1"/>
          <p:nvPr/>
        </p:nvSpPr>
        <p:spPr>
          <a:xfrm>
            <a:off x="876300" y="4419600"/>
            <a:ext cx="10439400" cy="247649"/>
          </a:xfrm>
          <a:prstGeom prst="rect">
            <a:avLst/>
          </a:prstGeom>
          <a:noFill/>
        </p:spPr>
        <p:txBody>
          <a:bodyPr wrap="square" lIns="0" rIns="0" tIns="0" bIns="0" anchor="t">
            <a:spAutoFit/>
          </a:bodyPr>
          <a:lstStyle/>
          <a:p>
            <a:pPr algn="l">
              <a:lnSpc>
                <a:spcPct val="100000"/>
              </a:lnSpc>
              <a:spcBef>
                <a:spcPts val="0"/>
              </a:spcBef>
              <a:spcAft>
                <a:spcPts val="0"/>
              </a:spcAft>
            </a:pPr>
            <a:r>
              <a:rPr sz="1200" b="1">
                <a:solidFill>
                  <a:srgbClr val="C2401C"/>
                </a:solidFill>
                <a:latin typeface="微软雅黑"/>
                <a:ea typeface="微软雅黑"/>
              </a:rPr>
              <a:t>"五停"措施：停课 · 停工 · 停产 · 停运 · 停业</a:t>
            </a:r>
          </a:p>
        </p:txBody>
      </p:sp>
      <p:sp>
        <p:nvSpPr>
          <p:cNvPr id="69" name="TextBox 68"/>
          <p:cNvSpPr txBox="1"/>
          <p:nvPr/>
        </p:nvSpPr>
        <p:spPr>
          <a:xfrm>
            <a:off x="876300" y="4743450"/>
            <a:ext cx="10439400" cy="838200"/>
          </a:xfrm>
          <a:prstGeom prst="rect">
            <a:avLst/>
          </a:prstGeom>
          <a:noFill/>
        </p:spPr>
        <p:txBody>
          <a:bodyPr wrap="square" lIns="0" rIns="0" tIns="0" bIns="0" anchor="t">
            <a:spAutoFit/>
          </a:bodyPr>
          <a:lstStyle/>
          <a:p>
            <a:pPr algn="l">
              <a:lnSpc>
                <a:spcPct val="160000"/>
              </a:lnSpc>
              <a:spcBef>
                <a:spcPts val="0"/>
              </a:spcBef>
              <a:spcAft>
                <a:spcPts val="0"/>
              </a:spcAft>
            </a:pPr>
            <a:r>
              <a:rPr sz="937" b="0">
                <a:solidFill>
                  <a:srgbClr val="16243A"/>
                </a:solidFill>
                <a:latin typeface="微软雅黑"/>
                <a:ea typeface="微软雅黑"/>
              </a:rPr>
              <a:t>2024 年台风"摩羯"影响期间，广东湛江、茂名、阳江、江门四市先后实行全面"五停"；
海口市从 9 月 5 日 12 时起分批次有步骤启动"停课、停工、停运、停航、停园、停业"措施，
全市 425 个在建工地全部停工，553 台塔吊全部采取降高、加固等防范措施，3069 艘渔船全部回港避风。</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09600" y="495299"/>
            <a:ext cx="57150" cy="304800"/>
          </a:xfrm>
          <a:prstGeom prst="roundRect">
            <a:avLst>
              <a:gd name="adj" fmla="val 5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381000"/>
            <a:ext cx="8191500" cy="533400"/>
          </a:xfrm>
          <a:prstGeom prst="rect">
            <a:avLst/>
          </a:prstGeom>
          <a:noFill/>
        </p:spPr>
        <p:txBody>
          <a:bodyPr wrap="square" lIns="0" rIns="0" tIns="0" bIns="0" anchor="t">
            <a:spAutoFit/>
          </a:bodyPr>
          <a:lstStyle/>
          <a:p>
            <a:pPr algn="l">
              <a:lnSpc>
                <a:spcPct val="100000"/>
              </a:lnSpc>
              <a:spcBef>
                <a:spcPts val="0"/>
              </a:spcBef>
              <a:spcAft>
                <a:spcPts val="0"/>
              </a:spcAft>
            </a:pPr>
            <a:r>
              <a:rPr sz="2550" b="1">
                <a:solidFill>
                  <a:srgbClr val="16243A"/>
                </a:solidFill>
                <a:latin typeface="微软雅黑"/>
                <a:ea typeface="微软雅黑"/>
              </a:rPr>
              <a:t>案例⑤ 2019 年超强台风"利奇马"</a:t>
            </a:r>
          </a:p>
        </p:txBody>
      </p:sp>
      <p:sp>
        <p:nvSpPr>
          <p:cNvPr id="5" name="TextBox 4"/>
          <p:cNvSpPr txBox="1"/>
          <p:nvPr/>
        </p:nvSpPr>
        <p:spPr>
          <a:xfrm>
            <a:off x="5715000" y="514350"/>
            <a:ext cx="5867400" cy="2667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1949 年以来登陆我国大陆第五强台风</a:t>
            </a:r>
          </a:p>
        </p:txBody>
      </p:sp>
      <p:sp>
        <p:nvSpPr>
          <p:cNvPr id="6" name="TextBox 5"/>
          <p:cNvSpPr txBox="1"/>
          <p:nvPr/>
        </p:nvSpPr>
        <p:spPr>
          <a:xfrm>
            <a:off x="609600" y="6362700"/>
            <a:ext cx="7239000" cy="228600"/>
          </a:xfrm>
          <a:prstGeom prst="rect">
            <a:avLst/>
          </a:prstGeom>
          <a:noFill/>
        </p:spPr>
        <p:txBody>
          <a:bodyPr wrap="square" lIns="0" rIns="0" tIns="0" bIns="0" anchor="t">
            <a:spAutoFit/>
          </a:bodyPr>
          <a:lstStyle/>
          <a:p>
            <a:pPr algn="l">
              <a:lnSpc>
                <a:spcPct val="100000"/>
              </a:lnSpc>
              <a:spcBef>
                <a:spcPts val="0"/>
              </a:spcBef>
              <a:spcAft>
                <a:spcPts val="0"/>
              </a:spcAft>
            </a:pPr>
            <a:r>
              <a:rPr sz="975" b="0">
                <a:solidFill>
                  <a:srgbClr val="5A6B80"/>
                </a:solidFill>
                <a:latin typeface="微软雅黑"/>
                <a:ea typeface="微软雅黑"/>
              </a:rPr>
              <a:t>防灾减灾培训课件 · 近 10 年自然灾害典型案例解读</a:t>
            </a:r>
          </a:p>
        </p:txBody>
      </p:sp>
      <p:sp>
        <p:nvSpPr>
          <p:cNvPr id="7" name="TextBox 6"/>
          <p:cNvSpPr txBox="1"/>
          <p:nvPr/>
        </p:nvSpPr>
        <p:spPr>
          <a:xfrm>
            <a:off x="8572500" y="6362700"/>
            <a:ext cx="3009900" cy="2286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21 / 44</a:t>
            </a:r>
          </a:p>
        </p:txBody>
      </p:sp>
      <p:pic>
        <p:nvPicPr>
          <p:cNvPr id="8" name="Picture 7" descr="typhoon_480x312.png"/>
          <p:cNvPicPr>
            <a:picLocks noChangeAspect="1"/>
          </p:cNvPicPr>
          <p:nvPr/>
        </p:nvPicPr>
        <p:blipFill>
          <a:blip r:embed="rId2"/>
          <a:stretch>
            <a:fillRect/>
          </a:stretch>
        </p:blipFill>
        <p:spPr>
          <a:xfrm>
            <a:off x="609600" y="1238250"/>
            <a:ext cx="4572000" cy="2971800"/>
          </a:xfrm>
          <a:prstGeom prst="rect">
            <a:avLst/>
          </a:prstGeom>
        </p:spPr>
      </p:pic>
      <p:sp>
        <p:nvSpPr>
          <p:cNvPr id="9" name="Rectangle 8"/>
          <p:cNvSpPr/>
          <p:nvPr/>
        </p:nvSpPr>
        <p:spPr>
          <a:xfrm>
            <a:off x="609600" y="1238250"/>
            <a:ext cx="4572000" cy="2971800"/>
          </a:xfrm>
          <a:prstGeom prst="rect">
            <a:avLst/>
          </a:prstGeom>
          <a:solidFill>
            <a:srgbClr val="0B3A6B">
              <a:alpha val="2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0100" y="3695700"/>
            <a:ext cx="1905000" cy="323850"/>
          </a:xfrm>
          <a:prstGeom prst="roundRect">
            <a:avLst>
              <a:gd name="adj" fmla="val 5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00100" y="3695700"/>
            <a:ext cx="1905000" cy="323850"/>
          </a:xfrm>
          <a:prstGeom prst="rect">
            <a:avLst/>
          </a:prstGeom>
          <a:noFill/>
        </p:spPr>
        <p:txBody>
          <a:bodyPr wrap="square" lIns="0" rIns="0" tIns="0" bIns="0" anchor="ctr">
            <a:spAutoFit/>
          </a:bodyPr>
          <a:lstStyle/>
          <a:p>
            <a:pPr algn="ctr">
              <a:lnSpc>
                <a:spcPct val="100000"/>
              </a:lnSpc>
              <a:spcBef>
                <a:spcPts val="0"/>
              </a:spcBef>
              <a:spcAft>
                <a:spcPts val="0"/>
              </a:spcAft>
            </a:pPr>
            <a:r>
              <a:rPr sz="975" b="1">
                <a:solidFill>
                  <a:srgbClr val="FFFFFF"/>
                </a:solidFill>
                <a:latin typeface="微软雅黑"/>
                <a:ea typeface="微软雅黑"/>
              </a:rPr>
              <a:t>北上型台风</a:t>
            </a:r>
          </a:p>
        </p:txBody>
      </p:sp>
      <p:sp>
        <p:nvSpPr>
          <p:cNvPr id="12" name="TextBox 11"/>
          <p:cNvSpPr txBox="1"/>
          <p:nvPr/>
        </p:nvSpPr>
        <p:spPr>
          <a:xfrm>
            <a:off x="5410200" y="1238250"/>
            <a:ext cx="6172200" cy="266700"/>
          </a:xfrm>
          <a:prstGeom prst="rect">
            <a:avLst/>
          </a:prstGeom>
          <a:noFill/>
        </p:spPr>
        <p:txBody>
          <a:bodyPr wrap="square" lIns="0" rIns="0" tIns="0" bIns="0" anchor="t">
            <a:spAutoFit/>
          </a:bodyPr>
          <a:lstStyle/>
          <a:p>
            <a:pPr algn="l">
              <a:lnSpc>
                <a:spcPct val="100000"/>
              </a:lnSpc>
              <a:spcBef>
                <a:spcPts val="0"/>
              </a:spcBef>
              <a:spcAft>
                <a:spcPts val="0"/>
              </a:spcAft>
            </a:pPr>
            <a:r>
              <a:rPr sz="1162" b="1">
                <a:solidFill>
                  <a:srgbClr val="0B3A6B"/>
                </a:solidFill>
                <a:latin typeface="微软雅黑"/>
                <a:ea typeface="微软雅黑"/>
              </a:rPr>
              <a:t>台风路径与强度</a:t>
            </a:r>
          </a:p>
        </p:txBody>
      </p:sp>
      <p:sp>
        <p:nvSpPr>
          <p:cNvPr id="13" name="TextBox 12"/>
          <p:cNvSpPr txBox="1"/>
          <p:nvPr/>
        </p:nvSpPr>
        <p:spPr>
          <a:xfrm>
            <a:off x="5410200" y="1543050"/>
            <a:ext cx="6172200" cy="800100"/>
          </a:xfrm>
          <a:prstGeom prst="rect">
            <a:avLst/>
          </a:prstGeom>
          <a:noFill/>
        </p:spPr>
        <p:txBody>
          <a:bodyPr wrap="square" lIns="0" rIns="0" tIns="0" bIns="0" anchor="t">
            <a:spAutoFit/>
          </a:bodyPr>
          <a:lstStyle/>
          <a:p>
            <a:pPr algn="l">
              <a:lnSpc>
                <a:spcPct val="160000"/>
              </a:lnSpc>
              <a:spcBef>
                <a:spcPts val="0"/>
              </a:spcBef>
              <a:spcAft>
                <a:spcPts val="0"/>
              </a:spcAft>
            </a:pPr>
            <a:r>
              <a:rPr sz="975" b="0">
                <a:solidFill>
                  <a:srgbClr val="16243A"/>
                </a:solidFill>
                <a:latin typeface="微软雅黑"/>
                <a:ea typeface="微软雅黑"/>
              </a:rPr>
              <a:t>2019 年 8 月 10 日 1 时 45 分，以 16 级（52 m/s）在浙江温岭沿海登陆；登陆后一路北上，8 月 11 日 20 时 50 分在山东青岛黄岛区沿海二次登陆。</a:t>
            </a:r>
          </a:p>
        </p:txBody>
      </p:sp>
      <p:sp>
        <p:nvSpPr>
          <p:cNvPr id="14" name="Rounded Rectangle 13"/>
          <p:cNvSpPr/>
          <p:nvPr/>
        </p:nvSpPr>
        <p:spPr>
          <a:xfrm>
            <a:off x="5410200" y="2457450"/>
            <a:ext cx="6172200" cy="419100"/>
          </a:xfrm>
          <a:prstGeom prst="roundRect">
            <a:avLst>
              <a:gd name="adj" fmla="val 18181"/>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562600" y="2457450"/>
            <a:ext cx="1524000" cy="419100"/>
          </a:xfrm>
          <a:prstGeom prst="rect">
            <a:avLst/>
          </a:prstGeom>
          <a:noFill/>
        </p:spPr>
        <p:txBody>
          <a:bodyPr wrap="square" lIns="0" rIns="0" tIns="0" bIns="0" anchor="ctr">
            <a:spAutoFit/>
          </a:bodyPr>
          <a:lstStyle/>
          <a:p>
            <a:pPr algn="l">
              <a:lnSpc>
                <a:spcPct val="100000"/>
              </a:lnSpc>
              <a:spcBef>
                <a:spcPts val="0"/>
              </a:spcBef>
              <a:spcAft>
                <a:spcPts val="0"/>
              </a:spcAft>
            </a:pPr>
            <a:r>
              <a:rPr sz="1575" b="1">
                <a:solidFill>
                  <a:srgbClr val="E8562A"/>
                </a:solidFill>
                <a:latin typeface="微软雅黑"/>
                <a:ea typeface="微软雅黑"/>
              </a:rPr>
              <a:t>1402.4</a:t>
            </a:r>
          </a:p>
        </p:txBody>
      </p:sp>
      <p:sp>
        <p:nvSpPr>
          <p:cNvPr id="16" name="TextBox 15"/>
          <p:cNvSpPr txBox="1"/>
          <p:nvPr/>
        </p:nvSpPr>
        <p:spPr>
          <a:xfrm>
            <a:off x="7162800" y="2457450"/>
            <a:ext cx="571500" cy="419100"/>
          </a:xfrm>
          <a:prstGeom prst="rect">
            <a:avLst/>
          </a:prstGeom>
          <a:noFill/>
        </p:spPr>
        <p:txBody>
          <a:bodyPr wrap="square" lIns="0" rIns="0" tIns="0" bIns="0" anchor="ctr">
            <a:spAutoFit/>
          </a:bodyPr>
          <a:lstStyle/>
          <a:p>
            <a:pPr algn="l">
              <a:lnSpc>
                <a:spcPct val="100000"/>
              </a:lnSpc>
              <a:spcBef>
                <a:spcPts val="0"/>
              </a:spcBef>
              <a:spcAft>
                <a:spcPts val="0"/>
              </a:spcAft>
            </a:pPr>
            <a:r>
              <a:rPr sz="937" b="0">
                <a:solidFill>
                  <a:srgbClr val="5A6B80"/>
                </a:solidFill>
                <a:latin typeface="微软雅黑"/>
                <a:ea typeface="微软雅黑"/>
              </a:rPr>
              <a:t>万人</a:t>
            </a:r>
          </a:p>
        </p:txBody>
      </p:sp>
      <p:sp>
        <p:nvSpPr>
          <p:cNvPr id="17" name="TextBox 16"/>
          <p:cNvSpPr txBox="1"/>
          <p:nvPr/>
        </p:nvSpPr>
        <p:spPr>
          <a:xfrm>
            <a:off x="7810499" y="2457450"/>
            <a:ext cx="3619500" cy="419100"/>
          </a:xfrm>
          <a:prstGeom prst="rect">
            <a:avLst/>
          </a:prstGeom>
          <a:noFill/>
        </p:spPr>
        <p:txBody>
          <a:bodyPr wrap="square" lIns="0" rIns="0" tIns="0" bIns="0" anchor="ctr">
            <a:spAutoFit/>
          </a:bodyPr>
          <a:lstStyle/>
          <a:p>
            <a:pPr algn="l">
              <a:lnSpc>
                <a:spcPct val="100000"/>
              </a:lnSpc>
              <a:spcBef>
                <a:spcPts val="0"/>
              </a:spcBef>
              <a:spcAft>
                <a:spcPts val="0"/>
              </a:spcAft>
            </a:pPr>
            <a:r>
              <a:rPr sz="975" b="0">
                <a:solidFill>
                  <a:srgbClr val="16243A"/>
                </a:solidFill>
                <a:latin typeface="微软雅黑"/>
                <a:ea typeface="微软雅黑"/>
              </a:rPr>
              <a:t>9 省（市）受灾</a:t>
            </a:r>
          </a:p>
        </p:txBody>
      </p:sp>
      <p:sp>
        <p:nvSpPr>
          <p:cNvPr id="18" name="Rounded Rectangle 17"/>
          <p:cNvSpPr/>
          <p:nvPr/>
        </p:nvSpPr>
        <p:spPr>
          <a:xfrm>
            <a:off x="5410200" y="2933700"/>
            <a:ext cx="6172200" cy="419100"/>
          </a:xfrm>
          <a:prstGeom prst="roundRect">
            <a:avLst>
              <a:gd name="adj" fmla="val 18181"/>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5562600" y="2933700"/>
            <a:ext cx="1524000" cy="419100"/>
          </a:xfrm>
          <a:prstGeom prst="rect">
            <a:avLst/>
          </a:prstGeom>
          <a:noFill/>
        </p:spPr>
        <p:txBody>
          <a:bodyPr wrap="square" lIns="0" rIns="0" tIns="0" bIns="0" anchor="ctr">
            <a:spAutoFit/>
          </a:bodyPr>
          <a:lstStyle/>
          <a:p>
            <a:pPr algn="l">
              <a:lnSpc>
                <a:spcPct val="100000"/>
              </a:lnSpc>
              <a:spcBef>
                <a:spcPts val="0"/>
              </a:spcBef>
              <a:spcAft>
                <a:spcPts val="0"/>
              </a:spcAft>
            </a:pPr>
            <a:r>
              <a:rPr sz="1575" b="1">
                <a:solidFill>
                  <a:srgbClr val="E8562A"/>
                </a:solidFill>
                <a:latin typeface="微软雅黑"/>
                <a:ea typeface="微软雅黑"/>
              </a:rPr>
              <a:t>66</a:t>
            </a:r>
          </a:p>
        </p:txBody>
      </p:sp>
      <p:sp>
        <p:nvSpPr>
          <p:cNvPr id="20" name="TextBox 19"/>
          <p:cNvSpPr txBox="1"/>
          <p:nvPr/>
        </p:nvSpPr>
        <p:spPr>
          <a:xfrm>
            <a:off x="7162800" y="2933700"/>
            <a:ext cx="571500" cy="419100"/>
          </a:xfrm>
          <a:prstGeom prst="rect">
            <a:avLst/>
          </a:prstGeom>
          <a:noFill/>
        </p:spPr>
        <p:txBody>
          <a:bodyPr wrap="square" lIns="0" rIns="0" tIns="0" bIns="0" anchor="ctr">
            <a:spAutoFit/>
          </a:bodyPr>
          <a:lstStyle/>
          <a:p>
            <a:pPr algn="l">
              <a:lnSpc>
                <a:spcPct val="100000"/>
              </a:lnSpc>
              <a:spcBef>
                <a:spcPts val="0"/>
              </a:spcBef>
              <a:spcAft>
                <a:spcPts val="0"/>
              </a:spcAft>
            </a:pPr>
            <a:r>
              <a:rPr sz="937" b="0">
                <a:solidFill>
                  <a:srgbClr val="5A6B80"/>
                </a:solidFill>
                <a:latin typeface="微软雅黑"/>
                <a:ea typeface="微软雅黑"/>
              </a:rPr>
              <a:t>人</a:t>
            </a:r>
          </a:p>
        </p:txBody>
      </p:sp>
      <p:sp>
        <p:nvSpPr>
          <p:cNvPr id="21" name="TextBox 20"/>
          <p:cNvSpPr txBox="1"/>
          <p:nvPr/>
        </p:nvSpPr>
        <p:spPr>
          <a:xfrm>
            <a:off x="7810499" y="2933700"/>
            <a:ext cx="3619500" cy="419100"/>
          </a:xfrm>
          <a:prstGeom prst="rect">
            <a:avLst/>
          </a:prstGeom>
          <a:noFill/>
        </p:spPr>
        <p:txBody>
          <a:bodyPr wrap="square" lIns="0" rIns="0" tIns="0" bIns="0" anchor="ctr">
            <a:spAutoFit/>
          </a:bodyPr>
          <a:lstStyle/>
          <a:p>
            <a:pPr algn="l">
              <a:lnSpc>
                <a:spcPct val="100000"/>
              </a:lnSpc>
              <a:spcBef>
                <a:spcPts val="0"/>
              </a:spcBef>
              <a:spcAft>
                <a:spcPts val="0"/>
              </a:spcAft>
            </a:pPr>
            <a:r>
              <a:rPr sz="975" b="0">
                <a:solidFill>
                  <a:srgbClr val="16243A"/>
                </a:solidFill>
                <a:latin typeface="微软雅黑"/>
                <a:ea typeface="微软雅黑"/>
              </a:rPr>
              <a:t>因灾死亡（另 4 人失踪）</a:t>
            </a:r>
          </a:p>
        </p:txBody>
      </p:sp>
      <p:sp>
        <p:nvSpPr>
          <p:cNvPr id="22" name="Rounded Rectangle 21"/>
          <p:cNvSpPr/>
          <p:nvPr/>
        </p:nvSpPr>
        <p:spPr>
          <a:xfrm>
            <a:off x="5410200" y="3409950"/>
            <a:ext cx="6172200" cy="419100"/>
          </a:xfrm>
          <a:prstGeom prst="roundRect">
            <a:avLst>
              <a:gd name="adj" fmla="val 18181"/>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562600" y="3409950"/>
            <a:ext cx="1524000" cy="419100"/>
          </a:xfrm>
          <a:prstGeom prst="rect">
            <a:avLst/>
          </a:prstGeom>
          <a:noFill/>
        </p:spPr>
        <p:txBody>
          <a:bodyPr wrap="square" lIns="0" rIns="0" tIns="0" bIns="0" anchor="ctr">
            <a:spAutoFit/>
          </a:bodyPr>
          <a:lstStyle/>
          <a:p>
            <a:pPr algn="l">
              <a:lnSpc>
                <a:spcPct val="100000"/>
              </a:lnSpc>
              <a:spcBef>
                <a:spcPts val="0"/>
              </a:spcBef>
              <a:spcAft>
                <a:spcPts val="0"/>
              </a:spcAft>
            </a:pPr>
            <a:r>
              <a:rPr sz="1575" b="1">
                <a:solidFill>
                  <a:srgbClr val="E8562A"/>
                </a:solidFill>
                <a:latin typeface="微软雅黑"/>
                <a:ea typeface="微软雅黑"/>
              </a:rPr>
              <a:t>209.7</a:t>
            </a:r>
          </a:p>
        </p:txBody>
      </p:sp>
      <p:sp>
        <p:nvSpPr>
          <p:cNvPr id="24" name="TextBox 23"/>
          <p:cNvSpPr txBox="1"/>
          <p:nvPr/>
        </p:nvSpPr>
        <p:spPr>
          <a:xfrm>
            <a:off x="7162800" y="3409950"/>
            <a:ext cx="571500" cy="419100"/>
          </a:xfrm>
          <a:prstGeom prst="rect">
            <a:avLst/>
          </a:prstGeom>
          <a:noFill/>
        </p:spPr>
        <p:txBody>
          <a:bodyPr wrap="square" lIns="0" rIns="0" tIns="0" bIns="0" anchor="ctr">
            <a:spAutoFit/>
          </a:bodyPr>
          <a:lstStyle/>
          <a:p>
            <a:pPr algn="l">
              <a:lnSpc>
                <a:spcPct val="100000"/>
              </a:lnSpc>
              <a:spcBef>
                <a:spcPts val="0"/>
              </a:spcBef>
              <a:spcAft>
                <a:spcPts val="0"/>
              </a:spcAft>
            </a:pPr>
            <a:r>
              <a:rPr sz="937" b="0">
                <a:solidFill>
                  <a:srgbClr val="5A6B80"/>
                </a:solidFill>
                <a:latin typeface="微软雅黑"/>
                <a:ea typeface="微软雅黑"/>
              </a:rPr>
              <a:t>万人</a:t>
            </a:r>
          </a:p>
        </p:txBody>
      </p:sp>
      <p:sp>
        <p:nvSpPr>
          <p:cNvPr id="25" name="TextBox 24"/>
          <p:cNvSpPr txBox="1"/>
          <p:nvPr/>
        </p:nvSpPr>
        <p:spPr>
          <a:xfrm>
            <a:off x="7810499" y="3409950"/>
            <a:ext cx="3619500" cy="419100"/>
          </a:xfrm>
          <a:prstGeom prst="rect">
            <a:avLst/>
          </a:prstGeom>
          <a:noFill/>
        </p:spPr>
        <p:txBody>
          <a:bodyPr wrap="square" lIns="0" rIns="0" tIns="0" bIns="0" anchor="ctr">
            <a:spAutoFit/>
          </a:bodyPr>
          <a:lstStyle/>
          <a:p>
            <a:pPr algn="l">
              <a:lnSpc>
                <a:spcPct val="100000"/>
              </a:lnSpc>
              <a:spcBef>
                <a:spcPts val="0"/>
              </a:spcBef>
              <a:spcAft>
                <a:spcPts val="0"/>
              </a:spcAft>
            </a:pPr>
            <a:r>
              <a:rPr sz="975" b="0">
                <a:solidFill>
                  <a:srgbClr val="16243A"/>
                </a:solidFill>
                <a:latin typeface="微软雅黑"/>
                <a:ea typeface="微软雅黑"/>
              </a:rPr>
              <a:t>紧急转移安置</a:t>
            </a:r>
          </a:p>
        </p:txBody>
      </p:sp>
      <p:sp>
        <p:nvSpPr>
          <p:cNvPr id="26" name="Rounded Rectangle 25"/>
          <p:cNvSpPr/>
          <p:nvPr/>
        </p:nvSpPr>
        <p:spPr>
          <a:xfrm>
            <a:off x="5410200" y="3886200"/>
            <a:ext cx="6172200" cy="419100"/>
          </a:xfrm>
          <a:prstGeom prst="roundRect">
            <a:avLst>
              <a:gd name="adj" fmla="val 18181"/>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5562600" y="3886200"/>
            <a:ext cx="1524000" cy="419100"/>
          </a:xfrm>
          <a:prstGeom prst="rect">
            <a:avLst/>
          </a:prstGeom>
          <a:noFill/>
        </p:spPr>
        <p:txBody>
          <a:bodyPr wrap="square" lIns="0" rIns="0" tIns="0" bIns="0" anchor="ctr">
            <a:spAutoFit/>
          </a:bodyPr>
          <a:lstStyle/>
          <a:p>
            <a:pPr algn="l">
              <a:lnSpc>
                <a:spcPct val="100000"/>
              </a:lnSpc>
              <a:spcBef>
                <a:spcPts val="0"/>
              </a:spcBef>
              <a:spcAft>
                <a:spcPts val="0"/>
              </a:spcAft>
            </a:pPr>
            <a:r>
              <a:rPr sz="1575" b="1">
                <a:solidFill>
                  <a:srgbClr val="E8562A"/>
                </a:solidFill>
                <a:latin typeface="微软雅黑"/>
                <a:ea typeface="微软雅黑"/>
              </a:rPr>
              <a:t>515.3</a:t>
            </a:r>
          </a:p>
        </p:txBody>
      </p:sp>
      <p:sp>
        <p:nvSpPr>
          <p:cNvPr id="28" name="TextBox 27"/>
          <p:cNvSpPr txBox="1"/>
          <p:nvPr/>
        </p:nvSpPr>
        <p:spPr>
          <a:xfrm>
            <a:off x="7162800" y="3886200"/>
            <a:ext cx="571500" cy="419100"/>
          </a:xfrm>
          <a:prstGeom prst="rect">
            <a:avLst/>
          </a:prstGeom>
          <a:noFill/>
        </p:spPr>
        <p:txBody>
          <a:bodyPr wrap="square" lIns="0" rIns="0" tIns="0" bIns="0" anchor="ctr">
            <a:spAutoFit/>
          </a:bodyPr>
          <a:lstStyle/>
          <a:p>
            <a:pPr algn="l">
              <a:lnSpc>
                <a:spcPct val="100000"/>
              </a:lnSpc>
              <a:spcBef>
                <a:spcPts val="0"/>
              </a:spcBef>
              <a:spcAft>
                <a:spcPts val="0"/>
              </a:spcAft>
            </a:pPr>
            <a:r>
              <a:rPr sz="937" b="0">
                <a:solidFill>
                  <a:srgbClr val="5A6B80"/>
                </a:solidFill>
                <a:latin typeface="微软雅黑"/>
                <a:ea typeface="微软雅黑"/>
              </a:rPr>
              <a:t>亿元</a:t>
            </a:r>
          </a:p>
        </p:txBody>
      </p:sp>
      <p:sp>
        <p:nvSpPr>
          <p:cNvPr id="29" name="TextBox 28"/>
          <p:cNvSpPr txBox="1"/>
          <p:nvPr/>
        </p:nvSpPr>
        <p:spPr>
          <a:xfrm>
            <a:off x="7810499" y="3886200"/>
            <a:ext cx="3619500" cy="419100"/>
          </a:xfrm>
          <a:prstGeom prst="rect">
            <a:avLst/>
          </a:prstGeom>
          <a:noFill/>
        </p:spPr>
        <p:txBody>
          <a:bodyPr wrap="square" lIns="0" rIns="0" tIns="0" bIns="0" anchor="ctr">
            <a:spAutoFit/>
          </a:bodyPr>
          <a:lstStyle/>
          <a:p>
            <a:pPr algn="l">
              <a:lnSpc>
                <a:spcPct val="100000"/>
              </a:lnSpc>
              <a:spcBef>
                <a:spcPts val="0"/>
              </a:spcBef>
              <a:spcAft>
                <a:spcPts val="0"/>
              </a:spcAft>
            </a:pPr>
            <a:r>
              <a:rPr sz="975" b="0">
                <a:solidFill>
                  <a:srgbClr val="16243A"/>
                </a:solidFill>
                <a:latin typeface="微软雅黑"/>
                <a:ea typeface="微软雅黑"/>
              </a:rPr>
              <a:t>直接经济损失</a:t>
            </a:r>
          </a:p>
        </p:txBody>
      </p:sp>
      <p:sp>
        <p:nvSpPr>
          <p:cNvPr id="30" name="TextBox 29"/>
          <p:cNvSpPr txBox="1"/>
          <p:nvPr/>
        </p:nvSpPr>
        <p:spPr>
          <a:xfrm>
            <a:off x="609600" y="4362450"/>
            <a:ext cx="10972800" cy="1428750"/>
          </a:xfrm>
          <a:prstGeom prst="rect">
            <a:avLst/>
          </a:prstGeom>
          <a:noFill/>
        </p:spPr>
        <p:txBody>
          <a:bodyPr wrap="square" lIns="0" rIns="0" tIns="0" bIns="0" anchor="t">
            <a:spAutoFit/>
          </a:bodyPr>
          <a:lstStyle/>
          <a:p>
            <a:pPr algn="l">
              <a:lnSpc>
                <a:spcPct val="165000"/>
              </a:lnSpc>
              <a:spcBef>
                <a:spcPts val="0"/>
              </a:spcBef>
              <a:spcAft>
                <a:spcPts val="0"/>
              </a:spcAft>
            </a:pPr>
            <a:r>
              <a:rPr sz="975" b="0">
                <a:solidFill>
                  <a:srgbClr val="16243A"/>
                </a:solidFill>
                <a:latin typeface="微软雅黑"/>
                <a:ea typeface="微软雅黑"/>
              </a:rPr>
              <a:t>灾害特点：
· 风雨强度大，影响区域位于东部经济发达、人口密集地区，直接经济损失为 2000 年以来第二多，仅次于 2013 年"菲特"（631.4 亿元）
· 后期北上影响山东、辽宁等地，北方沿海地区面对台风灾害防御能力相对较弱，造成新的受灾面
· 浙江临海古城等发生严重内涝，温州永嘉县岩坦镇山早村因山洪造成 23 人遇难、9 人失联
教训：台风灾害不只是"沿海的事"，北上路径台风对北方地区同样构成重大威胁。</a:t>
            </a:r>
          </a:p>
        </p:txBody>
      </p:sp>
      <p:sp>
        <p:nvSpPr>
          <p:cNvPr id="31" name="TextBox 30"/>
          <p:cNvSpPr txBox="1"/>
          <p:nvPr/>
        </p:nvSpPr>
        <p:spPr>
          <a:xfrm>
            <a:off x="609600" y="5886450"/>
            <a:ext cx="10972800" cy="228600"/>
          </a:xfrm>
          <a:prstGeom prst="rect">
            <a:avLst/>
          </a:prstGeom>
          <a:noFill/>
        </p:spPr>
        <p:txBody>
          <a:bodyPr wrap="square" lIns="0" rIns="0" tIns="0" bIns="0" anchor="t">
            <a:spAutoFit/>
          </a:bodyPr>
          <a:lstStyle/>
          <a:p>
            <a:pPr algn="l">
              <a:lnSpc>
                <a:spcPct val="100000"/>
              </a:lnSpc>
              <a:spcBef>
                <a:spcPts val="0"/>
              </a:spcBef>
              <a:spcAft>
                <a:spcPts val="0"/>
              </a:spcAft>
            </a:pPr>
            <a:r>
              <a:rPr sz="862" b="0">
                <a:solidFill>
                  <a:srgbClr val="5A6B80"/>
                </a:solidFill>
                <a:latin typeface="微软雅黑"/>
                <a:ea typeface="微软雅黑"/>
              </a:rPr>
              <a:t>资料来源：应急管理部 2019 年全国十大自然灾害通报</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09600" y="495299"/>
            <a:ext cx="57150" cy="304800"/>
          </a:xfrm>
          <a:prstGeom prst="roundRect">
            <a:avLst>
              <a:gd name="adj" fmla="val 5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381000"/>
            <a:ext cx="8191500" cy="533400"/>
          </a:xfrm>
          <a:prstGeom prst="rect">
            <a:avLst/>
          </a:prstGeom>
          <a:noFill/>
        </p:spPr>
        <p:txBody>
          <a:bodyPr wrap="square" lIns="0" rIns="0" tIns="0" bIns="0" anchor="t">
            <a:spAutoFit/>
          </a:bodyPr>
          <a:lstStyle/>
          <a:p>
            <a:pPr algn="l">
              <a:lnSpc>
                <a:spcPct val="100000"/>
              </a:lnSpc>
              <a:spcBef>
                <a:spcPts val="0"/>
              </a:spcBef>
              <a:spcAft>
                <a:spcPts val="0"/>
              </a:spcAft>
            </a:pPr>
            <a:r>
              <a:rPr sz="2550" b="1">
                <a:solidFill>
                  <a:srgbClr val="16243A"/>
                </a:solidFill>
                <a:latin typeface="微软雅黑"/>
                <a:ea typeface="微软雅黑"/>
              </a:rPr>
              <a:t>案例⑥ 2024 年超强台风"摩羯"</a:t>
            </a:r>
          </a:p>
        </p:txBody>
      </p:sp>
      <p:sp>
        <p:nvSpPr>
          <p:cNvPr id="5" name="TextBox 4"/>
          <p:cNvSpPr txBox="1"/>
          <p:nvPr/>
        </p:nvSpPr>
        <p:spPr>
          <a:xfrm>
            <a:off x="5715000" y="514350"/>
            <a:ext cx="5867400" cy="2667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新中国成立以来登陆我国大陆最强秋台风</a:t>
            </a:r>
          </a:p>
        </p:txBody>
      </p:sp>
      <p:sp>
        <p:nvSpPr>
          <p:cNvPr id="6" name="TextBox 5"/>
          <p:cNvSpPr txBox="1"/>
          <p:nvPr/>
        </p:nvSpPr>
        <p:spPr>
          <a:xfrm>
            <a:off x="609600" y="6362700"/>
            <a:ext cx="7239000" cy="228600"/>
          </a:xfrm>
          <a:prstGeom prst="rect">
            <a:avLst/>
          </a:prstGeom>
          <a:noFill/>
        </p:spPr>
        <p:txBody>
          <a:bodyPr wrap="square" lIns="0" rIns="0" tIns="0" bIns="0" anchor="t">
            <a:spAutoFit/>
          </a:bodyPr>
          <a:lstStyle/>
          <a:p>
            <a:pPr algn="l">
              <a:lnSpc>
                <a:spcPct val="100000"/>
              </a:lnSpc>
              <a:spcBef>
                <a:spcPts val="0"/>
              </a:spcBef>
              <a:spcAft>
                <a:spcPts val="0"/>
              </a:spcAft>
            </a:pPr>
            <a:r>
              <a:rPr sz="975" b="0">
                <a:solidFill>
                  <a:srgbClr val="5A6B80"/>
                </a:solidFill>
                <a:latin typeface="微软雅黑"/>
                <a:ea typeface="微软雅黑"/>
              </a:rPr>
              <a:t>防灾减灾培训课件 · 近 10 年自然灾害典型案例解读</a:t>
            </a:r>
          </a:p>
        </p:txBody>
      </p:sp>
      <p:sp>
        <p:nvSpPr>
          <p:cNvPr id="7" name="TextBox 6"/>
          <p:cNvSpPr txBox="1"/>
          <p:nvPr/>
        </p:nvSpPr>
        <p:spPr>
          <a:xfrm>
            <a:off x="8572500" y="6362700"/>
            <a:ext cx="3009900" cy="2286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22 / 44</a:t>
            </a:r>
          </a:p>
        </p:txBody>
      </p:sp>
      <p:sp>
        <p:nvSpPr>
          <p:cNvPr id="8" name="Rounded Rectangle 7"/>
          <p:cNvSpPr/>
          <p:nvPr/>
        </p:nvSpPr>
        <p:spPr>
          <a:xfrm>
            <a:off x="609600" y="1238250"/>
            <a:ext cx="10972800" cy="914400"/>
          </a:xfrm>
          <a:prstGeom prst="roundRect">
            <a:avLst>
              <a:gd name="adj" fmla="val 12500"/>
            </a:avLst>
          </a:prstGeom>
          <a:solidFill>
            <a:srgbClr val="E8562A">
              <a:alpha val="1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76300" y="1390650"/>
            <a:ext cx="10439400" cy="285750"/>
          </a:xfrm>
          <a:prstGeom prst="rect">
            <a:avLst/>
          </a:prstGeom>
          <a:noFill/>
        </p:spPr>
        <p:txBody>
          <a:bodyPr wrap="square" lIns="0" rIns="0" tIns="0" bIns="0" anchor="t">
            <a:spAutoFit/>
          </a:bodyPr>
          <a:lstStyle/>
          <a:p>
            <a:pPr algn="l">
              <a:lnSpc>
                <a:spcPct val="100000"/>
              </a:lnSpc>
              <a:spcBef>
                <a:spcPts val="0"/>
              </a:spcBef>
              <a:spcAft>
                <a:spcPts val="0"/>
              </a:spcAft>
            </a:pPr>
            <a:r>
              <a:rPr sz="1350" b="1">
                <a:solidFill>
                  <a:srgbClr val="C2401C"/>
                </a:solidFill>
                <a:latin typeface="微软雅黑"/>
                <a:ea typeface="微软雅黑"/>
              </a:rPr>
              <a:t>登陆强度：17 级以上（62 m/s）——近 10 年登陆我国最强台风</a:t>
            </a:r>
          </a:p>
        </p:txBody>
      </p:sp>
      <p:sp>
        <p:nvSpPr>
          <p:cNvPr id="10" name="TextBox 9"/>
          <p:cNvSpPr txBox="1"/>
          <p:nvPr/>
        </p:nvSpPr>
        <p:spPr>
          <a:xfrm>
            <a:off x="876300" y="1733550"/>
            <a:ext cx="10439400" cy="323850"/>
          </a:xfrm>
          <a:prstGeom prst="rect">
            <a:avLst/>
          </a:prstGeom>
          <a:noFill/>
        </p:spPr>
        <p:txBody>
          <a:bodyPr wrap="square" lIns="0" rIns="0" tIns="0" bIns="0" anchor="t">
            <a:spAutoFit/>
          </a:bodyPr>
          <a:lstStyle/>
          <a:p>
            <a:pPr algn="l">
              <a:lnSpc>
                <a:spcPct val="100000"/>
              </a:lnSpc>
              <a:spcBef>
                <a:spcPts val="0"/>
              </a:spcBef>
              <a:spcAft>
                <a:spcPts val="0"/>
              </a:spcAft>
            </a:pPr>
            <a:r>
              <a:rPr sz="975" b="0">
                <a:solidFill>
                  <a:srgbClr val="16243A"/>
                </a:solidFill>
                <a:latin typeface="微软雅黑"/>
                <a:ea typeface="微软雅黑"/>
              </a:rPr>
              <a:t>2024 年 9 月 6 日 16 时 20 分登陆海南文昌翁田镇，22 时 20 分登陆广东徐闻，是继 2014 年"威马逊"之后登陆我国的最强台风。</a:t>
            </a:r>
          </a:p>
        </p:txBody>
      </p:sp>
      <p:sp>
        <p:nvSpPr>
          <p:cNvPr id="11" name="Rounded Rectangle 10"/>
          <p:cNvSpPr/>
          <p:nvPr/>
        </p:nvSpPr>
        <p:spPr>
          <a:xfrm>
            <a:off x="609600" y="2324100"/>
            <a:ext cx="2590800" cy="1009650"/>
          </a:xfrm>
          <a:prstGeom prst="roundRect">
            <a:avLst>
              <a:gd name="adj" fmla="val 11320"/>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609600" y="2324100"/>
            <a:ext cx="2590800" cy="47625"/>
          </a:xfrm>
          <a:prstGeom prst="rect">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19150" y="2476500"/>
            <a:ext cx="2286000" cy="419100"/>
          </a:xfrm>
          <a:prstGeom prst="rect">
            <a:avLst/>
          </a:prstGeom>
          <a:noFill/>
        </p:spPr>
        <p:txBody>
          <a:bodyPr wrap="square" lIns="0" rIns="0" tIns="0" bIns="0" anchor="t">
            <a:spAutoFit/>
          </a:bodyPr>
          <a:lstStyle/>
          <a:p>
            <a:pPr algn="l">
              <a:lnSpc>
                <a:spcPct val="100000"/>
              </a:lnSpc>
              <a:spcBef>
                <a:spcPts val="0"/>
              </a:spcBef>
              <a:spcAft>
                <a:spcPts val="0"/>
              </a:spcAft>
            </a:pPr>
            <a:r>
              <a:rPr sz="2250" b="1">
                <a:solidFill>
                  <a:srgbClr val="E8562A"/>
                </a:solidFill>
                <a:latin typeface="微软雅黑"/>
                <a:ea typeface="微软雅黑"/>
              </a:rPr>
              <a:t>741.5</a:t>
            </a:r>
            <a:r>
              <a:rPr sz="975" b="1">
                <a:solidFill>
                  <a:srgbClr val="5A6B80"/>
                </a:solidFill>
                <a:latin typeface="微软雅黑"/>
                <a:ea typeface="微软雅黑"/>
              </a:rPr>
              <a:t>万人</a:t>
            </a:r>
          </a:p>
        </p:txBody>
      </p:sp>
      <p:sp>
        <p:nvSpPr>
          <p:cNvPr id="14" name="TextBox 13"/>
          <p:cNvSpPr txBox="1"/>
          <p:nvPr/>
        </p:nvSpPr>
        <p:spPr>
          <a:xfrm>
            <a:off x="819150" y="2933700"/>
            <a:ext cx="2286000" cy="323850"/>
          </a:xfrm>
          <a:prstGeom prst="rect">
            <a:avLst/>
          </a:prstGeom>
          <a:noFill/>
        </p:spPr>
        <p:txBody>
          <a:bodyPr wrap="square" lIns="0" rIns="0" tIns="0" bIns="0" anchor="t">
            <a:spAutoFit/>
          </a:bodyPr>
          <a:lstStyle/>
          <a:p>
            <a:pPr algn="l">
              <a:lnSpc>
                <a:spcPct val="130000"/>
              </a:lnSpc>
              <a:spcBef>
                <a:spcPts val="0"/>
              </a:spcBef>
              <a:spcAft>
                <a:spcPts val="0"/>
              </a:spcAft>
            </a:pPr>
            <a:r>
              <a:rPr sz="862" b="0">
                <a:solidFill>
                  <a:srgbClr val="16243A"/>
                </a:solidFill>
                <a:latin typeface="微软雅黑"/>
                <a:ea typeface="微软雅黑"/>
              </a:rPr>
              <a:t>海南、广东、广西、云南 4 省（区）受灾</a:t>
            </a:r>
          </a:p>
        </p:txBody>
      </p:sp>
      <p:sp>
        <p:nvSpPr>
          <p:cNvPr id="15" name="Rounded Rectangle 14"/>
          <p:cNvSpPr/>
          <p:nvPr/>
        </p:nvSpPr>
        <p:spPr>
          <a:xfrm>
            <a:off x="3352800" y="2324100"/>
            <a:ext cx="2590800" cy="1009650"/>
          </a:xfrm>
          <a:prstGeom prst="roundRect">
            <a:avLst>
              <a:gd name="adj" fmla="val 11320"/>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3352800" y="2324100"/>
            <a:ext cx="2590800" cy="47625"/>
          </a:xfrm>
          <a:prstGeom prst="rect">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562350" y="2476500"/>
            <a:ext cx="2286000" cy="419100"/>
          </a:xfrm>
          <a:prstGeom prst="rect">
            <a:avLst/>
          </a:prstGeom>
          <a:noFill/>
        </p:spPr>
        <p:txBody>
          <a:bodyPr wrap="square" lIns="0" rIns="0" tIns="0" bIns="0" anchor="t">
            <a:spAutoFit/>
          </a:bodyPr>
          <a:lstStyle/>
          <a:p>
            <a:pPr algn="l">
              <a:lnSpc>
                <a:spcPct val="100000"/>
              </a:lnSpc>
              <a:spcBef>
                <a:spcPts val="0"/>
              </a:spcBef>
              <a:spcAft>
                <a:spcPts val="0"/>
              </a:spcAft>
            </a:pPr>
            <a:r>
              <a:rPr sz="2250" b="1">
                <a:solidFill>
                  <a:srgbClr val="E8562A"/>
                </a:solidFill>
                <a:latin typeface="微软雅黑"/>
                <a:ea typeface="微软雅黑"/>
              </a:rPr>
              <a:t>4</a:t>
            </a:r>
            <a:r>
              <a:rPr sz="975" b="1">
                <a:solidFill>
                  <a:srgbClr val="5A6B80"/>
                </a:solidFill>
                <a:latin typeface="微软雅黑"/>
                <a:ea typeface="微软雅黑"/>
              </a:rPr>
              <a:t>人</a:t>
            </a:r>
          </a:p>
        </p:txBody>
      </p:sp>
      <p:sp>
        <p:nvSpPr>
          <p:cNvPr id="18" name="TextBox 17"/>
          <p:cNvSpPr txBox="1"/>
          <p:nvPr/>
        </p:nvSpPr>
        <p:spPr>
          <a:xfrm>
            <a:off x="3562350" y="2933700"/>
            <a:ext cx="2286000" cy="323850"/>
          </a:xfrm>
          <a:prstGeom prst="rect">
            <a:avLst/>
          </a:prstGeom>
          <a:noFill/>
        </p:spPr>
        <p:txBody>
          <a:bodyPr wrap="square" lIns="0" rIns="0" tIns="0" bIns="0" anchor="t">
            <a:spAutoFit/>
          </a:bodyPr>
          <a:lstStyle/>
          <a:p>
            <a:pPr algn="l">
              <a:lnSpc>
                <a:spcPct val="130000"/>
              </a:lnSpc>
              <a:spcBef>
                <a:spcPts val="0"/>
              </a:spcBef>
              <a:spcAft>
                <a:spcPts val="0"/>
              </a:spcAft>
            </a:pPr>
            <a:r>
              <a:rPr sz="862" b="0">
                <a:solidFill>
                  <a:srgbClr val="16243A"/>
                </a:solidFill>
                <a:latin typeface="微软雅黑"/>
                <a:ea typeface="微软雅黑"/>
              </a:rPr>
              <a:t>因灾死亡（海南受伤 95 人）</a:t>
            </a:r>
          </a:p>
        </p:txBody>
      </p:sp>
      <p:sp>
        <p:nvSpPr>
          <p:cNvPr id="19" name="Rounded Rectangle 18"/>
          <p:cNvSpPr/>
          <p:nvPr/>
        </p:nvSpPr>
        <p:spPr>
          <a:xfrm>
            <a:off x="6096000" y="2324100"/>
            <a:ext cx="2590800" cy="1009650"/>
          </a:xfrm>
          <a:prstGeom prst="roundRect">
            <a:avLst>
              <a:gd name="adj" fmla="val 11320"/>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6096000" y="2324100"/>
            <a:ext cx="2590800" cy="47625"/>
          </a:xfrm>
          <a:prstGeom prst="rect">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305550" y="2476500"/>
            <a:ext cx="2286000" cy="419100"/>
          </a:xfrm>
          <a:prstGeom prst="rect">
            <a:avLst/>
          </a:prstGeom>
          <a:noFill/>
        </p:spPr>
        <p:txBody>
          <a:bodyPr wrap="square" lIns="0" rIns="0" tIns="0" bIns="0" anchor="t">
            <a:spAutoFit/>
          </a:bodyPr>
          <a:lstStyle/>
          <a:p>
            <a:pPr algn="l">
              <a:lnSpc>
                <a:spcPct val="100000"/>
              </a:lnSpc>
              <a:spcBef>
                <a:spcPts val="0"/>
              </a:spcBef>
              <a:spcAft>
                <a:spcPts val="0"/>
              </a:spcAft>
            </a:pPr>
            <a:r>
              <a:rPr sz="2250" b="1">
                <a:solidFill>
                  <a:srgbClr val="2E7DD1"/>
                </a:solidFill>
                <a:latin typeface="微软雅黑"/>
                <a:ea typeface="微软雅黑"/>
              </a:rPr>
              <a:t>51</a:t>
            </a:r>
            <a:r>
              <a:rPr sz="975" b="1">
                <a:solidFill>
                  <a:srgbClr val="5A6B80"/>
                </a:solidFill>
                <a:latin typeface="微软雅黑"/>
                <a:ea typeface="微软雅黑"/>
              </a:rPr>
              <a:t>万人</a:t>
            </a:r>
          </a:p>
        </p:txBody>
      </p:sp>
      <p:sp>
        <p:nvSpPr>
          <p:cNvPr id="22" name="TextBox 21"/>
          <p:cNvSpPr txBox="1"/>
          <p:nvPr/>
        </p:nvSpPr>
        <p:spPr>
          <a:xfrm>
            <a:off x="6305550" y="2933700"/>
            <a:ext cx="2286000" cy="323850"/>
          </a:xfrm>
          <a:prstGeom prst="rect">
            <a:avLst/>
          </a:prstGeom>
          <a:noFill/>
        </p:spPr>
        <p:txBody>
          <a:bodyPr wrap="square" lIns="0" rIns="0" tIns="0" bIns="0" anchor="t">
            <a:spAutoFit/>
          </a:bodyPr>
          <a:lstStyle/>
          <a:p>
            <a:pPr algn="l">
              <a:lnSpc>
                <a:spcPct val="130000"/>
              </a:lnSpc>
              <a:spcBef>
                <a:spcPts val="0"/>
              </a:spcBef>
              <a:spcAft>
                <a:spcPts val="0"/>
              </a:spcAft>
            </a:pPr>
            <a:r>
              <a:rPr sz="862" b="0">
                <a:solidFill>
                  <a:srgbClr val="16243A"/>
                </a:solidFill>
                <a:latin typeface="微软雅黑"/>
                <a:ea typeface="微软雅黑"/>
              </a:rPr>
              <a:t>紧急转移安置</a:t>
            </a:r>
          </a:p>
        </p:txBody>
      </p:sp>
      <p:sp>
        <p:nvSpPr>
          <p:cNvPr id="23" name="Rounded Rectangle 22"/>
          <p:cNvSpPr/>
          <p:nvPr/>
        </p:nvSpPr>
        <p:spPr>
          <a:xfrm>
            <a:off x="8839200" y="2324100"/>
            <a:ext cx="2590800" cy="1009650"/>
          </a:xfrm>
          <a:prstGeom prst="roundRect">
            <a:avLst>
              <a:gd name="adj" fmla="val 11320"/>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8839200" y="2324100"/>
            <a:ext cx="2590800" cy="47625"/>
          </a:xfrm>
          <a:prstGeom prst="rect">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9048750" y="2476500"/>
            <a:ext cx="2286000" cy="419100"/>
          </a:xfrm>
          <a:prstGeom prst="rect">
            <a:avLst/>
          </a:prstGeom>
          <a:noFill/>
        </p:spPr>
        <p:txBody>
          <a:bodyPr wrap="square" lIns="0" rIns="0" tIns="0" bIns="0" anchor="t">
            <a:spAutoFit/>
          </a:bodyPr>
          <a:lstStyle/>
          <a:p>
            <a:pPr algn="l">
              <a:lnSpc>
                <a:spcPct val="100000"/>
              </a:lnSpc>
              <a:spcBef>
                <a:spcPts val="0"/>
              </a:spcBef>
              <a:spcAft>
                <a:spcPts val="0"/>
              </a:spcAft>
            </a:pPr>
            <a:r>
              <a:rPr sz="2250" b="1">
                <a:solidFill>
                  <a:srgbClr val="E8562A"/>
                </a:solidFill>
                <a:latin typeface="微软雅黑"/>
                <a:ea typeface="微软雅黑"/>
              </a:rPr>
              <a:t>720.3</a:t>
            </a:r>
            <a:r>
              <a:rPr sz="975" b="1">
                <a:solidFill>
                  <a:srgbClr val="5A6B80"/>
                </a:solidFill>
                <a:latin typeface="微软雅黑"/>
                <a:ea typeface="微软雅黑"/>
              </a:rPr>
              <a:t>亿元</a:t>
            </a:r>
          </a:p>
        </p:txBody>
      </p:sp>
      <p:sp>
        <p:nvSpPr>
          <p:cNvPr id="26" name="TextBox 25"/>
          <p:cNvSpPr txBox="1"/>
          <p:nvPr/>
        </p:nvSpPr>
        <p:spPr>
          <a:xfrm>
            <a:off x="9048750" y="2933700"/>
            <a:ext cx="2286000" cy="323850"/>
          </a:xfrm>
          <a:prstGeom prst="rect">
            <a:avLst/>
          </a:prstGeom>
          <a:noFill/>
        </p:spPr>
        <p:txBody>
          <a:bodyPr wrap="square" lIns="0" rIns="0" tIns="0" bIns="0" anchor="t">
            <a:spAutoFit/>
          </a:bodyPr>
          <a:lstStyle/>
          <a:p>
            <a:pPr algn="l">
              <a:lnSpc>
                <a:spcPct val="130000"/>
              </a:lnSpc>
              <a:spcBef>
                <a:spcPts val="0"/>
              </a:spcBef>
              <a:spcAft>
                <a:spcPts val="0"/>
              </a:spcAft>
            </a:pPr>
            <a:r>
              <a:rPr sz="862" b="0">
                <a:solidFill>
                  <a:srgbClr val="16243A"/>
                </a:solidFill>
                <a:latin typeface="微软雅黑"/>
                <a:ea typeface="微软雅黑"/>
              </a:rPr>
              <a:t>直接经济损失</a:t>
            </a:r>
          </a:p>
        </p:txBody>
      </p:sp>
      <p:sp>
        <p:nvSpPr>
          <p:cNvPr id="27" name="Rounded Rectangle 26"/>
          <p:cNvSpPr/>
          <p:nvPr/>
        </p:nvSpPr>
        <p:spPr>
          <a:xfrm>
            <a:off x="609600" y="3524250"/>
            <a:ext cx="5372100" cy="1905000"/>
          </a:xfrm>
          <a:prstGeom prst="roundRect">
            <a:avLst>
              <a:gd name="adj" fmla="val 6000"/>
            </a:avLst>
          </a:prstGeom>
          <a:solidFill>
            <a:srgbClr val="FFFFFF"/>
          </a:solidFill>
          <a:ln w="1270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838200" y="3676649"/>
            <a:ext cx="4953000" cy="266700"/>
          </a:xfrm>
          <a:prstGeom prst="rect">
            <a:avLst/>
          </a:prstGeom>
          <a:noFill/>
        </p:spPr>
        <p:txBody>
          <a:bodyPr wrap="square" lIns="0" rIns="0" tIns="0" bIns="0" anchor="t">
            <a:spAutoFit/>
          </a:bodyPr>
          <a:lstStyle/>
          <a:p>
            <a:pPr algn="l">
              <a:lnSpc>
                <a:spcPct val="100000"/>
              </a:lnSpc>
              <a:spcBef>
                <a:spcPts val="0"/>
              </a:spcBef>
              <a:spcAft>
                <a:spcPts val="0"/>
              </a:spcAft>
            </a:pPr>
            <a:r>
              <a:rPr sz="1125" b="1">
                <a:solidFill>
                  <a:srgbClr val="0B3A6B"/>
                </a:solidFill>
                <a:latin typeface="微软雅黑"/>
                <a:ea typeface="微软雅黑"/>
              </a:rPr>
              <a:t>破坏力：基础设施重创</a:t>
            </a:r>
          </a:p>
        </p:txBody>
      </p:sp>
      <p:sp>
        <p:nvSpPr>
          <p:cNvPr id="29" name="TextBox 28"/>
          <p:cNvSpPr txBox="1"/>
          <p:nvPr/>
        </p:nvSpPr>
        <p:spPr>
          <a:xfrm>
            <a:off x="838200" y="3981450"/>
            <a:ext cx="4953000" cy="1352550"/>
          </a:xfrm>
          <a:prstGeom prst="rect">
            <a:avLst/>
          </a:prstGeom>
          <a:noFill/>
        </p:spPr>
        <p:txBody>
          <a:bodyPr wrap="square" lIns="0" rIns="0" tIns="0" bIns="0" anchor="t">
            <a:spAutoFit/>
          </a:bodyPr>
          <a:lstStyle/>
          <a:p>
            <a:pPr algn="l">
              <a:lnSpc>
                <a:spcPct val="150000"/>
              </a:lnSpc>
              <a:spcBef>
                <a:spcPts val="0"/>
              </a:spcBef>
              <a:spcAft>
                <a:spcPts val="0"/>
              </a:spcAft>
            </a:pPr>
            <a:r>
              <a:rPr sz="937" b="0">
                <a:solidFill>
                  <a:srgbClr val="16243A"/>
                </a:solidFill>
                <a:latin typeface="微软雅黑"/>
                <a:ea typeface="微软雅黑"/>
              </a:rPr>
              <a:t>· 海南全省 1.7 万个基站退服，退服率 35.4%；文昌退服率 66.8%
· 全省跳闸未恢复线路 463 条，未恢复供电用户 121.38 万户
· 海口树木倒伏 16.78 万余株，损坏房屋 32424 间
· 文昌木兰湾沿海风电场多台风电机组被折断</a:t>
            </a:r>
          </a:p>
        </p:txBody>
      </p:sp>
      <p:sp>
        <p:nvSpPr>
          <p:cNvPr id="30" name="Rounded Rectangle 29"/>
          <p:cNvSpPr/>
          <p:nvPr/>
        </p:nvSpPr>
        <p:spPr>
          <a:xfrm>
            <a:off x="6210300" y="3524250"/>
            <a:ext cx="5372100" cy="1905000"/>
          </a:xfrm>
          <a:prstGeom prst="roundRect">
            <a:avLst>
              <a:gd name="adj" fmla="val 6000"/>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6438900" y="3676649"/>
            <a:ext cx="4953000" cy="266700"/>
          </a:xfrm>
          <a:prstGeom prst="rect">
            <a:avLst/>
          </a:prstGeom>
          <a:noFill/>
        </p:spPr>
        <p:txBody>
          <a:bodyPr wrap="square" lIns="0" rIns="0" tIns="0" bIns="0" anchor="t">
            <a:spAutoFit/>
          </a:bodyPr>
          <a:lstStyle/>
          <a:p>
            <a:pPr algn="l">
              <a:lnSpc>
                <a:spcPct val="100000"/>
              </a:lnSpc>
              <a:spcBef>
                <a:spcPts val="0"/>
              </a:spcBef>
              <a:spcAft>
                <a:spcPts val="0"/>
              </a:spcAft>
            </a:pPr>
            <a:r>
              <a:rPr sz="1125" b="1">
                <a:solidFill>
                  <a:srgbClr val="C2401C"/>
                </a:solidFill>
                <a:latin typeface="微软雅黑"/>
                <a:ea typeface="微软雅黑"/>
              </a:rPr>
              <a:t>经验：把"五停"做在前面</a:t>
            </a:r>
          </a:p>
        </p:txBody>
      </p:sp>
      <p:sp>
        <p:nvSpPr>
          <p:cNvPr id="32" name="TextBox 31"/>
          <p:cNvSpPr txBox="1"/>
          <p:nvPr/>
        </p:nvSpPr>
        <p:spPr>
          <a:xfrm>
            <a:off x="6438900" y="3981450"/>
            <a:ext cx="4953000" cy="1352550"/>
          </a:xfrm>
          <a:prstGeom prst="rect">
            <a:avLst/>
          </a:prstGeom>
          <a:noFill/>
        </p:spPr>
        <p:txBody>
          <a:bodyPr wrap="square" lIns="0" rIns="0" tIns="0" bIns="0" anchor="t">
            <a:spAutoFit/>
          </a:bodyPr>
          <a:lstStyle/>
          <a:p>
            <a:pPr algn="l">
              <a:lnSpc>
                <a:spcPct val="150000"/>
              </a:lnSpc>
              <a:spcBef>
                <a:spcPts val="0"/>
              </a:spcBef>
              <a:spcAft>
                <a:spcPts val="0"/>
              </a:spcAft>
            </a:pPr>
            <a:r>
              <a:rPr sz="937" b="0">
                <a:solidFill>
                  <a:srgbClr val="16243A"/>
                </a:solidFill>
                <a:latin typeface="微软雅黑"/>
                <a:ea typeface="微软雅黑"/>
              </a:rPr>
              <a:t>· 9 月 1 日台风尚处热带低压时即提级动员部署
· 台风进入南海前，组织 3.5 万艘渔船避风、7.8 万名渔民上岸
· 排查整治隐患 9920 处并落实管控措施，做到应转尽转
· 海口对 38 周以上建档孕产妇 1030 人"点对点"安排住院待产，台风期间安全分娩 247 名"台风宝宝"</a:t>
            </a:r>
          </a:p>
        </p:txBody>
      </p:sp>
      <p:sp>
        <p:nvSpPr>
          <p:cNvPr id="33" name="TextBox 32"/>
          <p:cNvSpPr txBox="1"/>
          <p:nvPr/>
        </p:nvSpPr>
        <p:spPr>
          <a:xfrm>
            <a:off x="609600" y="5581650"/>
            <a:ext cx="10972800" cy="438150"/>
          </a:xfrm>
          <a:prstGeom prst="rect">
            <a:avLst/>
          </a:prstGeom>
          <a:noFill/>
        </p:spPr>
        <p:txBody>
          <a:bodyPr wrap="square" lIns="0" rIns="0" tIns="0" bIns="0" anchor="t">
            <a:spAutoFit/>
          </a:bodyPr>
          <a:lstStyle/>
          <a:p>
            <a:pPr algn="l">
              <a:lnSpc>
                <a:spcPct val="160000"/>
              </a:lnSpc>
              <a:spcBef>
                <a:spcPts val="0"/>
              </a:spcBef>
              <a:spcAft>
                <a:spcPts val="0"/>
              </a:spcAft>
            </a:pPr>
            <a:r>
              <a:rPr sz="975" b="0">
                <a:solidFill>
                  <a:srgbClr val="16243A"/>
                </a:solidFill>
                <a:latin typeface="微软雅黑"/>
                <a:ea typeface="微软雅黑"/>
              </a:rPr>
              <a:t>对照：2014 年"威马逊"与 2024 年"摩羯"在同一位置登陆。十年前后的对比显示，工程抗灾能力提升明显，但基础设施（电力、通信）的脆弱性依然是台风灾害的主要损失来源。</a:t>
            </a:r>
          </a:p>
        </p:txBody>
      </p:sp>
      <p:sp>
        <p:nvSpPr>
          <p:cNvPr id="34" name="TextBox 33"/>
          <p:cNvSpPr txBox="1"/>
          <p:nvPr/>
        </p:nvSpPr>
        <p:spPr>
          <a:xfrm>
            <a:off x="609600" y="6057900"/>
            <a:ext cx="10972800" cy="228600"/>
          </a:xfrm>
          <a:prstGeom prst="rect">
            <a:avLst/>
          </a:prstGeom>
          <a:noFill/>
        </p:spPr>
        <p:txBody>
          <a:bodyPr wrap="square" lIns="0" rIns="0" tIns="0" bIns="0" anchor="t">
            <a:spAutoFit/>
          </a:bodyPr>
          <a:lstStyle/>
          <a:p>
            <a:pPr algn="l">
              <a:lnSpc>
                <a:spcPct val="100000"/>
              </a:lnSpc>
              <a:spcBef>
                <a:spcPts val="0"/>
              </a:spcBef>
              <a:spcAft>
                <a:spcPts val="0"/>
              </a:spcAft>
            </a:pPr>
            <a:r>
              <a:rPr sz="862" b="0">
                <a:solidFill>
                  <a:srgbClr val="5A6B80"/>
                </a:solidFill>
                <a:latin typeface="微软雅黑"/>
                <a:ea typeface="微软雅黑"/>
              </a:rPr>
              <a:t>资料来源：海南省防御台风"摩羯"应急指挥部新闻发布会、应急管理部通报</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09600" y="495299"/>
            <a:ext cx="57150" cy="304800"/>
          </a:xfrm>
          <a:prstGeom prst="roundRect">
            <a:avLst>
              <a:gd name="adj" fmla="val 5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381000"/>
            <a:ext cx="8191500" cy="533400"/>
          </a:xfrm>
          <a:prstGeom prst="rect">
            <a:avLst/>
          </a:prstGeom>
          <a:noFill/>
        </p:spPr>
        <p:txBody>
          <a:bodyPr wrap="square" lIns="0" rIns="0" tIns="0" bIns="0" anchor="t">
            <a:spAutoFit/>
          </a:bodyPr>
          <a:lstStyle/>
          <a:p>
            <a:pPr algn="l">
              <a:lnSpc>
                <a:spcPct val="100000"/>
              </a:lnSpc>
              <a:spcBef>
                <a:spcPts val="0"/>
              </a:spcBef>
              <a:spcAft>
                <a:spcPts val="0"/>
              </a:spcAft>
            </a:pPr>
            <a:r>
              <a:rPr sz="2550" b="1">
                <a:solidFill>
                  <a:srgbClr val="16243A"/>
                </a:solidFill>
                <a:latin typeface="微软雅黑"/>
                <a:ea typeface="微软雅黑"/>
              </a:rPr>
              <a:t>复盘：台风灾害的三个新特征</a:t>
            </a:r>
          </a:p>
        </p:txBody>
      </p:sp>
      <p:sp>
        <p:nvSpPr>
          <p:cNvPr id="5" name="TextBox 4"/>
          <p:cNvSpPr txBox="1"/>
          <p:nvPr/>
        </p:nvSpPr>
        <p:spPr>
          <a:xfrm>
            <a:off x="5715000" y="514350"/>
            <a:ext cx="5867400" cy="2667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从"利奇马"到"摩羯"的观察</a:t>
            </a:r>
          </a:p>
        </p:txBody>
      </p:sp>
      <p:sp>
        <p:nvSpPr>
          <p:cNvPr id="6" name="TextBox 5"/>
          <p:cNvSpPr txBox="1"/>
          <p:nvPr/>
        </p:nvSpPr>
        <p:spPr>
          <a:xfrm>
            <a:off x="609600" y="6362700"/>
            <a:ext cx="7239000" cy="228600"/>
          </a:xfrm>
          <a:prstGeom prst="rect">
            <a:avLst/>
          </a:prstGeom>
          <a:noFill/>
        </p:spPr>
        <p:txBody>
          <a:bodyPr wrap="square" lIns="0" rIns="0" tIns="0" bIns="0" anchor="t">
            <a:spAutoFit/>
          </a:bodyPr>
          <a:lstStyle/>
          <a:p>
            <a:pPr algn="l">
              <a:lnSpc>
                <a:spcPct val="100000"/>
              </a:lnSpc>
              <a:spcBef>
                <a:spcPts val="0"/>
              </a:spcBef>
              <a:spcAft>
                <a:spcPts val="0"/>
              </a:spcAft>
            </a:pPr>
            <a:r>
              <a:rPr sz="975" b="0">
                <a:solidFill>
                  <a:srgbClr val="5A6B80"/>
                </a:solidFill>
                <a:latin typeface="微软雅黑"/>
                <a:ea typeface="微软雅黑"/>
              </a:rPr>
              <a:t>防灾减灾培训课件 · 近 10 年自然灾害典型案例解读</a:t>
            </a:r>
          </a:p>
        </p:txBody>
      </p:sp>
      <p:sp>
        <p:nvSpPr>
          <p:cNvPr id="7" name="TextBox 6"/>
          <p:cNvSpPr txBox="1"/>
          <p:nvPr/>
        </p:nvSpPr>
        <p:spPr>
          <a:xfrm>
            <a:off x="8572500" y="6362700"/>
            <a:ext cx="3009900" cy="2286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23 / 44</a:t>
            </a:r>
          </a:p>
        </p:txBody>
      </p:sp>
      <p:sp>
        <p:nvSpPr>
          <p:cNvPr id="8" name="Rounded Rectangle 7"/>
          <p:cNvSpPr/>
          <p:nvPr/>
        </p:nvSpPr>
        <p:spPr>
          <a:xfrm>
            <a:off x="609600" y="1257300"/>
            <a:ext cx="3505200" cy="3657600"/>
          </a:xfrm>
          <a:prstGeom prst="roundRect">
            <a:avLst>
              <a:gd name="adj" fmla="val 3804"/>
            </a:avLst>
          </a:prstGeom>
          <a:solidFill>
            <a:srgbClr val="FFFFFF"/>
          </a:solidFill>
          <a:ln w="1270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609600" y="1257300"/>
            <a:ext cx="3505200" cy="647700"/>
          </a:xfrm>
          <a:prstGeom prst="roundRect">
            <a:avLst>
              <a:gd name="adj" fmla="val 20588"/>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09600" y="1733550"/>
            <a:ext cx="3505200" cy="171450"/>
          </a:xfrm>
          <a:prstGeom prst="rect">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57250" y="1257300"/>
            <a:ext cx="3048000" cy="647700"/>
          </a:xfrm>
          <a:prstGeom prst="rect">
            <a:avLst/>
          </a:prstGeom>
          <a:noFill/>
        </p:spPr>
        <p:txBody>
          <a:bodyPr wrap="square" lIns="0" rIns="0" tIns="0" bIns="0" anchor="ctr">
            <a:spAutoFit/>
          </a:bodyPr>
          <a:lstStyle/>
          <a:p>
            <a:pPr algn="l">
              <a:lnSpc>
                <a:spcPct val="100000"/>
              </a:lnSpc>
              <a:spcBef>
                <a:spcPts val="0"/>
              </a:spcBef>
              <a:spcAft>
                <a:spcPts val="0"/>
              </a:spcAft>
            </a:pPr>
            <a:r>
              <a:rPr sz="1575" b="1">
                <a:solidFill>
                  <a:srgbClr val="FFFFFF"/>
                </a:solidFill>
                <a:latin typeface="微软雅黑"/>
                <a:ea typeface="微软雅黑"/>
              </a:rPr>
              <a:t>强度更强</a:t>
            </a:r>
          </a:p>
        </p:txBody>
      </p:sp>
      <p:sp>
        <p:nvSpPr>
          <p:cNvPr id="12" name="TextBox 11"/>
          <p:cNvSpPr txBox="1"/>
          <p:nvPr/>
        </p:nvSpPr>
        <p:spPr>
          <a:xfrm>
            <a:off x="857250" y="2038349"/>
            <a:ext cx="2971800" cy="285750"/>
          </a:xfrm>
          <a:prstGeom prst="rect">
            <a:avLst/>
          </a:prstGeom>
          <a:noFill/>
        </p:spPr>
        <p:txBody>
          <a:bodyPr wrap="square" lIns="0" rIns="0" tIns="0" bIns="0" anchor="t">
            <a:spAutoFit/>
          </a:bodyPr>
          <a:lstStyle/>
          <a:p>
            <a:pPr algn="l">
              <a:lnSpc>
                <a:spcPct val="100000"/>
              </a:lnSpc>
              <a:spcBef>
                <a:spcPts val="0"/>
              </a:spcBef>
              <a:spcAft>
                <a:spcPts val="0"/>
              </a:spcAft>
            </a:pPr>
            <a:r>
              <a:rPr sz="1012" b="1">
                <a:solidFill>
                  <a:srgbClr val="0B3A6B"/>
                </a:solidFill>
                <a:latin typeface="微软雅黑"/>
                <a:ea typeface="微软雅黑"/>
              </a:rPr>
              <a:t>秋台风威力不断刷新纪录</a:t>
            </a:r>
          </a:p>
        </p:txBody>
      </p:sp>
      <p:sp>
        <p:nvSpPr>
          <p:cNvPr id="13" name="Oval 12"/>
          <p:cNvSpPr/>
          <p:nvPr/>
        </p:nvSpPr>
        <p:spPr>
          <a:xfrm>
            <a:off x="857250" y="2495550"/>
            <a:ext cx="66675" cy="66675"/>
          </a:xfrm>
          <a:prstGeom prst="ellipse">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28700" y="2438400"/>
            <a:ext cx="2857500" cy="723900"/>
          </a:xfrm>
          <a:prstGeom prst="rect">
            <a:avLst/>
          </a:prstGeom>
          <a:noFill/>
        </p:spPr>
        <p:txBody>
          <a:bodyPr wrap="square" lIns="0" rIns="0" tIns="0" bIns="0" anchor="t">
            <a:spAutoFit/>
          </a:bodyPr>
          <a:lstStyle/>
          <a:p>
            <a:pPr algn="l">
              <a:lnSpc>
                <a:spcPct val="155000"/>
              </a:lnSpc>
              <a:spcBef>
                <a:spcPts val="0"/>
              </a:spcBef>
              <a:spcAft>
                <a:spcPts val="0"/>
              </a:spcAft>
            </a:pPr>
            <a:r>
              <a:rPr sz="937" b="0">
                <a:solidFill>
                  <a:srgbClr val="16243A"/>
                </a:solidFill>
                <a:latin typeface="微软雅黑"/>
                <a:ea typeface="微软雅黑"/>
              </a:rPr>
              <a:t>2024 年"摩羯"登陆时 17 级以上（62 m/s）</a:t>
            </a:r>
          </a:p>
        </p:txBody>
      </p:sp>
      <p:sp>
        <p:nvSpPr>
          <p:cNvPr id="15" name="Oval 14"/>
          <p:cNvSpPr/>
          <p:nvPr/>
        </p:nvSpPr>
        <p:spPr>
          <a:xfrm>
            <a:off x="857250" y="3276600"/>
            <a:ext cx="66675" cy="66675"/>
          </a:xfrm>
          <a:prstGeom prst="ellipse">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028700" y="3219450"/>
            <a:ext cx="2857500" cy="723900"/>
          </a:xfrm>
          <a:prstGeom prst="rect">
            <a:avLst/>
          </a:prstGeom>
          <a:noFill/>
        </p:spPr>
        <p:txBody>
          <a:bodyPr wrap="square" lIns="0" rIns="0" tIns="0" bIns="0" anchor="t">
            <a:spAutoFit/>
          </a:bodyPr>
          <a:lstStyle/>
          <a:p>
            <a:pPr algn="l">
              <a:lnSpc>
                <a:spcPct val="155000"/>
              </a:lnSpc>
              <a:spcBef>
                <a:spcPts val="0"/>
              </a:spcBef>
              <a:spcAft>
                <a:spcPts val="0"/>
              </a:spcAft>
            </a:pPr>
            <a:r>
              <a:rPr sz="937" b="0">
                <a:solidFill>
                  <a:srgbClr val="16243A"/>
                </a:solidFill>
                <a:latin typeface="微软雅黑"/>
                <a:ea typeface="微软雅黑"/>
              </a:rPr>
              <a:t>成为有气象记录以来登陆我国风力最强的秋台风</a:t>
            </a:r>
          </a:p>
        </p:txBody>
      </p:sp>
      <p:sp>
        <p:nvSpPr>
          <p:cNvPr id="17" name="Oval 16"/>
          <p:cNvSpPr/>
          <p:nvPr/>
        </p:nvSpPr>
        <p:spPr>
          <a:xfrm>
            <a:off x="857250" y="4057650"/>
            <a:ext cx="66675" cy="66675"/>
          </a:xfrm>
          <a:prstGeom prst="ellipse">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028700" y="4000500"/>
            <a:ext cx="2857500" cy="723900"/>
          </a:xfrm>
          <a:prstGeom prst="rect">
            <a:avLst/>
          </a:prstGeom>
          <a:noFill/>
        </p:spPr>
        <p:txBody>
          <a:bodyPr wrap="square" lIns="0" rIns="0" tIns="0" bIns="0" anchor="t">
            <a:spAutoFit/>
          </a:bodyPr>
          <a:lstStyle/>
          <a:p>
            <a:pPr algn="l">
              <a:lnSpc>
                <a:spcPct val="155000"/>
              </a:lnSpc>
              <a:spcBef>
                <a:spcPts val="0"/>
              </a:spcBef>
              <a:spcAft>
                <a:spcPts val="0"/>
              </a:spcAft>
            </a:pPr>
            <a:r>
              <a:rPr sz="937" b="0">
                <a:solidFill>
                  <a:srgbClr val="16243A"/>
                </a:solidFill>
                <a:latin typeface="微软雅黑"/>
                <a:ea typeface="微软雅黑"/>
              </a:rPr>
              <a:t>也是继 2014 年"威马逊"之后登陆我国的最强台风</a:t>
            </a:r>
          </a:p>
        </p:txBody>
      </p:sp>
      <p:sp>
        <p:nvSpPr>
          <p:cNvPr id="19" name="Rounded Rectangle 18"/>
          <p:cNvSpPr/>
          <p:nvPr/>
        </p:nvSpPr>
        <p:spPr>
          <a:xfrm>
            <a:off x="4343400" y="1257300"/>
            <a:ext cx="3505200" cy="3657600"/>
          </a:xfrm>
          <a:prstGeom prst="roundRect">
            <a:avLst>
              <a:gd name="adj" fmla="val 3804"/>
            </a:avLst>
          </a:prstGeom>
          <a:solidFill>
            <a:srgbClr val="FFFFFF"/>
          </a:solidFill>
          <a:ln w="1270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ounded Rectangle 19"/>
          <p:cNvSpPr/>
          <p:nvPr/>
        </p:nvSpPr>
        <p:spPr>
          <a:xfrm>
            <a:off x="4343400" y="1257300"/>
            <a:ext cx="3505200" cy="647700"/>
          </a:xfrm>
          <a:prstGeom prst="roundRect">
            <a:avLst>
              <a:gd name="adj" fmla="val 20588"/>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4343400" y="1733550"/>
            <a:ext cx="3505200" cy="171450"/>
          </a:xfrm>
          <a:prstGeom prst="rect">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4591050" y="1257300"/>
            <a:ext cx="3048000" cy="647700"/>
          </a:xfrm>
          <a:prstGeom prst="rect">
            <a:avLst/>
          </a:prstGeom>
          <a:noFill/>
        </p:spPr>
        <p:txBody>
          <a:bodyPr wrap="square" lIns="0" rIns="0" tIns="0" bIns="0" anchor="ctr">
            <a:spAutoFit/>
          </a:bodyPr>
          <a:lstStyle/>
          <a:p>
            <a:pPr algn="l">
              <a:lnSpc>
                <a:spcPct val="100000"/>
              </a:lnSpc>
              <a:spcBef>
                <a:spcPts val="0"/>
              </a:spcBef>
              <a:spcAft>
                <a:spcPts val="0"/>
              </a:spcAft>
            </a:pPr>
            <a:r>
              <a:rPr sz="1575" b="1">
                <a:solidFill>
                  <a:srgbClr val="FFFFFF"/>
                </a:solidFill>
                <a:latin typeface="微软雅黑"/>
                <a:ea typeface="微软雅黑"/>
              </a:rPr>
              <a:t>范围更广</a:t>
            </a:r>
          </a:p>
        </p:txBody>
      </p:sp>
      <p:sp>
        <p:nvSpPr>
          <p:cNvPr id="23" name="TextBox 22"/>
          <p:cNvSpPr txBox="1"/>
          <p:nvPr/>
        </p:nvSpPr>
        <p:spPr>
          <a:xfrm>
            <a:off x="4591050" y="2038349"/>
            <a:ext cx="2971800" cy="285750"/>
          </a:xfrm>
          <a:prstGeom prst="rect">
            <a:avLst/>
          </a:prstGeom>
          <a:noFill/>
        </p:spPr>
        <p:txBody>
          <a:bodyPr wrap="square" lIns="0" rIns="0" tIns="0" bIns="0" anchor="t">
            <a:spAutoFit/>
          </a:bodyPr>
          <a:lstStyle/>
          <a:p>
            <a:pPr algn="l">
              <a:lnSpc>
                <a:spcPct val="100000"/>
              </a:lnSpc>
              <a:spcBef>
                <a:spcPts val="0"/>
              </a:spcBef>
              <a:spcAft>
                <a:spcPts val="0"/>
              </a:spcAft>
            </a:pPr>
            <a:r>
              <a:rPr sz="1012" b="1">
                <a:solidFill>
                  <a:srgbClr val="2E7DD1"/>
                </a:solidFill>
                <a:latin typeface="微软雅黑"/>
                <a:ea typeface="微软雅黑"/>
              </a:rPr>
              <a:t>影响区域从沿海向北方、内陆延伸</a:t>
            </a:r>
          </a:p>
        </p:txBody>
      </p:sp>
      <p:sp>
        <p:nvSpPr>
          <p:cNvPr id="24" name="Oval 23"/>
          <p:cNvSpPr/>
          <p:nvPr/>
        </p:nvSpPr>
        <p:spPr>
          <a:xfrm>
            <a:off x="4591050" y="2495550"/>
            <a:ext cx="66675" cy="66675"/>
          </a:xfrm>
          <a:prstGeom prst="ellipse">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4762500" y="2438400"/>
            <a:ext cx="2857500" cy="723900"/>
          </a:xfrm>
          <a:prstGeom prst="rect">
            <a:avLst/>
          </a:prstGeom>
          <a:noFill/>
        </p:spPr>
        <p:txBody>
          <a:bodyPr wrap="square" lIns="0" rIns="0" tIns="0" bIns="0" anchor="t">
            <a:spAutoFit/>
          </a:bodyPr>
          <a:lstStyle/>
          <a:p>
            <a:pPr algn="l">
              <a:lnSpc>
                <a:spcPct val="155000"/>
              </a:lnSpc>
              <a:spcBef>
                <a:spcPts val="0"/>
              </a:spcBef>
              <a:spcAft>
                <a:spcPts val="0"/>
              </a:spcAft>
            </a:pPr>
            <a:r>
              <a:rPr sz="937" b="0">
                <a:solidFill>
                  <a:srgbClr val="16243A"/>
                </a:solidFill>
                <a:latin typeface="微软雅黑"/>
                <a:ea typeface="微软雅黑"/>
              </a:rPr>
              <a:t>2019 年"利奇马"一路北上，二次登陆山东青岛</a:t>
            </a:r>
          </a:p>
        </p:txBody>
      </p:sp>
      <p:sp>
        <p:nvSpPr>
          <p:cNvPr id="26" name="Oval 25"/>
          <p:cNvSpPr/>
          <p:nvPr/>
        </p:nvSpPr>
        <p:spPr>
          <a:xfrm>
            <a:off x="4591050" y="3276600"/>
            <a:ext cx="66675" cy="66675"/>
          </a:xfrm>
          <a:prstGeom prst="ellipse">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4762500" y="3219450"/>
            <a:ext cx="2857500" cy="723900"/>
          </a:xfrm>
          <a:prstGeom prst="rect">
            <a:avLst/>
          </a:prstGeom>
          <a:noFill/>
        </p:spPr>
        <p:txBody>
          <a:bodyPr wrap="square" lIns="0" rIns="0" tIns="0" bIns="0" anchor="t">
            <a:spAutoFit/>
          </a:bodyPr>
          <a:lstStyle/>
          <a:p>
            <a:pPr algn="l">
              <a:lnSpc>
                <a:spcPct val="155000"/>
              </a:lnSpc>
              <a:spcBef>
                <a:spcPts val="0"/>
              </a:spcBef>
              <a:spcAft>
                <a:spcPts val="0"/>
              </a:spcAft>
            </a:pPr>
            <a:r>
              <a:rPr sz="937" b="0">
                <a:solidFill>
                  <a:srgbClr val="16243A"/>
                </a:solidFill>
                <a:latin typeface="微软雅黑"/>
                <a:ea typeface="微软雅黑"/>
              </a:rPr>
              <a:t>先后影响浙江、江苏、上海、安徽、山东、辽宁等 11 个省（市）</a:t>
            </a:r>
          </a:p>
        </p:txBody>
      </p:sp>
      <p:sp>
        <p:nvSpPr>
          <p:cNvPr id="28" name="Oval 27"/>
          <p:cNvSpPr/>
          <p:nvPr/>
        </p:nvSpPr>
        <p:spPr>
          <a:xfrm>
            <a:off x="4591050" y="4057650"/>
            <a:ext cx="66675" cy="66675"/>
          </a:xfrm>
          <a:prstGeom prst="ellipse">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4762500" y="4000500"/>
            <a:ext cx="2857500" cy="723900"/>
          </a:xfrm>
          <a:prstGeom prst="rect">
            <a:avLst/>
          </a:prstGeom>
          <a:noFill/>
        </p:spPr>
        <p:txBody>
          <a:bodyPr wrap="square" lIns="0" rIns="0" tIns="0" bIns="0" anchor="t">
            <a:spAutoFit/>
          </a:bodyPr>
          <a:lstStyle/>
          <a:p>
            <a:pPr algn="l">
              <a:lnSpc>
                <a:spcPct val="155000"/>
              </a:lnSpc>
              <a:spcBef>
                <a:spcPts val="0"/>
              </a:spcBef>
              <a:spcAft>
                <a:spcPts val="0"/>
              </a:spcAft>
            </a:pPr>
            <a:r>
              <a:rPr sz="937" b="0">
                <a:solidFill>
                  <a:srgbClr val="16243A"/>
                </a:solidFill>
                <a:latin typeface="微软雅黑"/>
                <a:ea typeface="微软雅黑"/>
              </a:rPr>
              <a:t>2023 年"杜苏芮"残余环流深入华北，引发京津冀特大暴雨</a:t>
            </a:r>
          </a:p>
        </p:txBody>
      </p:sp>
      <p:sp>
        <p:nvSpPr>
          <p:cNvPr id="30" name="Rounded Rectangle 29"/>
          <p:cNvSpPr/>
          <p:nvPr/>
        </p:nvSpPr>
        <p:spPr>
          <a:xfrm>
            <a:off x="8077200" y="1257300"/>
            <a:ext cx="3505200" cy="3657600"/>
          </a:xfrm>
          <a:prstGeom prst="roundRect">
            <a:avLst>
              <a:gd name="adj" fmla="val 3804"/>
            </a:avLst>
          </a:prstGeom>
          <a:solidFill>
            <a:srgbClr val="FFFFFF"/>
          </a:solidFill>
          <a:ln w="1270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ounded Rectangle 30"/>
          <p:cNvSpPr/>
          <p:nvPr/>
        </p:nvSpPr>
        <p:spPr>
          <a:xfrm>
            <a:off x="8077200" y="1257300"/>
            <a:ext cx="3505200" cy="647700"/>
          </a:xfrm>
          <a:prstGeom prst="roundRect">
            <a:avLst>
              <a:gd name="adj" fmla="val 20588"/>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ectangle 31"/>
          <p:cNvSpPr/>
          <p:nvPr/>
        </p:nvSpPr>
        <p:spPr>
          <a:xfrm>
            <a:off x="8077200" y="1733550"/>
            <a:ext cx="3505200" cy="171450"/>
          </a:xfrm>
          <a:prstGeom prst="rect">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8324849" y="1257300"/>
            <a:ext cx="3048000" cy="647700"/>
          </a:xfrm>
          <a:prstGeom prst="rect">
            <a:avLst/>
          </a:prstGeom>
          <a:noFill/>
        </p:spPr>
        <p:txBody>
          <a:bodyPr wrap="square" lIns="0" rIns="0" tIns="0" bIns="0" anchor="ctr">
            <a:spAutoFit/>
          </a:bodyPr>
          <a:lstStyle/>
          <a:p>
            <a:pPr algn="l">
              <a:lnSpc>
                <a:spcPct val="100000"/>
              </a:lnSpc>
              <a:spcBef>
                <a:spcPts val="0"/>
              </a:spcBef>
              <a:spcAft>
                <a:spcPts val="0"/>
              </a:spcAft>
            </a:pPr>
            <a:r>
              <a:rPr sz="1575" b="1">
                <a:solidFill>
                  <a:srgbClr val="FFFFFF"/>
                </a:solidFill>
                <a:latin typeface="微软雅黑"/>
                <a:ea typeface="微软雅黑"/>
              </a:rPr>
              <a:t>损失更重</a:t>
            </a:r>
          </a:p>
        </p:txBody>
      </p:sp>
      <p:sp>
        <p:nvSpPr>
          <p:cNvPr id="34" name="TextBox 33"/>
          <p:cNvSpPr txBox="1"/>
          <p:nvPr/>
        </p:nvSpPr>
        <p:spPr>
          <a:xfrm>
            <a:off x="8324849" y="2038349"/>
            <a:ext cx="2971800" cy="285750"/>
          </a:xfrm>
          <a:prstGeom prst="rect">
            <a:avLst/>
          </a:prstGeom>
          <a:noFill/>
        </p:spPr>
        <p:txBody>
          <a:bodyPr wrap="square" lIns="0" rIns="0" tIns="0" bIns="0" anchor="t">
            <a:spAutoFit/>
          </a:bodyPr>
          <a:lstStyle/>
          <a:p>
            <a:pPr algn="l">
              <a:lnSpc>
                <a:spcPct val="100000"/>
              </a:lnSpc>
              <a:spcBef>
                <a:spcPts val="0"/>
              </a:spcBef>
              <a:spcAft>
                <a:spcPts val="0"/>
              </a:spcAft>
            </a:pPr>
            <a:r>
              <a:rPr sz="1012" b="1">
                <a:solidFill>
                  <a:srgbClr val="E8562A"/>
                </a:solidFill>
                <a:latin typeface="微软雅黑"/>
                <a:ea typeface="微软雅黑"/>
              </a:rPr>
              <a:t>基础设施成为损失的主要来源</a:t>
            </a:r>
          </a:p>
        </p:txBody>
      </p:sp>
      <p:sp>
        <p:nvSpPr>
          <p:cNvPr id="35" name="Oval 34"/>
          <p:cNvSpPr/>
          <p:nvPr/>
        </p:nvSpPr>
        <p:spPr>
          <a:xfrm>
            <a:off x="8324849" y="2495550"/>
            <a:ext cx="66675" cy="66675"/>
          </a:xfrm>
          <a:prstGeom prst="ellipse">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8496300" y="2438400"/>
            <a:ext cx="2857500" cy="723900"/>
          </a:xfrm>
          <a:prstGeom prst="rect">
            <a:avLst/>
          </a:prstGeom>
          <a:noFill/>
        </p:spPr>
        <p:txBody>
          <a:bodyPr wrap="square" lIns="0" rIns="0" tIns="0" bIns="0" anchor="t">
            <a:spAutoFit/>
          </a:bodyPr>
          <a:lstStyle/>
          <a:p>
            <a:pPr algn="l">
              <a:lnSpc>
                <a:spcPct val="155000"/>
              </a:lnSpc>
              <a:spcBef>
                <a:spcPts val="0"/>
              </a:spcBef>
              <a:spcAft>
                <a:spcPts val="0"/>
              </a:spcAft>
            </a:pPr>
            <a:r>
              <a:rPr sz="937" b="0">
                <a:solidFill>
                  <a:srgbClr val="16243A"/>
                </a:solidFill>
                <a:latin typeface="微软雅黑"/>
                <a:ea typeface="微软雅黑"/>
              </a:rPr>
              <a:t>"摩羯"造成直接经济损失 720.3 亿元</a:t>
            </a:r>
          </a:p>
        </p:txBody>
      </p:sp>
      <p:sp>
        <p:nvSpPr>
          <p:cNvPr id="37" name="Oval 36"/>
          <p:cNvSpPr/>
          <p:nvPr/>
        </p:nvSpPr>
        <p:spPr>
          <a:xfrm>
            <a:off x="8324849" y="3276600"/>
            <a:ext cx="66675" cy="66675"/>
          </a:xfrm>
          <a:prstGeom prst="ellipse">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8496300" y="3219450"/>
            <a:ext cx="2857500" cy="723900"/>
          </a:xfrm>
          <a:prstGeom prst="rect">
            <a:avLst/>
          </a:prstGeom>
          <a:noFill/>
        </p:spPr>
        <p:txBody>
          <a:bodyPr wrap="square" lIns="0" rIns="0" tIns="0" bIns="0" anchor="t">
            <a:spAutoFit/>
          </a:bodyPr>
          <a:lstStyle/>
          <a:p>
            <a:pPr algn="l">
              <a:lnSpc>
                <a:spcPct val="155000"/>
              </a:lnSpc>
              <a:spcBef>
                <a:spcPts val="0"/>
              </a:spcBef>
              <a:spcAft>
                <a:spcPts val="0"/>
              </a:spcAft>
            </a:pPr>
            <a:r>
              <a:rPr sz="937" b="0">
                <a:solidFill>
                  <a:srgbClr val="16243A"/>
                </a:solidFill>
                <a:latin typeface="微软雅黑"/>
                <a:ea typeface="微软雅黑"/>
              </a:rPr>
              <a:t>海南 1.7 万个通信基站退服，121.38 万户停电</a:t>
            </a:r>
          </a:p>
        </p:txBody>
      </p:sp>
      <p:sp>
        <p:nvSpPr>
          <p:cNvPr id="39" name="Oval 38"/>
          <p:cNvSpPr/>
          <p:nvPr/>
        </p:nvSpPr>
        <p:spPr>
          <a:xfrm>
            <a:off x="8324849" y="4057650"/>
            <a:ext cx="66675" cy="66675"/>
          </a:xfrm>
          <a:prstGeom prst="ellipse">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8496300" y="4000500"/>
            <a:ext cx="2857500" cy="723900"/>
          </a:xfrm>
          <a:prstGeom prst="rect">
            <a:avLst/>
          </a:prstGeom>
          <a:noFill/>
        </p:spPr>
        <p:txBody>
          <a:bodyPr wrap="square" lIns="0" rIns="0" tIns="0" bIns="0" anchor="t">
            <a:spAutoFit/>
          </a:bodyPr>
          <a:lstStyle/>
          <a:p>
            <a:pPr algn="l">
              <a:lnSpc>
                <a:spcPct val="155000"/>
              </a:lnSpc>
              <a:spcBef>
                <a:spcPts val="0"/>
              </a:spcBef>
              <a:spcAft>
                <a:spcPts val="0"/>
              </a:spcAft>
            </a:pPr>
            <a:r>
              <a:rPr sz="937" b="0">
                <a:solidFill>
                  <a:srgbClr val="16243A"/>
                </a:solidFill>
                <a:latin typeface="微软雅黑"/>
                <a:ea typeface="微软雅黑"/>
              </a:rPr>
              <a:t>海口树木倒伏 16.78 万余株、损坏房屋 32424 间</a:t>
            </a:r>
          </a:p>
        </p:txBody>
      </p:sp>
      <p:sp>
        <p:nvSpPr>
          <p:cNvPr id="41" name="Rounded Rectangle 40"/>
          <p:cNvSpPr/>
          <p:nvPr/>
        </p:nvSpPr>
        <p:spPr>
          <a:xfrm>
            <a:off x="609600" y="5105400"/>
            <a:ext cx="10972800" cy="876300"/>
          </a:xfrm>
          <a:prstGeom prst="roundRect">
            <a:avLst>
              <a:gd name="adj" fmla="val 13043"/>
            </a:avLst>
          </a:prstGeom>
          <a:solidFill>
            <a:srgbClr val="0B3A6B">
              <a:alpha val="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876300" y="5238750"/>
            <a:ext cx="10439400" cy="628650"/>
          </a:xfrm>
          <a:prstGeom prst="rect">
            <a:avLst/>
          </a:prstGeom>
          <a:noFill/>
        </p:spPr>
        <p:txBody>
          <a:bodyPr wrap="square" lIns="0" rIns="0" tIns="0" bIns="0" anchor="t">
            <a:spAutoFit/>
          </a:bodyPr>
          <a:lstStyle/>
          <a:p>
            <a:pPr algn="l">
              <a:lnSpc>
                <a:spcPct val="160000"/>
              </a:lnSpc>
              <a:spcBef>
                <a:spcPts val="0"/>
              </a:spcBef>
              <a:spcAft>
                <a:spcPts val="0"/>
              </a:spcAft>
            </a:pPr>
            <a:r>
              <a:rPr sz="1012" b="0">
                <a:solidFill>
                  <a:srgbClr val="16243A"/>
                </a:solidFill>
                <a:latin typeface="微软雅黑"/>
                <a:ea typeface="微软雅黑"/>
              </a:rPr>
              <a:t>给企业的提示：台风灾害中，"停产停工"损失远小于"设备损毁、厂房倒塌"损失。厂房的屋面、彩钢瓦、广告牌、塔吊、临时构筑物是台风中最容易出问题的部位，汛期（每年 5—10 月）应提前加固、降高或拆除。</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09600" y="495299"/>
            <a:ext cx="57150" cy="304800"/>
          </a:xfrm>
          <a:prstGeom prst="roundRect">
            <a:avLst>
              <a:gd name="adj" fmla="val 5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381000"/>
            <a:ext cx="8191500" cy="533400"/>
          </a:xfrm>
          <a:prstGeom prst="rect">
            <a:avLst/>
          </a:prstGeom>
          <a:noFill/>
        </p:spPr>
        <p:txBody>
          <a:bodyPr wrap="square" lIns="0" rIns="0" tIns="0" bIns="0" anchor="t">
            <a:spAutoFit/>
          </a:bodyPr>
          <a:lstStyle/>
          <a:p>
            <a:pPr algn="l">
              <a:lnSpc>
                <a:spcPct val="100000"/>
              </a:lnSpc>
              <a:spcBef>
                <a:spcPts val="0"/>
              </a:spcBef>
              <a:spcAft>
                <a:spcPts val="0"/>
              </a:spcAft>
            </a:pPr>
            <a:r>
              <a:rPr sz="2550" b="1">
                <a:solidFill>
                  <a:srgbClr val="16243A"/>
                </a:solidFill>
                <a:latin typeface="微软雅黑"/>
                <a:ea typeface="微软雅黑"/>
              </a:rPr>
              <a:t>案例⑦ 2016 年江苏盐城"6·23"龙卷风冰雹</a:t>
            </a:r>
          </a:p>
        </p:txBody>
      </p:sp>
      <p:sp>
        <p:nvSpPr>
          <p:cNvPr id="5" name="TextBox 4"/>
          <p:cNvSpPr txBox="1"/>
          <p:nvPr/>
        </p:nvSpPr>
        <p:spPr>
          <a:xfrm>
            <a:off x="5715000" y="514350"/>
            <a:ext cx="5867400" cy="2667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新中国成立以来第二大龙卷风灾害</a:t>
            </a:r>
          </a:p>
        </p:txBody>
      </p:sp>
      <p:sp>
        <p:nvSpPr>
          <p:cNvPr id="6" name="TextBox 5"/>
          <p:cNvSpPr txBox="1"/>
          <p:nvPr/>
        </p:nvSpPr>
        <p:spPr>
          <a:xfrm>
            <a:off x="609600" y="6362700"/>
            <a:ext cx="7239000" cy="228600"/>
          </a:xfrm>
          <a:prstGeom prst="rect">
            <a:avLst/>
          </a:prstGeom>
          <a:noFill/>
        </p:spPr>
        <p:txBody>
          <a:bodyPr wrap="square" lIns="0" rIns="0" tIns="0" bIns="0" anchor="t">
            <a:spAutoFit/>
          </a:bodyPr>
          <a:lstStyle/>
          <a:p>
            <a:pPr algn="l">
              <a:lnSpc>
                <a:spcPct val="100000"/>
              </a:lnSpc>
              <a:spcBef>
                <a:spcPts val="0"/>
              </a:spcBef>
              <a:spcAft>
                <a:spcPts val="0"/>
              </a:spcAft>
            </a:pPr>
            <a:r>
              <a:rPr sz="975" b="0">
                <a:solidFill>
                  <a:srgbClr val="5A6B80"/>
                </a:solidFill>
                <a:latin typeface="微软雅黑"/>
                <a:ea typeface="微软雅黑"/>
              </a:rPr>
              <a:t>防灾减灾培训课件 · 近 10 年自然灾害典型案例解读</a:t>
            </a:r>
          </a:p>
        </p:txBody>
      </p:sp>
      <p:sp>
        <p:nvSpPr>
          <p:cNvPr id="7" name="TextBox 6"/>
          <p:cNvSpPr txBox="1"/>
          <p:nvPr/>
        </p:nvSpPr>
        <p:spPr>
          <a:xfrm>
            <a:off x="8572500" y="6362700"/>
            <a:ext cx="3009900" cy="2286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24 / 44</a:t>
            </a:r>
          </a:p>
        </p:txBody>
      </p:sp>
      <p:pic>
        <p:nvPicPr>
          <p:cNvPr id="8" name="Picture 7" descr="tornado_480x312.png"/>
          <p:cNvPicPr>
            <a:picLocks noChangeAspect="1"/>
          </p:cNvPicPr>
          <p:nvPr/>
        </p:nvPicPr>
        <p:blipFill>
          <a:blip r:embed="rId2"/>
          <a:stretch>
            <a:fillRect/>
          </a:stretch>
        </p:blipFill>
        <p:spPr>
          <a:xfrm>
            <a:off x="609600" y="1238250"/>
            <a:ext cx="4572000" cy="2971800"/>
          </a:xfrm>
          <a:prstGeom prst="rect">
            <a:avLst/>
          </a:prstGeom>
        </p:spPr>
      </p:pic>
      <p:sp>
        <p:nvSpPr>
          <p:cNvPr id="9" name="Rectangle 8"/>
          <p:cNvSpPr/>
          <p:nvPr/>
        </p:nvSpPr>
        <p:spPr>
          <a:xfrm>
            <a:off x="609600" y="1238250"/>
            <a:ext cx="4572000" cy="2971800"/>
          </a:xfrm>
          <a:prstGeom prst="rect">
            <a:avLst/>
          </a:prstGeom>
          <a:solidFill>
            <a:srgbClr val="0B3A6B">
              <a:alpha val="2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0100" y="3695700"/>
            <a:ext cx="2000250" cy="323850"/>
          </a:xfrm>
          <a:prstGeom prst="roundRect">
            <a:avLst>
              <a:gd name="adj" fmla="val 5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00100" y="3695700"/>
            <a:ext cx="2000250" cy="323850"/>
          </a:xfrm>
          <a:prstGeom prst="rect">
            <a:avLst/>
          </a:prstGeom>
          <a:noFill/>
        </p:spPr>
        <p:txBody>
          <a:bodyPr wrap="square" lIns="0" rIns="0" tIns="0" bIns="0" anchor="ctr">
            <a:spAutoFit/>
          </a:bodyPr>
          <a:lstStyle/>
          <a:p>
            <a:pPr algn="ctr">
              <a:lnSpc>
                <a:spcPct val="100000"/>
              </a:lnSpc>
              <a:spcBef>
                <a:spcPts val="0"/>
              </a:spcBef>
              <a:spcAft>
                <a:spcPts val="0"/>
              </a:spcAft>
            </a:pPr>
            <a:r>
              <a:rPr sz="975" b="1">
                <a:solidFill>
                  <a:srgbClr val="FFFFFF"/>
                </a:solidFill>
                <a:latin typeface="微软雅黑"/>
                <a:ea typeface="微软雅黑"/>
              </a:rPr>
              <a:t>EF4 级 · 17 级以上</a:t>
            </a:r>
          </a:p>
        </p:txBody>
      </p:sp>
      <p:sp>
        <p:nvSpPr>
          <p:cNvPr id="12" name="Rounded Rectangle 11"/>
          <p:cNvSpPr/>
          <p:nvPr/>
        </p:nvSpPr>
        <p:spPr>
          <a:xfrm>
            <a:off x="5410200" y="1238250"/>
            <a:ext cx="3124200" cy="952500"/>
          </a:xfrm>
          <a:prstGeom prst="roundRect">
            <a:avLst>
              <a:gd name="adj" fmla="val 12000"/>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410200" y="1238250"/>
            <a:ext cx="3124200" cy="47625"/>
          </a:xfrm>
          <a:prstGeom prst="rect">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619750" y="1371600"/>
            <a:ext cx="2762250" cy="381000"/>
          </a:xfrm>
          <a:prstGeom prst="rect">
            <a:avLst/>
          </a:prstGeom>
          <a:noFill/>
        </p:spPr>
        <p:txBody>
          <a:bodyPr wrap="square" lIns="0" rIns="0" tIns="0" bIns="0" anchor="t">
            <a:spAutoFit/>
          </a:bodyPr>
          <a:lstStyle/>
          <a:p>
            <a:pPr algn="l">
              <a:lnSpc>
                <a:spcPct val="100000"/>
              </a:lnSpc>
              <a:spcBef>
                <a:spcPts val="0"/>
              </a:spcBef>
              <a:spcAft>
                <a:spcPts val="0"/>
              </a:spcAft>
            </a:pPr>
            <a:r>
              <a:rPr sz="1950" b="1">
                <a:solidFill>
                  <a:srgbClr val="E8562A"/>
                </a:solidFill>
                <a:latin typeface="微软雅黑"/>
                <a:ea typeface="微软雅黑"/>
              </a:rPr>
              <a:t>73</a:t>
            </a:r>
            <a:r>
              <a:rPr sz="937" b="1">
                <a:solidFill>
                  <a:srgbClr val="5A6B80"/>
                </a:solidFill>
                <a:latin typeface="微软雅黑"/>
                <a:ea typeface="微软雅黑"/>
              </a:rPr>
              <a:t> m/s</a:t>
            </a:r>
          </a:p>
        </p:txBody>
      </p:sp>
      <p:sp>
        <p:nvSpPr>
          <p:cNvPr id="15" name="TextBox 14"/>
          <p:cNvSpPr txBox="1"/>
          <p:nvPr/>
        </p:nvSpPr>
        <p:spPr>
          <a:xfrm>
            <a:off x="5619750" y="1790700"/>
            <a:ext cx="2762250" cy="323850"/>
          </a:xfrm>
          <a:prstGeom prst="rect">
            <a:avLst/>
          </a:prstGeom>
          <a:noFill/>
        </p:spPr>
        <p:txBody>
          <a:bodyPr wrap="square" lIns="0" rIns="0" tIns="0" bIns="0" anchor="t">
            <a:spAutoFit/>
          </a:bodyPr>
          <a:lstStyle/>
          <a:p>
            <a:pPr algn="l">
              <a:lnSpc>
                <a:spcPct val="130000"/>
              </a:lnSpc>
              <a:spcBef>
                <a:spcPts val="0"/>
              </a:spcBef>
              <a:spcAft>
                <a:spcPts val="0"/>
              </a:spcAft>
            </a:pPr>
            <a:r>
              <a:rPr sz="900" b="0">
                <a:solidFill>
                  <a:srgbClr val="16243A"/>
                </a:solidFill>
                <a:latin typeface="微软雅黑"/>
                <a:ea typeface="微软雅黑"/>
              </a:rPr>
              <a:t>风力时速</a:t>
            </a:r>
          </a:p>
        </p:txBody>
      </p:sp>
      <p:sp>
        <p:nvSpPr>
          <p:cNvPr id="16" name="Rounded Rectangle 15"/>
          <p:cNvSpPr/>
          <p:nvPr/>
        </p:nvSpPr>
        <p:spPr>
          <a:xfrm>
            <a:off x="8610600" y="1238250"/>
            <a:ext cx="3124200" cy="952500"/>
          </a:xfrm>
          <a:prstGeom prst="roundRect">
            <a:avLst>
              <a:gd name="adj" fmla="val 12000"/>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8610600" y="1238250"/>
            <a:ext cx="3124200" cy="47625"/>
          </a:xfrm>
          <a:prstGeom prst="rect">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820150" y="1371600"/>
            <a:ext cx="2762250" cy="381000"/>
          </a:xfrm>
          <a:prstGeom prst="rect">
            <a:avLst/>
          </a:prstGeom>
          <a:noFill/>
        </p:spPr>
        <p:txBody>
          <a:bodyPr wrap="square" lIns="0" rIns="0" tIns="0" bIns="0" anchor="t">
            <a:spAutoFit/>
          </a:bodyPr>
          <a:lstStyle/>
          <a:p>
            <a:pPr algn="l">
              <a:lnSpc>
                <a:spcPct val="100000"/>
              </a:lnSpc>
              <a:spcBef>
                <a:spcPts val="0"/>
              </a:spcBef>
              <a:spcAft>
                <a:spcPts val="0"/>
              </a:spcAft>
            </a:pPr>
            <a:r>
              <a:rPr sz="1950" b="1">
                <a:solidFill>
                  <a:srgbClr val="2E7DD1"/>
                </a:solidFill>
                <a:latin typeface="微软雅黑"/>
                <a:ea typeface="微软雅黑"/>
              </a:rPr>
              <a:t>30×1.7</a:t>
            </a:r>
            <a:r>
              <a:rPr sz="937" b="1">
                <a:solidFill>
                  <a:srgbClr val="5A6B80"/>
                </a:solidFill>
                <a:latin typeface="微软雅黑"/>
                <a:ea typeface="微软雅黑"/>
              </a:rPr>
              <a:t> km</a:t>
            </a:r>
          </a:p>
        </p:txBody>
      </p:sp>
      <p:sp>
        <p:nvSpPr>
          <p:cNvPr id="19" name="TextBox 18"/>
          <p:cNvSpPr txBox="1"/>
          <p:nvPr/>
        </p:nvSpPr>
        <p:spPr>
          <a:xfrm>
            <a:off x="8820150" y="1790700"/>
            <a:ext cx="2762250" cy="323850"/>
          </a:xfrm>
          <a:prstGeom prst="rect">
            <a:avLst/>
          </a:prstGeom>
          <a:noFill/>
        </p:spPr>
        <p:txBody>
          <a:bodyPr wrap="square" lIns="0" rIns="0" tIns="0" bIns="0" anchor="t">
            <a:spAutoFit/>
          </a:bodyPr>
          <a:lstStyle/>
          <a:p>
            <a:pPr algn="l">
              <a:lnSpc>
                <a:spcPct val="130000"/>
              </a:lnSpc>
              <a:spcBef>
                <a:spcPts val="0"/>
              </a:spcBef>
              <a:spcAft>
                <a:spcPts val="0"/>
              </a:spcAft>
            </a:pPr>
            <a:r>
              <a:rPr sz="900" b="0">
                <a:solidFill>
                  <a:srgbClr val="16243A"/>
                </a:solidFill>
                <a:latin typeface="微软雅黑"/>
                <a:ea typeface="微软雅黑"/>
              </a:rPr>
              <a:t>风带长度×宽度</a:t>
            </a:r>
          </a:p>
        </p:txBody>
      </p:sp>
      <p:sp>
        <p:nvSpPr>
          <p:cNvPr id="20" name="Rounded Rectangle 19"/>
          <p:cNvSpPr/>
          <p:nvPr/>
        </p:nvSpPr>
        <p:spPr>
          <a:xfrm>
            <a:off x="5410200" y="2266950"/>
            <a:ext cx="3124200" cy="952500"/>
          </a:xfrm>
          <a:prstGeom prst="roundRect">
            <a:avLst>
              <a:gd name="adj" fmla="val 12000"/>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5410200" y="2266950"/>
            <a:ext cx="3124200" cy="47625"/>
          </a:xfrm>
          <a:prstGeom prst="rect">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5619750" y="2400300"/>
            <a:ext cx="2762250" cy="381000"/>
          </a:xfrm>
          <a:prstGeom prst="rect">
            <a:avLst/>
          </a:prstGeom>
          <a:noFill/>
        </p:spPr>
        <p:txBody>
          <a:bodyPr wrap="square" lIns="0" rIns="0" tIns="0" bIns="0" anchor="t">
            <a:spAutoFit/>
          </a:bodyPr>
          <a:lstStyle/>
          <a:p>
            <a:pPr algn="l">
              <a:lnSpc>
                <a:spcPct val="100000"/>
              </a:lnSpc>
              <a:spcBef>
                <a:spcPts val="0"/>
              </a:spcBef>
              <a:spcAft>
                <a:spcPts val="0"/>
              </a:spcAft>
            </a:pPr>
            <a:r>
              <a:rPr sz="1950" b="1">
                <a:solidFill>
                  <a:srgbClr val="E8562A"/>
                </a:solidFill>
                <a:latin typeface="微软雅黑"/>
                <a:ea typeface="微软雅黑"/>
              </a:rPr>
              <a:t>99</a:t>
            </a:r>
            <a:r>
              <a:rPr sz="937" b="1">
                <a:solidFill>
                  <a:srgbClr val="5A6B80"/>
                </a:solidFill>
                <a:latin typeface="微软雅黑"/>
                <a:ea typeface="微软雅黑"/>
              </a:rPr>
              <a:t> 人</a:t>
            </a:r>
          </a:p>
        </p:txBody>
      </p:sp>
      <p:sp>
        <p:nvSpPr>
          <p:cNvPr id="23" name="TextBox 22"/>
          <p:cNvSpPr txBox="1"/>
          <p:nvPr/>
        </p:nvSpPr>
        <p:spPr>
          <a:xfrm>
            <a:off x="5619750" y="2819400"/>
            <a:ext cx="2762250" cy="323850"/>
          </a:xfrm>
          <a:prstGeom prst="rect">
            <a:avLst/>
          </a:prstGeom>
          <a:noFill/>
        </p:spPr>
        <p:txBody>
          <a:bodyPr wrap="square" lIns="0" rIns="0" tIns="0" bIns="0" anchor="t">
            <a:spAutoFit/>
          </a:bodyPr>
          <a:lstStyle/>
          <a:p>
            <a:pPr algn="l">
              <a:lnSpc>
                <a:spcPct val="130000"/>
              </a:lnSpc>
              <a:spcBef>
                <a:spcPts val="0"/>
              </a:spcBef>
              <a:spcAft>
                <a:spcPts val="0"/>
              </a:spcAft>
            </a:pPr>
            <a:r>
              <a:rPr sz="900" b="0">
                <a:solidFill>
                  <a:srgbClr val="16243A"/>
                </a:solidFill>
                <a:latin typeface="微软雅黑"/>
                <a:ea typeface="微软雅黑"/>
              </a:rPr>
              <a:t>因灾遇难（875 人受伤）</a:t>
            </a:r>
          </a:p>
        </p:txBody>
      </p:sp>
      <p:sp>
        <p:nvSpPr>
          <p:cNvPr id="24" name="Rounded Rectangle 23"/>
          <p:cNvSpPr/>
          <p:nvPr/>
        </p:nvSpPr>
        <p:spPr>
          <a:xfrm>
            <a:off x="8610600" y="2266950"/>
            <a:ext cx="3124200" cy="952500"/>
          </a:xfrm>
          <a:prstGeom prst="roundRect">
            <a:avLst>
              <a:gd name="adj" fmla="val 12000"/>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8610600" y="2266950"/>
            <a:ext cx="3124200" cy="47625"/>
          </a:xfrm>
          <a:prstGeom prst="rect">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8820150" y="2400300"/>
            <a:ext cx="2762250" cy="381000"/>
          </a:xfrm>
          <a:prstGeom prst="rect">
            <a:avLst/>
          </a:prstGeom>
          <a:noFill/>
        </p:spPr>
        <p:txBody>
          <a:bodyPr wrap="square" lIns="0" rIns="0" tIns="0" bIns="0" anchor="t">
            <a:spAutoFit/>
          </a:bodyPr>
          <a:lstStyle/>
          <a:p>
            <a:pPr algn="l">
              <a:lnSpc>
                <a:spcPct val="100000"/>
              </a:lnSpc>
              <a:spcBef>
                <a:spcPts val="0"/>
              </a:spcBef>
              <a:spcAft>
                <a:spcPts val="0"/>
              </a:spcAft>
            </a:pPr>
            <a:r>
              <a:rPr sz="1950" b="1">
                <a:solidFill>
                  <a:srgbClr val="E8562A"/>
                </a:solidFill>
                <a:latin typeface="微软雅黑"/>
                <a:ea typeface="微软雅黑"/>
              </a:rPr>
              <a:t>50</a:t>
            </a:r>
            <a:r>
              <a:rPr sz="937" b="1">
                <a:solidFill>
                  <a:srgbClr val="5A6B80"/>
                </a:solidFill>
                <a:latin typeface="微软雅黑"/>
                <a:ea typeface="微软雅黑"/>
              </a:rPr>
              <a:t> 亿元</a:t>
            </a:r>
          </a:p>
        </p:txBody>
      </p:sp>
      <p:sp>
        <p:nvSpPr>
          <p:cNvPr id="27" name="TextBox 26"/>
          <p:cNvSpPr txBox="1"/>
          <p:nvPr/>
        </p:nvSpPr>
        <p:spPr>
          <a:xfrm>
            <a:off x="8820150" y="2819400"/>
            <a:ext cx="2762250" cy="323850"/>
          </a:xfrm>
          <a:prstGeom prst="rect">
            <a:avLst/>
          </a:prstGeom>
          <a:noFill/>
        </p:spPr>
        <p:txBody>
          <a:bodyPr wrap="square" lIns="0" rIns="0" tIns="0" bIns="0" anchor="t">
            <a:spAutoFit/>
          </a:bodyPr>
          <a:lstStyle/>
          <a:p>
            <a:pPr algn="l">
              <a:lnSpc>
                <a:spcPct val="130000"/>
              </a:lnSpc>
              <a:spcBef>
                <a:spcPts val="0"/>
              </a:spcBef>
              <a:spcAft>
                <a:spcPts val="0"/>
              </a:spcAft>
            </a:pPr>
            <a:r>
              <a:rPr sz="900" b="0">
                <a:solidFill>
                  <a:srgbClr val="16243A"/>
                </a:solidFill>
                <a:latin typeface="微软雅黑"/>
                <a:ea typeface="微软雅黑"/>
              </a:rPr>
              <a:t>直接经济损失</a:t>
            </a:r>
          </a:p>
        </p:txBody>
      </p:sp>
      <p:sp>
        <p:nvSpPr>
          <p:cNvPr id="28" name="TextBox 27"/>
          <p:cNvSpPr txBox="1"/>
          <p:nvPr/>
        </p:nvSpPr>
        <p:spPr>
          <a:xfrm>
            <a:off x="609600" y="4362450"/>
            <a:ext cx="10972800" cy="1409700"/>
          </a:xfrm>
          <a:prstGeom prst="rect">
            <a:avLst/>
          </a:prstGeom>
          <a:noFill/>
        </p:spPr>
        <p:txBody>
          <a:bodyPr wrap="square" lIns="0" rIns="0" tIns="0" bIns="0" anchor="t">
            <a:spAutoFit/>
          </a:bodyPr>
          <a:lstStyle/>
          <a:p>
            <a:pPr algn="l">
              <a:lnSpc>
                <a:spcPct val="160000"/>
              </a:lnSpc>
              <a:spcBef>
                <a:spcPts val="0"/>
              </a:spcBef>
              <a:spcAft>
                <a:spcPts val="0"/>
              </a:spcAft>
            </a:pPr>
            <a:r>
              <a:rPr sz="937" b="0">
                <a:solidFill>
                  <a:srgbClr val="16243A"/>
                </a:solidFill>
                <a:latin typeface="微软雅黑"/>
                <a:ea typeface="微软雅黑"/>
              </a:rPr>
              <a:t>灾害过程：2016 年 6 月 23 日 14 时 30 分左右，江苏阜宁、射阳部分地区突遭强雷电、短时强降雨、冰雹等强对流天气，形成龙卷风冰雹特别重大灾害。国家气象中心判定等级为 EF4 级，风力超过 17 级，时速达 73 米/秒，从西到东形成长约 30 公里、宽约 1.7 公里的风带。
受灾范围：阜宁、射阳 9 个镇（街道）29 个村 4.55 万人受灾，受损农房 14531 户，损毁企业厂房 8 栋，2 所小学房屋受损，供电、供水、道路、通讯等基础设施大量损毁。
关键教训：本次灾害暴露出强对流天气"预警时间极短"的固有难题——龙卷风从生成到造成破坏往往只有十几分钟。对企业和个人而言，唯一可靠的应对是"看到征兆立即躲避"，而不是等待正式预警。</a:t>
            </a:r>
          </a:p>
        </p:txBody>
      </p:sp>
      <p:sp>
        <p:nvSpPr>
          <p:cNvPr id="29" name="TextBox 28"/>
          <p:cNvSpPr txBox="1"/>
          <p:nvPr/>
        </p:nvSpPr>
        <p:spPr>
          <a:xfrm>
            <a:off x="609600" y="5886450"/>
            <a:ext cx="10972800" cy="228600"/>
          </a:xfrm>
          <a:prstGeom prst="rect">
            <a:avLst/>
          </a:prstGeom>
          <a:noFill/>
        </p:spPr>
        <p:txBody>
          <a:bodyPr wrap="square" lIns="0" rIns="0" tIns="0" bIns="0" anchor="t">
            <a:spAutoFit/>
          </a:bodyPr>
          <a:lstStyle/>
          <a:p>
            <a:pPr algn="l">
              <a:lnSpc>
                <a:spcPct val="100000"/>
              </a:lnSpc>
              <a:spcBef>
                <a:spcPts val="0"/>
              </a:spcBef>
              <a:spcAft>
                <a:spcPts val="0"/>
              </a:spcAft>
            </a:pPr>
            <a:r>
              <a:rPr sz="862" b="0">
                <a:solidFill>
                  <a:srgbClr val="5A6B80"/>
                </a:solidFill>
                <a:latin typeface="微软雅黑"/>
                <a:ea typeface="微软雅黑"/>
              </a:rPr>
              <a:t>资料来源：江苏省民政厅、盐城市人民政府公开信息及新华社报道</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09600" y="495299"/>
            <a:ext cx="57150" cy="304800"/>
          </a:xfrm>
          <a:prstGeom prst="roundRect">
            <a:avLst>
              <a:gd name="adj" fmla="val 5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381000"/>
            <a:ext cx="8191500" cy="533400"/>
          </a:xfrm>
          <a:prstGeom prst="rect">
            <a:avLst/>
          </a:prstGeom>
          <a:noFill/>
        </p:spPr>
        <p:txBody>
          <a:bodyPr wrap="square" lIns="0" rIns="0" tIns="0" bIns="0" anchor="t">
            <a:spAutoFit/>
          </a:bodyPr>
          <a:lstStyle/>
          <a:p>
            <a:pPr algn="l">
              <a:lnSpc>
                <a:spcPct val="100000"/>
              </a:lnSpc>
              <a:spcBef>
                <a:spcPts val="0"/>
              </a:spcBef>
              <a:spcAft>
                <a:spcPts val="0"/>
              </a:spcAft>
            </a:pPr>
            <a:r>
              <a:rPr sz="2550" b="1">
                <a:solidFill>
                  <a:srgbClr val="16243A"/>
                </a:solidFill>
                <a:latin typeface="微软雅黑"/>
                <a:ea typeface="微软雅黑"/>
              </a:rPr>
              <a:t>案例⑧ 近几年强对流天气典型案例</a:t>
            </a:r>
          </a:p>
        </p:txBody>
      </p:sp>
      <p:sp>
        <p:nvSpPr>
          <p:cNvPr id="5" name="TextBox 4"/>
          <p:cNvSpPr txBox="1"/>
          <p:nvPr/>
        </p:nvSpPr>
        <p:spPr>
          <a:xfrm>
            <a:off x="5715000" y="514350"/>
            <a:ext cx="5867400" cy="2667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龙卷风 · 雷击 · 风雹</a:t>
            </a:r>
          </a:p>
        </p:txBody>
      </p:sp>
      <p:sp>
        <p:nvSpPr>
          <p:cNvPr id="6" name="TextBox 5"/>
          <p:cNvSpPr txBox="1"/>
          <p:nvPr/>
        </p:nvSpPr>
        <p:spPr>
          <a:xfrm>
            <a:off x="609600" y="6362700"/>
            <a:ext cx="7239000" cy="228600"/>
          </a:xfrm>
          <a:prstGeom prst="rect">
            <a:avLst/>
          </a:prstGeom>
          <a:noFill/>
        </p:spPr>
        <p:txBody>
          <a:bodyPr wrap="square" lIns="0" rIns="0" tIns="0" bIns="0" anchor="t">
            <a:spAutoFit/>
          </a:bodyPr>
          <a:lstStyle/>
          <a:p>
            <a:pPr algn="l">
              <a:lnSpc>
                <a:spcPct val="100000"/>
              </a:lnSpc>
              <a:spcBef>
                <a:spcPts val="0"/>
              </a:spcBef>
              <a:spcAft>
                <a:spcPts val="0"/>
              </a:spcAft>
            </a:pPr>
            <a:r>
              <a:rPr sz="975" b="0">
                <a:solidFill>
                  <a:srgbClr val="5A6B80"/>
                </a:solidFill>
                <a:latin typeface="微软雅黑"/>
                <a:ea typeface="微软雅黑"/>
              </a:rPr>
              <a:t>防灾减灾培训课件 · 近 10 年自然灾害典型案例解读</a:t>
            </a:r>
          </a:p>
        </p:txBody>
      </p:sp>
      <p:sp>
        <p:nvSpPr>
          <p:cNvPr id="7" name="TextBox 6"/>
          <p:cNvSpPr txBox="1"/>
          <p:nvPr/>
        </p:nvSpPr>
        <p:spPr>
          <a:xfrm>
            <a:off x="8572500" y="6362700"/>
            <a:ext cx="3009900" cy="2286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25 / 44</a:t>
            </a:r>
          </a:p>
        </p:txBody>
      </p:sp>
      <p:sp>
        <p:nvSpPr>
          <p:cNvPr id="8" name="Rounded Rectangle 7"/>
          <p:cNvSpPr/>
          <p:nvPr/>
        </p:nvSpPr>
        <p:spPr>
          <a:xfrm>
            <a:off x="609600" y="1257300"/>
            <a:ext cx="10972800" cy="914400"/>
          </a:xfrm>
          <a:prstGeom prst="roundRect">
            <a:avLst>
              <a:gd name="adj" fmla="val 12500"/>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609600" y="1257300"/>
            <a:ext cx="1676400" cy="914400"/>
          </a:xfrm>
          <a:prstGeom prst="roundRect">
            <a:avLst>
              <a:gd name="adj" fmla="val 125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09600" y="1257300"/>
            <a:ext cx="1676400" cy="914400"/>
          </a:xfrm>
          <a:prstGeom prst="rect">
            <a:avLst/>
          </a:prstGeom>
          <a:noFill/>
        </p:spPr>
        <p:txBody>
          <a:bodyPr wrap="square" lIns="0" rIns="0" tIns="0" bIns="0" anchor="ctr">
            <a:spAutoFit/>
          </a:bodyPr>
          <a:lstStyle/>
          <a:p>
            <a:pPr algn="ctr">
              <a:lnSpc>
                <a:spcPct val="100000"/>
              </a:lnSpc>
              <a:spcBef>
                <a:spcPts val="0"/>
              </a:spcBef>
              <a:spcAft>
                <a:spcPts val="0"/>
              </a:spcAft>
            </a:pPr>
            <a:r>
              <a:rPr sz="1125" b="1">
                <a:solidFill>
                  <a:srgbClr val="FFFFFF"/>
                </a:solidFill>
                <a:latin typeface="微软雅黑"/>
                <a:ea typeface="微软雅黑"/>
              </a:rPr>
              <a:t>2023-09-19/20</a:t>
            </a:r>
          </a:p>
        </p:txBody>
      </p:sp>
      <p:sp>
        <p:nvSpPr>
          <p:cNvPr id="11" name="TextBox 10"/>
          <p:cNvSpPr txBox="1"/>
          <p:nvPr/>
        </p:nvSpPr>
        <p:spPr>
          <a:xfrm>
            <a:off x="2514600" y="1409700"/>
            <a:ext cx="8858250" cy="266700"/>
          </a:xfrm>
          <a:prstGeom prst="rect">
            <a:avLst/>
          </a:prstGeom>
          <a:noFill/>
        </p:spPr>
        <p:txBody>
          <a:bodyPr wrap="square" lIns="0" rIns="0" tIns="0" bIns="0" anchor="t">
            <a:spAutoFit/>
          </a:bodyPr>
          <a:lstStyle/>
          <a:p>
            <a:pPr algn="l">
              <a:lnSpc>
                <a:spcPct val="100000"/>
              </a:lnSpc>
              <a:spcBef>
                <a:spcPts val="0"/>
              </a:spcBef>
              <a:spcAft>
                <a:spcPts val="0"/>
              </a:spcAft>
            </a:pPr>
            <a:r>
              <a:rPr sz="1200" b="1">
                <a:solidFill>
                  <a:srgbClr val="16243A"/>
                </a:solidFill>
                <a:latin typeface="微软雅黑"/>
                <a:ea typeface="微软雅黑"/>
              </a:rPr>
              <a:t>江苏盐城、宿迁风雹灾害</a:t>
            </a:r>
          </a:p>
        </p:txBody>
      </p:sp>
      <p:sp>
        <p:nvSpPr>
          <p:cNvPr id="12" name="TextBox 11"/>
          <p:cNvSpPr txBox="1"/>
          <p:nvPr/>
        </p:nvSpPr>
        <p:spPr>
          <a:xfrm>
            <a:off x="2514600" y="1714500"/>
            <a:ext cx="8858250" cy="419100"/>
          </a:xfrm>
          <a:prstGeom prst="rect">
            <a:avLst/>
          </a:prstGeom>
          <a:noFill/>
        </p:spPr>
        <p:txBody>
          <a:bodyPr wrap="square" lIns="0" rIns="0" tIns="0" bIns="0" anchor="t">
            <a:spAutoFit/>
          </a:bodyPr>
          <a:lstStyle/>
          <a:p>
            <a:pPr algn="l">
              <a:lnSpc>
                <a:spcPct val="145000"/>
              </a:lnSpc>
              <a:spcBef>
                <a:spcPts val="0"/>
              </a:spcBef>
              <a:spcAft>
                <a:spcPts val="0"/>
              </a:spcAft>
            </a:pPr>
            <a:r>
              <a:rPr sz="937" b="0">
                <a:solidFill>
                  <a:srgbClr val="5A6B80"/>
                </a:solidFill>
                <a:latin typeface="微软雅黑"/>
                <a:ea typeface="微软雅黑"/>
              </a:rPr>
              <a:t>局地遭遇龙卷风，2 万人受灾、10 人死亡，倒塌房屋 500 余间，直接经济损失 4.8 亿元</a:t>
            </a:r>
          </a:p>
        </p:txBody>
      </p:sp>
      <p:sp>
        <p:nvSpPr>
          <p:cNvPr id="13" name="Rounded Rectangle 12"/>
          <p:cNvSpPr/>
          <p:nvPr/>
        </p:nvSpPr>
        <p:spPr>
          <a:xfrm>
            <a:off x="609600" y="2266950"/>
            <a:ext cx="10972800" cy="914400"/>
          </a:xfrm>
          <a:prstGeom prst="roundRect">
            <a:avLst>
              <a:gd name="adj" fmla="val 12500"/>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609600" y="2266950"/>
            <a:ext cx="1676400" cy="914400"/>
          </a:xfrm>
          <a:prstGeom prst="roundRect">
            <a:avLst>
              <a:gd name="adj" fmla="val 125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09600" y="2266950"/>
            <a:ext cx="1676400" cy="914400"/>
          </a:xfrm>
          <a:prstGeom prst="rect">
            <a:avLst/>
          </a:prstGeom>
          <a:noFill/>
        </p:spPr>
        <p:txBody>
          <a:bodyPr wrap="square" lIns="0" rIns="0" tIns="0" bIns="0" anchor="ctr">
            <a:spAutoFit/>
          </a:bodyPr>
          <a:lstStyle/>
          <a:p>
            <a:pPr algn="ctr">
              <a:lnSpc>
                <a:spcPct val="100000"/>
              </a:lnSpc>
              <a:spcBef>
                <a:spcPts val="0"/>
              </a:spcBef>
              <a:spcAft>
                <a:spcPts val="0"/>
              </a:spcAft>
            </a:pPr>
            <a:r>
              <a:rPr sz="1125" b="1">
                <a:solidFill>
                  <a:srgbClr val="FFFFFF"/>
                </a:solidFill>
                <a:latin typeface="微软雅黑"/>
                <a:ea typeface="微软雅黑"/>
              </a:rPr>
              <a:t>2024-07-05</a:t>
            </a:r>
          </a:p>
        </p:txBody>
      </p:sp>
      <p:sp>
        <p:nvSpPr>
          <p:cNvPr id="16" name="TextBox 15"/>
          <p:cNvSpPr txBox="1"/>
          <p:nvPr/>
        </p:nvSpPr>
        <p:spPr>
          <a:xfrm>
            <a:off x="2514600" y="2419350"/>
            <a:ext cx="8858250" cy="266700"/>
          </a:xfrm>
          <a:prstGeom prst="rect">
            <a:avLst/>
          </a:prstGeom>
          <a:noFill/>
        </p:spPr>
        <p:txBody>
          <a:bodyPr wrap="square" lIns="0" rIns="0" tIns="0" bIns="0" anchor="t">
            <a:spAutoFit/>
          </a:bodyPr>
          <a:lstStyle/>
          <a:p>
            <a:pPr algn="l">
              <a:lnSpc>
                <a:spcPct val="100000"/>
              </a:lnSpc>
              <a:spcBef>
                <a:spcPts val="0"/>
              </a:spcBef>
              <a:spcAft>
                <a:spcPts val="0"/>
              </a:spcAft>
            </a:pPr>
            <a:r>
              <a:rPr sz="1200" b="1">
                <a:solidFill>
                  <a:srgbClr val="16243A"/>
                </a:solidFill>
                <a:latin typeface="微软雅黑"/>
                <a:ea typeface="微软雅黑"/>
              </a:rPr>
              <a:t>山东菏泽东明县龙卷风</a:t>
            </a:r>
          </a:p>
        </p:txBody>
      </p:sp>
      <p:sp>
        <p:nvSpPr>
          <p:cNvPr id="17" name="TextBox 16"/>
          <p:cNvSpPr txBox="1"/>
          <p:nvPr/>
        </p:nvSpPr>
        <p:spPr>
          <a:xfrm>
            <a:off x="2514600" y="2724150"/>
            <a:ext cx="8858250" cy="419100"/>
          </a:xfrm>
          <a:prstGeom prst="rect">
            <a:avLst/>
          </a:prstGeom>
          <a:noFill/>
        </p:spPr>
        <p:txBody>
          <a:bodyPr wrap="square" lIns="0" rIns="0" tIns="0" bIns="0" anchor="t">
            <a:spAutoFit/>
          </a:bodyPr>
          <a:lstStyle/>
          <a:p>
            <a:pPr algn="l">
              <a:lnSpc>
                <a:spcPct val="145000"/>
              </a:lnSpc>
              <a:spcBef>
                <a:spcPts val="0"/>
              </a:spcBef>
              <a:spcAft>
                <a:spcPts val="0"/>
              </a:spcAft>
            </a:pPr>
            <a:r>
              <a:rPr sz="937" b="0">
                <a:solidFill>
                  <a:srgbClr val="5A6B80"/>
                </a:solidFill>
                <a:latin typeface="微软雅黑"/>
                <a:ea typeface="微软雅黑"/>
              </a:rPr>
              <a:t>城关街道、菜园集镇、沙窝镇出现龙卷风，持续约 10 分钟，造成 5 人死亡、多人受伤</a:t>
            </a:r>
          </a:p>
        </p:txBody>
      </p:sp>
      <p:sp>
        <p:nvSpPr>
          <p:cNvPr id="18" name="Rounded Rectangle 17"/>
          <p:cNvSpPr/>
          <p:nvPr/>
        </p:nvSpPr>
        <p:spPr>
          <a:xfrm>
            <a:off x="609600" y="3276600"/>
            <a:ext cx="10972800" cy="914400"/>
          </a:xfrm>
          <a:prstGeom prst="roundRect">
            <a:avLst>
              <a:gd name="adj" fmla="val 12500"/>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ounded Rectangle 18"/>
          <p:cNvSpPr/>
          <p:nvPr/>
        </p:nvSpPr>
        <p:spPr>
          <a:xfrm>
            <a:off x="609600" y="3276600"/>
            <a:ext cx="1676400" cy="914400"/>
          </a:xfrm>
          <a:prstGeom prst="roundRect">
            <a:avLst>
              <a:gd name="adj" fmla="val 12500"/>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09600" y="3276600"/>
            <a:ext cx="1676400" cy="914400"/>
          </a:xfrm>
          <a:prstGeom prst="rect">
            <a:avLst/>
          </a:prstGeom>
          <a:noFill/>
        </p:spPr>
        <p:txBody>
          <a:bodyPr wrap="square" lIns="0" rIns="0" tIns="0" bIns="0" anchor="ctr">
            <a:spAutoFit/>
          </a:bodyPr>
          <a:lstStyle/>
          <a:p>
            <a:pPr algn="ctr">
              <a:lnSpc>
                <a:spcPct val="100000"/>
              </a:lnSpc>
              <a:spcBef>
                <a:spcPts val="0"/>
              </a:spcBef>
              <a:spcAft>
                <a:spcPts val="0"/>
              </a:spcAft>
            </a:pPr>
            <a:r>
              <a:rPr sz="1125" b="1">
                <a:solidFill>
                  <a:srgbClr val="FFFFFF"/>
                </a:solidFill>
                <a:latin typeface="微软雅黑"/>
                <a:ea typeface="微软雅黑"/>
              </a:rPr>
              <a:t>2024-05-25</a:t>
            </a:r>
          </a:p>
        </p:txBody>
      </p:sp>
      <p:sp>
        <p:nvSpPr>
          <p:cNvPr id="21" name="TextBox 20"/>
          <p:cNvSpPr txBox="1"/>
          <p:nvPr/>
        </p:nvSpPr>
        <p:spPr>
          <a:xfrm>
            <a:off x="2514600" y="3429000"/>
            <a:ext cx="8858250" cy="266700"/>
          </a:xfrm>
          <a:prstGeom prst="rect">
            <a:avLst/>
          </a:prstGeom>
          <a:noFill/>
        </p:spPr>
        <p:txBody>
          <a:bodyPr wrap="square" lIns="0" rIns="0" tIns="0" bIns="0" anchor="t">
            <a:spAutoFit/>
          </a:bodyPr>
          <a:lstStyle/>
          <a:p>
            <a:pPr algn="l">
              <a:lnSpc>
                <a:spcPct val="100000"/>
              </a:lnSpc>
              <a:spcBef>
                <a:spcPts val="0"/>
              </a:spcBef>
              <a:spcAft>
                <a:spcPts val="0"/>
              </a:spcAft>
            </a:pPr>
            <a:r>
              <a:rPr sz="1200" b="1">
                <a:solidFill>
                  <a:srgbClr val="16243A"/>
                </a:solidFill>
                <a:latin typeface="微软雅黑"/>
                <a:ea typeface="微软雅黑"/>
              </a:rPr>
              <a:t>安徽黄山风景区飞来石雷击</a:t>
            </a:r>
          </a:p>
        </p:txBody>
      </p:sp>
      <p:sp>
        <p:nvSpPr>
          <p:cNvPr id="22" name="TextBox 21"/>
          <p:cNvSpPr txBox="1"/>
          <p:nvPr/>
        </p:nvSpPr>
        <p:spPr>
          <a:xfrm>
            <a:off x="2514600" y="3733799"/>
            <a:ext cx="8858250" cy="419100"/>
          </a:xfrm>
          <a:prstGeom prst="rect">
            <a:avLst/>
          </a:prstGeom>
          <a:noFill/>
        </p:spPr>
        <p:txBody>
          <a:bodyPr wrap="square" lIns="0" rIns="0" tIns="0" bIns="0" anchor="t">
            <a:spAutoFit/>
          </a:bodyPr>
          <a:lstStyle/>
          <a:p>
            <a:pPr algn="l">
              <a:lnSpc>
                <a:spcPct val="145000"/>
              </a:lnSpc>
              <a:spcBef>
                <a:spcPts val="0"/>
              </a:spcBef>
              <a:spcAft>
                <a:spcPts val="0"/>
              </a:spcAft>
            </a:pPr>
            <a:r>
              <a:rPr sz="937" b="0">
                <a:solidFill>
                  <a:srgbClr val="5A6B80"/>
                </a:solidFill>
                <a:latin typeface="微软雅黑"/>
                <a:ea typeface="微软雅黑"/>
              </a:rPr>
              <a:t>雷电击中飞来石区域周边护栏等，造成碎石飞溅击伤附近游客，13 名游客受伤或身感不适</a:t>
            </a:r>
          </a:p>
        </p:txBody>
      </p:sp>
      <p:sp>
        <p:nvSpPr>
          <p:cNvPr id="23" name="Rounded Rectangle 22"/>
          <p:cNvSpPr/>
          <p:nvPr/>
        </p:nvSpPr>
        <p:spPr>
          <a:xfrm>
            <a:off x="609600" y="4286250"/>
            <a:ext cx="10972800" cy="914400"/>
          </a:xfrm>
          <a:prstGeom prst="roundRect">
            <a:avLst>
              <a:gd name="adj" fmla="val 12500"/>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ounded Rectangle 23"/>
          <p:cNvSpPr/>
          <p:nvPr/>
        </p:nvSpPr>
        <p:spPr>
          <a:xfrm>
            <a:off x="609600" y="4286250"/>
            <a:ext cx="1676400" cy="914400"/>
          </a:xfrm>
          <a:prstGeom prst="roundRect">
            <a:avLst>
              <a:gd name="adj" fmla="val 12500"/>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09600" y="4286250"/>
            <a:ext cx="1676400" cy="914400"/>
          </a:xfrm>
          <a:prstGeom prst="rect">
            <a:avLst/>
          </a:prstGeom>
          <a:noFill/>
        </p:spPr>
        <p:txBody>
          <a:bodyPr wrap="square" lIns="0" rIns="0" tIns="0" bIns="0" anchor="ctr">
            <a:spAutoFit/>
          </a:bodyPr>
          <a:lstStyle/>
          <a:p>
            <a:pPr algn="ctr">
              <a:lnSpc>
                <a:spcPct val="100000"/>
              </a:lnSpc>
              <a:spcBef>
                <a:spcPts val="0"/>
              </a:spcBef>
              <a:spcAft>
                <a:spcPts val="0"/>
              </a:spcAft>
            </a:pPr>
            <a:r>
              <a:rPr sz="1125" b="1">
                <a:solidFill>
                  <a:srgbClr val="FFFFFF"/>
                </a:solidFill>
                <a:latin typeface="微软雅黑"/>
                <a:ea typeface="微软雅黑"/>
              </a:rPr>
              <a:t>2025-05 至今</a:t>
            </a:r>
          </a:p>
        </p:txBody>
      </p:sp>
      <p:sp>
        <p:nvSpPr>
          <p:cNvPr id="26" name="TextBox 25"/>
          <p:cNvSpPr txBox="1"/>
          <p:nvPr/>
        </p:nvSpPr>
        <p:spPr>
          <a:xfrm>
            <a:off x="2514600" y="4438650"/>
            <a:ext cx="8858250" cy="266700"/>
          </a:xfrm>
          <a:prstGeom prst="rect">
            <a:avLst/>
          </a:prstGeom>
          <a:noFill/>
        </p:spPr>
        <p:txBody>
          <a:bodyPr wrap="square" lIns="0" rIns="0" tIns="0" bIns="0" anchor="t">
            <a:spAutoFit/>
          </a:bodyPr>
          <a:lstStyle/>
          <a:p>
            <a:pPr algn="l">
              <a:lnSpc>
                <a:spcPct val="100000"/>
              </a:lnSpc>
              <a:spcBef>
                <a:spcPts val="0"/>
              </a:spcBef>
              <a:spcAft>
                <a:spcPts val="0"/>
              </a:spcAft>
            </a:pPr>
            <a:r>
              <a:rPr sz="1200" b="1">
                <a:solidFill>
                  <a:srgbClr val="16243A"/>
                </a:solidFill>
                <a:latin typeface="微软雅黑"/>
                <a:ea typeface="微软雅黑"/>
              </a:rPr>
              <a:t>全国多地短时强降水、雷暴大风</a:t>
            </a:r>
          </a:p>
        </p:txBody>
      </p:sp>
      <p:sp>
        <p:nvSpPr>
          <p:cNvPr id="27" name="TextBox 26"/>
          <p:cNvSpPr txBox="1"/>
          <p:nvPr/>
        </p:nvSpPr>
        <p:spPr>
          <a:xfrm>
            <a:off x="2514600" y="4743450"/>
            <a:ext cx="8858250" cy="419100"/>
          </a:xfrm>
          <a:prstGeom prst="rect">
            <a:avLst/>
          </a:prstGeom>
          <a:noFill/>
        </p:spPr>
        <p:txBody>
          <a:bodyPr wrap="square" lIns="0" rIns="0" tIns="0" bIns="0" anchor="t">
            <a:spAutoFit/>
          </a:bodyPr>
          <a:lstStyle/>
          <a:p>
            <a:pPr algn="l">
              <a:lnSpc>
                <a:spcPct val="145000"/>
              </a:lnSpc>
              <a:spcBef>
                <a:spcPts val="0"/>
              </a:spcBef>
              <a:spcAft>
                <a:spcPts val="0"/>
              </a:spcAft>
            </a:pPr>
            <a:r>
              <a:rPr sz="937" b="0">
                <a:solidFill>
                  <a:srgbClr val="5A6B80"/>
                </a:solidFill>
                <a:latin typeface="微软雅黑"/>
                <a:ea typeface="微软雅黑"/>
              </a:rPr>
              <a:t>强对流天气呈现"突发性强、局地性强、致灾链条短"的特点，山区易诱发山洪、泥石流</a:t>
            </a:r>
          </a:p>
        </p:txBody>
      </p:sp>
      <p:sp>
        <p:nvSpPr>
          <p:cNvPr id="28" name="Rounded Rectangle 27"/>
          <p:cNvSpPr/>
          <p:nvPr/>
        </p:nvSpPr>
        <p:spPr>
          <a:xfrm>
            <a:off x="609600" y="5391150"/>
            <a:ext cx="10972800" cy="590550"/>
          </a:xfrm>
          <a:prstGeom prst="roundRect">
            <a:avLst>
              <a:gd name="adj" fmla="val 19354"/>
            </a:avLst>
          </a:prstGeom>
          <a:solidFill>
            <a:srgbClr val="E8562A">
              <a:alpha val="1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876300" y="5505450"/>
            <a:ext cx="10439400" cy="381000"/>
          </a:xfrm>
          <a:prstGeom prst="rect">
            <a:avLst/>
          </a:prstGeom>
          <a:noFill/>
        </p:spPr>
        <p:txBody>
          <a:bodyPr wrap="square" lIns="0" rIns="0" tIns="0" bIns="0" anchor="ctr">
            <a:spAutoFit/>
          </a:bodyPr>
          <a:lstStyle/>
          <a:p>
            <a:pPr algn="l">
              <a:lnSpc>
                <a:spcPct val="145000"/>
              </a:lnSpc>
              <a:spcBef>
                <a:spcPts val="0"/>
              </a:spcBef>
              <a:spcAft>
                <a:spcPts val="0"/>
              </a:spcAft>
            </a:pPr>
            <a:r>
              <a:rPr sz="1012" b="1">
                <a:solidFill>
                  <a:srgbClr val="C2401C"/>
                </a:solidFill>
                <a:latin typeface="微软雅黑"/>
                <a:ea typeface="微软雅黑"/>
              </a:rPr>
              <a:t>共同点：强对流天气的"预警提前量"极短，往往只有几十分钟甚至十几分钟。因此必须依靠"现象识别 + 立即躲避"，而不能单纯依赖预警短信。</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09600" y="495299"/>
            <a:ext cx="57150" cy="304800"/>
          </a:xfrm>
          <a:prstGeom prst="roundRect">
            <a:avLst>
              <a:gd name="adj" fmla="val 50000"/>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381000"/>
            <a:ext cx="8191500" cy="533400"/>
          </a:xfrm>
          <a:prstGeom prst="rect">
            <a:avLst/>
          </a:prstGeom>
          <a:noFill/>
        </p:spPr>
        <p:txBody>
          <a:bodyPr wrap="square" lIns="0" rIns="0" tIns="0" bIns="0" anchor="t">
            <a:spAutoFit/>
          </a:bodyPr>
          <a:lstStyle/>
          <a:p>
            <a:pPr algn="l">
              <a:lnSpc>
                <a:spcPct val="100000"/>
              </a:lnSpc>
              <a:spcBef>
                <a:spcPts val="0"/>
              </a:spcBef>
              <a:spcAft>
                <a:spcPts val="0"/>
              </a:spcAft>
            </a:pPr>
            <a:r>
              <a:rPr sz="2550" b="1">
                <a:solidFill>
                  <a:srgbClr val="16243A"/>
                </a:solidFill>
                <a:latin typeface="微软雅黑"/>
                <a:ea typeface="微软雅黑"/>
              </a:rPr>
              <a:t>台风与强对流天气应对要点</a:t>
            </a:r>
          </a:p>
        </p:txBody>
      </p:sp>
      <p:sp>
        <p:nvSpPr>
          <p:cNvPr id="5" name="TextBox 4"/>
          <p:cNvSpPr txBox="1"/>
          <p:nvPr/>
        </p:nvSpPr>
        <p:spPr>
          <a:xfrm>
            <a:off x="5715000" y="514350"/>
            <a:ext cx="5867400" cy="2667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看征兆 · 快躲避 · 不侥幸</a:t>
            </a:r>
          </a:p>
        </p:txBody>
      </p:sp>
      <p:sp>
        <p:nvSpPr>
          <p:cNvPr id="6" name="TextBox 5"/>
          <p:cNvSpPr txBox="1"/>
          <p:nvPr/>
        </p:nvSpPr>
        <p:spPr>
          <a:xfrm>
            <a:off x="609600" y="6362700"/>
            <a:ext cx="7239000" cy="228600"/>
          </a:xfrm>
          <a:prstGeom prst="rect">
            <a:avLst/>
          </a:prstGeom>
          <a:noFill/>
        </p:spPr>
        <p:txBody>
          <a:bodyPr wrap="square" lIns="0" rIns="0" tIns="0" bIns="0" anchor="t">
            <a:spAutoFit/>
          </a:bodyPr>
          <a:lstStyle/>
          <a:p>
            <a:pPr algn="l">
              <a:lnSpc>
                <a:spcPct val="100000"/>
              </a:lnSpc>
              <a:spcBef>
                <a:spcPts val="0"/>
              </a:spcBef>
              <a:spcAft>
                <a:spcPts val="0"/>
              </a:spcAft>
            </a:pPr>
            <a:r>
              <a:rPr sz="975" b="0">
                <a:solidFill>
                  <a:srgbClr val="5A6B80"/>
                </a:solidFill>
                <a:latin typeface="微软雅黑"/>
                <a:ea typeface="微软雅黑"/>
              </a:rPr>
              <a:t>防灾减灾培训课件 · 近 10 年自然灾害典型案例解读</a:t>
            </a:r>
          </a:p>
        </p:txBody>
      </p:sp>
      <p:sp>
        <p:nvSpPr>
          <p:cNvPr id="7" name="TextBox 6"/>
          <p:cNvSpPr txBox="1"/>
          <p:nvPr/>
        </p:nvSpPr>
        <p:spPr>
          <a:xfrm>
            <a:off x="8572500" y="6362700"/>
            <a:ext cx="3009900" cy="2286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26 / 44</a:t>
            </a:r>
          </a:p>
        </p:txBody>
      </p:sp>
      <p:sp>
        <p:nvSpPr>
          <p:cNvPr id="8" name="TextBox 7"/>
          <p:cNvSpPr txBox="1"/>
          <p:nvPr/>
        </p:nvSpPr>
        <p:spPr>
          <a:xfrm>
            <a:off x="609600" y="1219200"/>
            <a:ext cx="10972800" cy="266700"/>
          </a:xfrm>
          <a:prstGeom prst="rect">
            <a:avLst/>
          </a:prstGeom>
          <a:noFill/>
        </p:spPr>
        <p:txBody>
          <a:bodyPr wrap="square" lIns="0" rIns="0" tIns="0" bIns="0" anchor="t">
            <a:spAutoFit/>
          </a:bodyPr>
          <a:lstStyle/>
          <a:p>
            <a:pPr algn="l">
              <a:lnSpc>
                <a:spcPct val="100000"/>
              </a:lnSpc>
              <a:spcBef>
                <a:spcPts val="0"/>
              </a:spcBef>
              <a:spcAft>
                <a:spcPts val="0"/>
              </a:spcAft>
            </a:pPr>
            <a:r>
              <a:rPr sz="1237" b="1">
                <a:solidFill>
                  <a:srgbClr val="0B3A6B"/>
                </a:solidFill>
                <a:latin typeface="微软雅黑"/>
                <a:ea typeface="微软雅黑"/>
              </a:rPr>
              <a:t>一、台风来临前（提前 24–48 小时）</a:t>
            </a:r>
          </a:p>
        </p:txBody>
      </p:sp>
      <p:sp>
        <p:nvSpPr>
          <p:cNvPr id="9" name="Rounded Rectangle 8"/>
          <p:cNvSpPr/>
          <p:nvPr/>
        </p:nvSpPr>
        <p:spPr>
          <a:xfrm>
            <a:off x="609600" y="1562100"/>
            <a:ext cx="2590800" cy="1028700"/>
          </a:xfrm>
          <a:prstGeom prst="roundRect">
            <a:avLst>
              <a:gd name="adj" fmla="val 11111"/>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09600" y="1562100"/>
            <a:ext cx="2590800" cy="47625"/>
          </a:xfrm>
          <a:prstGeom prst="rect">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00100" y="1733550"/>
            <a:ext cx="2247900" cy="266700"/>
          </a:xfrm>
          <a:prstGeom prst="rect">
            <a:avLst/>
          </a:prstGeom>
          <a:noFill/>
        </p:spPr>
        <p:txBody>
          <a:bodyPr wrap="square" lIns="0" rIns="0" tIns="0" bIns="0" anchor="t">
            <a:spAutoFit/>
          </a:bodyPr>
          <a:lstStyle/>
          <a:p>
            <a:pPr algn="l">
              <a:lnSpc>
                <a:spcPct val="100000"/>
              </a:lnSpc>
              <a:spcBef>
                <a:spcPts val="0"/>
              </a:spcBef>
              <a:spcAft>
                <a:spcPts val="0"/>
              </a:spcAft>
            </a:pPr>
            <a:r>
              <a:rPr sz="1275" b="1">
                <a:solidFill>
                  <a:srgbClr val="0B3A6B"/>
                </a:solidFill>
                <a:latin typeface="微软雅黑"/>
                <a:ea typeface="微软雅黑"/>
              </a:rPr>
              <a:t>加固</a:t>
            </a:r>
          </a:p>
        </p:txBody>
      </p:sp>
      <p:sp>
        <p:nvSpPr>
          <p:cNvPr id="12" name="TextBox 11"/>
          <p:cNvSpPr txBox="1"/>
          <p:nvPr/>
        </p:nvSpPr>
        <p:spPr>
          <a:xfrm>
            <a:off x="800100" y="2057400"/>
            <a:ext cx="2247900" cy="476250"/>
          </a:xfrm>
          <a:prstGeom prst="rect">
            <a:avLst/>
          </a:prstGeom>
          <a:noFill/>
        </p:spPr>
        <p:txBody>
          <a:bodyPr wrap="square" lIns="0" rIns="0" tIns="0" bIns="0" anchor="t">
            <a:spAutoFit/>
          </a:bodyPr>
          <a:lstStyle/>
          <a:p>
            <a:pPr algn="l">
              <a:lnSpc>
                <a:spcPct val="145000"/>
              </a:lnSpc>
              <a:spcBef>
                <a:spcPts val="0"/>
              </a:spcBef>
              <a:spcAft>
                <a:spcPts val="0"/>
              </a:spcAft>
            </a:pPr>
            <a:r>
              <a:rPr sz="900" b="0">
                <a:solidFill>
                  <a:srgbClr val="16243A"/>
                </a:solidFill>
                <a:latin typeface="微软雅黑"/>
                <a:ea typeface="微软雅黑"/>
              </a:rPr>
              <a:t>厂房屋面、彩钢瓦、广告牌、雨棚、塔吊提前加固、降高或拆除</a:t>
            </a:r>
          </a:p>
        </p:txBody>
      </p:sp>
      <p:sp>
        <p:nvSpPr>
          <p:cNvPr id="13" name="Rounded Rectangle 12"/>
          <p:cNvSpPr/>
          <p:nvPr/>
        </p:nvSpPr>
        <p:spPr>
          <a:xfrm>
            <a:off x="3352800" y="1562100"/>
            <a:ext cx="2590800" cy="1028700"/>
          </a:xfrm>
          <a:prstGeom prst="roundRect">
            <a:avLst>
              <a:gd name="adj" fmla="val 11111"/>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3352800" y="1562100"/>
            <a:ext cx="2590800" cy="47625"/>
          </a:xfrm>
          <a:prstGeom prst="rect">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3543300" y="1733550"/>
            <a:ext cx="2247900" cy="266700"/>
          </a:xfrm>
          <a:prstGeom prst="rect">
            <a:avLst/>
          </a:prstGeom>
          <a:noFill/>
        </p:spPr>
        <p:txBody>
          <a:bodyPr wrap="square" lIns="0" rIns="0" tIns="0" bIns="0" anchor="t">
            <a:spAutoFit/>
          </a:bodyPr>
          <a:lstStyle/>
          <a:p>
            <a:pPr algn="l">
              <a:lnSpc>
                <a:spcPct val="100000"/>
              </a:lnSpc>
              <a:spcBef>
                <a:spcPts val="0"/>
              </a:spcBef>
              <a:spcAft>
                <a:spcPts val="0"/>
              </a:spcAft>
            </a:pPr>
            <a:r>
              <a:rPr sz="1275" b="1">
                <a:solidFill>
                  <a:srgbClr val="0B3A6B"/>
                </a:solidFill>
                <a:latin typeface="微软雅黑"/>
                <a:ea typeface="微软雅黑"/>
              </a:rPr>
              <a:t>收拢</a:t>
            </a:r>
          </a:p>
        </p:txBody>
      </p:sp>
      <p:sp>
        <p:nvSpPr>
          <p:cNvPr id="16" name="TextBox 15"/>
          <p:cNvSpPr txBox="1"/>
          <p:nvPr/>
        </p:nvSpPr>
        <p:spPr>
          <a:xfrm>
            <a:off x="3543300" y="2057400"/>
            <a:ext cx="2247900" cy="476250"/>
          </a:xfrm>
          <a:prstGeom prst="rect">
            <a:avLst/>
          </a:prstGeom>
          <a:noFill/>
        </p:spPr>
        <p:txBody>
          <a:bodyPr wrap="square" lIns="0" rIns="0" tIns="0" bIns="0" anchor="t">
            <a:spAutoFit/>
          </a:bodyPr>
          <a:lstStyle/>
          <a:p>
            <a:pPr algn="l">
              <a:lnSpc>
                <a:spcPct val="145000"/>
              </a:lnSpc>
              <a:spcBef>
                <a:spcPts val="0"/>
              </a:spcBef>
              <a:spcAft>
                <a:spcPts val="0"/>
              </a:spcAft>
            </a:pPr>
            <a:r>
              <a:rPr sz="900" b="0">
                <a:solidFill>
                  <a:srgbClr val="16243A"/>
                </a:solidFill>
                <a:latin typeface="微软雅黑"/>
                <a:ea typeface="微软雅黑"/>
              </a:rPr>
              <a:t>收回阳台花盆、杂物，关闭门窗，必要时加装防风板</a:t>
            </a:r>
          </a:p>
        </p:txBody>
      </p:sp>
      <p:sp>
        <p:nvSpPr>
          <p:cNvPr id="17" name="Rounded Rectangle 16"/>
          <p:cNvSpPr/>
          <p:nvPr/>
        </p:nvSpPr>
        <p:spPr>
          <a:xfrm>
            <a:off x="6096000" y="1562100"/>
            <a:ext cx="2590800" cy="1028700"/>
          </a:xfrm>
          <a:prstGeom prst="roundRect">
            <a:avLst>
              <a:gd name="adj" fmla="val 11111"/>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6096000" y="1562100"/>
            <a:ext cx="2590800" cy="47625"/>
          </a:xfrm>
          <a:prstGeom prst="rect">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286500" y="1733550"/>
            <a:ext cx="2247900" cy="266700"/>
          </a:xfrm>
          <a:prstGeom prst="rect">
            <a:avLst/>
          </a:prstGeom>
          <a:noFill/>
        </p:spPr>
        <p:txBody>
          <a:bodyPr wrap="square" lIns="0" rIns="0" tIns="0" bIns="0" anchor="t">
            <a:spAutoFit/>
          </a:bodyPr>
          <a:lstStyle/>
          <a:p>
            <a:pPr algn="l">
              <a:lnSpc>
                <a:spcPct val="100000"/>
              </a:lnSpc>
              <a:spcBef>
                <a:spcPts val="0"/>
              </a:spcBef>
              <a:spcAft>
                <a:spcPts val="0"/>
              </a:spcAft>
            </a:pPr>
            <a:r>
              <a:rPr sz="1275" b="1">
                <a:solidFill>
                  <a:srgbClr val="E8562A"/>
                </a:solidFill>
                <a:latin typeface="微软雅黑"/>
                <a:ea typeface="微软雅黑"/>
              </a:rPr>
              <a:t>停摆</a:t>
            </a:r>
          </a:p>
        </p:txBody>
      </p:sp>
      <p:sp>
        <p:nvSpPr>
          <p:cNvPr id="20" name="TextBox 19"/>
          <p:cNvSpPr txBox="1"/>
          <p:nvPr/>
        </p:nvSpPr>
        <p:spPr>
          <a:xfrm>
            <a:off x="6286500" y="2057400"/>
            <a:ext cx="2247900" cy="476250"/>
          </a:xfrm>
          <a:prstGeom prst="rect">
            <a:avLst/>
          </a:prstGeom>
          <a:noFill/>
        </p:spPr>
        <p:txBody>
          <a:bodyPr wrap="square" lIns="0" rIns="0" tIns="0" bIns="0" anchor="t">
            <a:spAutoFit/>
          </a:bodyPr>
          <a:lstStyle/>
          <a:p>
            <a:pPr algn="l">
              <a:lnSpc>
                <a:spcPct val="145000"/>
              </a:lnSpc>
              <a:spcBef>
                <a:spcPts val="0"/>
              </a:spcBef>
              <a:spcAft>
                <a:spcPts val="0"/>
              </a:spcAft>
            </a:pPr>
            <a:r>
              <a:rPr sz="900" b="0">
                <a:solidFill>
                  <a:srgbClr val="16243A"/>
                </a:solidFill>
                <a:latin typeface="微软雅黑"/>
                <a:ea typeface="微软雅黑"/>
              </a:rPr>
              <a:t>按政府通告执行"五停"，停止户外作业、高空作业、吊装作业</a:t>
            </a:r>
          </a:p>
        </p:txBody>
      </p:sp>
      <p:sp>
        <p:nvSpPr>
          <p:cNvPr id="21" name="Rounded Rectangle 20"/>
          <p:cNvSpPr/>
          <p:nvPr/>
        </p:nvSpPr>
        <p:spPr>
          <a:xfrm>
            <a:off x="8839200" y="1562100"/>
            <a:ext cx="2590800" cy="1028700"/>
          </a:xfrm>
          <a:prstGeom prst="roundRect">
            <a:avLst>
              <a:gd name="adj" fmla="val 11111"/>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8839200" y="1562100"/>
            <a:ext cx="2590800" cy="47625"/>
          </a:xfrm>
          <a:prstGeom prst="rect">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9029700" y="1733550"/>
            <a:ext cx="2247900" cy="266700"/>
          </a:xfrm>
          <a:prstGeom prst="rect">
            <a:avLst/>
          </a:prstGeom>
          <a:noFill/>
        </p:spPr>
        <p:txBody>
          <a:bodyPr wrap="square" lIns="0" rIns="0" tIns="0" bIns="0" anchor="t">
            <a:spAutoFit/>
          </a:bodyPr>
          <a:lstStyle/>
          <a:p>
            <a:pPr algn="l">
              <a:lnSpc>
                <a:spcPct val="100000"/>
              </a:lnSpc>
              <a:spcBef>
                <a:spcPts val="0"/>
              </a:spcBef>
              <a:spcAft>
                <a:spcPts val="0"/>
              </a:spcAft>
            </a:pPr>
            <a:r>
              <a:rPr sz="1275" b="1">
                <a:solidFill>
                  <a:srgbClr val="2E7DD1"/>
                </a:solidFill>
                <a:latin typeface="微软雅黑"/>
                <a:ea typeface="微软雅黑"/>
              </a:rPr>
              <a:t>储备</a:t>
            </a:r>
          </a:p>
        </p:txBody>
      </p:sp>
      <p:sp>
        <p:nvSpPr>
          <p:cNvPr id="24" name="TextBox 23"/>
          <p:cNvSpPr txBox="1"/>
          <p:nvPr/>
        </p:nvSpPr>
        <p:spPr>
          <a:xfrm>
            <a:off x="9029700" y="2057400"/>
            <a:ext cx="2247900" cy="476250"/>
          </a:xfrm>
          <a:prstGeom prst="rect">
            <a:avLst/>
          </a:prstGeom>
          <a:noFill/>
        </p:spPr>
        <p:txBody>
          <a:bodyPr wrap="square" lIns="0" rIns="0" tIns="0" bIns="0" anchor="t">
            <a:spAutoFit/>
          </a:bodyPr>
          <a:lstStyle/>
          <a:p>
            <a:pPr algn="l">
              <a:lnSpc>
                <a:spcPct val="145000"/>
              </a:lnSpc>
              <a:spcBef>
                <a:spcPts val="0"/>
              </a:spcBef>
              <a:spcAft>
                <a:spcPts val="0"/>
              </a:spcAft>
            </a:pPr>
            <a:r>
              <a:rPr sz="900" b="0">
                <a:solidFill>
                  <a:srgbClr val="16243A"/>
                </a:solidFill>
                <a:latin typeface="微软雅黑"/>
                <a:ea typeface="微软雅黑"/>
              </a:rPr>
              <a:t>备足 3 天以上饮用水、食品、照明、充电宝与常用药品</a:t>
            </a:r>
          </a:p>
        </p:txBody>
      </p:sp>
      <p:sp>
        <p:nvSpPr>
          <p:cNvPr id="25" name="TextBox 24"/>
          <p:cNvSpPr txBox="1"/>
          <p:nvPr/>
        </p:nvSpPr>
        <p:spPr>
          <a:xfrm>
            <a:off x="609600" y="2781300"/>
            <a:ext cx="10972800" cy="266700"/>
          </a:xfrm>
          <a:prstGeom prst="rect">
            <a:avLst/>
          </a:prstGeom>
          <a:noFill/>
        </p:spPr>
        <p:txBody>
          <a:bodyPr wrap="square" lIns="0" rIns="0" tIns="0" bIns="0" anchor="t">
            <a:spAutoFit/>
          </a:bodyPr>
          <a:lstStyle/>
          <a:p>
            <a:pPr algn="l">
              <a:lnSpc>
                <a:spcPct val="100000"/>
              </a:lnSpc>
              <a:spcBef>
                <a:spcPts val="0"/>
              </a:spcBef>
              <a:spcAft>
                <a:spcPts val="0"/>
              </a:spcAft>
            </a:pPr>
            <a:r>
              <a:rPr sz="1237" b="1">
                <a:solidFill>
                  <a:srgbClr val="0B3A6B"/>
                </a:solidFill>
                <a:latin typeface="微软雅黑"/>
                <a:ea typeface="微软雅黑"/>
              </a:rPr>
              <a:t>二、龙卷风与强对流：识别征兆，立即躲避</a:t>
            </a:r>
          </a:p>
        </p:txBody>
      </p:sp>
      <p:sp>
        <p:nvSpPr>
          <p:cNvPr id="26" name="Rounded Rectangle 25"/>
          <p:cNvSpPr/>
          <p:nvPr/>
        </p:nvSpPr>
        <p:spPr>
          <a:xfrm>
            <a:off x="609600" y="3124200"/>
            <a:ext cx="10972800" cy="685800"/>
          </a:xfrm>
          <a:prstGeom prst="roundRect">
            <a:avLst>
              <a:gd name="adj" fmla="val 13888"/>
            </a:avLst>
          </a:prstGeom>
          <a:solidFill>
            <a:srgbClr val="FFFFFF"/>
          </a:solidFill>
          <a:ln w="1270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ounded Rectangle 26"/>
          <p:cNvSpPr/>
          <p:nvPr/>
        </p:nvSpPr>
        <p:spPr>
          <a:xfrm>
            <a:off x="609600" y="3124200"/>
            <a:ext cx="1485900" cy="685800"/>
          </a:xfrm>
          <a:prstGeom prst="roundRect">
            <a:avLst>
              <a:gd name="adj" fmla="val 13888"/>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09600" y="3124200"/>
            <a:ext cx="1485900" cy="685800"/>
          </a:xfrm>
          <a:prstGeom prst="rect">
            <a:avLst/>
          </a:prstGeom>
          <a:noFill/>
        </p:spPr>
        <p:txBody>
          <a:bodyPr wrap="square" lIns="0" rIns="0" tIns="0" bIns="0" anchor="ctr">
            <a:spAutoFit/>
          </a:bodyPr>
          <a:lstStyle/>
          <a:p>
            <a:pPr algn="ctr">
              <a:lnSpc>
                <a:spcPct val="100000"/>
              </a:lnSpc>
              <a:spcBef>
                <a:spcPts val="0"/>
              </a:spcBef>
              <a:spcAft>
                <a:spcPts val="0"/>
              </a:spcAft>
            </a:pPr>
            <a:r>
              <a:rPr sz="1125" b="1">
                <a:solidFill>
                  <a:srgbClr val="FFFFFF"/>
                </a:solidFill>
                <a:latin typeface="微软雅黑"/>
                <a:ea typeface="微软雅黑"/>
              </a:rPr>
              <a:t>视觉征兆</a:t>
            </a:r>
          </a:p>
        </p:txBody>
      </p:sp>
      <p:sp>
        <p:nvSpPr>
          <p:cNvPr id="29" name="TextBox 28"/>
          <p:cNvSpPr txBox="1"/>
          <p:nvPr/>
        </p:nvSpPr>
        <p:spPr>
          <a:xfrm>
            <a:off x="2324100" y="3124200"/>
            <a:ext cx="9048750" cy="685800"/>
          </a:xfrm>
          <a:prstGeom prst="rect">
            <a:avLst/>
          </a:prstGeom>
          <a:noFill/>
        </p:spPr>
        <p:txBody>
          <a:bodyPr wrap="square" lIns="0" rIns="0" tIns="0" bIns="0" anchor="ctr">
            <a:spAutoFit/>
          </a:bodyPr>
          <a:lstStyle/>
          <a:p>
            <a:pPr algn="l">
              <a:lnSpc>
                <a:spcPct val="150000"/>
              </a:lnSpc>
              <a:spcBef>
                <a:spcPts val="0"/>
              </a:spcBef>
              <a:spcAft>
                <a:spcPts val="0"/>
              </a:spcAft>
            </a:pPr>
            <a:r>
              <a:rPr sz="975" b="0">
                <a:solidFill>
                  <a:srgbClr val="16243A"/>
                </a:solidFill>
                <a:latin typeface="微软雅黑"/>
                <a:ea typeface="微软雅黑"/>
              </a:rPr>
              <a:t>天空出现暗黑色或绿色云团、旋转的漏斗云、成片下落的冰雹、云底出现旋转碎云</a:t>
            </a:r>
          </a:p>
        </p:txBody>
      </p:sp>
      <p:sp>
        <p:nvSpPr>
          <p:cNvPr id="30" name="Rounded Rectangle 29"/>
          <p:cNvSpPr/>
          <p:nvPr/>
        </p:nvSpPr>
        <p:spPr>
          <a:xfrm>
            <a:off x="609600" y="3886200"/>
            <a:ext cx="10972800" cy="685800"/>
          </a:xfrm>
          <a:prstGeom prst="roundRect">
            <a:avLst>
              <a:gd name="adj" fmla="val 13888"/>
            </a:avLst>
          </a:prstGeom>
          <a:solidFill>
            <a:srgbClr val="FFFFFF"/>
          </a:solidFill>
          <a:ln w="1270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ounded Rectangle 30"/>
          <p:cNvSpPr/>
          <p:nvPr/>
        </p:nvSpPr>
        <p:spPr>
          <a:xfrm>
            <a:off x="609600" y="3886200"/>
            <a:ext cx="1485900" cy="685800"/>
          </a:xfrm>
          <a:prstGeom prst="roundRect">
            <a:avLst>
              <a:gd name="adj" fmla="val 13888"/>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609600" y="3886200"/>
            <a:ext cx="1485900" cy="685800"/>
          </a:xfrm>
          <a:prstGeom prst="rect">
            <a:avLst/>
          </a:prstGeom>
          <a:noFill/>
        </p:spPr>
        <p:txBody>
          <a:bodyPr wrap="square" lIns="0" rIns="0" tIns="0" bIns="0" anchor="ctr">
            <a:spAutoFit/>
          </a:bodyPr>
          <a:lstStyle/>
          <a:p>
            <a:pPr algn="ctr">
              <a:lnSpc>
                <a:spcPct val="100000"/>
              </a:lnSpc>
              <a:spcBef>
                <a:spcPts val="0"/>
              </a:spcBef>
              <a:spcAft>
                <a:spcPts val="0"/>
              </a:spcAft>
            </a:pPr>
            <a:r>
              <a:rPr sz="1125" b="1">
                <a:solidFill>
                  <a:srgbClr val="FFFFFF"/>
                </a:solidFill>
                <a:latin typeface="微软雅黑"/>
                <a:ea typeface="微软雅黑"/>
              </a:rPr>
              <a:t>听觉征兆</a:t>
            </a:r>
          </a:p>
        </p:txBody>
      </p:sp>
      <p:sp>
        <p:nvSpPr>
          <p:cNvPr id="33" name="TextBox 32"/>
          <p:cNvSpPr txBox="1"/>
          <p:nvPr/>
        </p:nvSpPr>
        <p:spPr>
          <a:xfrm>
            <a:off x="2324100" y="3886200"/>
            <a:ext cx="9048750" cy="685800"/>
          </a:xfrm>
          <a:prstGeom prst="rect">
            <a:avLst/>
          </a:prstGeom>
          <a:noFill/>
        </p:spPr>
        <p:txBody>
          <a:bodyPr wrap="square" lIns="0" rIns="0" tIns="0" bIns="0" anchor="ctr">
            <a:spAutoFit/>
          </a:bodyPr>
          <a:lstStyle/>
          <a:p>
            <a:pPr algn="l">
              <a:lnSpc>
                <a:spcPct val="150000"/>
              </a:lnSpc>
              <a:spcBef>
                <a:spcPts val="0"/>
              </a:spcBef>
              <a:spcAft>
                <a:spcPts val="0"/>
              </a:spcAft>
            </a:pPr>
            <a:r>
              <a:rPr sz="975" b="0">
                <a:solidFill>
                  <a:srgbClr val="16243A"/>
                </a:solidFill>
                <a:latin typeface="微软雅黑"/>
                <a:ea typeface="微软雅黑"/>
              </a:rPr>
              <a:t>听到持续不断的轰鸣声，类似货运列车驶过（这是龙卷风的典型声音特征）</a:t>
            </a:r>
          </a:p>
        </p:txBody>
      </p:sp>
      <p:sp>
        <p:nvSpPr>
          <p:cNvPr id="34" name="Rounded Rectangle 33"/>
          <p:cNvSpPr/>
          <p:nvPr/>
        </p:nvSpPr>
        <p:spPr>
          <a:xfrm>
            <a:off x="609600" y="4648200"/>
            <a:ext cx="10972800" cy="685800"/>
          </a:xfrm>
          <a:prstGeom prst="roundRect">
            <a:avLst>
              <a:gd name="adj" fmla="val 13888"/>
            </a:avLst>
          </a:prstGeom>
          <a:solidFill>
            <a:srgbClr val="FFFFFF"/>
          </a:solidFill>
          <a:ln w="1270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Rounded Rectangle 34"/>
          <p:cNvSpPr/>
          <p:nvPr/>
        </p:nvSpPr>
        <p:spPr>
          <a:xfrm>
            <a:off x="609600" y="4648200"/>
            <a:ext cx="1485900" cy="685800"/>
          </a:xfrm>
          <a:prstGeom prst="roundRect">
            <a:avLst>
              <a:gd name="adj" fmla="val 13888"/>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609600" y="4648200"/>
            <a:ext cx="1485900" cy="685800"/>
          </a:xfrm>
          <a:prstGeom prst="rect">
            <a:avLst/>
          </a:prstGeom>
          <a:noFill/>
        </p:spPr>
        <p:txBody>
          <a:bodyPr wrap="square" lIns="0" rIns="0" tIns="0" bIns="0" anchor="ctr">
            <a:spAutoFit/>
          </a:bodyPr>
          <a:lstStyle/>
          <a:p>
            <a:pPr algn="ctr">
              <a:lnSpc>
                <a:spcPct val="100000"/>
              </a:lnSpc>
              <a:spcBef>
                <a:spcPts val="0"/>
              </a:spcBef>
              <a:spcAft>
                <a:spcPts val="0"/>
              </a:spcAft>
            </a:pPr>
            <a:r>
              <a:rPr sz="1125" b="1">
                <a:solidFill>
                  <a:srgbClr val="FFFFFF"/>
                </a:solidFill>
                <a:latin typeface="微软雅黑"/>
                <a:ea typeface="微软雅黑"/>
              </a:rPr>
              <a:t>躲避位置</a:t>
            </a:r>
          </a:p>
        </p:txBody>
      </p:sp>
      <p:sp>
        <p:nvSpPr>
          <p:cNvPr id="37" name="TextBox 36"/>
          <p:cNvSpPr txBox="1"/>
          <p:nvPr/>
        </p:nvSpPr>
        <p:spPr>
          <a:xfrm>
            <a:off x="2324100" y="4648200"/>
            <a:ext cx="9048750" cy="685800"/>
          </a:xfrm>
          <a:prstGeom prst="rect">
            <a:avLst/>
          </a:prstGeom>
          <a:noFill/>
        </p:spPr>
        <p:txBody>
          <a:bodyPr wrap="square" lIns="0" rIns="0" tIns="0" bIns="0" anchor="ctr">
            <a:spAutoFit/>
          </a:bodyPr>
          <a:lstStyle/>
          <a:p>
            <a:pPr algn="l">
              <a:lnSpc>
                <a:spcPct val="150000"/>
              </a:lnSpc>
              <a:spcBef>
                <a:spcPts val="0"/>
              </a:spcBef>
              <a:spcAft>
                <a:spcPts val="0"/>
              </a:spcAft>
            </a:pPr>
            <a:r>
              <a:rPr sz="975" b="0">
                <a:solidFill>
                  <a:srgbClr val="16243A"/>
                </a:solidFill>
                <a:latin typeface="微软雅黑"/>
                <a:ea typeface="微软雅黑"/>
              </a:rPr>
              <a:t>立即进入坚固建筑物的底层、最内侧房间或卫生间，远离门窗和玻璃幕墙</a:t>
            </a:r>
          </a:p>
        </p:txBody>
      </p:sp>
      <p:sp>
        <p:nvSpPr>
          <p:cNvPr id="38" name="Rounded Rectangle 37"/>
          <p:cNvSpPr/>
          <p:nvPr/>
        </p:nvSpPr>
        <p:spPr>
          <a:xfrm>
            <a:off x="609600" y="5410200"/>
            <a:ext cx="10972800" cy="685800"/>
          </a:xfrm>
          <a:prstGeom prst="roundRect">
            <a:avLst>
              <a:gd name="adj" fmla="val 13888"/>
            </a:avLst>
          </a:prstGeom>
          <a:solidFill>
            <a:srgbClr val="FFFFFF"/>
          </a:solidFill>
          <a:ln w="1270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Rounded Rectangle 38"/>
          <p:cNvSpPr/>
          <p:nvPr/>
        </p:nvSpPr>
        <p:spPr>
          <a:xfrm>
            <a:off x="609600" y="5410200"/>
            <a:ext cx="1485900" cy="685800"/>
          </a:xfrm>
          <a:prstGeom prst="roundRect">
            <a:avLst>
              <a:gd name="adj" fmla="val 13888"/>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609600" y="5410200"/>
            <a:ext cx="1485900" cy="685800"/>
          </a:xfrm>
          <a:prstGeom prst="rect">
            <a:avLst/>
          </a:prstGeom>
          <a:noFill/>
        </p:spPr>
        <p:txBody>
          <a:bodyPr wrap="square" lIns="0" rIns="0" tIns="0" bIns="0" anchor="ctr">
            <a:spAutoFit/>
          </a:bodyPr>
          <a:lstStyle/>
          <a:p>
            <a:pPr algn="ctr">
              <a:lnSpc>
                <a:spcPct val="100000"/>
              </a:lnSpc>
              <a:spcBef>
                <a:spcPts val="0"/>
              </a:spcBef>
              <a:spcAft>
                <a:spcPts val="0"/>
              </a:spcAft>
            </a:pPr>
            <a:r>
              <a:rPr sz="1125" b="1">
                <a:solidFill>
                  <a:srgbClr val="FFFFFF"/>
                </a:solidFill>
                <a:latin typeface="微软雅黑"/>
                <a:ea typeface="微软雅黑"/>
              </a:rPr>
              <a:t>绝对禁止</a:t>
            </a:r>
          </a:p>
        </p:txBody>
      </p:sp>
      <p:sp>
        <p:nvSpPr>
          <p:cNvPr id="41" name="TextBox 40"/>
          <p:cNvSpPr txBox="1"/>
          <p:nvPr/>
        </p:nvSpPr>
        <p:spPr>
          <a:xfrm>
            <a:off x="2324100" y="5410200"/>
            <a:ext cx="9048750" cy="685800"/>
          </a:xfrm>
          <a:prstGeom prst="rect">
            <a:avLst/>
          </a:prstGeom>
          <a:noFill/>
        </p:spPr>
        <p:txBody>
          <a:bodyPr wrap="square" lIns="0" rIns="0" tIns="0" bIns="0" anchor="ctr">
            <a:spAutoFit/>
          </a:bodyPr>
          <a:lstStyle/>
          <a:p>
            <a:pPr algn="l">
              <a:lnSpc>
                <a:spcPct val="150000"/>
              </a:lnSpc>
              <a:spcBef>
                <a:spcPts val="0"/>
              </a:spcBef>
              <a:spcAft>
                <a:spcPts val="0"/>
              </a:spcAft>
            </a:pPr>
            <a:r>
              <a:rPr sz="975" b="0">
                <a:solidFill>
                  <a:srgbClr val="16243A"/>
                </a:solidFill>
                <a:latin typeface="微软雅黑"/>
                <a:ea typeface="微软雅黑"/>
              </a:rPr>
              <a:t>不要躲在大树、广告牌、电线杆、简易棚、活动板房、围墙附近</a:t>
            </a:r>
          </a:p>
        </p:txBody>
      </p:sp>
      <p:sp>
        <p:nvSpPr>
          <p:cNvPr id="42" name="TextBox 41"/>
          <p:cNvSpPr txBox="1"/>
          <p:nvPr/>
        </p:nvSpPr>
        <p:spPr>
          <a:xfrm>
            <a:off x="609600" y="6210300"/>
            <a:ext cx="10972800" cy="228600"/>
          </a:xfrm>
          <a:prstGeom prst="rect">
            <a:avLst/>
          </a:prstGeom>
          <a:noFill/>
        </p:spPr>
        <p:txBody>
          <a:bodyPr wrap="square" lIns="0" rIns="0" tIns="0" bIns="0" anchor="t">
            <a:spAutoFit/>
          </a:bodyPr>
          <a:lstStyle/>
          <a:p>
            <a:pPr algn="l">
              <a:lnSpc>
                <a:spcPct val="100000"/>
              </a:lnSpc>
              <a:spcBef>
                <a:spcPts val="0"/>
              </a:spcBef>
              <a:spcAft>
                <a:spcPts val="0"/>
              </a:spcAft>
            </a:pPr>
            <a:r>
              <a:rPr sz="862" b="0">
                <a:solidFill>
                  <a:srgbClr val="5A6B80"/>
                </a:solidFill>
                <a:latin typeface="微软雅黑"/>
                <a:ea typeface="微软雅黑"/>
              </a:rPr>
              <a:t>提示：企业应在厂区显著位置张贴"强对流天气避险示意图"，明确最坚固的避险房间位置。</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gradFill rotWithShape="1">
            <a:gsLst>
              <a:gs pos="0">
                <a:srgbClr val="082A50"/>
              </a:gs>
              <a:gs pos="100000">
                <a:srgbClr val="164A80"/>
              </a:gs>
            </a:gsLst>
            <a:lin scaled="0" ang="135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8858250" y="-857250"/>
            <a:ext cx="4190999" cy="4190999"/>
          </a:xfrm>
          <a:prstGeom prst="ellipse">
            <a:avLst/>
          </a:prstGeom>
          <a:solidFill>
            <a:srgbClr val="2E7DD1">
              <a:alpha val="1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11049000" y="5143500"/>
            <a:ext cx="2667000" cy="2667000"/>
          </a:xfrm>
          <a:prstGeom prst="ellipse">
            <a:avLst/>
          </a:prstGeom>
          <a:solidFill>
            <a:srgbClr val="E8562A">
              <a:alpha val="1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47749" y="2038349"/>
            <a:ext cx="6667500" cy="1619250"/>
          </a:xfrm>
          <a:prstGeom prst="rect">
            <a:avLst/>
          </a:prstGeom>
          <a:noFill/>
        </p:spPr>
        <p:txBody>
          <a:bodyPr wrap="square" lIns="0" rIns="0" tIns="0" bIns="0" anchor="t">
            <a:spAutoFit/>
          </a:bodyPr>
          <a:lstStyle/>
          <a:p>
            <a:pPr algn="l">
              <a:lnSpc>
                <a:spcPct val="95000"/>
              </a:lnSpc>
              <a:spcBef>
                <a:spcPts val="0"/>
              </a:spcBef>
              <a:spcAft>
                <a:spcPts val="0"/>
              </a:spcAft>
            </a:pPr>
            <a:r>
              <a:rPr sz="11100" b="1">
                <a:solidFill>
                  <a:srgbClr val="FFFFFF"/>
                </a:solidFill>
                <a:latin typeface="微软雅黑"/>
                <a:ea typeface="微软雅黑"/>
              </a:rPr>
              <a:t>04</a:t>
            </a:r>
          </a:p>
        </p:txBody>
      </p:sp>
      <p:sp>
        <p:nvSpPr>
          <p:cNvPr id="6" name="Rounded Rectangle 5"/>
          <p:cNvSpPr/>
          <p:nvPr/>
        </p:nvSpPr>
        <p:spPr>
          <a:xfrm>
            <a:off x="1047749" y="3543300"/>
            <a:ext cx="609600" cy="57150"/>
          </a:xfrm>
          <a:prstGeom prst="roundRect">
            <a:avLst>
              <a:gd name="adj" fmla="val 5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47749" y="3790949"/>
            <a:ext cx="9525000" cy="762000"/>
          </a:xfrm>
          <a:prstGeom prst="rect">
            <a:avLst/>
          </a:prstGeom>
          <a:noFill/>
        </p:spPr>
        <p:txBody>
          <a:bodyPr wrap="square" lIns="0" rIns="0" tIns="0" bIns="0" anchor="t">
            <a:spAutoFit/>
          </a:bodyPr>
          <a:lstStyle/>
          <a:p>
            <a:pPr algn="l">
              <a:lnSpc>
                <a:spcPct val="100000"/>
              </a:lnSpc>
              <a:spcBef>
                <a:spcPts val="0"/>
              </a:spcBef>
              <a:spcAft>
                <a:spcPts val="0"/>
              </a:spcAft>
            </a:pPr>
            <a:r>
              <a:rPr sz="4200" b="1">
                <a:solidFill>
                  <a:srgbClr val="FFFFFF"/>
                </a:solidFill>
                <a:latin typeface="微软雅黑"/>
                <a:ea typeface="微软雅黑"/>
              </a:rPr>
              <a:t>地震与地质灾害</a:t>
            </a:r>
          </a:p>
        </p:txBody>
      </p:sp>
      <p:sp>
        <p:nvSpPr>
          <p:cNvPr id="8" name="TextBox 7"/>
          <p:cNvSpPr txBox="1"/>
          <p:nvPr/>
        </p:nvSpPr>
        <p:spPr>
          <a:xfrm>
            <a:off x="1047749" y="4629150"/>
            <a:ext cx="9525000" cy="571500"/>
          </a:xfrm>
          <a:prstGeom prst="rect">
            <a:avLst/>
          </a:prstGeom>
          <a:noFill/>
        </p:spPr>
        <p:txBody>
          <a:bodyPr wrap="square" lIns="0" rIns="0" tIns="0" bIns="0" anchor="t">
            <a:spAutoFit/>
          </a:bodyPr>
          <a:lstStyle/>
          <a:p>
            <a:pPr algn="l">
              <a:lnSpc>
                <a:spcPct val="130000"/>
              </a:lnSpc>
              <a:spcBef>
                <a:spcPts val="0"/>
              </a:spcBef>
              <a:spcAft>
                <a:spcPts val="0"/>
              </a:spcAft>
            </a:pPr>
            <a:r>
              <a:rPr sz="1350" b="0">
                <a:solidFill>
                  <a:srgbClr val="A9C9EC"/>
                </a:solidFill>
                <a:latin typeface="微软雅黑"/>
                <a:ea typeface="微软雅黑"/>
              </a:rPr>
              <a:t>突发性强、链式效应显著 · 5 个典型案例</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09600" y="495299"/>
            <a:ext cx="57150" cy="304800"/>
          </a:xfrm>
          <a:prstGeom prst="roundRect">
            <a:avLst>
              <a:gd name="adj" fmla="val 50000"/>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381000"/>
            <a:ext cx="8191500" cy="533400"/>
          </a:xfrm>
          <a:prstGeom prst="rect">
            <a:avLst/>
          </a:prstGeom>
          <a:noFill/>
        </p:spPr>
        <p:txBody>
          <a:bodyPr wrap="square" lIns="0" rIns="0" tIns="0" bIns="0" anchor="t">
            <a:spAutoFit/>
          </a:bodyPr>
          <a:lstStyle/>
          <a:p>
            <a:pPr algn="l">
              <a:lnSpc>
                <a:spcPct val="100000"/>
              </a:lnSpc>
              <a:spcBef>
                <a:spcPts val="0"/>
              </a:spcBef>
              <a:spcAft>
                <a:spcPts val="0"/>
              </a:spcAft>
            </a:pPr>
            <a:r>
              <a:rPr sz="2550" b="1">
                <a:solidFill>
                  <a:srgbClr val="16243A"/>
                </a:solidFill>
                <a:latin typeface="微软雅黑"/>
                <a:ea typeface="微软雅黑"/>
              </a:rPr>
              <a:t>地震：震级、烈度与黄金 12 秒</a:t>
            </a:r>
          </a:p>
        </p:txBody>
      </p:sp>
      <p:sp>
        <p:nvSpPr>
          <p:cNvPr id="5" name="TextBox 4"/>
          <p:cNvSpPr txBox="1"/>
          <p:nvPr/>
        </p:nvSpPr>
        <p:spPr>
          <a:xfrm>
            <a:off x="5715000" y="514350"/>
            <a:ext cx="5867400" cy="2667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看懂三个概念，抓住三次机会</a:t>
            </a:r>
          </a:p>
        </p:txBody>
      </p:sp>
      <p:sp>
        <p:nvSpPr>
          <p:cNvPr id="6" name="TextBox 5"/>
          <p:cNvSpPr txBox="1"/>
          <p:nvPr/>
        </p:nvSpPr>
        <p:spPr>
          <a:xfrm>
            <a:off x="609600" y="6362700"/>
            <a:ext cx="7239000" cy="228600"/>
          </a:xfrm>
          <a:prstGeom prst="rect">
            <a:avLst/>
          </a:prstGeom>
          <a:noFill/>
        </p:spPr>
        <p:txBody>
          <a:bodyPr wrap="square" lIns="0" rIns="0" tIns="0" bIns="0" anchor="t">
            <a:spAutoFit/>
          </a:bodyPr>
          <a:lstStyle/>
          <a:p>
            <a:pPr algn="l">
              <a:lnSpc>
                <a:spcPct val="100000"/>
              </a:lnSpc>
              <a:spcBef>
                <a:spcPts val="0"/>
              </a:spcBef>
              <a:spcAft>
                <a:spcPts val="0"/>
              </a:spcAft>
            </a:pPr>
            <a:r>
              <a:rPr sz="975" b="0">
                <a:solidFill>
                  <a:srgbClr val="5A6B80"/>
                </a:solidFill>
                <a:latin typeface="微软雅黑"/>
                <a:ea typeface="微软雅黑"/>
              </a:rPr>
              <a:t>防灾减灾培训课件 · 近 10 年自然灾害典型案例解读</a:t>
            </a:r>
          </a:p>
        </p:txBody>
      </p:sp>
      <p:sp>
        <p:nvSpPr>
          <p:cNvPr id="7" name="TextBox 6"/>
          <p:cNvSpPr txBox="1"/>
          <p:nvPr/>
        </p:nvSpPr>
        <p:spPr>
          <a:xfrm>
            <a:off x="8572500" y="6362700"/>
            <a:ext cx="3009900" cy="2286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28 / 44</a:t>
            </a:r>
          </a:p>
        </p:txBody>
      </p:sp>
      <p:sp>
        <p:nvSpPr>
          <p:cNvPr id="8" name="Rounded Rectangle 7"/>
          <p:cNvSpPr/>
          <p:nvPr/>
        </p:nvSpPr>
        <p:spPr>
          <a:xfrm>
            <a:off x="609600" y="1238250"/>
            <a:ext cx="3505200" cy="2152650"/>
          </a:xfrm>
          <a:prstGeom prst="roundRect">
            <a:avLst>
              <a:gd name="adj" fmla="val 6194"/>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609600" y="1238250"/>
            <a:ext cx="3505200" cy="47625"/>
          </a:xfrm>
          <a:prstGeom prst="rect">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57250" y="1428750"/>
            <a:ext cx="3048000" cy="323850"/>
          </a:xfrm>
          <a:prstGeom prst="rect">
            <a:avLst/>
          </a:prstGeom>
          <a:noFill/>
        </p:spPr>
        <p:txBody>
          <a:bodyPr wrap="square" lIns="0" rIns="0" tIns="0" bIns="0" anchor="t">
            <a:spAutoFit/>
          </a:bodyPr>
          <a:lstStyle/>
          <a:p>
            <a:pPr algn="l">
              <a:lnSpc>
                <a:spcPct val="100000"/>
              </a:lnSpc>
              <a:spcBef>
                <a:spcPts val="0"/>
              </a:spcBef>
              <a:spcAft>
                <a:spcPts val="0"/>
              </a:spcAft>
            </a:pPr>
            <a:r>
              <a:rPr sz="1725" b="1">
                <a:solidFill>
                  <a:srgbClr val="0B3A6B"/>
                </a:solidFill>
                <a:latin typeface="微软雅黑"/>
                <a:ea typeface="微软雅黑"/>
              </a:rPr>
              <a:t>震级</a:t>
            </a:r>
          </a:p>
        </p:txBody>
      </p:sp>
      <p:sp>
        <p:nvSpPr>
          <p:cNvPr id="11" name="TextBox 10"/>
          <p:cNvSpPr txBox="1"/>
          <p:nvPr/>
        </p:nvSpPr>
        <p:spPr>
          <a:xfrm>
            <a:off x="857250" y="1809750"/>
            <a:ext cx="3048000" cy="247649"/>
          </a:xfrm>
          <a:prstGeom prst="rect">
            <a:avLst/>
          </a:prstGeom>
          <a:noFill/>
        </p:spPr>
        <p:txBody>
          <a:bodyPr wrap="square" lIns="0" rIns="0" tIns="0" bIns="0" anchor="t">
            <a:spAutoFit/>
          </a:bodyPr>
          <a:lstStyle/>
          <a:p>
            <a:pPr algn="l">
              <a:lnSpc>
                <a:spcPct val="100000"/>
              </a:lnSpc>
              <a:spcBef>
                <a:spcPts val="0"/>
              </a:spcBef>
              <a:spcAft>
                <a:spcPts val="0"/>
              </a:spcAft>
            </a:pPr>
            <a:r>
              <a:rPr sz="975" b="1">
                <a:solidFill>
                  <a:srgbClr val="16243A"/>
                </a:solidFill>
                <a:latin typeface="微软雅黑"/>
                <a:ea typeface="微软雅黑"/>
              </a:rPr>
              <a:t>衡量地震释放能量大小的等级</a:t>
            </a:r>
          </a:p>
        </p:txBody>
      </p:sp>
      <p:sp>
        <p:nvSpPr>
          <p:cNvPr id="12" name="TextBox 11"/>
          <p:cNvSpPr txBox="1"/>
          <p:nvPr/>
        </p:nvSpPr>
        <p:spPr>
          <a:xfrm>
            <a:off x="857250" y="2114550"/>
            <a:ext cx="3048000" cy="1162050"/>
          </a:xfrm>
          <a:prstGeom prst="rect">
            <a:avLst/>
          </a:prstGeom>
          <a:noFill/>
        </p:spPr>
        <p:txBody>
          <a:bodyPr wrap="square" lIns="0" rIns="0" tIns="0" bIns="0" anchor="t">
            <a:spAutoFit/>
          </a:bodyPr>
          <a:lstStyle/>
          <a:p>
            <a:pPr algn="l">
              <a:lnSpc>
                <a:spcPct val="155000"/>
              </a:lnSpc>
              <a:spcBef>
                <a:spcPts val="0"/>
              </a:spcBef>
              <a:spcAft>
                <a:spcPts val="0"/>
              </a:spcAft>
            </a:pPr>
            <a:r>
              <a:rPr sz="900" b="0">
                <a:solidFill>
                  <a:srgbClr val="5A6B80"/>
                </a:solidFill>
                <a:latin typeface="微软雅黑"/>
                <a:ea typeface="微软雅黑"/>
              </a:rPr>
              <a:t>一次地震只有一个震级。震级每增加 1 级，能量约增加 31.6 倍。
2016—2025 年我国致灾地震主要为 6.0—6.8 级中强震。</a:t>
            </a:r>
          </a:p>
        </p:txBody>
      </p:sp>
      <p:sp>
        <p:nvSpPr>
          <p:cNvPr id="13" name="Rounded Rectangle 12"/>
          <p:cNvSpPr/>
          <p:nvPr/>
        </p:nvSpPr>
        <p:spPr>
          <a:xfrm>
            <a:off x="4343400" y="1238250"/>
            <a:ext cx="3505200" cy="2152650"/>
          </a:xfrm>
          <a:prstGeom prst="roundRect">
            <a:avLst>
              <a:gd name="adj" fmla="val 6194"/>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4343400" y="1238250"/>
            <a:ext cx="3505200" cy="47625"/>
          </a:xfrm>
          <a:prstGeom prst="rect">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591050" y="1428750"/>
            <a:ext cx="3048000" cy="323850"/>
          </a:xfrm>
          <a:prstGeom prst="rect">
            <a:avLst/>
          </a:prstGeom>
          <a:noFill/>
        </p:spPr>
        <p:txBody>
          <a:bodyPr wrap="square" lIns="0" rIns="0" tIns="0" bIns="0" anchor="t">
            <a:spAutoFit/>
          </a:bodyPr>
          <a:lstStyle/>
          <a:p>
            <a:pPr algn="l">
              <a:lnSpc>
                <a:spcPct val="100000"/>
              </a:lnSpc>
              <a:spcBef>
                <a:spcPts val="0"/>
              </a:spcBef>
              <a:spcAft>
                <a:spcPts val="0"/>
              </a:spcAft>
            </a:pPr>
            <a:r>
              <a:rPr sz="1725" b="1">
                <a:solidFill>
                  <a:srgbClr val="2E7DD1"/>
                </a:solidFill>
                <a:latin typeface="微软雅黑"/>
                <a:ea typeface="微软雅黑"/>
              </a:rPr>
              <a:t>烈度</a:t>
            </a:r>
          </a:p>
        </p:txBody>
      </p:sp>
      <p:sp>
        <p:nvSpPr>
          <p:cNvPr id="16" name="TextBox 15"/>
          <p:cNvSpPr txBox="1"/>
          <p:nvPr/>
        </p:nvSpPr>
        <p:spPr>
          <a:xfrm>
            <a:off x="4591050" y="1809750"/>
            <a:ext cx="3048000" cy="247649"/>
          </a:xfrm>
          <a:prstGeom prst="rect">
            <a:avLst/>
          </a:prstGeom>
          <a:noFill/>
        </p:spPr>
        <p:txBody>
          <a:bodyPr wrap="square" lIns="0" rIns="0" tIns="0" bIns="0" anchor="t">
            <a:spAutoFit/>
          </a:bodyPr>
          <a:lstStyle/>
          <a:p>
            <a:pPr algn="l">
              <a:lnSpc>
                <a:spcPct val="100000"/>
              </a:lnSpc>
              <a:spcBef>
                <a:spcPts val="0"/>
              </a:spcBef>
              <a:spcAft>
                <a:spcPts val="0"/>
              </a:spcAft>
            </a:pPr>
            <a:r>
              <a:rPr sz="975" b="1">
                <a:solidFill>
                  <a:srgbClr val="16243A"/>
                </a:solidFill>
                <a:latin typeface="微软雅黑"/>
                <a:ea typeface="微软雅黑"/>
              </a:rPr>
              <a:t>衡量地面震动破坏程度的指标</a:t>
            </a:r>
          </a:p>
        </p:txBody>
      </p:sp>
      <p:sp>
        <p:nvSpPr>
          <p:cNvPr id="17" name="TextBox 16"/>
          <p:cNvSpPr txBox="1"/>
          <p:nvPr/>
        </p:nvSpPr>
        <p:spPr>
          <a:xfrm>
            <a:off x="4591050" y="2114550"/>
            <a:ext cx="3048000" cy="1162050"/>
          </a:xfrm>
          <a:prstGeom prst="rect">
            <a:avLst/>
          </a:prstGeom>
          <a:noFill/>
        </p:spPr>
        <p:txBody>
          <a:bodyPr wrap="square" lIns="0" rIns="0" tIns="0" bIns="0" anchor="t">
            <a:spAutoFit/>
          </a:bodyPr>
          <a:lstStyle/>
          <a:p>
            <a:pPr algn="l">
              <a:lnSpc>
                <a:spcPct val="155000"/>
              </a:lnSpc>
              <a:spcBef>
                <a:spcPts val="0"/>
              </a:spcBef>
              <a:spcAft>
                <a:spcPts val="0"/>
              </a:spcAft>
            </a:pPr>
            <a:r>
              <a:rPr sz="900" b="0">
                <a:solidFill>
                  <a:srgbClr val="5A6B80"/>
                </a:solidFill>
                <a:latin typeface="微软雅黑"/>
                <a:ea typeface="微软雅黑"/>
              </a:rPr>
              <a:t>同一次地震，不同地点烈度不同。距震中越近、场地条件越差，烈度越高。
建筑物抗震设防按烈度设计，这是伤亡差异的关键。</a:t>
            </a:r>
          </a:p>
        </p:txBody>
      </p:sp>
      <p:sp>
        <p:nvSpPr>
          <p:cNvPr id="18" name="Rounded Rectangle 17"/>
          <p:cNvSpPr/>
          <p:nvPr/>
        </p:nvSpPr>
        <p:spPr>
          <a:xfrm>
            <a:off x="8077200" y="1238250"/>
            <a:ext cx="3505200" cy="2152650"/>
          </a:xfrm>
          <a:prstGeom prst="roundRect">
            <a:avLst>
              <a:gd name="adj" fmla="val 6194"/>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8077200" y="1238250"/>
            <a:ext cx="3505200" cy="47625"/>
          </a:xfrm>
          <a:prstGeom prst="rect">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324849" y="1428750"/>
            <a:ext cx="3048000" cy="323850"/>
          </a:xfrm>
          <a:prstGeom prst="rect">
            <a:avLst/>
          </a:prstGeom>
          <a:noFill/>
        </p:spPr>
        <p:txBody>
          <a:bodyPr wrap="square" lIns="0" rIns="0" tIns="0" bIns="0" anchor="t">
            <a:spAutoFit/>
          </a:bodyPr>
          <a:lstStyle/>
          <a:p>
            <a:pPr algn="l">
              <a:lnSpc>
                <a:spcPct val="100000"/>
              </a:lnSpc>
              <a:spcBef>
                <a:spcPts val="0"/>
              </a:spcBef>
              <a:spcAft>
                <a:spcPts val="0"/>
              </a:spcAft>
            </a:pPr>
            <a:r>
              <a:rPr sz="1725" b="1">
                <a:solidFill>
                  <a:srgbClr val="E8562A"/>
                </a:solidFill>
                <a:latin typeface="微软雅黑"/>
                <a:ea typeface="微软雅黑"/>
              </a:rPr>
              <a:t>预警</a:t>
            </a:r>
          </a:p>
        </p:txBody>
      </p:sp>
      <p:sp>
        <p:nvSpPr>
          <p:cNvPr id="21" name="TextBox 20"/>
          <p:cNvSpPr txBox="1"/>
          <p:nvPr/>
        </p:nvSpPr>
        <p:spPr>
          <a:xfrm>
            <a:off x="8324849" y="1809750"/>
            <a:ext cx="3048000" cy="247649"/>
          </a:xfrm>
          <a:prstGeom prst="rect">
            <a:avLst/>
          </a:prstGeom>
          <a:noFill/>
        </p:spPr>
        <p:txBody>
          <a:bodyPr wrap="square" lIns="0" rIns="0" tIns="0" bIns="0" anchor="t">
            <a:spAutoFit/>
          </a:bodyPr>
          <a:lstStyle/>
          <a:p>
            <a:pPr algn="l">
              <a:lnSpc>
                <a:spcPct val="100000"/>
              </a:lnSpc>
              <a:spcBef>
                <a:spcPts val="0"/>
              </a:spcBef>
              <a:spcAft>
                <a:spcPts val="0"/>
              </a:spcAft>
            </a:pPr>
            <a:r>
              <a:rPr sz="975" b="1">
                <a:solidFill>
                  <a:srgbClr val="16243A"/>
                </a:solidFill>
                <a:latin typeface="微软雅黑"/>
                <a:ea typeface="微软雅黑"/>
              </a:rPr>
              <a:t>利用电波比地震波快的原理抢时间</a:t>
            </a:r>
          </a:p>
        </p:txBody>
      </p:sp>
      <p:sp>
        <p:nvSpPr>
          <p:cNvPr id="22" name="TextBox 21"/>
          <p:cNvSpPr txBox="1"/>
          <p:nvPr/>
        </p:nvSpPr>
        <p:spPr>
          <a:xfrm>
            <a:off x="8324849" y="2114550"/>
            <a:ext cx="3048000" cy="1162050"/>
          </a:xfrm>
          <a:prstGeom prst="rect">
            <a:avLst/>
          </a:prstGeom>
          <a:noFill/>
        </p:spPr>
        <p:txBody>
          <a:bodyPr wrap="square" lIns="0" rIns="0" tIns="0" bIns="0" anchor="t">
            <a:spAutoFit/>
          </a:bodyPr>
          <a:lstStyle/>
          <a:p>
            <a:pPr algn="l">
              <a:lnSpc>
                <a:spcPct val="155000"/>
              </a:lnSpc>
              <a:spcBef>
                <a:spcPts val="0"/>
              </a:spcBef>
              <a:spcAft>
                <a:spcPts val="0"/>
              </a:spcAft>
            </a:pPr>
            <a:r>
              <a:rPr sz="900" b="0">
                <a:solidFill>
                  <a:srgbClr val="5A6B80"/>
                </a:solidFill>
                <a:latin typeface="微软雅黑"/>
                <a:ea typeface="微软雅黑"/>
              </a:rPr>
              <a:t>纵波（P 波）先到、横波（S 波）后到。地震预警利用这个时间差发出警报。
距震中 50 km 约可争取 10 秒，100 km 约 20 秒。</a:t>
            </a:r>
          </a:p>
        </p:txBody>
      </p:sp>
      <p:sp>
        <p:nvSpPr>
          <p:cNvPr id="23" name="Rounded Rectangle 22"/>
          <p:cNvSpPr/>
          <p:nvPr/>
        </p:nvSpPr>
        <p:spPr>
          <a:xfrm>
            <a:off x="609600" y="3581400"/>
            <a:ext cx="10972800" cy="2038349"/>
          </a:xfrm>
          <a:prstGeom prst="roundRect">
            <a:avLst>
              <a:gd name="adj" fmla="val 6542"/>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876300" y="3771900"/>
            <a:ext cx="10439400" cy="285750"/>
          </a:xfrm>
          <a:prstGeom prst="rect">
            <a:avLst/>
          </a:prstGeom>
          <a:noFill/>
        </p:spPr>
        <p:txBody>
          <a:bodyPr wrap="square" lIns="0" rIns="0" tIns="0" bIns="0" anchor="t">
            <a:spAutoFit/>
          </a:bodyPr>
          <a:lstStyle/>
          <a:p>
            <a:pPr algn="l">
              <a:lnSpc>
                <a:spcPct val="100000"/>
              </a:lnSpc>
              <a:spcBef>
                <a:spcPts val="0"/>
              </a:spcBef>
              <a:spcAft>
                <a:spcPts val="0"/>
              </a:spcAft>
            </a:pPr>
            <a:r>
              <a:rPr sz="1350" b="1">
                <a:solidFill>
                  <a:srgbClr val="FFFFFF"/>
                </a:solidFill>
                <a:latin typeface="微软雅黑"/>
                <a:ea typeface="微软雅黑"/>
              </a:rPr>
              <a:t>黄金 12 秒：地震来了怎么办 —— "伏地 · 遮挡 · 手抓牢"</a:t>
            </a:r>
          </a:p>
        </p:txBody>
      </p:sp>
      <p:sp>
        <p:nvSpPr>
          <p:cNvPr id="25" name="Rounded Rectangle 24"/>
          <p:cNvSpPr/>
          <p:nvPr/>
        </p:nvSpPr>
        <p:spPr>
          <a:xfrm>
            <a:off x="876300" y="4190999"/>
            <a:ext cx="3276600" cy="1219200"/>
          </a:xfrm>
          <a:prstGeom prst="roundRect">
            <a:avLst>
              <a:gd name="adj" fmla="val 9375"/>
            </a:avLst>
          </a:prstGeom>
          <a:solidFill>
            <a:srgbClr val="164A8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085850" y="4362450"/>
            <a:ext cx="2857500" cy="323850"/>
          </a:xfrm>
          <a:prstGeom prst="rect">
            <a:avLst/>
          </a:prstGeom>
          <a:noFill/>
        </p:spPr>
        <p:txBody>
          <a:bodyPr wrap="square" lIns="0" rIns="0" tIns="0" bIns="0" anchor="t">
            <a:spAutoFit/>
          </a:bodyPr>
          <a:lstStyle/>
          <a:p>
            <a:pPr algn="l">
              <a:lnSpc>
                <a:spcPct val="100000"/>
              </a:lnSpc>
              <a:spcBef>
                <a:spcPts val="0"/>
              </a:spcBef>
              <a:spcAft>
                <a:spcPts val="0"/>
              </a:spcAft>
            </a:pPr>
            <a:r>
              <a:rPr sz="1575" b="1">
                <a:solidFill>
                  <a:srgbClr val="E8562A"/>
                </a:solidFill>
                <a:latin typeface="微软雅黑"/>
                <a:ea typeface="微软雅黑"/>
              </a:rPr>
              <a:t>伏地</a:t>
            </a:r>
          </a:p>
        </p:txBody>
      </p:sp>
      <p:sp>
        <p:nvSpPr>
          <p:cNvPr id="27" name="TextBox 26"/>
          <p:cNvSpPr txBox="1"/>
          <p:nvPr/>
        </p:nvSpPr>
        <p:spPr>
          <a:xfrm>
            <a:off x="1085850" y="4743450"/>
            <a:ext cx="2857500" cy="571500"/>
          </a:xfrm>
          <a:prstGeom prst="rect">
            <a:avLst/>
          </a:prstGeom>
          <a:noFill/>
        </p:spPr>
        <p:txBody>
          <a:bodyPr wrap="square" lIns="0" rIns="0" tIns="0" bIns="0" anchor="t">
            <a:spAutoFit/>
          </a:bodyPr>
          <a:lstStyle/>
          <a:p>
            <a:pPr algn="l">
              <a:lnSpc>
                <a:spcPct val="150000"/>
              </a:lnSpc>
              <a:spcBef>
                <a:spcPts val="0"/>
              </a:spcBef>
              <a:spcAft>
                <a:spcPts val="0"/>
              </a:spcAft>
            </a:pPr>
            <a:r>
              <a:rPr sz="937" b="0">
                <a:solidFill>
                  <a:srgbClr val="D8E6F6"/>
                </a:solidFill>
                <a:latin typeface="微软雅黑"/>
                <a:ea typeface="微软雅黑"/>
              </a:rPr>
              <a:t>立即蹲下或趴下，降低重心，减少被震倒的风险</a:t>
            </a:r>
          </a:p>
        </p:txBody>
      </p:sp>
      <p:sp>
        <p:nvSpPr>
          <p:cNvPr id="28" name="Rounded Rectangle 27"/>
          <p:cNvSpPr/>
          <p:nvPr/>
        </p:nvSpPr>
        <p:spPr>
          <a:xfrm>
            <a:off x="4343400" y="4190999"/>
            <a:ext cx="3276600" cy="1219200"/>
          </a:xfrm>
          <a:prstGeom prst="roundRect">
            <a:avLst>
              <a:gd name="adj" fmla="val 9375"/>
            </a:avLst>
          </a:prstGeom>
          <a:solidFill>
            <a:srgbClr val="164A8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4552950" y="4362450"/>
            <a:ext cx="2857500" cy="323850"/>
          </a:xfrm>
          <a:prstGeom prst="rect">
            <a:avLst/>
          </a:prstGeom>
          <a:noFill/>
        </p:spPr>
        <p:txBody>
          <a:bodyPr wrap="square" lIns="0" rIns="0" tIns="0" bIns="0" anchor="t">
            <a:spAutoFit/>
          </a:bodyPr>
          <a:lstStyle/>
          <a:p>
            <a:pPr algn="l">
              <a:lnSpc>
                <a:spcPct val="100000"/>
              </a:lnSpc>
              <a:spcBef>
                <a:spcPts val="0"/>
              </a:spcBef>
              <a:spcAft>
                <a:spcPts val="0"/>
              </a:spcAft>
            </a:pPr>
            <a:r>
              <a:rPr sz="1575" b="1">
                <a:solidFill>
                  <a:srgbClr val="E8562A"/>
                </a:solidFill>
                <a:latin typeface="微软雅黑"/>
                <a:ea typeface="微软雅黑"/>
              </a:rPr>
              <a:t>遮挡</a:t>
            </a:r>
          </a:p>
        </p:txBody>
      </p:sp>
      <p:sp>
        <p:nvSpPr>
          <p:cNvPr id="30" name="TextBox 29"/>
          <p:cNvSpPr txBox="1"/>
          <p:nvPr/>
        </p:nvSpPr>
        <p:spPr>
          <a:xfrm>
            <a:off x="4552950" y="4743450"/>
            <a:ext cx="2857500" cy="571500"/>
          </a:xfrm>
          <a:prstGeom prst="rect">
            <a:avLst/>
          </a:prstGeom>
          <a:noFill/>
        </p:spPr>
        <p:txBody>
          <a:bodyPr wrap="square" lIns="0" rIns="0" tIns="0" bIns="0" anchor="t">
            <a:spAutoFit/>
          </a:bodyPr>
          <a:lstStyle/>
          <a:p>
            <a:pPr algn="l">
              <a:lnSpc>
                <a:spcPct val="150000"/>
              </a:lnSpc>
              <a:spcBef>
                <a:spcPts val="0"/>
              </a:spcBef>
              <a:spcAft>
                <a:spcPts val="0"/>
              </a:spcAft>
            </a:pPr>
            <a:r>
              <a:rPr sz="937" b="0">
                <a:solidFill>
                  <a:srgbClr val="D8E6F6"/>
                </a:solidFill>
                <a:latin typeface="微软雅黑"/>
                <a:ea typeface="微软雅黑"/>
              </a:rPr>
              <a:t>在坚固桌下、承重墙角蜷缩，用书包、坐垫、手臂保护头颈</a:t>
            </a:r>
          </a:p>
        </p:txBody>
      </p:sp>
      <p:sp>
        <p:nvSpPr>
          <p:cNvPr id="31" name="Rounded Rectangle 30"/>
          <p:cNvSpPr/>
          <p:nvPr/>
        </p:nvSpPr>
        <p:spPr>
          <a:xfrm>
            <a:off x="7810499" y="4190999"/>
            <a:ext cx="3276600" cy="1219200"/>
          </a:xfrm>
          <a:prstGeom prst="roundRect">
            <a:avLst>
              <a:gd name="adj" fmla="val 9375"/>
            </a:avLst>
          </a:prstGeom>
          <a:solidFill>
            <a:srgbClr val="164A8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8020050" y="4362450"/>
            <a:ext cx="2857500" cy="323850"/>
          </a:xfrm>
          <a:prstGeom prst="rect">
            <a:avLst/>
          </a:prstGeom>
          <a:noFill/>
        </p:spPr>
        <p:txBody>
          <a:bodyPr wrap="square" lIns="0" rIns="0" tIns="0" bIns="0" anchor="t">
            <a:spAutoFit/>
          </a:bodyPr>
          <a:lstStyle/>
          <a:p>
            <a:pPr algn="l">
              <a:lnSpc>
                <a:spcPct val="100000"/>
              </a:lnSpc>
              <a:spcBef>
                <a:spcPts val="0"/>
              </a:spcBef>
              <a:spcAft>
                <a:spcPts val="0"/>
              </a:spcAft>
            </a:pPr>
            <a:r>
              <a:rPr sz="1575" b="1">
                <a:solidFill>
                  <a:srgbClr val="E8562A"/>
                </a:solidFill>
                <a:latin typeface="微软雅黑"/>
                <a:ea typeface="微软雅黑"/>
              </a:rPr>
              <a:t>手抓牢</a:t>
            </a:r>
          </a:p>
        </p:txBody>
      </p:sp>
      <p:sp>
        <p:nvSpPr>
          <p:cNvPr id="33" name="TextBox 32"/>
          <p:cNvSpPr txBox="1"/>
          <p:nvPr/>
        </p:nvSpPr>
        <p:spPr>
          <a:xfrm>
            <a:off x="8020050" y="4743450"/>
            <a:ext cx="2857500" cy="571500"/>
          </a:xfrm>
          <a:prstGeom prst="rect">
            <a:avLst/>
          </a:prstGeom>
          <a:noFill/>
        </p:spPr>
        <p:txBody>
          <a:bodyPr wrap="square" lIns="0" rIns="0" tIns="0" bIns="0" anchor="t">
            <a:spAutoFit/>
          </a:bodyPr>
          <a:lstStyle/>
          <a:p>
            <a:pPr algn="l">
              <a:lnSpc>
                <a:spcPct val="150000"/>
              </a:lnSpc>
              <a:spcBef>
                <a:spcPts val="0"/>
              </a:spcBef>
              <a:spcAft>
                <a:spcPts val="0"/>
              </a:spcAft>
            </a:pPr>
            <a:r>
              <a:rPr sz="937" b="0">
                <a:solidFill>
                  <a:srgbClr val="D8E6F6"/>
                </a:solidFill>
                <a:latin typeface="微软雅黑"/>
                <a:ea typeface="微软雅黑"/>
              </a:rPr>
              <a:t>抓住桌腿等固定物，随桌子移动，避免被甩出</a:t>
            </a:r>
          </a:p>
        </p:txBody>
      </p:sp>
      <p:sp>
        <p:nvSpPr>
          <p:cNvPr id="34" name="TextBox 33"/>
          <p:cNvSpPr txBox="1"/>
          <p:nvPr/>
        </p:nvSpPr>
        <p:spPr>
          <a:xfrm>
            <a:off x="609600" y="5753100"/>
            <a:ext cx="10972800" cy="381000"/>
          </a:xfrm>
          <a:prstGeom prst="rect">
            <a:avLst/>
          </a:prstGeom>
          <a:noFill/>
        </p:spPr>
        <p:txBody>
          <a:bodyPr wrap="square" lIns="0" rIns="0" tIns="0" bIns="0" anchor="t">
            <a:spAutoFit/>
          </a:bodyPr>
          <a:lstStyle/>
          <a:p>
            <a:pPr algn="l">
              <a:lnSpc>
                <a:spcPct val="100000"/>
              </a:lnSpc>
              <a:spcBef>
                <a:spcPts val="0"/>
              </a:spcBef>
              <a:spcAft>
                <a:spcPts val="0"/>
              </a:spcAft>
            </a:pPr>
            <a:r>
              <a:rPr sz="975" b="1">
                <a:solidFill>
                  <a:srgbClr val="C2401C"/>
                </a:solidFill>
                <a:latin typeface="微软雅黑"/>
                <a:ea typeface="微软雅黑"/>
              </a:rPr>
              <a:t>切记：不乘电梯、不跳楼、不拥挤向楼梯口；震时就近避险，震后迅速有序撤离到空旷地带。</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09600" y="495299"/>
            <a:ext cx="57150" cy="304800"/>
          </a:xfrm>
          <a:prstGeom prst="roundRect">
            <a:avLst>
              <a:gd name="adj" fmla="val 5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381000"/>
            <a:ext cx="8191500" cy="533400"/>
          </a:xfrm>
          <a:prstGeom prst="rect">
            <a:avLst/>
          </a:prstGeom>
          <a:noFill/>
        </p:spPr>
        <p:txBody>
          <a:bodyPr wrap="square" lIns="0" rIns="0" tIns="0" bIns="0" anchor="t">
            <a:spAutoFit/>
          </a:bodyPr>
          <a:lstStyle/>
          <a:p>
            <a:pPr algn="l">
              <a:lnSpc>
                <a:spcPct val="100000"/>
              </a:lnSpc>
              <a:spcBef>
                <a:spcPts val="0"/>
              </a:spcBef>
              <a:spcAft>
                <a:spcPts val="0"/>
              </a:spcAft>
            </a:pPr>
            <a:r>
              <a:rPr sz="2550" b="1">
                <a:solidFill>
                  <a:srgbClr val="16243A"/>
                </a:solidFill>
                <a:latin typeface="微软雅黑"/>
                <a:ea typeface="微软雅黑"/>
              </a:rPr>
              <a:t>案例⑨ 2022 年四川泸定 6.8 级地震</a:t>
            </a:r>
          </a:p>
        </p:txBody>
      </p:sp>
      <p:sp>
        <p:nvSpPr>
          <p:cNvPr id="5" name="TextBox 4"/>
          <p:cNvSpPr txBox="1"/>
          <p:nvPr/>
        </p:nvSpPr>
        <p:spPr>
          <a:xfrm>
            <a:off x="5715000" y="514350"/>
            <a:ext cx="5867400" cy="2667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走滑型地震 · 震中距鲜水河断裂约 4 km</a:t>
            </a:r>
          </a:p>
        </p:txBody>
      </p:sp>
      <p:sp>
        <p:nvSpPr>
          <p:cNvPr id="6" name="TextBox 5"/>
          <p:cNvSpPr txBox="1"/>
          <p:nvPr/>
        </p:nvSpPr>
        <p:spPr>
          <a:xfrm>
            <a:off x="609600" y="6362700"/>
            <a:ext cx="7239000" cy="228600"/>
          </a:xfrm>
          <a:prstGeom prst="rect">
            <a:avLst/>
          </a:prstGeom>
          <a:noFill/>
        </p:spPr>
        <p:txBody>
          <a:bodyPr wrap="square" lIns="0" rIns="0" tIns="0" bIns="0" anchor="t">
            <a:spAutoFit/>
          </a:bodyPr>
          <a:lstStyle/>
          <a:p>
            <a:pPr algn="l">
              <a:lnSpc>
                <a:spcPct val="100000"/>
              </a:lnSpc>
              <a:spcBef>
                <a:spcPts val="0"/>
              </a:spcBef>
              <a:spcAft>
                <a:spcPts val="0"/>
              </a:spcAft>
            </a:pPr>
            <a:r>
              <a:rPr sz="975" b="0">
                <a:solidFill>
                  <a:srgbClr val="5A6B80"/>
                </a:solidFill>
                <a:latin typeface="微软雅黑"/>
                <a:ea typeface="微软雅黑"/>
              </a:rPr>
              <a:t>防灾减灾培训课件 · 近 10 年自然灾害典型案例解读</a:t>
            </a:r>
          </a:p>
        </p:txBody>
      </p:sp>
      <p:sp>
        <p:nvSpPr>
          <p:cNvPr id="7" name="TextBox 6"/>
          <p:cNvSpPr txBox="1"/>
          <p:nvPr/>
        </p:nvSpPr>
        <p:spPr>
          <a:xfrm>
            <a:off x="8572500" y="6362700"/>
            <a:ext cx="3009900" cy="2286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29 / 44</a:t>
            </a:r>
          </a:p>
        </p:txBody>
      </p:sp>
      <p:pic>
        <p:nvPicPr>
          <p:cNvPr id="8" name="Picture 7" descr="earthquake_480x312.png"/>
          <p:cNvPicPr>
            <a:picLocks noChangeAspect="1"/>
          </p:cNvPicPr>
          <p:nvPr/>
        </p:nvPicPr>
        <p:blipFill>
          <a:blip r:embed="rId2"/>
          <a:stretch>
            <a:fillRect/>
          </a:stretch>
        </p:blipFill>
        <p:spPr>
          <a:xfrm>
            <a:off x="609600" y="1238250"/>
            <a:ext cx="4572000" cy="2971800"/>
          </a:xfrm>
          <a:prstGeom prst="rect">
            <a:avLst/>
          </a:prstGeom>
        </p:spPr>
      </p:pic>
      <p:sp>
        <p:nvSpPr>
          <p:cNvPr id="9" name="Rectangle 8"/>
          <p:cNvSpPr/>
          <p:nvPr/>
        </p:nvSpPr>
        <p:spPr>
          <a:xfrm>
            <a:off x="609600" y="1238250"/>
            <a:ext cx="4572000" cy="2971800"/>
          </a:xfrm>
          <a:prstGeom prst="rect">
            <a:avLst/>
          </a:prstGeom>
          <a:solidFill>
            <a:srgbClr val="0B3A6B">
              <a:alpha val="3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0100" y="3695700"/>
            <a:ext cx="2000250" cy="323850"/>
          </a:xfrm>
          <a:prstGeom prst="roundRect">
            <a:avLst>
              <a:gd name="adj" fmla="val 5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00100" y="3695700"/>
            <a:ext cx="2000250" cy="323850"/>
          </a:xfrm>
          <a:prstGeom prst="rect">
            <a:avLst/>
          </a:prstGeom>
          <a:noFill/>
        </p:spPr>
        <p:txBody>
          <a:bodyPr wrap="square" lIns="0" rIns="0" tIns="0" bIns="0" anchor="ctr">
            <a:spAutoFit/>
          </a:bodyPr>
          <a:lstStyle/>
          <a:p>
            <a:pPr algn="ctr">
              <a:lnSpc>
                <a:spcPct val="100000"/>
              </a:lnSpc>
              <a:spcBef>
                <a:spcPts val="0"/>
              </a:spcBef>
              <a:spcAft>
                <a:spcPts val="0"/>
              </a:spcAft>
            </a:pPr>
            <a:r>
              <a:rPr sz="975" b="1">
                <a:solidFill>
                  <a:srgbClr val="FFFFFF"/>
                </a:solidFill>
                <a:latin typeface="微软雅黑"/>
                <a:ea typeface="微软雅黑"/>
              </a:rPr>
              <a:t>山区地震 · 链式灾害</a:t>
            </a:r>
          </a:p>
        </p:txBody>
      </p:sp>
      <p:sp>
        <p:nvSpPr>
          <p:cNvPr id="12" name="Rounded Rectangle 11"/>
          <p:cNvSpPr/>
          <p:nvPr/>
        </p:nvSpPr>
        <p:spPr>
          <a:xfrm>
            <a:off x="5410200" y="1238250"/>
            <a:ext cx="3124200" cy="952500"/>
          </a:xfrm>
          <a:prstGeom prst="roundRect">
            <a:avLst>
              <a:gd name="adj" fmla="val 12000"/>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410200" y="1238250"/>
            <a:ext cx="3124200" cy="47625"/>
          </a:xfrm>
          <a:prstGeom prst="rect">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619750" y="1390650"/>
            <a:ext cx="2762250" cy="381000"/>
          </a:xfrm>
          <a:prstGeom prst="rect">
            <a:avLst/>
          </a:prstGeom>
          <a:noFill/>
        </p:spPr>
        <p:txBody>
          <a:bodyPr wrap="square" lIns="0" rIns="0" tIns="0" bIns="0" anchor="t">
            <a:spAutoFit/>
          </a:bodyPr>
          <a:lstStyle/>
          <a:p>
            <a:pPr algn="l">
              <a:lnSpc>
                <a:spcPct val="100000"/>
              </a:lnSpc>
              <a:spcBef>
                <a:spcPts val="0"/>
              </a:spcBef>
              <a:spcAft>
                <a:spcPts val="0"/>
              </a:spcAft>
            </a:pPr>
            <a:r>
              <a:rPr sz="1950" b="1">
                <a:solidFill>
                  <a:srgbClr val="E8562A"/>
                </a:solidFill>
                <a:latin typeface="微软雅黑"/>
                <a:ea typeface="微软雅黑"/>
              </a:rPr>
              <a:t>6.8</a:t>
            </a:r>
            <a:r>
              <a:rPr sz="937" b="1">
                <a:solidFill>
                  <a:srgbClr val="5A6B80"/>
                </a:solidFill>
                <a:latin typeface="微软雅黑"/>
                <a:ea typeface="微软雅黑"/>
              </a:rPr>
              <a:t> 级</a:t>
            </a:r>
          </a:p>
        </p:txBody>
      </p:sp>
      <p:sp>
        <p:nvSpPr>
          <p:cNvPr id="15" name="TextBox 14"/>
          <p:cNvSpPr txBox="1"/>
          <p:nvPr/>
        </p:nvSpPr>
        <p:spPr>
          <a:xfrm>
            <a:off x="5619750" y="1828800"/>
            <a:ext cx="2762250" cy="285750"/>
          </a:xfrm>
          <a:prstGeom prst="rect">
            <a:avLst/>
          </a:prstGeom>
          <a:noFill/>
        </p:spPr>
        <p:txBody>
          <a:bodyPr wrap="square" lIns="0" rIns="0" tIns="0" bIns="0" anchor="t">
            <a:spAutoFit/>
          </a:bodyPr>
          <a:lstStyle/>
          <a:p>
            <a:pPr algn="l">
              <a:lnSpc>
                <a:spcPct val="130000"/>
              </a:lnSpc>
              <a:spcBef>
                <a:spcPts val="0"/>
              </a:spcBef>
              <a:spcAft>
                <a:spcPts val="0"/>
              </a:spcAft>
            </a:pPr>
            <a:r>
              <a:rPr sz="900" b="0">
                <a:solidFill>
                  <a:srgbClr val="16243A"/>
                </a:solidFill>
                <a:latin typeface="微软雅黑"/>
                <a:ea typeface="微软雅黑"/>
              </a:rPr>
              <a:t>震源深度 16 km</a:t>
            </a:r>
          </a:p>
        </p:txBody>
      </p:sp>
      <p:sp>
        <p:nvSpPr>
          <p:cNvPr id="16" name="Rounded Rectangle 15"/>
          <p:cNvSpPr/>
          <p:nvPr/>
        </p:nvSpPr>
        <p:spPr>
          <a:xfrm>
            <a:off x="8610600" y="1238250"/>
            <a:ext cx="3124200" cy="952500"/>
          </a:xfrm>
          <a:prstGeom prst="roundRect">
            <a:avLst>
              <a:gd name="adj" fmla="val 12000"/>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8610600" y="1238250"/>
            <a:ext cx="3124200" cy="47625"/>
          </a:xfrm>
          <a:prstGeom prst="rect">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820150" y="1390650"/>
            <a:ext cx="2762250" cy="381000"/>
          </a:xfrm>
          <a:prstGeom prst="rect">
            <a:avLst/>
          </a:prstGeom>
          <a:noFill/>
        </p:spPr>
        <p:txBody>
          <a:bodyPr wrap="square" lIns="0" rIns="0" tIns="0" bIns="0" anchor="t">
            <a:spAutoFit/>
          </a:bodyPr>
          <a:lstStyle/>
          <a:p>
            <a:pPr algn="l">
              <a:lnSpc>
                <a:spcPct val="100000"/>
              </a:lnSpc>
              <a:spcBef>
                <a:spcPts val="0"/>
              </a:spcBef>
              <a:spcAft>
                <a:spcPts val="0"/>
              </a:spcAft>
            </a:pPr>
            <a:r>
              <a:rPr sz="1950" b="1">
                <a:solidFill>
                  <a:srgbClr val="2E7DD1"/>
                </a:solidFill>
                <a:latin typeface="微软雅黑"/>
                <a:ea typeface="微软雅黑"/>
              </a:rPr>
              <a:t>54.8</a:t>
            </a:r>
            <a:r>
              <a:rPr sz="937" b="1">
                <a:solidFill>
                  <a:srgbClr val="5A6B80"/>
                </a:solidFill>
                <a:latin typeface="微软雅黑"/>
                <a:ea typeface="微软雅黑"/>
              </a:rPr>
              <a:t> 万人</a:t>
            </a:r>
          </a:p>
        </p:txBody>
      </p:sp>
      <p:sp>
        <p:nvSpPr>
          <p:cNvPr id="19" name="TextBox 18"/>
          <p:cNvSpPr txBox="1"/>
          <p:nvPr/>
        </p:nvSpPr>
        <p:spPr>
          <a:xfrm>
            <a:off x="8820150" y="1828800"/>
            <a:ext cx="2762250" cy="285750"/>
          </a:xfrm>
          <a:prstGeom prst="rect">
            <a:avLst/>
          </a:prstGeom>
          <a:noFill/>
        </p:spPr>
        <p:txBody>
          <a:bodyPr wrap="square" lIns="0" rIns="0" tIns="0" bIns="0" anchor="t">
            <a:spAutoFit/>
          </a:bodyPr>
          <a:lstStyle/>
          <a:p>
            <a:pPr algn="l">
              <a:lnSpc>
                <a:spcPct val="130000"/>
              </a:lnSpc>
              <a:spcBef>
                <a:spcPts val="0"/>
              </a:spcBef>
              <a:spcAft>
                <a:spcPts val="0"/>
              </a:spcAft>
            </a:pPr>
            <a:r>
              <a:rPr sz="900" b="0">
                <a:solidFill>
                  <a:srgbClr val="16243A"/>
                </a:solidFill>
                <a:latin typeface="微软雅黑"/>
                <a:ea typeface="微软雅黑"/>
              </a:rPr>
              <a:t>受灾人口</a:t>
            </a:r>
          </a:p>
        </p:txBody>
      </p:sp>
      <p:sp>
        <p:nvSpPr>
          <p:cNvPr id="20" name="Rounded Rectangle 19"/>
          <p:cNvSpPr/>
          <p:nvPr/>
        </p:nvSpPr>
        <p:spPr>
          <a:xfrm>
            <a:off x="5410200" y="2266950"/>
            <a:ext cx="3124200" cy="952500"/>
          </a:xfrm>
          <a:prstGeom prst="roundRect">
            <a:avLst>
              <a:gd name="adj" fmla="val 12000"/>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5410200" y="2266950"/>
            <a:ext cx="3124200" cy="47625"/>
          </a:xfrm>
          <a:prstGeom prst="rect">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5619750" y="2419350"/>
            <a:ext cx="2762250" cy="381000"/>
          </a:xfrm>
          <a:prstGeom prst="rect">
            <a:avLst/>
          </a:prstGeom>
          <a:noFill/>
        </p:spPr>
        <p:txBody>
          <a:bodyPr wrap="square" lIns="0" rIns="0" tIns="0" bIns="0" anchor="t">
            <a:spAutoFit/>
          </a:bodyPr>
          <a:lstStyle/>
          <a:p>
            <a:pPr algn="l">
              <a:lnSpc>
                <a:spcPct val="100000"/>
              </a:lnSpc>
              <a:spcBef>
                <a:spcPts val="0"/>
              </a:spcBef>
              <a:spcAft>
                <a:spcPts val="0"/>
              </a:spcAft>
            </a:pPr>
            <a:r>
              <a:rPr sz="1950" b="1">
                <a:solidFill>
                  <a:srgbClr val="E8562A"/>
                </a:solidFill>
                <a:latin typeface="微软雅黑"/>
                <a:ea typeface="微软雅黑"/>
              </a:rPr>
              <a:t>117</a:t>
            </a:r>
            <a:r>
              <a:rPr sz="937" b="1">
                <a:solidFill>
                  <a:srgbClr val="5A6B80"/>
                </a:solidFill>
                <a:latin typeface="微软雅黑"/>
                <a:ea typeface="微软雅黑"/>
              </a:rPr>
              <a:t> 人</a:t>
            </a:r>
          </a:p>
        </p:txBody>
      </p:sp>
      <p:sp>
        <p:nvSpPr>
          <p:cNvPr id="23" name="TextBox 22"/>
          <p:cNvSpPr txBox="1"/>
          <p:nvPr/>
        </p:nvSpPr>
        <p:spPr>
          <a:xfrm>
            <a:off x="5619750" y="2857500"/>
            <a:ext cx="2762250" cy="285750"/>
          </a:xfrm>
          <a:prstGeom prst="rect">
            <a:avLst/>
          </a:prstGeom>
          <a:noFill/>
        </p:spPr>
        <p:txBody>
          <a:bodyPr wrap="square" lIns="0" rIns="0" tIns="0" bIns="0" anchor="t">
            <a:spAutoFit/>
          </a:bodyPr>
          <a:lstStyle/>
          <a:p>
            <a:pPr algn="l">
              <a:lnSpc>
                <a:spcPct val="130000"/>
              </a:lnSpc>
              <a:spcBef>
                <a:spcPts val="0"/>
              </a:spcBef>
              <a:spcAft>
                <a:spcPts val="0"/>
              </a:spcAft>
            </a:pPr>
            <a:r>
              <a:rPr sz="900" b="0">
                <a:solidFill>
                  <a:srgbClr val="16243A"/>
                </a:solidFill>
                <a:latin typeface="微软雅黑"/>
                <a:ea typeface="微软雅黑"/>
              </a:rPr>
              <a:t>死亡失踪</a:t>
            </a:r>
          </a:p>
        </p:txBody>
      </p:sp>
      <p:sp>
        <p:nvSpPr>
          <p:cNvPr id="24" name="Rounded Rectangle 23"/>
          <p:cNvSpPr/>
          <p:nvPr/>
        </p:nvSpPr>
        <p:spPr>
          <a:xfrm>
            <a:off x="8610600" y="2266950"/>
            <a:ext cx="3124200" cy="952500"/>
          </a:xfrm>
          <a:prstGeom prst="roundRect">
            <a:avLst>
              <a:gd name="adj" fmla="val 12000"/>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8610600" y="2266950"/>
            <a:ext cx="3124200" cy="47625"/>
          </a:xfrm>
          <a:prstGeom prst="rect">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8820150" y="2419350"/>
            <a:ext cx="2762250" cy="381000"/>
          </a:xfrm>
          <a:prstGeom prst="rect">
            <a:avLst/>
          </a:prstGeom>
          <a:noFill/>
        </p:spPr>
        <p:txBody>
          <a:bodyPr wrap="square" lIns="0" rIns="0" tIns="0" bIns="0" anchor="t">
            <a:spAutoFit/>
          </a:bodyPr>
          <a:lstStyle/>
          <a:p>
            <a:pPr algn="l">
              <a:lnSpc>
                <a:spcPct val="100000"/>
              </a:lnSpc>
              <a:spcBef>
                <a:spcPts val="0"/>
              </a:spcBef>
              <a:spcAft>
                <a:spcPts val="0"/>
              </a:spcAft>
            </a:pPr>
            <a:r>
              <a:rPr sz="1950" b="1">
                <a:solidFill>
                  <a:srgbClr val="E8562A"/>
                </a:solidFill>
                <a:latin typeface="微软雅黑"/>
                <a:ea typeface="微软雅黑"/>
              </a:rPr>
              <a:t>154.8</a:t>
            </a:r>
            <a:r>
              <a:rPr sz="937" b="1">
                <a:solidFill>
                  <a:srgbClr val="5A6B80"/>
                </a:solidFill>
                <a:latin typeface="微软雅黑"/>
                <a:ea typeface="微软雅黑"/>
              </a:rPr>
              <a:t> 亿元</a:t>
            </a:r>
          </a:p>
        </p:txBody>
      </p:sp>
      <p:sp>
        <p:nvSpPr>
          <p:cNvPr id="27" name="TextBox 26"/>
          <p:cNvSpPr txBox="1"/>
          <p:nvPr/>
        </p:nvSpPr>
        <p:spPr>
          <a:xfrm>
            <a:off x="8820150" y="2857500"/>
            <a:ext cx="2762250" cy="285750"/>
          </a:xfrm>
          <a:prstGeom prst="rect">
            <a:avLst/>
          </a:prstGeom>
          <a:noFill/>
        </p:spPr>
        <p:txBody>
          <a:bodyPr wrap="square" lIns="0" rIns="0" tIns="0" bIns="0" anchor="t">
            <a:spAutoFit/>
          </a:bodyPr>
          <a:lstStyle/>
          <a:p>
            <a:pPr algn="l">
              <a:lnSpc>
                <a:spcPct val="130000"/>
              </a:lnSpc>
              <a:spcBef>
                <a:spcPts val="0"/>
              </a:spcBef>
              <a:spcAft>
                <a:spcPts val="0"/>
              </a:spcAft>
            </a:pPr>
            <a:r>
              <a:rPr sz="900" b="0">
                <a:solidFill>
                  <a:srgbClr val="16243A"/>
                </a:solidFill>
                <a:latin typeface="微软雅黑"/>
                <a:ea typeface="微软雅黑"/>
              </a:rPr>
              <a:t>直接经济损失</a:t>
            </a:r>
          </a:p>
        </p:txBody>
      </p:sp>
      <p:sp>
        <p:nvSpPr>
          <p:cNvPr id="28" name="TextBox 27"/>
          <p:cNvSpPr txBox="1"/>
          <p:nvPr/>
        </p:nvSpPr>
        <p:spPr>
          <a:xfrm>
            <a:off x="609600" y="4362450"/>
            <a:ext cx="10972800" cy="1409700"/>
          </a:xfrm>
          <a:prstGeom prst="rect">
            <a:avLst/>
          </a:prstGeom>
          <a:noFill/>
        </p:spPr>
        <p:txBody>
          <a:bodyPr wrap="square" lIns="0" rIns="0" tIns="0" bIns="0" anchor="t">
            <a:spAutoFit/>
          </a:bodyPr>
          <a:lstStyle/>
          <a:p>
            <a:pPr algn="l">
              <a:lnSpc>
                <a:spcPct val="160000"/>
              </a:lnSpc>
              <a:spcBef>
                <a:spcPts val="0"/>
              </a:spcBef>
              <a:spcAft>
                <a:spcPts val="0"/>
              </a:spcAft>
            </a:pPr>
            <a:r>
              <a:rPr sz="937" b="0">
                <a:solidFill>
                  <a:srgbClr val="16243A"/>
                </a:solidFill>
                <a:latin typeface="微软雅黑"/>
                <a:ea typeface="微软雅黑"/>
              </a:rPr>
              <a:t>灾害过程：2022 年 9 月 5 日 12 时 52 分，四川省甘孜藏族自治州泸定县（北纬 29.59°、东经 102.08°）发生 6.8 级地震，震源深度 16 公里，属走滑型地震，震中距离鲜水河断裂约 4 公里。
灾害后果：四川甘孜、雅安等 6 市（州）24 个县（市、区）54.8 万人受灾，因灾死亡失踪 117 人，紧急转移安置 8 万人；倒塌房屋 1.2 万间，不同程度损坏 26.5 万间。
次生灾害：大渡河一级支流湾东河一度断流形成堰塞湖；道路、通信、电力设施大面积损毁，部分乡镇一度成为"孤岛"，救援依赖直升机与大型无人机建立"空中基站"。</a:t>
            </a:r>
          </a:p>
        </p:txBody>
      </p:sp>
      <p:sp>
        <p:nvSpPr>
          <p:cNvPr id="29" name="TextBox 28"/>
          <p:cNvSpPr txBox="1"/>
          <p:nvPr/>
        </p:nvSpPr>
        <p:spPr>
          <a:xfrm>
            <a:off x="609600" y="5886450"/>
            <a:ext cx="10972800" cy="228600"/>
          </a:xfrm>
          <a:prstGeom prst="rect">
            <a:avLst/>
          </a:prstGeom>
          <a:noFill/>
        </p:spPr>
        <p:txBody>
          <a:bodyPr wrap="square" lIns="0" rIns="0" tIns="0" bIns="0" anchor="t">
            <a:spAutoFit/>
          </a:bodyPr>
          <a:lstStyle/>
          <a:p>
            <a:pPr algn="l">
              <a:lnSpc>
                <a:spcPct val="100000"/>
              </a:lnSpc>
              <a:spcBef>
                <a:spcPts val="0"/>
              </a:spcBef>
              <a:spcAft>
                <a:spcPts val="0"/>
              </a:spcAft>
            </a:pPr>
            <a:r>
              <a:rPr sz="862" b="0">
                <a:solidFill>
                  <a:srgbClr val="5A6B80"/>
                </a:solidFill>
                <a:latin typeface="微软雅黑"/>
                <a:ea typeface="微软雅黑"/>
              </a:rPr>
              <a:t>资料来源：应急管理部 2022 年全国十大自然灾害通报</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09600" y="495299"/>
            <a:ext cx="57150" cy="304800"/>
          </a:xfrm>
          <a:prstGeom prst="roundRect">
            <a:avLst>
              <a:gd name="adj" fmla="val 5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381000"/>
            <a:ext cx="8191500" cy="533400"/>
          </a:xfrm>
          <a:prstGeom prst="rect">
            <a:avLst/>
          </a:prstGeom>
          <a:noFill/>
        </p:spPr>
        <p:txBody>
          <a:bodyPr wrap="square" lIns="0" rIns="0" tIns="0" bIns="0" anchor="t">
            <a:spAutoFit/>
          </a:bodyPr>
          <a:lstStyle/>
          <a:p>
            <a:pPr algn="l">
              <a:lnSpc>
                <a:spcPct val="100000"/>
              </a:lnSpc>
              <a:spcBef>
                <a:spcPts val="0"/>
              </a:spcBef>
              <a:spcAft>
                <a:spcPts val="0"/>
              </a:spcAft>
            </a:pPr>
            <a:r>
              <a:rPr sz="2550" b="1">
                <a:solidFill>
                  <a:srgbClr val="16243A"/>
                </a:solidFill>
                <a:latin typeface="微软雅黑"/>
                <a:ea typeface="微软雅黑"/>
              </a:rPr>
              <a:t>案例⑩ 2023 年甘肃积石山 6.2 级地震</a:t>
            </a:r>
          </a:p>
        </p:txBody>
      </p:sp>
      <p:sp>
        <p:nvSpPr>
          <p:cNvPr id="5" name="TextBox 4"/>
          <p:cNvSpPr txBox="1"/>
          <p:nvPr/>
        </p:nvSpPr>
        <p:spPr>
          <a:xfrm>
            <a:off x="5715000" y="514350"/>
            <a:ext cx="5867400" cy="2667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发生在深夜的地震 · 1 人死亡 / 万人受灾</a:t>
            </a:r>
          </a:p>
        </p:txBody>
      </p:sp>
      <p:sp>
        <p:nvSpPr>
          <p:cNvPr id="6" name="TextBox 5"/>
          <p:cNvSpPr txBox="1"/>
          <p:nvPr/>
        </p:nvSpPr>
        <p:spPr>
          <a:xfrm>
            <a:off x="609600" y="6362700"/>
            <a:ext cx="7239000" cy="228600"/>
          </a:xfrm>
          <a:prstGeom prst="rect">
            <a:avLst/>
          </a:prstGeom>
          <a:noFill/>
        </p:spPr>
        <p:txBody>
          <a:bodyPr wrap="square" lIns="0" rIns="0" tIns="0" bIns="0" anchor="t">
            <a:spAutoFit/>
          </a:bodyPr>
          <a:lstStyle/>
          <a:p>
            <a:pPr algn="l">
              <a:lnSpc>
                <a:spcPct val="100000"/>
              </a:lnSpc>
              <a:spcBef>
                <a:spcPts val="0"/>
              </a:spcBef>
              <a:spcAft>
                <a:spcPts val="0"/>
              </a:spcAft>
            </a:pPr>
            <a:r>
              <a:rPr sz="975" b="0">
                <a:solidFill>
                  <a:srgbClr val="5A6B80"/>
                </a:solidFill>
                <a:latin typeface="微软雅黑"/>
                <a:ea typeface="微软雅黑"/>
              </a:rPr>
              <a:t>防灾减灾培训课件 · 近 10 年自然灾害典型案例解读</a:t>
            </a:r>
          </a:p>
        </p:txBody>
      </p:sp>
      <p:sp>
        <p:nvSpPr>
          <p:cNvPr id="7" name="TextBox 6"/>
          <p:cNvSpPr txBox="1"/>
          <p:nvPr/>
        </p:nvSpPr>
        <p:spPr>
          <a:xfrm>
            <a:off x="8572500" y="6362700"/>
            <a:ext cx="3009900" cy="2286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30 / 44</a:t>
            </a:r>
          </a:p>
        </p:txBody>
      </p:sp>
      <p:sp>
        <p:nvSpPr>
          <p:cNvPr id="8" name="Rounded Rectangle 7"/>
          <p:cNvSpPr/>
          <p:nvPr/>
        </p:nvSpPr>
        <p:spPr>
          <a:xfrm>
            <a:off x="609600" y="1238250"/>
            <a:ext cx="10972800" cy="838200"/>
          </a:xfrm>
          <a:prstGeom prst="roundRect">
            <a:avLst>
              <a:gd name="adj" fmla="val 13636"/>
            </a:avLst>
          </a:prstGeom>
          <a:solidFill>
            <a:srgbClr val="E8562A">
              <a:alpha val="1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76300" y="1371600"/>
            <a:ext cx="10439400" cy="285750"/>
          </a:xfrm>
          <a:prstGeom prst="rect">
            <a:avLst/>
          </a:prstGeom>
          <a:noFill/>
        </p:spPr>
        <p:txBody>
          <a:bodyPr wrap="square" lIns="0" rIns="0" tIns="0" bIns="0" anchor="t">
            <a:spAutoFit/>
          </a:bodyPr>
          <a:lstStyle/>
          <a:p>
            <a:pPr algn="l">
              <a:lnSpc>
                <a:spcPct val="100000"/>
              </a:lnSpc>
              <a:spcBef>
                <a:spcPts val="0"/>
              </a:spcBef>
              <a:spcAft>
                <a:spcPts val="0"/>
              </a:spcAft>
            </a:pPr>
            <a:r>
              <a:rPr sz="1275" b="1">
                <a:solidFill>
                  <a:srgbClr val="C2401C"/>
                </a:solidFill>
                <a:latin typeface="微软雅黑"/>
                <a:ea typeface="微软雅黑"/>
              </a:rPr>
              <a:t>发震时刻：2023 年 12 月 18 日 23 时 59 分 —— 深夜、严寒、居民熟睡</a:t>
            </a:r>
          </a:p>
        </p:txBody>
      </p:sp>
      <p:sp>
        <p:nvSpPr>
          <p:cNvPr id="10" name="TextBox 9"/>
          <p:cNvSpPr txBox="1"/>
          <p:nvPr/>
        </p:nvSpPr>
        <p:spPr>
          <a:xfrm>
            <a:off x="876300" y="1695450"/>
            <a:ext cx="10439400" cy="285750"/>
          </a:xfrm>
          <a:prstGeom prst="rect">
            <a:avLst/>
          </a:prstGeom>
          <a:noFill/>
        </p:spPr>
        <p:txBody>
          <a:bodyPr wrap="square" lIns="0" rIns="0" tIns="0" bIns="0" anchor="t">
            <a:spAutoFit/>
          </a:bodyPr>
          <a:lstStyle/>
          <a:p>
            <a:pPr algn="l">
              <a:lnSpc>
                <a:spcPct val="100000"/>
              </a:lnSpc>
              <a:spcBef>
                <a:spcPts val="0"/>
              </a:spcBef>
              <a:spcAft>
                <a:spcPts val="0"/>
              </a:spcAft>
            </a:pPr>
            <a:r>
              <a:rPr sz="937" b="0">
                <a:solidFill>
                  <a:srgbClr val="16243A"/>
                </a:solidFill>
                <a:latin typeface="微软雅黑"/>
                <a:ea typeface="微软雅黑"/>
              </a:rPr>
              <a:t>震中位于甘肃临夏积石山县，震源深度 10 公里，造成甘肃、青海两省受灾，冬季低温和夜间时段显著放大了伤亡风险。</a:t>
            </a:r>
          </a:p>
        </p:txBody>
      </p:sp>
      <p:sp>
        <p:nvSpPr>
          <p:cNvPr id="11" name="Rounded Rectangle 10"/>
          <p:cNvSpPr/>
          <p:nvPr/>
        </p:nvSpPr>
        <p:spPr>
          <a:xfrm>
            <a:off x="609600" y="2266950"/>
            <a:ext cx="2590800" cy="1028700"/>
          </a:xfrm>
          <a:prstGeom prst="roundRect">
            <a:avLst>
              <a:gd name="adj" fmla="val 11111"/>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609600" y="2266950"/>
            <a:ext cx="2590800" cy="47625"/>
          </a:xfrm>
          <a:prstGeom prst="rect">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19150" y="2419350"/>
            <a:ext cx="2286000" cy="419100"/>
          </a:xfrm>
          <a:prstGeom prst="rect">
            <a:avLst/>
          </a:prstGeom>
          <a:noFill/>
        </p:spPr>
        <p:txBody>
          <a:bodyPr wrap="square" lIns="0" rIns="0" tIns="0" bIns="0" anchor="t">
            <a:spAutoFit/>
          </a:bodyPr>
          <a:lstStyle/>
          <a:p>
            <a:pPr algn="l">
              <a:lnSpc>
                <a:spcPct val="100000"/>
              </a:lnSpc>
              <a:spcBef>
                <a:spcPts val="0"/>
              </a:spcBef>
              <a:spcAft>
                <a:spcPts val="0"/>
              </a:spcAft>
            </a:pPr>
            <a:r>
              <a:rPr sz="2250" b="1">
                <a:solidFill>
                  <a:srgbClr val="2E7DD1"/>
                </a:solidFill>
                <a:latin typeface="微软雅黑"/>
                <a:ea typeface="微软雅黑"/>
              </a:rPr>
              <a:t>77.2</a:t>
            </a:r>
            <a:r>
              <a:rPr sz="975" b="1">
                <a:solidFill>
                  <a:srgbClr val="5A6B80"/>
                </a:solidFill>
                <a:latin typeface="微软雅黑"/>
                <a:ea typeface="微软雅黑"/>
              </a:rPr>
              <a:t> 万人</a:t>
            </a:r>
          </a:p>
        </p:txBody>
      </p:sp>
      <p:sp>
        <p:nvSpPr>
          <p:cNvPr id="14" name="TextBox 13"/>
          <p:cNvSpPr txBox="1"/>
          <p:nvPr/>
        </p:nvSpPr>
        <p:spPr>
          <a:xfrm>
            <a:off x="819150" y="2876550"/>
            <a:ext cx="2286000" cy="361950"/>
          </a:xfrm>
          <a:prstGeom prst="rect">
            <a:avLst/>
          </a:prstGeom>
          <a:noFill/>
        </p:spPr>
        <p:txBody>
          <a:bodyPr wrap="square" lIns="0" rIns="0" tIns="0" bIns="0" anchor="t">
            <a:spAutoFit/>
          </a:bodyPr>
          <a:lstStyle/>
          <a:p>
            <a:pPr algn="l">
              <a:lnSpc>
                <a:spcPct val="130000"/>
              </a:lnSpc>
              <a:spcBef>
                <a:spcPts val="0"/>
              </a:spcBef>
              <a:spcAft>
                <a:spcPts val="0"/>
              </a:spcAft>
            </a:pPr>
            <a:r>
              <a:rPr sz="862" b="0">
                <a:solidFill>
                  <a:srgbClr val="16243A"/>
                </a:solidFill>
                <a:latin typeface="微软雅黑"/>
                <a:ea typeface="微软雅黑"/>
              </a:rPr>
              <a:t>甘肃、青海两省受灾人口</a:t>
            </a:r>
          </a:p>
        </p:txBody>
      </p:sp>
      <p:sp>
        <p:nvSpPr>
          <p:cNvPr id="15" name="Rounded Rectangle 14"/>
          <p:cNvSpPr/>
          <p:nvPr/>
        </p:nvSpPr>
        <p:spPr>
          <a:xfrm>
            <a:off x="3352800" y="2266950"/>
            <a:ext cx="2590800" cy="1028700"/>
          </a:xfrm>
          <a:prstGeom prst="roundRect">
            <a:avLst>
              <a:gd name="adj" fmla="val 11111"/>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3352800" y="2266950"/>
            <a:ext cx="2590800" cy="47625"/>
          </a:xfrm>
          <a:prstGeom prst="rect">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562350" y="2419350"/>
            <a:ext cx="2286000" cy="419100"/>
          </a:xfrm>
          <a:prstGeom prst="rect">
            <a:avLst/>
          </a:prstGeom>
          <a:noFill/>
        </p:spPr>
        <p:txBody>
          <a:bodyPr wrap="square" lIns="0" rIns="0" tIns="0" bIns="0" anchor="t">
            <a:spAutoFit/>
          </a:bodyPr>
          <a:lstStyle/>
          <a:p>
            <a:pPr algn="l">
              <a:lnSpc>
                <a:spcPct val="100000"/>
              </a:lnSpc>
              <a:spcBef>
                <a:spcPts val="0"/>
              </a:spcBef>
              <a:spcAft>
                <a:spcPts val="0"/>
              </a:spcAft>
            </a:pPr>
            <a:r>
              <a:rPr sz="2250" b="1">
                <a:solidFill>
                  <a:srgbClr val="E8562A"/>
                </a:solidFill>
                <a:latin typeface="微软雅黑"/>
                <a:ea typeface="微软雅黑"/>
              </a:rPr>
              <a:t>151</a:t>
            </a:r>
            <a:r>
              <a:rPr sz="975" b="1">
                <a:solidFill>
                  <a:srgbClr val="5A6B80"/>
                </a:solidFill>
                <a:latin typeface="微软雅黑"/>
                <a:ea typeface="微软雅黑"/>
              </a:rPr>
              <a:t> 人</a:t>
            </a:r>
          </a:p>
        </p:txBody>
      </p:sp>
      <p:sp>
        <p:nvSpPr>
          <p:cNvPr id="18" name="TextBox 17"/>
          <p:cNvSpPr txBox="1"/>
          <p:nvPr/>
        </p:nvSpPr>
        <p:spPr>
          <a:xfrm>
            <a:off x="3562350" y="2876550"/>
            <a:ext cx="2286000" cy="361950"/>
          </a:xfrm>
          <a:prstGeom prst="rect">
            <a:avLst/>
          </a:prstGeom>
          <a:noFill/>
        </p:spPr>
        <p:txBody>
          <a:bodyPr wrap="square" lIns="0" rIns="0" tIns="0" bIns="0" anchor="t">
            <a:spAutoFit/>
          </a:bodyPr>
          <a:lstStyle/>
          <a:p>
            <a:pPr algn="l">
              <a:lnSpc>
                <a:spcPct val="130000"/>
              </a:lnSpc>
              <a:spcBef>
                <a:spcPts val="0"/>
              </a:spcBef>
              <a:spcAft>
                <a:spcPts val="0"/>
              </a:spcAft>
            </a:pPr>
            <a:r>
              <a:rPr sz="862" b="0">
                <a:solidFill>
                  <a:srgbClr val="16243A"/>
                </a:solidFill>
                <a:latin typeface="微软雅黑"/>
                <a:ea typeface="微软雅黑"/>
              </a:rPr>
              <a:t>因灾死亡（983 人受伤）</a:t>
            </a:r>
          </a:p>
        </p:txBody>
      </p:sp>
      <p:sp>
        <p:nvSpPr>
          <p:cNvPr id="19" name="Rounded Rectangle 18"/>
          <p:cNvSpPr/>
          <p:nvPr/>
        </p:nvSpPr>
        <p:spPr>
          <a:xfrm>
            <a:off x="6096000" y="2266950"/>
            <a:ext cx="2590800" cy="1028700"/>
          </a:xfrm>
          <a:prstGeom prst="roundRect">
            <a:avLst>
              <a:gd name="adj" fmla="val 11111"/>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6096000" y="2266950"/>
            <a:ext cx="2590800" cy="47625"/>
          </a:xfrm>
          <a:prstGeom prst="rect">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305550" y="2419350"/>
            <a:ext cx="2286000" cy="419100"/>
          </a:xfrm>
          <a:prstGeom prst="rect">
            <a:avLst/>
          </a:prstGeom>
          <a:noFill/>
        </p:spPr>
        <p:txBody>
          <a:bodyPr wrap="square" lIns="0" rIns="0" tIns="0" bIns="0" anchor="t">
            <a:spAutoFit/>
          </a:bodyPr>
          <a:lstStyle/>
          <a:p>
            <a:pPr algn="l">
              <a:lnSpc>
                <a:spcPct val="100000"/>
              </a:lnSpc>
              <a:spcBef>
                <a:spcPts val="0"/>
              </a:spcBef>
              <a:spcAft>
                <a:spcPts val="0"/>
              </a:spcAft>
            </a:pPr>
            <a:r>
              <a:rPr sz="2250" b="1">
                <a:solidFill>
                  <a:srgbClr val="2E7DD1"/>
                </a:solidFill>
                <a:latin typeface="微软雅黑"/>
                <a:ea typeface="微软雅黑"/>
              </a:rPr>
              <a:t>7</a:t>
            </a:r>
            <a:r>
              <a:rPr sz="975" b="1">
                <a:solidFill>
                  <a:srgbClr val="5A6B80"/>
                </a:solidFill>
                <a:latin typeface="微软雅黑"/>
                <a:ea typeface="微软雅黑"/>
              </a:rPr>
              <a:t> 万间</a:t>
            </a:r>
          </a:p>
        </p:txBody>
      </p:sp>
      <p:sp>
        <p:nvSpPr>
          <p:cNvPr id="22" name="TextBox 21"/>
          <p:cNvSpPr txBox="1"/>
          <p:nvPr/>
        </p:nvSpPr>
        <p:spPr>
          <a:xfrm>
            <a:off x="6305550" y="2876550"/>
            <a:ext cx="2286000" cy="361950"/>
          </a:xfrm>
          <a:prstGeom prst="rect">
            <a:avLst/>
          </a:prstGeom>
          <a:noFill/>
        </p:spPr>
        <p:txBody>
          <a:bodyPr wrap="square" lIns="0" rIns="0" tIns="0" bIns="0" anchor="t">
            <a:spAutoFit/>
          </a:bodyPr>
          <a:lstStyle/>
          <a:p>
            <a:pPr algn="l">
              <a:lnSpc>
                <a:spcPct val="130000"/>
              </a:lnSpc>
              <a:spcBef>
                <a:spcPts val="0"/>
              </a:spcBef>
              <a:spcAft>
                <a:spcPts val="0"/>
              </a:spcAft>
            </a:pPr>
            <a:r>
              <a:rPr sz="862" b="0">
                <a:solidFill>
                  <a:srgbClr val="16243A"/>
                </a:solidFill>
                <a:latin typeface="微软雅黑"/>
                <a:ea typeface="微软雅黑"/>
              </a:rPr>
              <a:t>倒塌房屋（另严重损坏 9.9 万间）</a:t>
            </a:r>
          </a:p>
        </p:txBody>
      </p:sp>
      <p:sp>
        <p:nvSpPr>
          <p:cNvPr id="23" name="Rounded Rectangle 22"/>
          <p:cNvSpPr/>
          <p:nvPr/>
        </p:nvSpPr>
        <p:spPr>
          <a:xfrm>
            <a:off x="8839200" y="2266950"/>
            <a:ext cx="2590800" cy="1028700"/>
          </a:xfrm>
          <a:prstGeom prst="roundRect">
            <a:avLst>
              <a:gd name="adj" fmla="val 11111"/>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8839200" y="2266950"/>
            <a:ext cx="2590800" cy="47625"/>
          </a:xfrm>
          <a:prstGeom prst="rect">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9048750" y="2419350"/>
            <a:ext cx="2286000" cy="419100"/>
          </a:xfrm>
          <a:prstGeom prst="rect">
            <a:avLst/>
          </a:prstGeom>
          <a:noFill/>
        </p:spPr>
        <p:txBody>
          <a:bodyPr wrap="square" lIns="0" rIns="0" tIns="0" bIns="0" anchor="t">
            <a:spAutoFit/>
          </a:bodyPr>
          <a:lstStyle/>
          <a:p>
            <a:pPr algn="l">
              <a:lnSpc>
                <a:spcPct val="100000"/>
              </a:lnSpc>
              <a:spcBef>
                <a:spcPts val="0"/>
              </a:spcBef>
              <a:spcAft>
                <a:spcPts val="0"/>
              </a:spcAft>
            </a:pPr>
            <a:r>
              <a:rPr sz="2250" b="1">
                <a:solidFill>
                  <a:srgbClr val="E8562A"/>
                </a:solidFill>
                <a:latin typeface="微软雅黑"/>
                <a:ea typeface="微软雅黑"/>
              </a:rPr>
              <a:t>146.12</a:t>
            </a:r>
            <a:r>
              <a:rPr sz="975" b="1">
                <a:solidFill>
                  <a:srgbClr val="5A6B80"/>
                </a:solidFill>
                <a:latin typeface="微软雅黑"/>
                <a:ea typeface="微软雅黑"/>
              </a:rPr>
              <a:t> 亿元</a:t>
            </a:r>
          </a:p>
        </p:txBody>
      </p:sp>
      <p:sp>
        <p:nvSpPr>
          <p:cNvPr id="26" name="TextBox 25"/>
          <p:cNvSpPr txBox="1"/>
          <p:nvPr/>
        </p:nvSpPr>
        <p:spPr>
          <a:xfrm>
            <a:off x="9048750" y="2876550"/>
            <a:ext cx="2286000" cy="361950"/>
          </a:xfrm>
          <a:prstGeom prst="rect">
            <a:avLst/>
          </a:prstGeom>
          <a:noFill/>
        </p:spPr>
        <p:txBody>
          <a:bodyPr wrap="square" lIns="0" rIns="0" tIns="0" bIns="0" anchor="t">
            <a:spAutoFit/>
          </a:bodyPr>
          <a:lstStyle/>
          <a:p>
            <a:pPr algn="l">
              <a:lnSpc>
                <a:spcPct val="130000"/>
              </a:lnSpc>
              <a:spcBef>
                <a:spcPts val="0"/>
              </a:spcBef>
              <a:spcAft>
                <a:spcPts val="0"/>
              </a:spcAft>
            </a:pPr>
            <a:r>
              <a:rPr sz="862" b="0">
                <a:solidFill>
                  <a:srgbClr val="16243A"/>
                </a:solidFill>
                <a:latin typeface="微软雅黑"/>
                <a:ea typeface="微软雅黑"/>
              </a:rPr>
              <a:t>直接经济损失</a:t>
            </a:r>
          </a:p>
        </p:txBody>
      </p:sp>
      <p:sp>
        <p:nvSpPr>
          <p:cNvPr id="27" name="Rounded Rectangle 26"/>
          <p:cNvSpPr/>
          <p:nvPr/>
        </p:nvSpPr>
        <p:spPr>
          <a:xfrm>
            <a:off x="609600" y="3486150"/>
            <a:ext cx="5372100" cy="1905000"/>
          </a:xfrm>
          <a:prstGeom prst="roundRect">
            <a:avLst>
              <a:gd name="adj" fmla="val 6000"/>
            </a:avLst>
          </a:prstGeom>
          <a:solidFill>
            <a:srgbClr val="FFFFFF"/>
          </a:solidFill>
          <a:ln w="1270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838200" y="3638550"/>
            <a:ext cx="4953000" cy="266700"/>
          </a:xfrm>
          <a:prstGeom prst="rect">
            <a:avLst/>
          </a:prstGeom>
          <a:noFill/>
        </p:spPr>
        <p:txBody>
          <a:bodyPr wrap="square" lIns="0" rIns="0" tIns="0" bIns="0" anchor="t">
            <a:spAutoFit/>
          </a:bodyPr>
          <a:lstStyle/>
          <a:p>
            <a:pPr algn="l">
              <a:lnSpc>
                <a:spcPct val="100000"/>
              </a:lnSpc>
              <a:spcBef>
                <a:spcPts val="0"/>
              </a:spcBef>
              <a:spcAft>
                <a:spcPts val="0"/>
              </a:spcAft>
            </a:pPr>
            <a:r>
              <a:rPr sz="1125" b="1">
                <a:solidFill>
                  <a:srgbClr val="0B3A6B"/>
                </a:solidFill>
                <a:latin typeface="微软雅黑"/>
                <a:ea typeface="微软雅黑"/>
              </a:rPr>
              <a:t>为什么伤亡相对较低？</a:t>
            </a:r>
          </a:p>
        </p:txBody>
      </p:sp>
      <p:sp>
        <p:nvSpPr>
          <p:cNvPr id="29" name="TextBox 28"/>
          <p:cNvSpPr txBox="1"/>
          <p:nvPr/>
        </p:nvSpPr>
        <p:spPr>
          <a:xfrm>
            <a:off x="838200" y="3943350"/>
            <a:ext cx="4953000" cy="1371600"/>
          </a:xfrm>
          <a:prstGeom prst="rect">
            <a:avLst/>
          </a:prstGeom>
          <a:noFill/>
        </p:spPr>
        <p:txBody>
          <a:bodyPr wrap="square" lIns="0" rIns="0" tIns="0" bIns="0" anchor="t">
            <a:spAutoFit/>
          </a:bodyPr>
          <a:lstStyle/>
          <a:p>
            <a:pPr algn="l">
              <a:lnSpc>
                <a:spcPct val="150000"/>
              </a:lnSpc>
              <a:spcBef>
                <a:spcPts val="0"/>
              </a:spcBef>
              <a:spcAft>
                <a:spcPts val="0"/>
              </a:spcAft>
            </a:pPr>
            <a:r>
              <a:rPr sz="937" b="0">
                <a:solidFill>
                  <a:srgbClr val="16243A"/>
                </a:solidFill>
                <a:latin typeface="微软雅黑"/>
                <a:ea typeface="微软雅黑"/>
              </a:rPr>
              <a:t>· 震级 6.2 级、能量相对有限，且震中区域人口密度低于东部地区
· 国家应急响应迅速，救援力量 4 小时内抵达，低温环境下帐篷、棉被、取暖设备调运及时
· 震后次生灾害（滑坡、崩塌）相对可控</a:t>
            </a:r>
          </a:p>
        </p:txBody>
      </p:sp>
      <p:sp>
        <p:nvSpPr>
          <p:cNvPr id="30" name="Rounded Rectangle 29"/>
          <p:cNvSpPr/>
          <p:nvPr/>
        </p:nvSpPr>
        <p:spPr>
          <a:xfrm>
            <a:off x="6210300" y="3486150"/>
            <a:ext cx="5372100" cy="1905000"/>
          </a:xfrm>
          <a:prstGeom prst="roundRect">
            <a:avLst>
              <a:gd name="adj" fmla="val 6000"/>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6438900" y="3638550"/>
            <a:ext cx="4953000" cy="266700"/>
          </a:xfrm>
          <a:prstGeom prst="rect">
            <a:avLst/>
          </a:prstGeom>
          <a:noFill/>
        </p:spPr>
        <p:txBody>
          <a:bodyPr wrap="square" lIns="0" rIns="0" tIns="0" bIns="0" anchor="t">
            <a:spAutoFit/>
          </a:bodyPr>
          <a:lstStyle/>
          <a:p>
            <a:pPr algn="l">
              <a:lnSpc>
                <a:spcPct val="100000"/>
              </a:lnSpc>
              <a:spcBef>
                <a:spcPts val="0"/>
              </a:spcBef>
              <a:spcAft>
                <a:spcPts val="0"/>
              </a:spcAft>
            </a:pPr>
            <a:r>
              <a:rPr sz="1125" b="1">
                <a:solidFill>
                  <a:srgbClr val="C2401C"/>
                </a:solidFill>
                <a:latin typeface="微软雅黑"/>
                <a:ea typeface="微软雅黑"/>
              </a:rPr>
              <a:t>暴露的突出问题</a:t>
            </a:r>
          </a:p>
        </p:txBody>
      </p:sp>
      <p:sp>
        <p:nvSpPr>
          <p:cNvPr id="32" name="TextBox 31"/>
          <p:cNvSpPr txBox="1"/>
          <p:nvPr/>
        </p:nvSpPr>
        <p:spPr>
          <a:xfrm>
            <a:off x="6438900" y="3943350"/>
            <a:ext cx="4953000" cy="1371600"/>
          </a:xfrm>
          <a:prstGeom prst="rect">
            <a:avLst/>
          </a:prstGeom>
          <a:noFill/>
        </p:spPr>
        <p:txBody>
          <a:bodyPr wrap="square" lIns="0" rIns="0" tIns="0" bIns="0" anchor="t">
            <a:spAutoFit/>
          </a:bodyPr>
          <a:lstStyle/>
          <a:p>
            <a:pPr algn="l">
              <a:lnSpc>
                <a:spcPct val="150000"/>
              </a:lnSpc>
              <a:spcBef>
                <a:spcPts val="0"/>
              </a:spcBef>
              <a:spcAft>
                <a:spcPts val="0"/>
              </a:spcAft>
            </a:pPr>
            <a:r>
              <a:rPr sz="937" b="0">
                <a:solidFill>
                  <a:srgbClr val="16243A"/>
                </a:solidFill>
                <a:latin typeface="微软雅黑"/>
                <a:ea typeface="微软雅黑"/>
              </a:rPr>
              <a:t>· 农村自建房屋抗震能力普遍不足，倒塌与严重损坏房屋达 16.9 万间
· 夜间发震，居民来不及避险，是伤亡偏高的直接原因
· 严寒天气加剧了受灾群众的生活困难与救助难度</a:t>
            </a:r>
          </a:p>
        </p:txBody>
      </p:sp>
      <p:sp>
        <p:nvSpPr>
          <p:cNvPr id="33" name="TextBox 32"/>
          <p:cNvSpPr txBox="1"/>
          <p:nvPr/>
        </p:nvSpPr>
        <p:spPr>
          <a:xfrm>
            <a:off x="609600" y="5562600"/>
            <a:ext cx="10972800" cy="438150"/>
          </a:xfrm>
          <a:prstGeom prst="rect">
            <a:avLst/>
          </a:prstGeom>
          <a:noFill/>
        </p:spPr>
        <p:txBody>
          <a:bodyPr wrap="square" lIns="0" rIns="0" tIns="0" bIns="0" anchor="t">
            <a:spAutoFit/>
          </a:bodyPr>
          <a:lstStyle/>
          <a:p>
            <a:pPr algn="l">
              <a:lnSpc>
                <a:spcPct val="160000"/>
              </a:lnSpc>
              <a:spcBef>
                <a:spcPts val="0"/>
              </a:spcBef>
              <a:spcAft>
                <a:spcPts val="0"/>
              </a:spcAft>
            </a:pPr>
            <a:r>
              <a:rPr sz="975" b="0">
                <a:solidFill>
                  <a:srgbClr val="16243A"/>
                </a:solidFill>
                <a:latin typeface="微软雅黑"/>
                <a:ea typeface="微软雅黑"/>
              </a:rPr>
              <a:t>启示：农村住房抗震加固是最有效的减灾投入。对个人而言，睡前了解住所的避险位置、床边常备手电与鞋，可以在夜间地震中多争取宝贵的几十秒。</a:t>
            </a:r>
          </a:p>
        </p:txBody>
      </p:sp>
      <p:sp>
        <p:nvSpPr>
          <p:cNvPr id="34" name="TextBox 33"/>
          <p:cNvSpPr txBox="1"/>
          <p:nvPr/>
        </p:nvSpPr>
        <p:spPr>
          <a:xfrm>
            <a:off x="609600" y="6057900"/>
            <a:ext cx="10972800" cy="228600"/>
          </a:xfrm>
          <a:prstGeom prst="rect">
            <a:avLst/>
          </a:prstGeom>
          <a:noFill/>
        </p:spPr>
        <p:txBody>
          <a:bodyPr wrap="square" lIns="0" rIns="0" tIns="0" bIns="0" anchor="t">
            <a:spAutoFit/>
          </a:bodyPr>
          <a:lstStyle/>
          <a:p>
            <a:pPr algn="l">
              <a:lnSpc>
                <a:spcPct val="100000"/>
              </a:lnSpc>
              <a:spcBef>
                <a:spcPts val="0"/>
              </a:spcBef>
              <a:spcAft>
                <a:spcPts val="0"/>
              </a:spcAft>
            </a:pPr>
            <a:r>
              <a:rPr sz="862" b="0">
                <a:solidFill>
                  <a:srgbClr val="5A6B80"/>
                </a:solidFill>
                <a:latin typeface="微软雅黑"/>
                <a:ea typeface="微软雅黑"/>
              </a:rPr>
              <a:t>资料来源：应急管理部 2023 年全国十大自然灾害通报</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09600" y="495299"/>
            <a:ext cx="57150" cy="304800"/>
          </a:xfrm>
          <a:prstGeom prst="roundRect">
            <a:avLst>
              <a:gd name="adj" fmla="val 5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381000"/>
            <a:ext cx="8191500" cy="533400"/>
          </a:xfrm>
          <a:prstGeom prst="rect">
            <a:avLst/>
          </a:prstGeom>
          <a:noFill/>
        </p:spPr>
        <p:txBody>
          <a:bodyPr wrap="square" lIns="0" rIns="0" tIns="0" bIns="0" anchor="t">
            <a:spAutoFit/>
          </a:bodyPr>
          <a:lstStyle/>
          <a:p>
            <a:pPr algn="l">
              <a:lnSpc>
                <a:spcPct val="100000"/>
              </a:lnSpc>
              <a:spcBef>
                <a:spcPts val="0"/>
              </a:spcBef>
              <a:spcAft>
                <a:spcPts val="0"/>
              </a:spcAft>
            </a:pPr>
            <a:r>
              <a:rPr sz="2550" b="1">
                <a:solidFill>
                  <a:srgbClr val="16243A"/>
                </a:solidFill>
                <a:latin typeface="微软雅黑"/>
                <a:ea typeface="微软雅黑"/>
              </a:rPr>
              <a:t>案例⑪ 2025 年西藏定日 6.8 级地震</a:t>
            </a:r>
          </a:p>
        </p:txBody>
      </p:sp>
      <p:sp>
        <p:nvSpPr>
          <p:cNvPr id="5" name="TextBox 4"/>
          <p:cNvSpPr txBox="1"/>
          <p:nvPr/>
        </p:nvSpPr>
        <p:spPr>
          <a:xfrm>
            <a:off x="5715000" y="514350"/>
            <a:ext cx="5867400" cy="2667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2025 年首个全国十大自然灾害</a:t>
            </a:r>
          </a:p>
        </p:txBody>
      </p:sp>
      <p:sp>
        <p:nvSpPr>
          <p:cNvPr id="6" name="TextBox 5"/>
          <p:cNvSpPr txBox="1"/>
          <p:nvPr/>
        </p:nvSpPr>
        <p:spPr>
          <a:xfrm>
            <a:off x="609600" y="6362700"/>
            <a:ext cx="7239000" cy="228600"/>
          </a:xfrm>
          <a:prstGeom prst="rect">
            <a:avLst/>
          </a:prstGeom>
          <a:noFill/>
        </p:spPr>
        <p:txBody>
          <a:bodyPr wrap="square" lIns="0" rIns="0" tIns="0" bIns="0" anchor="t">
            <a:spAutoFit/>
          </a:bodyPr>
          <a:lstStyle/>
          <a:p>
            <a:pPr algn="l">
              <a:lnSpc>
                <a:spcPct val="100000"/>
              </a:lnSpc>
              <a:spcBef>
                <a:spcPts val="0"/>
              </a:spcBef>
              <a:spcAft>
                <a:spcPts val="0"/>
              </a:spcAft>
            </a:pPr>
            <a:r>
              <a:rPr sz="975" b="0">
                <a:solidFill>
                  <a:srgbClr val="5A6B80"/>
                </a:solidFill>
                <a:latin typeface="微软雅黑"/>
                <a:ea typeface="微软雅黑"/>
              </a:rPr>
              <a:t>防灾减灾培训课件 · 近 10 年自然灾害典型案例解读</a:t>
            </a:r>
          </a:p>
        </p:txBody>
      </p:sp>
      <p:sp>
        <p:nvSpPr>
          <p:cNvPr id="7" name="TextBox 6"/>
          <p:cNvSpPr txBox="1"/>
          <p:nvPr/>
        </p:nvSpPr>
        <p:spPr>
          <a:xfrm>
            <a:off x="8572500" y="6362700"/>
            <a:ext cx="3009900" cy="2286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31 / 44</a:t>
            </a:r>
          </a:p>
        </p:txBody>
      </p:sp>
      <p:sp>
        <p:nvSpPr>
          <p:cNvPr id="8" name="Rounded Rectangle 7"/>
          <p:cNvSpPr/>
          <p:nvPr/>
        </p:nvSpPr>
        <p:spPr>
          <a:xfrm>
            <a:off x="609600" y="1238250"/>
            <a:ext cx="10972800" cy="838200"/>
          </a:xfrm>
          <a:prstGeom prst="roundRect">
            <a:avLst>
              <a:gd name="adj" fmla="val 13636"/>
            </a:avLst>
          </a:prstGeom>
          <a:solidFill>
            <a:srgbClr val="0B3A6B">
              <a:alpha val="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76300" y="1371600"/>
            <a:ext cx="10439400" cy="285750"/>
          </a:xfrm>
          <a:prstGeom prst="rect">
            <a:avLst/>
          </a:prstGeom>
          <a:noFill/>
        </p:spPr>
        <p:txBody>
          <a:bodyPr wrap="square" lIns="0" rIns="0" tIns="0" bIns="0" anchor="t">
            <a:spAutoFit/>
          </a:bodyPr>
          <a:lstStyle/>
          <a:p>
            <a:pPr algn="l">
              <a:lnSpc>
                <a:spcPct val="100000"/>
              </a:lnSpc>
              <a:spcBef>
                <a:spcPts val="0"/>
              </a:spcBef>
              <a:spcAft>
                <a:spcPts val="0"/>
              </a:spcAft>
            </a:pPr>
            <a:r>
              <a:rPr sz="1275" b="1">
                <a:solidFill>
                  <a:srgbClr val="0B3A6B"/>
                </a:solidFill>
                <a:latin typeface="微软雅黑"/>
                <a:ea typeface="微软雅黑"/>
              </a:rPr>
              <a:t>发震时刻：2025 年 1 月 7 日 9 时 5 分 —— 高原地区、冬季、早晨</a:t>
            </a:r>
          </a:p>
        </p:txBody>
      </p:sp>
      <p:sp>
        <p:nvSpPr>
          <p:cNvPr id="10" name="TextBox 9"/>
          <p:cNvSpPr txBox="1"/>
          <p:nvPr/>
        </p:nvSpPr>
        <p:spPr>
          <a:xfrm>
            <a:off x="876300" y="1695450"/>
            <a:ext cx="10439400" cy="285750"/>
          </a:xfrm>
          <a:prstGeom prst="rect">
            <a:avLst/>
          </a:prstGeom>
          <a:noFill/>
        </p:spPr>
        <p:txBody>
          <a:bodyPr wrap="square" lIns="0" rIns="0" tIns="0" bIns="0" anchor="t">
            <a:spAutoFit/>
          </a:bodyPr>
          <a:lstStyle/>
          <a:p>
            <a:pPr algn="l">
              <a:lnSpc>
                <a:spcPct val="100000"/>
              </a:lnSpc>
              <a:spcBef>
                <a:spcPts val="0"/>
              </a:spcBef>
              <a:spcAft>
                <a:spcPts val="0"/>
              </a:spcAft>
            </a:pPr>
            <a:r>
              <a:rPr sz="937" b="0">
                <a:solidFill>
                  <a:srgbClr val="16243A"/>
                </a:solidFill>
                <a:latin typeface="微软雅黑"/>
                <a:ea typeface="微软雅黑"/>
              </a:rPr>
              <a:t>震中位于西藏日喀则市定日县，震源深度 10 公里，为 2025 年全国十大自然灾害之首。</a:t>
            </a:r>
          </a:p>
        </p:txBody>
      </p:sp>
      <p:sp>
        <p:nvSpPr>
          <p:cNvPr id="11" name="Rounded Rectangle 10"/>
          <p:cNvSpPr/>
          <p:nvPr/>
        </p:nvSpPr>
        <p:spPr>
          <a:xfrm>
            <a:off x="609600" y="2266950"/>
            <a:ext cx="2590800" cy="1028700"/>
          </a:xfrm>
          <a:prstGeom prst="roundRect">
            <a:avLst>
              <a:gd name="adj" fmla="val 11111"/>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609600" y="2266950"/>
            <a:ext cx="2590800" cy="47625"/>
          </a:xfrm>
          <a:prstGeom prst="rect">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19150" y="2419350"/>
            <a:ext cx="2286000" cy="419100"/>
          </a:xfrm>
          <a:prstGeom prst="rect">
            <a:avLst/>
          </a:prstGeom>
          <a:noFill/>
        </p:spPr>
        <p:txBody>
          <a:bodyPr wrap="square" lIns="0" rIns="0" tIns="0" bIns="0" anchor="t">
            <a:spAutoFit/>
          </a:bodyPr>
          <a:lstStyle/>
          <a:p>
            <a:pPr algn="l">
              <a:lnSpc>
                <a:spcPct val="100000"/>
              </a:lnSpc>
              <a:spcBef>
                <a:spcPts val="0"/>
              </a:spcBef>
              <a:spcAft>
                <a:spcPts val="0"/>
              </a:spcAft>
            </a:pPr>
            <a:r>
              <a:rPr sz="2250" b="1">
                <a:solidFill>
                  <a:srgbClr val="E8562A"/>
                </a:solidFill>
                <a:latin typeface="微软雅黑"/>
                <a:ea typeface="微软雅黑"/>
              </a:rPr>
              <a:t>6.8</a:t>
            </a:r>
            <a:r>
              <a:rPr sz="975" b="1">
                <a:solidFill>
                  <a:srgbClr val="5A6B80"/>
                </a:solidFill>
                <a:latin typeface="微软雅黑"/>
                <a:ea typeface="微软雅黑"/>
              </a:rPr>
              <a:t> 级</a:t>
            </a:r>
          </a:p>
        </p:txBody>
      </p:sp>
      <p:sp>
        <p:nvSpPr>
          <p:cNvPr id="14" name="TextBox 13"/>
          <p:cNvSpPr txBox="1"/>
          <p:nvPr/>
        </p:nvSpPr>
        <p:spPr>
          <a:xfrm>
            <a:off x="819150" y="2876550"/>
            <a:ext cx="2286000" cy="361950"/>
          </a:xfrm>
          <a:prstGeom prst="rect">
            <a:avLst/>
          </a:prstGeom>
          <a:noFill/>
        </p:spPr>
        <p:txBody>
          <a:bodyPr wrap="square" lIns="0" rIns="0" tIns="0" bIns="0" anchor="t">
            <a:spAutoFit/>
          </a:bodyPr>
          <a:lstStyle/>
          <a:p>
            <a:pPr algn="l">
              <a:lnSpc>
                <a:spcPct val="130000"/>
              </a:lnSpc>
              <a:spcBef>
                <a:spcPts val="0"/>
              </a:spcBef>
              <a:spcAft>
                <a:spcPts val="0"/>
              </a:spcAft>
            </a:pPr>
            <a:r>
              <a:rPr sz="862" b="0">
                <a:solidFill>
                  <a:srgbClr val="16243A"/>
                </a:solidFill>
                <a:latin typeface="微软雅黑"/>
                <a:ea typeface="微软雅黑"/>
              </a:rPr>
              <a:t>震源深度 10 km</a:t>
            </a:r>
          </a:p>
        </p:txBody>
      </p:sp>
      <p:sp>
        <p:nvSpPr>
          <p:cNvPr id="15" name="Rounded Rectangle 14"/>
          <p:cNvSpPr/>
          <p:nvPr/>
        </p:nvSpPr>
        <p:spPr>
          <a:xfrm>
            <a:off x="3352800" y="2266950"/>
            <a:ext cx="2590800" cy="1028700"/>
          </a:xfrm>
          <a:prstGeom prst="roundRect">
            <a:avLst>
              <a:gd name="adj" fmla="val 11111"/>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3352800" y="2266950"/>
            <a:ext cx="2590800" cy="47625"/>
          </a:xfrm>
          <a:prstGeom prst="rect">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562350" y="2419350"/>
            <a:ext cx="2286000" cy="419100"/>
          </a:xfrm>
          <a:prstGeom prst="rect">
            <a:avLst/>
          </a:prstGeom>
          <a:noFill/>
        </p:spPr>
        <p:txBody>
          <a:bodyPr wrap="square" lIns="0" rIns="0" tIns="0" bIns="0" anchor="t">
            <a:spAutoFit/>
          </a:bodyPr>
          <a:lstStyle/>
          <a:p>
            <a:pPr algn="l">
              <a:lnSpc>
                <a:spcPct val="100000"/>
              </a:lnSpc>
              <a:spcBef>
                <a:spcPts val="0"/>
              </a:spcBef>
              <a:spcAft>
                <a:spcPts val="0"/>
              </a:spcAft>
            </a:pPr>
            <a:r>
              <a:rPr sz="2250" b="1">
                <a:solidFill>
                  <a:srgbClr val="2E7DD1"/>
                </a:solidFill>
                <a:latin typeface="微软雅黑"/>
                <a:ea typeface="微软雅黑"/>
              </a:rPr>
              <a:t>21.6</a:t>
            </a:r>
            <a:r>
              <a:rPr sz="975" b="1">
                <a:solidFill>
                  <a:srgbClr val="5A6B80"/>
                </a:solidFill>
                <a:latin typeface="微软雅黑"/>
                <a:ea typeface="微软雅黑"/>
              </a:rPr>
              <a:t> 万人</a:t>
            </a:r>
          </a:p>
        </p:txBody>
      </p:sp>
      <p:sp>
        <p:nvSpPr>
          <p:cNvPr id="18" name="TextBox 17"/>
          <p:cNvSpPr txBox="1"/>
          <p:nvPr/>
        </p:nvSpPr>
        <p:spPr>
          <a:xfrm>
            <a:off x="3562350" y="2876550"/>
            <a:ext cx="2286000" cy="361950"/>
          </a:xfrm>
          <a:prstGeom prst="rect">
            <a:avLst/>
          </a:prstGeom>
          <a:noFill/>
        </p:spPr>
        <p:txBody>
          <a:bodyPr wrap="square" lIns="0" rIns="0" tIns="0" bIns="0" anchor="t">
            <a:spAutoFit/>
          </a:bodyPr>
          <a:lstStyle/>
          <a:p>
            <a:pPr algn="l">
              <a:lnSpc>
                <a:spcPct val="130000"/>
              </a:lnSpc>
              <a:spcBef>
                <a:spcPts val="0"/>
              </a:spcBef>
              <a:spcAft>
                <a:spcPts val="0"/>
              </a:spcAft>
            </a:pPr>
            <a:r>
              <a:rPr sz="862" b="0">
                <a:solidFill>
                  <a:srgbClr val="16243A"/>
                </a:solidFill>
                <a:latin typeface="微软雅黑"/>
                <a:ea typeface="微软雅黑"/>
              </a:rPr>
              <a:t>受灾人口</a:t>
            </a:r>
          </a:p>
        </p:txBody>
      </p:sp>
      <p:sp>
        <p:nvSpPr>
          <p:cNvPr id="19" name="Rounded Rectangle 18"/>
          <p:cNvSpPr/>
          <p:nvPr/>
        </p:nvSpPr>
        <p:spPr>
          <a:xfrm>
            <a:off x="6096000" y="2266950"/>
            <a:ext cx="2590800" cy="1028700"/>
          </a:xfrm>
          <a:prstGeom prst="roundRect">
            <a:avLst>
              <a:gd name="adj" fmla="val 11111"/>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6096000" y="2266950"/>
            <a:ext cx="2590800" cy="47625"/>
          </a:xfrm>
          <a:prstGeom prst="rect">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305550" y="2419350"/>
            <a:ext cx="2286000" cy="419100"/>
          </a:xfrm>
          <a:prstGeom prst="rect">
            <a:avLst/>
          </a:prstGeom>
          <a:noFill/>
        </p:spPr>
        <p:txBody>
          <a:bodyPr wrap="square" lIns="0" rIns="0" tIns="0" bIns="0" anchor="t">
            <a:spAutoFit/>
          </a:bodyPr>
          <a:lstStyle/>
          <a:p>
            <a:pPr algn="l">
              <a:lnSpc>
                <a:spcPct val="100000"/>
              </a:lnSpc>
              <a:spcBef>
                <a:spcPts val="0"/>
              </a:spcBef>
              <a:spcAft>
                <a:spcPts val="0"/>
              </a:spcAft>
            </a:pPr>
            <a:r>
              <a:rPr sz="2250" b="1">
                <a:solidFill>
                  <a:srgbClr val="E8562A"/>
                </a:solidFill>
                <a:latin typeface="微软雅黑"/>
                <a:ea typeface="微软雅黑"/>
              </a:rPr>
              <a:t>126</a:t>
            </a:r>
            <a:r>
              <a:rPr sz="975" b="1">
                <a:solidFill>
                  <a:srgbClr val="5A6B80"/>
                </a:solidFill>
                <a:latin typeface="微软雅黑"/>
                <a:ea typeface="微软雅黑"/>
              </a:rPr>
              <a:t> 人</a:t>
            </a:r>
          </a:p>
        </p:txBody>
      </p:sp>
      <p:sp>
        <p:nvSpPr>
          <p:cNvPr id="22" name="TextBox 21"/>
          <p:cNvSpPr txBox="1"/>
          <p:nvPr/>
        </p:nvSpPr>
        <p:spPr>
          <a:xfrm>
            <a:off x="6305550" y="2876550"/>
            <a:ext cx="2286000" cy="361950"/>
          </a:xfrm>
          <a:prstGeom prst="rect">
            <a:avLst/>
          </a:prstGeom>
          <a:noFill/>
        </p:spPr>
        <p:txBody>
          <a:bodyPr wrap="square" lIns="0" rIns="0" tIns="0" bIns="0" anchor="t">
            <a:spAutoFit/>
          </a:bodyPr>
          <a:lstStyle/>
          <a:p>
            <a:pPr algn="l">
              <a:lnSpc>
                <a:spcPct val="130000"/>
              </a:lnSpc>
              <a:spcBef>
                <a:spcPts val="0"/>
              </a:spcBef>
              <a:spcAft>
                <a:spcPts val="0"/>
              </a:spcAft>
            </a:pPr>
            <a:r>
              <a:rPr sz="862" b="0">
                <a:solidFill>
                  <a:srgbClr val="16243A"/>
                </a:solidFill>
                <a:latin typeface="微软雅黑"/>
                <a:ea typeface="微软雅黑"/>
              </a:rPr>
              <a:t>因灾死亡</a:t>
            </a:r>
          </a:p>
        </p:txBody>
      </p:sp>
      <p:sp>
        <p:nvSpPr>
          <p:cNvPr id="23" name="Rounded Rectangle 22"/>
          <p:cNvSpPr/>
          <p:nvPr/>
        </p:nvSpPr>
        <p:spPr>
          <a:xfrm>
            <a:off x="8839200" y="2266950"/>
            <a:ext cx="2590800" cy="1028700"/>
          </a:xfrm>
          <a:prstGeom prst="roundRect">
            <a:avLst>
              <a:gd name="adj" fmla="val 11111"/>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8839200" y="2266950"/>
            <a:ext cx="2590800" cy="47625"/>
          </a:xfrm>
          <a:prstGeom prst="rect">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9048750" y="2419350"/>
            <a:ext cx="2286000" cy="419100"/>
          </a:xfrm>
          <a:prstGeom prst="rect">
            <a:avLst/>
          </a:prstGeom>
          <a:noFill/>
        </p:spPr>
        <p:txBody>
          <a:bodyPr wrap="square" lIns="0" rIns="0" tIns="0" bIns="0" anchor="t">
            <a:spAutoFit/>
          </a:bodyPr>
          <a:lstStyle/>
          <a:p>
            <a:pPr algn="l">
              <a:lnSpc>
                <a:spcPct val="100000"/>
              </a:lnSpc>
              <a:spcBef>
                <a:spcPts val="0"/>
              </a:spcBef>
              <a:spcAft>
                <a:spcPts val="0"/>
              </a:spcAft>
            </a:pPr>
            <a:r>
              <a:rPr sz="2250" b="1">
                <a:solidFill>
                  <a:srgbClr val="E8562A"/>
                </a:solidFill>
                <a:latin typeface="微软雅黑"/>
                <a:ea typeface="微软雅黑"/>
              </a:rPr>
              <a:t>89.45</a:t>
            </a:r>
            <a:r>
              <a:rPr sz="975" b="1">
                <a:solidFill>
                  <a:srgbClr val="5A6B80"/>
                </a:solidFill>
                <a:latin typeface="微软雅黑"/>
                <a:ea typeface="微软雅黑"/>
              </a:rPr>
              <a:t> 亿元</a:t>
            </a:r>
          </a:p>
        </p:txBody>
      </p:sp>
      <p:sp>
        <p:nvSpPr>
          <p:cNvPr id="26" name="TextBox 25"/>
          <p:cNvSpPr txBox="1"/>
          <p:nvPr/>
        </p:nvSpPr>
        <p:spPr>
          <a:xfrm>
            <a:off x="9048750" y="2876550"/>
            <a:ext cx="2286000" cy="361950"/>
          </a:xfrm>
          <a:prstGeom prst="rect">
            <a:avLst/>
          </a:prstGeom>
          <a:noFill/>
        </p:spPr>
        <p:txBody>
          <a:bodyPr wrap="square" lIns="0" rIns="0" tIns="0" bIns="0" anchor="t">
            <a:spAutoFit/>
          </a:bodyPr>
          <a:lstStyle/>
          <a:p>
            <a:pPr algn="l">
              <a:lnSpc>
                <a:spcPct val="130000"/>
              </a:lnSpc>
              <a:spcBef>
                <a:spcPts val="0"/>
              </a:spcBef>
              <a:spcAft>
                <a:spcPts val="0"/>
              </a:spcAft>
            </a:pPr>
            <a:r>
              <a:rPr sz="862" b="0">
                <a:solidFill>
                  <a:srgbClr val="16243A"/>
                </a:solidFill>
                <a:latin typeface="微软雅黑"/>
                <a:ea typeface="微软雅黑"/>
              </a:rPr>
              <a:t>直接经济损失</a:t>
            </a:r>
          </a:p>
        </p:txBody>
      </p:sp>
      <p:sp>
        <p:nvSpPr>
          <p:cNvPr id="27" name="Rounded Rectangle 26"/>
          <p:cNvSpPr/>
          <p:nvPr/>
        </p:nvSpPr>
        <p:spPr>
          <a:xfrm>
            <a:off x="609600" y="3486150"/>
            <a:ext cx="10972800" cy="1905000"/>
          </a:xfrm>
          <a:prstGeom prst="roundRect">
            <a:avLst>
              <a:gd name="adj" fmla="val 6000"/>
            </a:avLst>
          </a:prstGeom>
          <a:solidFill>
            <a:srgbClr val="FFFFFF"/>
          </a:solidFill>
          <a:ln w="1270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838200" y="3638550"/>
            <a:ext cx="10744200" cy="266700"/>
          </a:xfrm>
          <a:prstGeom prst="rect">
            <a:avLst/>
          </a:prstGeom>
          <a:noFill/>
        </p:spPr>
        <p:txBody>
          <a:bodyPr wrap="square" lIns="0" rIns="0" tIns="0" bIns="0" anchor="t">
            <a:spAutoFit/>
          </a:bodyPr>
          <a:lstStyle/>
          <a:p>
            <a:pPr algn="l">
              <a:lnSpc>
                <a:spcPct val="100000"/>
              </a:lnSpc>
              <a:spcBef>
                <a:spcPts val="0"/>
              </a:spcBef>
              <a:spcAft>
                <a:spcPts val="0"/>
              </a:spcAft>
            </a:pPr>
            <a:r>
              <a:rPr sz="1125" b="1">
                <a:solidFill>
                  <a:srgbClr val="0B3A6B"/>
                </a:solidFill>
                <a:latin typeface="微软雅黑"/>
                <a:ea typeface="微软雅黑"/>
              </a:rPr>
              <a:t>灾情与救援要点</a:t>
            </a:r>
          </a:p>
        </p:txBody>
      </p:sp>
      <p:sp>
        <p:nvSpPr>
          <p:cNvPr id="29" name="TextBox 28"/>
          <p:cNvSpPr txBox="1"/>
          <p:nvPr/>
        </p:nvSpPr>
        <p:spPr>
          <a:xfrm>
            <a:off x="838200" y="3943350"/>
            <a:ext cx="10744200" cy="1371600"/>
          </a:xfrm>
          <a:prstGeom prst="rect">
            <a:avLst/>
          </a:prstGeom>
          <a:noFill/>
        </p:spPr>
        <p:txBody>
          <a:bodyPr wrap="square" lIns="0" rIns="0" tIns="0" bIns="0" anchor="t">
            <a:spAutoFit/>
          </a:bodyPr>
          <a:lstStyle/>
          <a:p>
            <a:pPr algn="l">
              <a:lnSpc>
                <a:spcPct val="155000"/>
              </a:lnSpc>
              <a:spcBef>
                <a:spcPts val="0"/>
              </a:spcBef>
              <a:spcAft>
                <a:spcPts val="0"/>
              </a:spcAft>
            </a:pPr>
            <a:r>
              <a:rPr sz="937" b="0">
                <a:solidFill>
                  <a:srgbClr val="16243A"/>
                </a:solidFill>
                <a:latin typeface="微软雅黑"/>
                <a:ea typeface="微软雅黑"/>
              </a:rPr>
              <a:t>· 造成 21.6 万人不同程度受灾，死亡 126 人，紧急转移安置和需紧急生活救助 18.9 万人
· 倒塌房屋 2.7 万间，严重损坏 9.9 万间，一般损坏 11.6 万间——房屋损毁数量大是本次地震的突出特征
· 震区海拔高、气温低、氧气稀薄，救援面临"高寒缺氧"的特殊困难，安置与取暖保障成为重中之重
· 我国地震预警系统在地震发生后数秒内向周边区域发出预警，为部分学校、机关争取了避险时间</a:t>
            </a:r>
          </a:p>
        </p:txBody>
      </p:sp>
      <p:sp>
        <p:nvSpPr>
          <p:cNvPr id="30" name="TextBox 29"/>
          <p:cNvSpPr txBox="1"/>
          <p:nvPr/>
        </p:nvSpPr>
        <p:spPr>
          <a:xfrm>
            <a:off x="609600" y="5562600"/>
            <a:ext cx="10972800" cy="438150"/>
          </a:xfrm>
          <a:prstGeom prst="rect">
            <a:avLst/>
          </a:prstGeom>
          <a:noFill/>
        </p:spPr>
        <p:txBody>
          <a:bodyPr wrap="square" lIns="0" rIns="0" tIns="0" bIns="0" anchor="t">
            <a:spAutoFit/>
          </a:bodyPr>
          <a:lstStyle/>
          <a:p>
            <a:pPr algn="l">
              <a:lnSpc>
                <a:spcPct val="160000"/>
              </a:lnSpc>
              <a:spcBef>
                <a:spcPts val="0"/>
              </a:spcBef>
              <a:spcAft>
                <a:spcPts val="0"/>
              </a:spcAft>
            </a:pPr>
            <a:r>
              <a:rPr sz="975" b="0">
                <a:solidFill>
                  <a:srgbClr val="16243A"/>
                </a:solidFill>
                <a:latin typeface="微软雅黑"/>
                <a:ea typeface="微软雅黑"/>
              </a:rPr>
              <a:t>十年三震的共性：泸定（2022）、积石山（2023）、定日（2025）均为 6.2—6.8 级中强震，共同暴露的短板都指向"房屋抗震能力"与"人口集中区域的避险准备"。</a:t>
            </a:r>
          </a:p>
        </p:txBody>
      </p:sp>
      <p:sp>
        <p:nvSpPr>
          <p:cNvPr id="31" name="TextBox 30"/>
          <p:cNvSpPr txBox="1"/>
          <p:nvPr/>
        </p:nvSpPr>
        <p:spPr>
          <a:xfrm>
            <a:off x="609600" y="6057900"/>
            <a:ext cx="10972800" cy="228600"/>
          </a:xfrm>
          <a:prstGeom prst="rect">
            <a:avLst/>
          </a:prstGeom>
          <a:noFill/>
        </p:spPr>
        <p:txBody>
          <a:bodyPr wrap="square" lIns="0" rIns="0" tIns="0" bIns="0" anchor="t">
            <a:spAutoFit/>
          </a:bodyPr>
          <a:lstStyle/>
          <a:p>
            <a:pPr algn="l">
              <a:lnSpc>
                <a:spcPct val="100000"/>
              </a:lnSpc>
              <a:spcBef>
                <a:spcPts val="0"/>
              </a:spcBef>
              <a:spcAft>
                <a:spcPts val="0"/>
              </a:spcAft>
            </a:pPr>
            <a:r>
              <a:rPr sz="862" b="0">
                <a:solidFill>
                  <a:srgbClr val="5A6B80"/>
                </a:solidFill>
                <a:latin typeface="微软雅黑"/>
                <a:ea typeface="微软雅黑"/>
              </a:rPr>
              <a:t>资料来源：应急管理部 2025 年全国十大自然灾害通报（2026-01-16）</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09600" y="495299"/>
            <a:ext cx="57150" cy="304800"/>
          </a:xfrm>
          <a:prstGeom prst="roundRect">
            <a:avLst>
              <a:gd name="adj" fmla="val 5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381000"/>
            <a:ext cx="8191500" cy="533400"/>
          </a:xfrm>
          <a:prstGeom prst="rect">
            <a:avLst/>
          </a:prstGeom>
          <a:noFill/>
        </p:spPr>
        <p:txBody>
          <a:bodyPr wrap="square" lIns="0" rIns="0" tIns="0" bIns="0" anchor="t">
            <a:spAutoFit/>
          </a:bodyPr>
          <a:lstStyle/>
          <a:p>
            <a:pPr algn="l">
              <a:lnSpc>
                <a:spcPct val="100000"/>
              </a:lnSpc>
              <a:spcBef>
                <a:spcPts val="0"/>
              </a:spcBef>
              <a:spcAft>
                <a:spcPts val="0"/>
              </a:spcAft>
            </a:pPr>
            <a:r>
              <a:rPr sz="2550" b="1">
                <a:solidFill>
                  <a:srgbClr val="16243A"/>
                </a:solidFill>
                <a:latin typeface="微软雅黑"/>
                <a:ea typeface="微软雅黑"/>
              </a:rPr>
              <a:t>复盘：三次中强地震的对比与启示</a:t>
            </a:r>
          </a:p>
        </p:txBody>
      </p:sp>
      <p:sp>
        <p:nvSpPr>
          <p:cNvPr id="5" name="TextBox 4"/>
          <p:cNvSpPr txBox="1"/>
          <p:nvPr/>
        </p:nvSpPr>
        <p:spPr>
          <a:xfrm>
            <a:off x="5715000" y="514350"/>
            <a:ext cx="5867400" cy="2667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震级相近，伤亡差异为何明显</a:t>
            </a:r>
          </a:p>
        </p:txBody>
      </p:sp>
      <p:sp>
        <p:nvSpPr>
          <p:cNvPr id="6" name="TextBox 5"/>
          <p:cNvSpPr txBox="1"/>
          <p:nvPr/>
        </p:nvSpPr>
        <p:spPr>
          <a:xfrm>
            <a:off x="609600" y="6362700"/>
            <a:ext cx="7239000" cy="228600"/>
          </a:xfrm>
          <a:prstGeom prst="rect">
            <a:avLst/>
          </a:prstGeom>
          <a:noFill/>
        </p:spPr>
        <p:txBody>
          <a:bodyPr wrap="square" lIns="0" rIns="0" tIns="0" bIns="0" anchor="t">
            <a:spAutoFit/>
          </a:bodyPr>
          <a:lstStyle/>
          <a:p>
            <a:pPr algn="l">
              <a:lnSpc>
                <a:spcPct val="100000"/>
              </a:lnSpc>
              <a:spcBef>
                <a:spcPts val="0"/>
              </a:spcBef>
              <a:spcAft>
                <a:spcPts val="0"/>
              </a:spcAft>
            </a:pPr>
            <a:r>
              <a:rPr sz="975" b="0">
                <a:solidFill>
                  <a:srgbClr val="5A6B80"/>
                </a:solidFill>
                <a:latin typeface="微软雅黑"/>
                <a:ea typeface="微软雅黑"/>
              </a:rPr>
              <a:t>防灾减灾培训课件 · 近 10 年自然灾害典型案例解读</a:t>
            </a:r>
          </a:p>
        </p:txBody>
      </p:sp>
      <p:sp>
        <p:nvSpPr>
          <p:cNvPr id="7" name="TextBox 6"/>
          <p:cNvSpPr txBox="1"/>
          <p:nvPr/>
        </p:nvSpPr>
        <p:spPr>
          <a:xfrm>
            <a:off x="8572500" y="6362700"/>
            <a:ext cx="3009900" cy="2286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32 / 44</a:t>
            </a:r>
          </a:p>
        </p:txBody>
      </p:sp>
      <p:sp>
        <p:nvSpPr>
          <p:cNvPr id="8" name="Rectangle 7"/>
          <p:cNvSpPr/>
          <p:nvPr/>
        </p:nvSpPr>
        <p:spPr>
          <a:xfrm>
            <a:off x="609600" y="1257300"/>
            <a:ext cx="1676400" cy="438150"/>
          </a:xfrm>
          <a:prstGeom prst="rect">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09600" y="1257300"/>
            <a:ext cx="1676400" cy="438150"/>
          </a:xfrm>
          <a:prstGeom prst="rect">
            <a:avLst/>
          </a:prstGeom>
          <a:noFill/>
        </p:spPr>
        <p:txBody>
          <a:bodyPr wrap="square" lIns="0" rIns="0" tIns="0" bIns="0" anchor="ctr">
            <a:spAutoFit/>
          </a:bodyPr>
          <a:lstStyle/>
          <a:p>
            <a:pPr algn="ctr">
              <a:lnSpc>
                <a:spcPct val="100000"/>
              </a:lnSpc>
              <a:spcBef>
                <a:spcPts val="0"/>
              </a:spcBef>
              <a:spcAft>
                <a:spcPts val="0"/>
              </a:spcAft>
            </a:pPr>
            <a:r>
              <a:rPr sz="1050" b="1">
                <a:solidFill>
                  <a:srgbClr val="FFFFFF"/>
                </a:solidFill>
                <a:latin typeface="微软雅黑"/>
                <a:ea typeface="微软雅黑"/>
              </a:rPr>
              <a:t>对比项</a:t>
            </a:r>
          </a:p>
        </p:txBody>
      </p:sp>
      <p:sp>
        <p:nvSpPr>
          <p:cNvPr id="10" name="Rectangle 9"/>
          <p:cNvSpPr/>
          <p:nvPr/>
        </p:nvSpPr>
        <p:spPr>
          <a:xfrm>
            <a:off x="2286000" y="1257300"/>
            <a:ext cx="3095625" cy="438150"/>
          </a:xfrm>
          <a:prstGeom prst="rect">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286000" y="1257300"/>
            <a:ext cx="3095625" cy="438150"/>
          </a:xfrm>
          <a:prstGeom prst="rect">
            <a:avLst/>
          </a:prstGeom>
          <a:noFill/>
        </p:spPr>
        <p:txBody>
          <a:bodyPr wrap="square" lIns="0" rIns="0" tIns="0" bIns="0" anchor="ctr">
            <a:spAutoFit/>
          </a:bodyPr>
          <a:lstStyle/>
          <a:p>
            <a:pPr algn="ctr">
              <a:lnSpc>
                <a:spcPct val="100000"/>
              </a:lnSpc>
              <a:spcBef>
                <a:spcPts val="0"/>
              </a:spcBef>
              <a:spcAft>
                <a:spcPts val="0"/>
              </a:spcAft>
            </a:pPr>
            <a:r>
              <a:rPr sz="1050" b="1">
                <a:solidFill>
                  <a:srgbClr val="FFFFFF"/>
                </a:solidFill>
                <a:latin typeface="微软雅黑"/>
                <a:ea typeface="微软雅黑"/>
              </a:rPr>
              <a:t>泸定地震（2022）</a:t>
            </a:r>
          </a:p>
        </p:txBody>
      </p:sp>
      <p:sp>
        <p:nvSpPr>
          <p:cNvPr id="12" name="Rectangle 11"/>
          <p:cNvSpPr/>
          <p:nvPr/>
        </p:nvSpPr>
        <p:spPr>
          <a:xfrm>
            <a:off x="5381625" y="1257300"/>
            <a:ext cx="3095625" cy="438150"/>
          </a:xfrm>
          <a:prstGeom prst="rect">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381625" y="1257300"/>
            <a:ext cx="3095625" cy="438150"/>
          </a:xfrm>
          <a:prstGeom prst="rect">
            <a:avLst/>
          </a:prstGeom>
          <a:noFill/>
        </p:spPr>
        <p:txBody>
          <a:bodyPr wrap="square" lIns="0" rIns="0" tIns="0" bIns="0" anchor="ctr">
            <a:spAutoFit/>
          </a:bodyPr>
          <a:lstStyle/>
          <a:p>
            <a:pPr algn="ctr">
              <a:lnSpc>
                <a:spcPct val="100000"/>
              </a:lnSpc>
              <a:spcBef>
                <a:spcPts val="0"/>
              </a:spcBef>
              <a:spcAft>
                <a:spcPts val="0"/>
              </a:spcAft>
            </a:pPr>
            <a:r>
              <a:rPr sz="1050" b="1">
                <a:solidFill>
                  <a:srgbClr val="FFFFFF"/>
                </a:solidFill>
                <a:latin typeface="微软雅黑"/>
                <a:ea typeface="微软雅黑"/>
              </a:rPr>
              <a:t>积石山地震（2023）</a:t>
            </a:r>
          </a:p>
        </p:txBody>
      </p:sp>
      <p:sp>
        <p:nvSpPr>
          <p:cNvPr id="14" name="Rectangle 13"/>
          <p:cNvSpPr/>
          <p:nvPr/>
        </p:nvSpPr>
        <p:spPr>
          <a:xfrm>
            <a:off x="8477250" y="1257300"/>
            <a:ext cx="3105150" cy="438150"/>
          </a:xfrm>
          <a:prstGeom prst="rect">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477250" y="1257300"/>
            <a:ext cx="3105150" cy="438150"/>
          </a:xfrm>
          <a:prstGeom prst="rect">
            <a:avLst/>
          </a:prstGeom>
          <a:noFill/>
        </p:spPr>
        <p:txBody>
          <a:bodyPr wrap="square" lIns="0" rIns="0" tIns="0" bIns="0" anchor="ctr">
            <a:spAutoFit/>
          </a:bodyPr>
          <a:lstStyle/>
          <a:p>
            <a:pPr algn="ctr">
              <a:lnSpc>
                <a:spcPct val="100000"/>
              </a:lnSpc>
              <a:spcBef>
                <a:spcPts val="0"/>
              </a:spcBef>
              <a:spcAft>
                <a:spcPts val="0"/>
              </a:spcAft>
            </a:pPr>
            <a:r>
              <a:rPr sz="1050" b="1">
                <a:solidFill>
                  <a:srgbClr val="FFFFFF"/>
                </a:solidFill>
                <a:latin typeface="微软雅黑"/>
                <a:ea typeface="微软雅黑"/>
              </a:rPr>
              <a:t>定日地震（2025）</a:t>
            </a:r>
          </a:p>
        </p:txBody>
      </p:sp>
      <p:sp>
        <p:nvSpPr>
          <p:cNvPr id="16" name="Rectangle 15"/>
          <p:cNvSpPr/>
          <p:nvPr/>
        </p:nvSpPr>
        <p:spPr>
          <a:xfrm>
            <a:off x="609600" y="1695450"/>
            <a:ext cx="1676400" cy="495299"/>
          </a:xfrm>
          <a:prstGeom prst="rect">
            <a:avLst/>
          </a:prstGeom>
          <a:solidFill>
            <a:srgbClr val="F2F7FC"/>
          </a:solidFill>
          <a:ln w="762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09600" y="1695450"/>
            <a:ext cx="1676400" cy="495299"/>
          </a:xfrm>
          <a:prstGeom prst="rect">
            <a:avLst/>
          </a:prstGeom>
          <a:noFill/>
        </p:spPr>
        <p:txBody>
          <a:bodyPr wrap="square" lIns="0" rIns="0" tIns="0" bIns="0" anchor="ctr">
            <a:spAutoFit/>
          </a:bodyPr>
          <a:lstStyle/>
          <a:p>
            <a:pPr algn="ctr">
              <a:lnSpc>
                <a:spcPct val="100000"/>
              </a:lnSpc>
              <a:spcBef>
                <a:spcPts val="0"/>
              </a:spcBef>
              <a:spcAft>
                <a:spcPts val="0"/>
              </a:spcAft>
            </a:pPr>
            <a:r>
              <a:rPr sz="975" b="1">
                <a:solidFill>
                  <a:srgbClr val="0B3A6B"/>
                </a:solidFill>
                <a:latin typeface="微软雅黑"/>
                <a:ea typeface="微软雅黑"/>
              </a:rPr>
              <a:t>发震时刻</a:t>
            </a:r>
          </a:p>
        </p:txBody>
      </p:sp>
      <p:sp>
        <p:nvSpPr>
          <p:cNvPr id="18" name="Rectangle 17"/>
          <p:cNvSpPr/>
          <p:nvPr/>
        </p:nvSpPr>
        <p:spPr>
          <a:xfrm>
            <a:off x="2286000" y="1695450"/>
            <a:ext cx="3095625" cy="495299"/>
          </a:xfrm>
          <a:prstGeom prst="rect">
            <a:avLst/>
          </a:prstGeom>
          <a:solidFill>
            <a:srgbClr val="F2F7FC"/>
          </a:solidFill>
          <a:ln w="762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2286000" y="1695450"/>
            <a:ext cx="3095625" cy="495299"/>
          </a:xfrm>
          <a:prstGeom prst="rect">
            <a:avLst/>
          </a:prstGeom>
          <a:noFill/>
        </p:spPr>
        <p:txBody>
          <a:bodyPr wrap="square" lIns="0" rIns="0" tIns="0" bIns="0" anchor="ctr">
            <a:spAutoFit/>
          </a:bodyPr>
          <a:lstStyle/>
          <a:p>
            <a:pPr algn="ctr">
              <a:lnSpc>
                <a:spcPct val="100000"/>
              </a:lnSpc>
              <a:spcBef>
                <a:spcPts val="0"/>
              </a:spcBef>
              <a:spcAft>
                <a:spcPts val="0"/>
              </a:spcAft>
            </a:pPr>
            <a:r>
              <a:rPr sz="900" b="0">
                <a:solidFill>
                  <a:srgbClr val="16243A"/>
                </a:solidFill>
                <a:latin typeface="微软雅黑"/>
                <a:ea typeface="微软雅黑"/>
              </a:rPr>
              <a:t>12:52（白天）</a:t>
            </a:r>
          </a:p>
        </p:txBody>
      </p:sp>
      <p:sp>
        <p:nvSpPr>
          <p:cNvPr id="20" name="Rectangle 19"/>
          <p:cNvSpPr/>
          <p:nvPr/>
        </p:nvSpPr>
        <p:spPr>
          <a:xfrm>
            <a:off x="5381625" y="1695450"/>
            <a:ext cx="3095625" cy="495299"/>
          </a:xfrm>
          <a:prstGeom prst="rect">
            <a:avLst/>
          </a:prstGeom>
          <a:solidFill>
            <a:srgbClr val="F2F7FC"/>
          </a:solidFill>
          <a:ln w="762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5381625" y="1695450"/>
            <a:ext cx="3095625" cy="495299"/>
          </a:xfrm>
          <a:prstGeom prst="rect">
            <a:avLst/>
          </a:prstGeom>
          <a:noFill/>
        </p:spPr>
        <p:txBody>
          <a:bodyPr wrap="square" lIns="0" rIns="0" tIns="0" bIns="0" anchor="ctr">
            <a:spAutoFit/>
          </a:bodyPr>
          <a:lstStyle/>
          <a:p>
            <a:pPr algn="ctr">
              <a:lnSpc>
                <a:spcPct val="100000"/>
              </a:lnSpc>
              <a:spcBef>
                <a:spcPts val="0"/>
              </a:spcBef>
              <a:spcAft>
                <a:spcPts val="0"/>
              </a:spcAft>
            </a:pPr>
            <a:r>
              <a:rPr sz="900" b="0">
                <a:solidFill>
                  <a:srgbClr val="16243A"/>
                </a:solidFill>
                <a:latin typeface="微软雅黑"/>
                <a:ea typeface="微软雅黑"/>
              </a:rPr>
              <a:t>23:59（深夜）</a:t>
            </a:r>
          </a:p>
        </p:txBody>
      </p:sp>
      <p:sp>
        <p:nvSpPr>
          <p:cNvPr id="22" name="Rectangle 21"/>
          <p:cNvSpPr/>
          <p:nvPr/>
        </p:nvSpPr>
        <p:spPr>
          <a:xfrm>
            <a:off x="8477250" y="1695450"/>
            <a:ext cx="3105150" cy="495299"/>
          </a:xfrm>
          <a:prstGeom prst="rect">
            <a:avLst/>
          </a:prstGeom>
          <a:solidFill>
            <a:srgbClr val="F2F7FC"/>
          </a:solidFill>
          <a:ln w="762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8477250" y="1695450"/>
            <a:ext cx="3105150" cy="495299"/>
          </a:xfrm>
          <a:prstGeom prst="rect">
            <a:avLst/>
          </a:prstGeom>
          <a:noFill/>
        </p:spPr>
        <p:txBody>
          <a:bodyPr wrap="square" lIns="0" rIns="0" tIns="0" bIns="0" anchor="ctr">
            <a:spAutoFit/>
          </a:bodyPr>
          <a:lstStyle/>
          <a:p>
            <a:pPr algn="ctr">
              <a:lnSpc>
                <a:spcPct val="100000"/>
              </a:lnSpc>
              <a:spcBef>
                <a:spcPts val="0"/>
              </a:spcBef>
              <a:spcAft>
                <a:spcPts val="0"/>
              </a:spcAft>
            </a:pPr>
            <a:r>
              <a:rPr sz="900" b="0">
                <a:solidFill>
                  <a:srgbClr val="16243A"/>
                </a:solidFill>
                <a:latin typeface="微软雅黑"/>
                <a:ea typeface="微软雅黑"/>
              </a:rPr>
              <a:t>09:05（早晨）</a:t>
            </a:r>
          </a:p>
        </p:txBody>
      </p:sp>
      <p:sp>
        <p:nvSpPr>
          <p:cNvPr id="24" name="Rectangle 23"/>
          <p:cNvSpPr/>
          <p:nvPr/>
        </p:nvSpPr>
        <p:spPr>
          <a:xfrm>
            <a:off x="609600" y="2190750"/>
            <a:ext cx="1676400" cy="495299"/>
          </a:xfrm>
          <a:prstGeom prst="rect">
            <a:avLst/>
          </a:prstGeom>
          <a:solidFill>
            <a:srgbClr val="FFFFFF"/>
          </a:solidFill>
          <a:ln w="762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09600" y="2190750"/>
            <a:ext cx="1676400" cy="495299"/>
          </a:xfrm>
          <a:prstGeom prst="rect">
            <a:avLst/>
          </a:prstGeom>
          <a:noFill/>
        </p:spPr>
        <p:txBody>
          <a:bodyPr wrap="square" lIns="0" rIns="0" tIns="0" bIns="0" anchor="ctr">
            <a:spAutoFit/>
          </a:bodyPr>
          <a:lstStyle/>
          <a:p>
            <a:pPr algn="ctr">
              <a:lnSpc>
                <a:spcPct val="100000"/>
              </a:lnSpc>
              <a:spcBef>
                <a:spcPts val="0"/>
              </a:spcBef>
              <a:spcAft>
                <a:spcPts val="0"/>
              </a:spcAft>
            </a:pPr>
            <a:r>
              <a:rPr sz="975" b="1">
                <a:solidFill>
                  <a:srgbClr val="0B3A6B"/>
                </a:solidFill>
                <a:latin typeface="微软雅黑"/>
                <a:ea typeface="微软雅黑"/>
              </a:rPr>
              <a:t>震级 / 深度</a:t>
            </a:r>
          </a:p>
        </p:txBody>
      </p:sp>
      <p:sp>
        <p:nvSpPr>
          <p:cNvPr id="26" name="Rectangle 25"/>
          <p:cNvSpPr/>
          <p:nvPr/>
        </p:nvSpPr>
        <p:spPr>
          <a:xfrm>
            <a:off x="2286000" y="2190750"/>
            <a:ext cx="3095625" cy="495299"/>
          </a:xfrm>
          <a:prstGeom prst="rect">
            <a:avLst/>
          </a:prstGeom>
          <a:solidFill>
            <a:srgbClr val="FFFFFF"/>
          </a:solidFill>
          <a:ln w="762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2286000" y="2190750"/>
            <a:ext cx="3095625" cy="495299"/>
          </a:xfrm>
          <a:prstGeom prst="rect">
            <a:avLst/>
          </a:prstGeom>
          <a:noFill/>
        </p:spPr>
        <p:txBody>
          <a:bodyPr wrap="square" lIns="0" rIns="0" tIns="0" bIns="0" anchor="ctr">
            <a:spAutoFit/>
          </a:bodyPr>
          <a:lstStyle/>
          <a:p>
            <a:pPr algn="ctr">
              <a:lnSpc>
                <a:spcPct val="100000"/>
              </a:lnSpc>
              <a:spcBef>
                <a:spcPts val="0"/>
              </a:spcBef>
              <a:spcAft>
                <a:spcPts val="0"/>
              </a:spcAft>
            </a:pPr>
            <a:r>
              <a:rPr sz="900" b="0">
                <a:solidFill>
                  <a:srgbClr val="16243A"/>
                </a:solidFill>
                <a:latin typeface="微软雅黑"/>
                <a:ea typeface="微软雅黑"/>
              </a:rPr>
              <a:t>6.8 级 / 16 km</a:t>
            </a:r>
          </a:p>
        </p:txBody>
      </p:sp>
      <p:sp>
        <p:nvSpPr>
          <p:cNvPr id="28" name="Rectangle 27"/>
          <p:cNvSpPr/>
          <p:nvPr/>
        </p:nvSpPr>
        <p:spPr>
          <a:xfrm>
            <a:off x="5381625" y="2190750"/>
            <a:ext cx="3095625" cy="495299"/>
          </a:xfrm>
          <a:prstGeom prst="rect">
            <a:avLst/>
          </a:prstGeom>
          <a:solidFill>
            <a:srgbClr val="FFFFFF"/>
          </a:solidFill>
          <a:ln w="762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5381625" y="2190750"/>
            <a:ext cx="3095625" cy="495299"/>
          </a:xfrm>
          <a:prstGeom prst="rect">
            <a:avLst/>
          </a:prstGeom>
          <a:noFill/>
        </p:spPr>
        <p:txBody>
          <a:bodyPr wrap="square" lIns="0" rIns="0" tIns="0" bIns="0" anchor="ctr">
            <a:spAutoFit/>
          </a:bodyPr>
          <a:lstStyle/>
          <a:p>
            <a:pPr algn="ctr">
              <a:lnSpc>
                <a:spcPct val="100000"/>
              </a:lnSpc>
              <a:spcBef>
                <a:spcPts val="0"/>
              </a:spcBef>
              <a:spcAft>
                <a:spcPts val="0"/>
              </a:spcAft>
            </a:pPr>
            <a:r>
              <a:rPr sz="900" b="0">
                <a:solidFill>
                  <a:srgbClr val="16243A"/>
                </a:solidFill>
                <a:latin typeface="微软雅黑"/>
                <a:ea typeface="微软雅黑"/>
              </a:rPr>
              <a:t>6.2 级 / 10 km</a:t>
            </a:r>
          </a:p>
        </p:txBody>
      </p:sp>
      <p:sp>
        <p:nvSpPr>
          <p:cNvPr id="30" name="Rectangle 29"/>
          <p:cNvSpPr/>
          <p:nvPr/>
        </p:nvSpPr>
        <p:spPr>
          <a:xfrm>
            <a:off x="8477250" y="2190750"/>
            <a:ext cx="3105150" cy="495299"/>
          </a:xfrm>
          <a:prstGeom prst="rect">
            <a:avLst/>
          </a:prstGeom>
          <a:solidFill>
            <a:srgbClr val="FFFFFF"/>
          </a:solidFill>
          <a:ln w="762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477250" y="2190750"/>
            <a:ext cx="3105150" cy="495299"/>
          </a:xfrm>
          <a:prstGeom prst="rect">
            <a:avLst/>
          </a:prstGeom>
          <a:noFill/>
        </p:spPr>
        <p:txBody>
          <a:bodyPr wrap="square" lIns="0" rIns="0" tIns="0" bIns="0" anchor="ctr">
            <a:spAutoFit/>
          </a:bodyPr>
          <a:lstStyle/>
          <a:p>
            <a:pPr algn="ctr">
              <a:lnSpc>
                <a:spcPct val="100000"/>
              </a:lnSpc>
              <a:spcBef>
                <a:spcPts val="0"/>
              </a:spcBef>
              <a:spcAft>
                <a:spcPts val="0"/>
              </a:spcAft>
            </a:pPr>
            <a:r>
              <a:rPr sz="900" b="0">
                <a:solidFill>
                  <a:srgbClr val="16243A"/>
                </a:solidFill>
                <a:latin typeface="微软雅黑"/>
                <a:ea typeface="微软雅黑"/>
              </a:rPr>
              <a:t>6.8 级 / 10 km</a:t>
            </a:r>
          </a:p>
        </p:txBody>
      </p:sp>
      <p:sp>
        <p:nvSpPr>
          <p:cNvPr id="32" name="Rectangle 31"/>
          <p:cNvSpPr/>
          <p:nvPr/>
        </p:nvSpPr>
        <p:spPr>
          <a:xfrm>
            <a:off x="609600" y="2686050"/>
            <a:ext cx="1676400" cy="495299"/>
          </a:xfrm>
          <a:prstGeom prst="rect">
            <a:avLst/>
          </a:prstGeom>
          <a:solidFill>
            <a:srgbClr val="F2F7FC"/>
          </a:solidFill>
          <a:ln w="762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609600" y="2686050"/>
            <a:ext cx="1676400" cy="495299"/>
          </a:xfrm>
          <a:prstGeom prst="rect">
            <a:avLst/>
          </a:prstGeom>
          <a:noFill/>
        </p:spPr>
        <p:txBody>
          <a:bodyPr wrap="square" lIns="0" rIns="0" tIns="0" bIns="0" anchor="ctr">
            <a:spAutoFit/>
          </a:bodyPr>
          <a:lstStyle/>
          <a:p>
            <a:pPr algn="ctr">
              <a:lnSpc>
                <a:spcPct val="100000"/>
              </a:lnSpc>
              <a:spcBef>
                <a:spcPts val="0"/>
              </a:spcBef>
              <a:spcAft>
                <a:spcPts val="0"/>
              </a:spcAft>
            </a:pPr>
            <a:r>
              <a:rPr sz="975" b="1">
                <a:solidFill>
                  <a:srgbClr val="0B3A6B"/>
                </a:solidFill>
                <a:latin typeface="微软雅黑"/>
                <a:ea typeface="微软雅黑"/>
              </a:rPr>
              <a:t>受灾人口</a:t>
            </a:r>
          </a:p>
        </p:txBody>
      </p:sp>
      <p:sp>
        <p:nvSpPr>
          <p:cNvPr id="34" name="Rectangle 33"/>
          <p:cNvSpPr/>
          <p:nvPr/>
        </p:nvSpPr>
        <p:spPr>
          <a:xfrm>
            <a:off x="2286000" y="2686050"/>
            <a:ext cx="3095625" cy="495299"/>
          </a:xfrm>
          <a:prstGeom prst="rect">
            <a:avLst/>
          </a:prstGeom>
          <a:solidFill>
            <a:srgbClr val="F2F7FC"/>
          </a:solidFill>
          <a:ln w="762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2286000" y="2686050"/>
            <a:ext cx="3095625" cy="495299"/>
          </a:xfrm>
          <a:prstGeom prst="rect">
            <a:avLst/>
          </a:prstGeom>
          <a:noFill/>
        </p:spPr>
        <p:txBody>
          <a:bodyPr wrap="square" lIns="0" rIns="0" tIns="0" bIns="0" anchor="ctr">
            <a:spAutoFit/>
          </a:bodyPr>
          <a:lstStyle/>
          <a:p>
            <a:pPr algn="ctr">
              <a:lnSpc>
                <a:spcPct val="100000"/>
              </a:lnSpc>
              <a:spcBef>
                <a:spcPts val="0"/>
              </a:spcBef>
              <a:spcAft>
                <a:spcPts val="0"/>
              </a:spcAft>
            </a:pPr>
            <a:r>
              <a:rPr sz="900" b="0">
                <a:solidFill>
                  <a:srgbClr val="16243A"/>
                </a:solidFill>
                <a:latin typeface="微软雅黑"/>
                <a:ea typeface="微软雅黑"/>
              </a:rPr>
              <a:t>54.8 万人</a:t>
            </a:r>
          </a:p>
        </p:txBody>
      </p:sp>
      <p:sp>
        <p:nvSpPr>
          <p:cNvPr id="36" name="Rectangle 35"/>
          <p:cNvSpPr/>
          <p:nvPr/>
        </p:nvSpPr>
        <p:spPr>
          <a:xfrm>
            <a:off x="5381625" y="2686050"/>
            <a:ext cx="3095625" cy="495299"/>
          </a:xfrm>
          <a:prstGeom prst="rect">
            <a:avLst/>
          </a:prstGeom>
          <a:solidFill>
            <a:srgbClr val="F2F7FC"/>
          </a:solidFill>
          <a:ln w="762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5381625" y="2686050"/>
            <a:ext cx="3095625" cy="495299"/>
          </a:xfrm>
          <a:prstGeom prst="rect">
            <a:avLst/>
          </a:prstGeom>
          <a:noFill/>
        </p:spPr>
        <p:txBody>
          <a:bodyPr wrap="square" lIns="0" rIns="0" tIns="0" bIns="0" anchor="ctr">
            <a:spAutoFit/>
          </a:bodyPr>
          <a:lstStyle/>
          <a:p>
            <a:pPr algn="ctr">
              <a:lnSpc>
                <a:spcPct val="100000"/>
              </a:lnSpc>
              <a:spcBef>
                <a:spcPts val="0"/>
              </a:spcBef>
              <a:spcAft>
                <a:spcPts val="0"/>
              </a:spcAft>
            </a:pPr>
            <a:r>
              <a:rPr sz="900" b="0">
                <a:solidFill>
                  <a:srgbClr val="16243A"/>
                </a:solidFill>
                <a:latin typeface="微软雅黑"/>
                <a:ea typeface="微软雅黑"/>
              </a:rPr>
              <a:t>77.2 万人</a:t>
            </a:r>
          </a:p>
        </p:txBody>
      </p:sp>
      <p:sp>
        <p:nvSpPr>
          <p:cNvPr id="38" name="Rectangle 37"/>
          <p:cNvSpPr/>
          <p:nvPr/>
        </p:nvSpPr>
        <p:spPr>
          <a:xfrm>
            <a:off x="8477250" y="2686050"/>
            <a:ext cx="3105150" cy="495299"/>
          </a:xfrm>
          <a:prstGeom prst="rect">
            <a:avLst/>
          </a:prstGeom>
          <a:solidFill>
            <a:srgbClr val="F2F7FC"/>
          </a:solidFill>
          <a:ln w="762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8477250" y="2686050"/>
            <a:ext cx="3105150" cy="495299"/>
          </a:xfrm>
          <a:prstGeom prst="rect">
            <a:avLst/>
          </a:prstGeom>
          <a:noFill/>
        </p:spPr>
        <p:txBody>
          <a:bodyPr wrap="square" lIns="0" rIns="0" tIns="0" bIns="0" anchor="ctr">
            <a:spAutoFit/>
          </a:bodyPr>
          <a:lstStyle/>
          <a:p>
            <a:pPr algn="ctr">
              <a:lnSpc>
                <a:spcPct val="100000"/>
              </a:lnSpc>
              <a:spcBef>
                <a:spcPts val="0"/>
              </a:spcBef>
              <a:spcAft>
                <a:spcPts val="0"/>
              </a:spcAft>
            </a:pPr>
            <a:r>
              <a:rPr sz="900" b="0">
                <a:solidFill>
                  <a:srgbClr val="16243A"/>
                </a:solidFill>
                <a:latin typeface="微软雅黑"/>
                <a:ea typeface="微软雅黑"/>
              </a:rPr>
              <a:t>21.6 万人</a:t>
            </a:r>
          </a:p>
        </p:txBody>
      </p:sp>
      <p:sp>
        <p:nvSpPr>
          <p:cNvPr id="40" name="Rectangle 39"/>
          <p:cNvSpPr/>
          <p:nvPr/>
        </p:nvSpPr>
        <p:spPr>
          <a:xfrm>
            <a:off x="609600" y="3181350"/>
            <a:ext cx="1676400" cy="495299"/>
          </a:xfrm>
          <a:prstGeom prst="rect">
            <a:avLst/>
          </a:prstGeom>
          <a:solidFill>
            <a:srgbClr val="FFFFFF"/>
          </a:solidFill>
          <a:ln w="762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609600" y="3181350"/>
            <a:ext cx="1676400" cy="495299"/>
          </a:xfrm>
          <a:prstGeom prst="rect">
            <a:avLst/>
          </a:prstGeom>
          <a:noFill/>
        </p:spPr>
        <p:txBody>
          <a:bodyPr wrap="square" lIns="0" rIns="0" tIns="0" bIns="0" anchor="ctr">
            <a:spAutoFit/>
          </a:bodyPr>
          <a:lstStyle/>
          <a:p>
            <a:pPr algn="ctr">
              <a:lnSpc>
                <a:spcPct val="100000"/>
              </a:lnSpc>
              <a:spcBef>
                <a:spcPts val="0"/>
              </a:spcBef>
              <a:spcAft>
                <a:spcPts val="0"/>
              </a:spcAft>
            </a:pPr>
            <a:r>
              <a:rPr sz="975" b="1">
                <a:solidFill>
                  <a:srgbClr val="0B3A6B"/>
                </a:solidFill>
                <a:latin typeface="微软雅黑"/>
                <a:ea typeface="微软雅黑"/>
              </a:rPr>
              <a:t>死亡失踪</a:t>
            </a:r>
          </a:p>
        </p:txBody>
      </p:sp>
      <p:sp>
        <p:nvSpPr>
          <p:cNvPr id="42" name="Rectangle 41"/>
          <p:cNvSpPr/>
          <p:nvPr/>
        </p:nvSpPr>
        <p:spPr>
          <a:xfrm>
            <a:off x="2286000" y="3181350"/>
            <a:ext cx="3095625" cy="495299"/>
          </a:xfrm>
          <a:prstGeom prst="rect">
            <a:avLst/>
          </a:prstGeom>
          <a:solidFill>
            <a:srgbClr val="FFFFFF"/>
          </a:solidFill>
          <a:ln w="762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2286000" y="3181350"/>
            <a:ext cx="3095625" cy="495299"/>
          </a:xfrm>
          <a:prstGeom prst="rect">
            <a:avLst/>
          </a:prstGeom>
          <a:noFill/>
        </p:spPr>
        <p:txBody>
          <a:bodyPr wrap="square" lIns="0" rIns="0" tIns="0" bIns="0" anchor="ctr">
            <a:spAutoFit/>
          </a:bodyPr>
          <a:lstStyle/>
          <a:p>
            <a:pPr algn="ctr">
              <a:lnSpc>
                <a:spcPct val="100000"/>
              </a:lnSpc>
              <a:spcBef>
                <a:spcPts val="0"/>
              </a:spcBef>
              <a:spcAft>
                <a:spcPts val="0"/>
              </a:spcAft>
            </a:pPr>
            <a:r>
              <a:rPr sz="900" b="0">
                <a:solidFill>
                  <a:srgbClr val="16243A"/>
                </a:solidFill>
                <a:latin typeface="微软雅黑"/>
                <a:ea typeface="微软雅黑"/>
              </a:rPr>
              <a:t>117 人</a:t>
            </a:r>
          </a:p>
        </p:txBody>
      </p:sp>
      <p:sp>
        <p:nvSpPr>
          <p:cNvPr id="44" name="Rectangle 43"/>
          <p:cNvSpPr/>
          <p:nvPr/>
        </p:nvSpPr>
        <p:spPr>
          <a:xfrm>
            <a:off x="5381625" y="3181350"/>
            <a:ext cx="3095625" cy="495299"/>
          </a:xfrm>
          <a:prstGeom prst="rect">
            <a:avLst/>
          </a:prstGeom>
          <a:solidFill>
            <a:srgbClr val="FFFFFF"/>
          </a:solidFill>
          <a:ln w="762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TextBox 44"/>
          <p:cNvSpPr txBox="1"/>
          <p:nvPr/>
        </p:nvSpPr>
        <p:spPr>
          <a:xfrm>
            <a:off x="5381625" y="3181350"/>
            <a:ext cx="3095625" cy="495299"/>
          </a:xfrm>
          <a:prstGeom prst="rect">
            <a:avLst/>
          </a:prstGeom>
          <a:noFill/>
        </p:spPr>
        <p:txBody>
          <a:bodyPr wrap="square" lIns="0" rIns="0" tIns="0" bIns="0" anchor="ctr">
            <a:spAutoFit/>
          </a:bodyPr>
          <a:lstStyle/>
          <a:p>
            <a:pPr algn="ctr">
              <a:lnSpc>
                <a:spcPct val="100000"/>
              </a:lnSpc>
              <a:spcBef>
                <a:spcPts val="0"/>
              </a:spcBef>
              <a:spcAft>
                <a:spcPts val="0"/>
              </a:spcAft>
            </a:pPr>
            <a:r>
              <a:rPr sz="900" b="0">
                <a:solidFill>
                  <a:srgbClr val="16243A"/>
                </a:solidFill>
                <a:latin typeface="微软雅黑"/>
                <a:ea typeface="微软雅黑"/>
              </a:rPr>
              <a:t>151 人</a:t>
            </a:r>
          </a:p>
        </p:txBody>
      </p:sp>
      <p:sp>
        <p:nvSpPr>
          <p:cNvPr id="46" name="Rectangle 45"/>
          <p:cNvSpPr/>
          <p:nvPr/>
        </p:nvSpPr>
        <p:spPr>
          <a:xfrm>
            <a:off x="8477250" y="3181350"/>
            <a:ext cx="3105150" cy="495299"/>
          </a:xfrm>
          <a:prstGeom prst="rect">
            <a:avLst/>
          </a:prstGeom>
          <a:solidFill>
            <a:srgbClr val="FFFFFF"/>
          </a:solidFill>
          <a:ln w="762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TextBox 46"/>
          <p:cNvSpPr txBox="1"/>
          <p:nvPr/>
        </p:nvSpPr>
        <p:spPr>
          <a:xfrm>
            <a:off x="8477250" y="3181350"/>
            <a:ext cx="3105150" cy="495299"/>
          </a:xfrm>
          <a:prstGeom prst="rect">
            <a:avLst/>
          </a:prstGeom>
          <a:noFill/>
        </p:spPr>
        <p:txBody>
          <a:bodyPr wrap="square" lIns="0" rIns="0" tIns="0" bIns="0" anchor="ctr">
            <a:spAutoFit/>
          </a:bodyPr>
          <a:lstStyle/>
          <a:p>
            <a:pPr algn="ctr">
              <a:lnSpc>
                <a:spcPct val="100000"/>
              </a:lnSpc>
              <a:spcBef>
                <a:spcPts val="0"/>
              </a:spcBef>
              <a:spcAft>
                <a:spcPts val="0"/>
              </a:spcAft>
            </a:pPr>
            <a:r>
              <a:rPr sz="900" b="0">
                <a:solidFill>
                  <a:srgbClr val="16243A"/>
                </a:solidFill>
                <a:latin typeface="微软雅黑"/>
                <a:ea typeface="微软雅黑"/>
              </a:rPr>
              <a:t>126 人</a:t>
            </a:r>
          </a:p>
        </p:txBody>
      </p:sp>
      <p:sp>
        <p:nvSpPr>
          <p:cNvPr id="48" name="Rectangle 47"/>
          <p:cNvSpPr/>
          <p:nvPr/>
        </p:nvSpPr>
        <p:spPr>
          <a:xfrm>
            <a:off x="609600" y="3676649"/>
            <a:ext cx="1676400" cy="495299"/>
          </a:xfrm>
          <a:prstGeom prst="rect">
            <a:avLst/>
          </a:prstGeom>
          <a:solidFill>
            <a:srgbClr val="F2F7FC"/>
          </a:solidFill>
          <a:ln w="762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TextBox 48"/>
          <p:cNvSpPr txBox="1"/>
          <p:nvPr/>
        </p:nvSpPr>
        <p:spPr>
          <a:xfrm>
            <a:off x="609600" y="3676649"/>
            <a:ext cx="1676400" cy="495299"/>
          </a:xfrm>
          <a:prstGeom prst="rect">
            <a:avLst/>
          </a:prstGeom>
          <a:noFill/>
        </p:spPr>
        <p:txBody>
          <a:bodyPr wrap="square" lIns="0" rIns="0" tIns="0" bIns="0" anchor="ctr">
            <a:spAutoFit/>
          </a:bodyPr>
          <a:lstStyle/>
          <a:p>
            <a:pPr algn="ctr">
              <a:lnSpc>
                <a:spcPct val="100000"/>
              </a:lnSpc>
              <a:spcBef>
                <a:spcPts val="0"/>
              </a:spcBef>
              <a:spcAft>
                <a:spcPts val="0"/>
              </a:spcAft>
            </a:pPr>
            <a:r>
              <a:rPr sz="975" b="1">
                <a:solidFill>
                  <a:srgbClr val="0B3A6B"/>
                </a:solidFill>
                <a:latin typeface="微软雅黑"/>
                <a:ea typeface="微软雅黑"/>
              </a:rPr>
              <a:t>房屋倒损</a:t>
            </a:r>
          </a:p>
        </p:txBody>
      </p:sp>
      <p:sp>
        <p:nvSpPr>
          <p:cNvPr id="50" name="Rectangle 49"/>
          <p:cNvSpPr/>
          <p:nvPr/>
        </p:nvSpPr>
        <p:spPr>
          <a:xfrm>
            <a:off x="2286000" y="3676649"/>
            <a:ext cx="3095625" cy="495299"/>
          </a:xfrm>
          <a:prstGeom prst="rect">
            <a:avLst/>
          </a:prstGeom>
          <a:solidFill>
            <a:srgbClr val="F2F7FC"/>
          </a:solidFill>
          <a:ln w="762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 name="TextBox 50"/>
          <p:cNvSpPr txBox="1"/>
          <p:nvPr/>
        </p:nvSpPr>
        <p:spPr>
          <a:xfrm>
            <a:off x="2286000" y="3676649"/>
            <a:ext cx="3095625" cy="495299"/>
          </a:xfrm>
          <a:prstGeom prst="rect">
            <a:avLst/>
          </a:prstGeom>
          <a:noFill/>
        </p:spPr>
        <p:txBody>
          <a:bodyPr wrap="square" lIns="0" rIns="0" tIns="0" bIns="0" anchor="ctr">
            <a:spAutoFit/>
          </a:bodyPr>
          <a:lstStyle/>
          <a:p>
            <a:pPr algn="ctr">
              <a:lnSpc>
                <a:spcPct val="100000"/>
              </a:lnSpc>
              <a:spcBef>
                <a:spcPts val="0"/>
              </a:spcBef>
              <a:spcAft>
                <a:spcPts val="0"/>
              </a:spcAft>
            </a:pPr>
            <a:r>
              <a:rPr sz="900" b="0">
                <a:solidFill>
                  <a:srgbClr val="16243A"/>
                </a:solidFill>
                <a:latin typeface="微软雅黑"/>
                <a:ea typeface="微软雅黑"/>
              </a:rPr>
              <a:t>倒 1.2 万间 / 损 26.5 万间</a:t>
            </a:r>
          </a:p>
        </p:txBody>
      </p:sp>
      <p:sp>
        <p:nvSpPr>
          <p:cNvPr id="52" name="Rectangle 51"/>
          <p:cNvSpPr/>
          <p:nvPr/>
        </p:nvSpPr>
        <p:spPr>
          <a:xfrm>
            <a:off x="5381625" y="3676649"/>
            <a:ext cx="3095625" cy="495299"/>
          </a:xfrm>
          <a:prstGeom prst="rect">
            <a:avLst/>
          </a:prstGeom>
          <a:solidFill>
            <a:srgbClr val="F2F7FC"/>
          </a:solidFill>
          <a:ln w="762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3" name="TextBox 52"/>
          <p:cNvSpPr txBox="1"/>
          <p:nvPr/>
        </p:nvSpPr>
        <p:spPr>
          <a:xfrm>
            <a:off x="5381625" y="3676649"/>
            <a:ext cx="3095625" cy="495299"/>
          </a:xfrm>
          <a:prstGeom prst="rect">
            <a:avLst/>
          </a:prstGeom>
          <a:noFill/>
        </p:spPr>
        <p:txBody>
          <a:bodyPr wrap="square" lIns="0" rIns="0" tIns="0" bIns="0" anchor="ctr">
            <a:spAutoFit/>
          </a:bodyPr>
          <a:lstStyle/>
          <a:p>
            <a:pPr algn="ctr">
              <a:lnSpc>
                <a:spcPct val="100000"/>
              </a:lnSpc>
              <a:spcBef>
                <a:spcPts val="0"/>
              </a:spcBef>
              <a:spcAft>
                <a:spcPts val="0"/>
              </a:spcAft>
            </a:pPr>
            <a:r>
              <a:rPr sz="900" b="0">
                <a:solidFill>
                  <a:srgbClr val="16243A"/>
                </a:solidFill>
                <a:latin typeface="微软雅黑"/>
                <a:ea typeface="微软雅黑"/>
              </a:rPr>
              <a:t>倒 7 万间 / 损 35.1 万间</a:t>
            </a:r>
          </a:p>
        </p:txBody>
      </p:sp>
      <p:sp>
        <p:nvSpPr>
          <p:cNvPr id="54" name="Rectangle 53"/>
          <p:cNvSpPr/>
          <p:nvPr/>
        </p:nvSpPr>
        <p:spPr>
          <a:xfrm>
            <a:off x="8477250" y="3676649"/>
            <a:ext cx="3105150" cy="495299"/>
          </a:xfrm>
          <a:prstGeom prst="rect">
            <a:avLst/>
          </a:prstGeom>
          <a:solidFill>
            <a:srgbClr val="F2F7FC"/>
          </a:solidFill>
          <a:ln w="762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5" name="TextBox 54"/>
          <p:cNvSpPr txBox="1"/>
          <p:nvPr/>
        </p:nvSpPr>
        <p:spPr>
          <a:xfrm>
            <a:off x="8477250" y="3676649"/>
            <a:ext cx="3105150" cy="495299"/>
          </a:xfrm>
          <a:prstGeom prst="rect">
            <a:avLst/>
          </a:prstGeom>
          <a:noFill/>
        </p:spPr>
        <p:txBody>
          <a:bodyPr wrap="square" lIns="0" rIns="0" tIns="0" bIns="0" anchor="ctr">
            <a:spAutoFit/>
          </a:bodyPr>
          <a:lstStyle/>
          <a:p>
            <a:pPr algn="ctr">
              <a:lnSpc>
                <a:spcPct val="100000"/>
              </a:lnSpc>
              <a:spcBef>
                <a:spcPts val="0"/>
              </a:spcBef>
              <a:spcAft>
                <a:spcPts val="0"/>
              </a:spcAft>
            </a:pPr>
            <a:r>
              <a:rPr sz="900" b="0">
                <a:solidFill>
                  <a:srgbClr val="16243A"/>
                </a:solidFill>
                <a:latin typeface="微软雅黑"/>
                <a:ea typeface="微软雅黑"/>
              </a:rPr>
              <a:t>倒 2.7 万间 / 损 21.5 万间</a:t>
            </a:r>
          </a:p>
        </p:txBody>
      </p:sp>
      <p:sp>
        <p:nvSpPr>
          <p:cNvPr id="56" name="Rectangle 55"/>
          <p:cNvSpPr/>
          <p:nvPr/>
        </p:nvSpPr>
        <p:spPr>
          <a:xfrm>
            <a:off x="609600" y="4171950"/>
            <a:ext cx="1676400" cy="495299"/>
          </a:xfrm>
          <a:prstGeom prst="rect">
            <a:avLst/>
          </a:prstGeom>
          <a:solidFill>
            <a:srgbClr val="FFFFFF"/>
          </a:solidFill>
          <a:ln w="762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7" name="TextBox 56"/>
          <p:cNvSpPr txBox="1"/>
          <p:nvPr/>
        </p:nvSpPr>
        <p:spPr>
          <a:xfrm>
            <a:off x="609600" y="4171950"/>
            <a:ext cx="1676400" cy="495299"/>
          </a:xfrm>
          <a:prstGeom prst="rect">
            <a:avLst/>
          </a:prstGeom>
          <a:noFill/>
        </p:spPr>
        <p:txBody>
          <a:bodyPr wrap="square" lIns="0" rIns="0" tIns="0" bIns="0" anchor="ctr">
            <a:spAutoFit/>
          </a:bodyPr>
          <a:lstStyle/>
          <a:p>
            <a:pPr algn="ctr">
              <a:lnSpc>
                <a:spcPct val="100000"/>
              </a:lnSpc>
              <a:spcBef>
                <a:spcPts val="0"/>
              </a:spcBef>
              <a:spcAft>
                <a:spcPts val="0"/>
              </a:spcAft>
            </a:pPr>
            <a:r>
              <a:rPr sz="975" b="1">
                <a:solidFill>
                  <a:srgbClr val="0B3A6B"/>
                </a:solidFill>
                <a:latin typeface="微软雅黑"/>
                <a:ea typeface="微软雅黑"/>
              </a:rPr>
              <a:t>直接经济损失</a:t>
            </a:r>
          </a:p>
        </p:txBody>
      </p:sp>
      <p:sp>
        <p:nvSpPr>
          <p:cNvPr id="58" name="Rectangle 57"/>
          <p:cNvSpPr/>
          <p:nvPr/>
        </p:nvSpPr>
        <p:spPr>
          <a:xfrm>
            <a:off x="2286000" y="4171950"/>
            <a:ext cx="3095625" cy="495299"/>
          </a:xfrm>
          <a:prstGeom prst="rect">
            <a:avLst/>
          </a:prstGeom>
          <a:solidFill>
            <a:srgbClr val="FFFFFF"/>
          </a:solidFill>
          <a:ln w="762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9" name="TextBox 58"/>
          <p:cNvSpPr txBox="1"/>
          <p:nvPr/>
        </p:nvSpPr>
        <p:spPr>
          <a:xfrm>
            <a:off x="2286000" y="4171950"/>
            <a:ext cx="3095625" cy="495299"/>
          </a:xfrm>
          <a:prstGeom prst="rect">
            <a:avLst/>
          </a:prstGeom>
          <a:noFill/>
        </p:spPr>
        <p:txBody>
          <a:bodyPr wrap="square" lIns="0" rIns="0" tIns="0" bIns="0" anchor="ctr">
            <a:spAutoFit/>
          </a:bodyPr>
          <a:lstStyle/>
          <a:p>
            <a:pPr algn="ctr">
              <a:lnSpc>
                <a:spcPct val="100000"/>
              </a:lnSpc>
              <a:spcBef>
                <a:spcPts val="0"/>
              </a:spcBef>
              <a:spcAft>
                <a:spcPts val="0"/>
              </a:spcAft>
            </a:pPr>
            <a:r>
              <a:rPr sz="900" b="0">
                <a:solidFill>
                  <a:srgbClr val="16243A"/>
                </a:solidFill>
                <a:latin typeface="微软雅黑"/>
                <a:ea typeface="微软雅黑"/>
              </a:rPr>
              <a:t>154.8 亿元</a:t>
            </a:r>
          </a:p>
        </p:txBody>
      </p:sp>
      <p:sp>
        <p:nvSpPr>
          <p:cNvPr id="60" name="Rectangle 59"/>
          <p:cNvSpPr/>
          <p:nvPr/>
        </p:nvSpPr>
        <p:spPr>
          <a:xfrm>
            <a:off x="5381625" y="4171950"/>
            <a:ext cx="3095625" cy="495299"/>
          </a:xfrm>
          <a:prstGeom prst="rect">
            <a:avLst/>
          </a:prstGeom>
          <a:solidFill>
            <a:srgbClr val="FFFFFF"/>
          </a:solidFill>
          <a:ln w="762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1" name="TextBox 60"/>
          <p:cNvSpPr txBox="1"/>
          <p:nvPr/>
        </p:nvSpPr>
        <p:spPr>
          <a:xfrm>
            <a:off x="5381625" y="4171950"/>
            <a:ext cx="3095625" cy="495299"/>
          </a:xfrm>
          <a:prstGeom prst="rect">
            <a:avLst/>
          </a:prstGeom>
          <a:noFill/>
        </p:spPr>
        <p:txBody>
          <a:bodyPr wrap="square" lIns="0" rIns="0" tIns="0" bIns="0" anchor="ctr">
            <a:spAutoFit/>
          </a:bodyPr>
          <a:lstStyle/>
          <a:p>
            <a:pPr algn="ctr">
              <a:lnSpc>
                <a:spcPct val="100000"/>
              </a:lnSpc>
              <a:spcBef>
                <a:spcPts val="0"/>
              </a:spcBef>
              <a:spcAft>
                <a:spcPts val="0"/>
              </a:spcAft>
            </a:pPr>
            <a:r>
              <a:rPr sz="900" b="0">
                <a:solidFill>
                  <a:srgbClr val="16243A"/>
                </a:solidFill>
                <a:latin typeface="微软雅黑"/>
                <a:ea typeface="微软雅黑"/>
              </a:rPr>
              <a:t>146.12 亿元</a:t>
            </a:r>
          </a:p>
        </p:txBody>
      </p:sp>
      <p:sp>
        <p:nvSpPr>
          <p:cNvPr id="62" name="Rectangle 61"/>
          <p:cNvSpPr/>
          <p:nvPr/>
        </p:nvSpPr>
        <p:spPr>
          <a:xfrm>
            <a:off x="8477250" y="4171950"/>
            <a:ext cx="3105150" cy="495299"/>
          </a:xfrm>
          <a:prstGeom prst="rect">
            <a:avLst/>
          </a:prstGeom>
          <a:solidFill>
            <a:srgbClr val="FFFFFF"/>
          </a:solidFill>
          <a:ln w="762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3" name="TextBox 62"/>
          <p:cNvSpPr txBox="1"/>
          <p:nvPr/>
        </p:nvSpPr>
        <p:spPr>
          <a:xfrm>
            <a:off x="8477250" y="4171950"/>
            <a:ext cx="3105150" cy="495299"/>
          </a:xfrm>
          <a:prstGeom prst="rect">
            <a:avLst/>
          </a:prstGeom>
          <a:noFill/>
        </p:spPr>
        <p:txBody>
          <a:bodyPr wrap="square" lIns="0" rIns="0" tIns="0" bIns="0" anchor="ctr">
            <a:spAutoFit/>
          </a:bodyPr>
          <a:lstStyle/>
          <a:p>
            <a:pPr algn="ctr">
              <a:lnSpc>
                <a:spcPct val="100000"/>
              </a:lnSpc>
              <a:spcBef>
                <a:spcPts val="0"/>
              </a:spcBef>
              <a:spcAft>
                <a:spcPts val="0"/>
              </a:spcAft>
            </a:pPr>
            <a:r>
              <a:rPr sz="900" b="0">
                <a:solidFill>
                  <a:srgbClr val="16243A"/>
                </a:solidFill>
                <a:latin typeface="微软雅黑"/>
                <a:ea typeface="微软雅黑"/>
              </a:rPr>
              <a:t>89.45 亿元</a:t>
            </a:r>
          </a:p>
        </p:txBody>
      </p:sp>
      <p:sp>
        <p:nvSpPr>
          <p:cNvPr id="64" name="TextBox 63"/>
          <p:cNvSpPr txBox="1"/>
          <p:nvPr/>
        </p:nvSpPr>
        <p:spPr>
          <a:xfrm>
            <a:off x="609600" y="4762500"/>
            <a:ext cx="10972800" cy="266700"/>
          </a:xfrm>
          <a:prstGeom prst="rect">
            <a:avLst/>
          </a:prstGeom>
          <a:noFill/>
        </p:spPr>
        <p:txBody>
          <a:bodyPr wrap="square" lIns="0" rIns="0" tIns="0" bIns="0" anchor="t">
            <a:spAutoFit/>
          </a:bodyPr>
          <a:lstStyle/>
          <a:p>
            <a:pPr algn="l">
              <a:lnSpc>
                <a:spcPct val="100000"/>
              </a:lnSpc>
              <a:spcBef>
                <a:spcPts val="0"/>
              </a:spcBef>
              <a:spcAft>
                <a:spcPts val="0"/>
              </a:spcAft>
            </a:pPr>
            <a:r>
              <a:rPr sz="1275" b="1">
                <a:solidFill>
                  <a:srgbClr val="0B3A6B"/>
                </a:solidFill>
                <a:latin typeface="微软雅黑"/>
                <a:ea typeface="微软雅黑"/>
              </a:rPr>
              <a:t>三点启示</a:t>
            </a:r>
          </a:p>
        </p:txBody>
      </p:sp>
      <p:sp>
        <p:nvSpPr>
          <p:cNvPr id="65" name="Rounded Rectangle 64"/>
          <p:cNvSpPr/>
          <p:nvPr/>
        </p:nvSpPr>
        <p:spPr>
          <a:xfrm>
            <a:off x="609600" y="5067300"/>
            <a:ext cx="3505200" cy="1066800"/>
          </a:xfrm>
          <a:prstGeom prst="roundRect">
            <a:avLst>
              <a:gd name="adj" fmla="val 10714"/>
            </a:avLst>
          </a:prstGeom>
          <a:solidFill>
            <a:srgbClr val="FFFFFF"/>
          </a:solidFill>
          <a:ln w="1270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6" name="Rectangle 65"/>
          <p:cNvSpPr/>
          <p:nvPr/>
        </p:nvSpPr>
        <p:spPr>
          <a:xfrm>
            <a:off x="609600" y="5067300"/>
            <a:ext cx="3505200" cy="47625"/>
          </a:xfrm>
          <a:prstGeom prst="rect">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7" name="TextBox 66"/>
          <p:cNvSpPr txBox="1"/>
          <p:nvPr/>
        </p:nvSpPr>
        <p:spPr>
          <a:xfrm>
            <a:off x="838200" y="5219700"/>
            <a:ext cx="3048000" cy="247649"/>
          </a:xfrm>
          <a:prstGeom prst="rect">
            <a:avLst/>
          </a:prstGeom>
          <a:noFill/>
        </p:spPr>
        <p:txBody>
          <a:bodyPr wrap="square" lIns="0" rIns="0" tIns="0" bIns="0" anchor="t">
            <a:spAutoFit/>
          </a:bodyPr>
          <a:lstStyle/>
          <a:p>
            <a:pPr algn="l">
              <a:lnSpc>
                <a:spcPct val="100000"/>
              </a:lnSpc>
              <a:spcBef>
                <a:spcPts val="0"/>
              </a:spcBef>
              <a:spcAft>
                <a:spcPts val="0"/>
              </a:spcAft>
            </a:pPr>
            <a:r>
              <a:rPr sz="1162" b="1">
                <a:solidFill>
                  <a:srgbClr val="E8562A"/>
                </a:solidFill>
                <a:latin typeface="微软雅黑"/>
                <a:ea typeface="微软雅黑"/>
              </a:rPr>
              <a:t>时间决定伤亡</a:t>
            </a:r>
          </a:p>
        </p:txBody>
      </p:sp>
      <p:sp>
        <p:nvSpPr>
          <p:cNvPr id="68" name="TextBox 67"/>
          <p:cNvSpPr txBox="1"/>
          <p:nvPr/>
        </p:nvSpPr>
        <p:spPr>
          <a:xfrm>
            <a:off x="838200" y="5505450"/>
            <a:ext cx="3048000" cy="571500"/>
          </a:xfrm>
          <a:prstGeom prst="rect">
            <a:avLst/>
          </a:prstGeom>
          <a:noFill/>
        </p:spPr>
        <p:txBody>
          <a:bodyPr wrap="square" lIns="0" rIns="0" tIns="0" bIns="0" anchor="t">
            <a:spAutoFit/>
          </a:bodyPr>
          <a:lstStyle/>
          <a:p>
            <a:pPr algn="l">
              <a:lnSpc>
                <a:spcPct val="150000"/>
              </a:lnSpc>
              <a:spcBef>
                <a:spcPts val="0"/>
              </a:spcBef>
              <a:spcAft>
                <a:spcPts val="0"/>
              </a:spcAft>
            </a:pPr>
            <a:r>
              <a:rPr sz="900" b="0">
                <a:solidFill>
                  <a:srgbClr val="5A6B80"/>
                </a:solidFill>
                <a:latin typeface="微软雅黑"/>
                <a:ea typeface="微软雅黑"/>
              </a:rPr>
              <a:t>夜间发震（积石山）救援与自救难度最大，床边常备手电、拖鞋、口哨十分必要</a:t>
            </a:r>
          </a:p>
        </p:txBody>
      </p:sp>
      <p:sp>
        <p:nvSpPr>
          <p:cNvPr id="69" name="Rounded Rectangle 68"/>
          <p:cNvSpPr/>
          <p:nvPr/>
        </p:nvSpPr>
        <p:spPr>
          <a:xfrm>
            <a:off x="4343400" y="5067300"/>
            <a:ext cx="3505200" cy="1066800"/>
          </a:xfrm>
          <a:prstGeom prst="roundRect">
            <a:avLst>
              <a:gd name="adj" fmla="val 10714"/>
            </a:avLst>
          </a:prstGeom>
          <a:solidFill>
            <a:srgbClr val="FFFFFF"/>
          </a:solidFill>
          <a:ln w="1270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0" name="Rectangle 69"/>
          <p:cNvSpPr/>
          <p:nvPr/>
        </p:nvSpPr>
        <p:spPr>
          <a:xfrm>
            <a:off x="4343400" y="5067300"/>
            <a:ext cx="3505200" cy="47625"/>
          </a:xfrm>
          <a:prstGeom prst="rect">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1" name="TextBox 70"/>
          <p:cNvSpPr txBox="1"/>
          <p:nvPr/>
        </p:nvSpPr>
        <p:spPr>
          <a:xfrm>
            <a:off x="4572000" y="5219700"/>
            <a:ext cx="3048000" cy="247649"/>
          </a:xfrm>
          <a:prstGeom prst="rect">
            <a:avLst/>
          </a:prstGeom>
          <a:noFill/>
        </p:spPr>
        <p:txBody>
          <a:bodyPr wrap="square" lIns="0" rIns="0" tIns="0" bIns="0" anchor="t">
            <a:spAutoFit/>
          </a:bodyPr>
          <a:lstStyle/>
          <a:p>
            <a:pPr algn="l">
              <a:lnSpc>
                <a:spcPct val="100000"/>
              </a:lnSpc>
              <a:spcBef>
                <a:spcPts val="0"/>
              </a:spcBef>
              <a:spcAft>
                <a:spcPts val="0"/>
              </a:spcAft>
            </a:pPr>
            <a:r>
              <a:rPr sz="1162" b="1">
                <a:solidFill>
                  <a:srgbClr val="E8562A"/>
                </a:solidFill>
                <a:latin typeface="微软雅黑"/>
                <a:ea typeface="微软雅黑"/>
              </a:rPr>
              <a:t>房屋决定伤亡</a:t>
            </a:r>
          </a:p>
        </p:txBody>
      </p:sp>
      <p:sp>
        <p:nvSpPr>
          <p:cNvPr id="72" name="TextBox 71"/>
          <p:cNvSpPr txBox="1"/>
          <p:nvPr/>
        </p:nvSpPr>
        <p:spPr>
          <a:xfrm>
            <a:off x="4572000" y="5505450"/>
            <a:ext cx="3048000" cy="571500"/>
          </a:xfrm>
          <a:prstGeom prst="rect">
            <a:avLst/>
          </a:prstGeom>
          <a:noFill/>
        </p:spPr>
        <p:txBody>
          <a:bodyPr wrap="square" lIns="0" rIns="0" tIns="0" bIns="0" anchor="t">
            <a:spAutoFit/>
          </a:bodyPr>
          <a:lstStyle/>
          <a:p>
            <a:pPr algn="l">
              <a:lnSpc>
                <a:spcPct val="150000"/>
              </a:lnSpc>
              <a:spcBef>
                <a:spcPts val="0"/>
              </a:spcBef>
              <a:spcAft>
                <a:spcPts val="0"/>
              </a:spcAft>
            </a:pPr>
            <a:r>
              <a:rPr sz="900" b="0">
                <a:solidFill>
                  <a:srgbClr val="5A6B80"/>
                </a:solidFill>
                <a:latin typeface="微软雅黑"/>
                <a:ea typeface="微软雅黑"/>
              </a:rPr>
              <a:t>农村自建房的抗震能力是伤亡差异的最大变量，加固投入产出比最高</a:t>
            </a:r>
          </a:p>
        </p:txBody>
      </p:sp>
      <p:sp>
        <p:nvSpPr>
          <p:cNvPr id="73" name="Rounded Rectangle 72"/>
          <p:cNvSpPr/>
          <p:nvPr/>
        </p:nvSpPr>
        <p:spPr>
          <a:xfrm>
            <a:off x="8077200" y="5067300"/>
            <a:ext cx="3505200" cy="1066800"/>
          </a:xfrm>
          <a:prstGeom prst="roundRect">
            <a:avLst>
              <a:gd name="adj" fmla="val 10714"/>
            </a:avLst>
          </a:prstGeom>
          <a:solidFill>
            <a:srgbClr val="FFFFFF"/>
          </a:solidFill>
          <a:ln w="1270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4" name="Rectangle 73"/>
          <p:cNvSpPr/>
          <p:nvPr/>
        </p:nvSpPr>
        <p:spPr>
          <a:xfrm>
            <a:off x="8077200" y="5067300"/>
            <a:ext cx="3505200" cy="47625"/>
          </a:xfrm>
          <a:prstGeom prst="rect">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5" name="TextBox 74"/>
          <p:cNvSpPr txBox="1"/>
          <p:nvPr/>
        </p:nvSpPr>
        <p:spPr>
          <a:xfrm>
            <a:off x="8305800" y="5219700"/>
            <a:ext cx="3048000" cy="247649"/>
          </a:xfrm>
          <a:prstGeom prst="rect">
            <a:avLst/>
          </a:prstGeom>
          <a:noFill/>
        </p:spPr>
        <p:txBody>
          <a:bodyPr wrap="square" lIns="0" rIns="0" tIns="0" bIns="0" anchor="t">
            <a:spAutoFit/>
          </a:bodyPr>
          <a:lstStyle/>
          <a:p>
            <a:pPr algn="l">
              <a:lnSpc>
                <a:spcPct val="100000"/>
              </a:lnSpc>
              <a:spcBef>
                <a:spcPts val="0"/>
              </a:spcBef>
              <a:spcAft>
                <a:spcPts val="0"/>
              </a:spcAft>
            </a:pPr>
            <a:r>
              <a:rPr sz="1162" b="1">
                <a:solidFill>
                  <a:srgbClr val="2E7DD1"/>
                </a:solidFill>
                <a:latin typeface="微软雅黑"/>
                <a:ea typeface="微软雅黑"/>
              </a:rPr>
              <a:t>预警决定伤亡</a:t>
            </a:r>
          </a:p>
        </p:txBody>
      </p:sp>
      <p:sp>
        <p:nvSpPr>
          <p:cNvPr id="76" name="TextBox 75"/>
          <p:cNvSpPr txBox="1"/>
          <p:nvPr/>
        </p:nvSpPr>
        <p:spPr>
          <a:xfrm>
            <a:off x="8305800" y="5505450"/>
            <a:ext cx="3048000" cy="571500"/>
          </a:xfrm>
          <a:prstGeom prst="rect">
            <a:avLst/>
          </a:prstGeom>
          <a:noFill/>
        </p:spPr>
        <p:txBody>
          <a:bodyPr wrap="square" lIns="0" rIns="0" tIns="0" bIns="0" anchor="t">
            <a:spAutoFit/>
          </a:bodyPr>
          <a:lstStyle/>
          <a:p>
            <a:pPr algn="l">
              <a:lnSpc>
                <a:spcPct val="150000"/>
              </a:lnSpc>
              <a:spcBef>
                <a:spcPts val="0"/>
              </a:spcBef>
              <a:spcAft>
                <a:spcPts val="0"/>
              </a:spcAft>
            </a:pPr>
            <a:r>
              <a:rPr sz="900" b="0">
                <a:solidFill>
                  <a:srgbClr val="5A6B80"/>
                </a:solidFill>
                <a:latin typeface="微软雅黑"/>
                <a:ea typeface="微软雅黑"/>
              </a:rPr>
              <a:t>地震预警可为学校、医院等人员密集场所争取 10–20 秒，需常态化演练</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09600" y="495299"/>
            <a:ext cx="57150" cy="304800"/>
          </a:xfrm>
          <a:prstGeom prst="roundRect">
            <a:avLst>
              <a:gd name="adj" fmla="val 5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381000"/>
            <a:ext cx="8191500" cy="533400"/>
          </a:xfrm>
          <a:prstGeom prst="rect">
            <a:avLst/>
          </a:prstGeom>
          <a:noFill/>
        </p:spPr>
        <p:txBody>
          <a:bodyPr wrap="square" lIns="0" rIns="0" tIns="0" bIns="0" anchor="t">
            <a:spAutoFit/>
          </a:bodyPr>
          <a:lstStyle/>
          <a:p>
            <a:pPr algn="l">
              <a:lnSpc>
                <a:spcPct val="100000"/>
              </a:lnSpc>
              <a:spcBef>
                <a:spcPts val="0"/>
              </a:spcBef>
              <a:spcAft>
                <a:spcPts val="0"/>
              </a:spcAft>
            </a:pPr>
            <a:r>
              <a:rPr sz="2550" b="1">
                <a:solidFill>
                  <a:srgbClr val="16243A"/>
                </a:solidFill>
                <a:latin typeface="微软雅黑"/>
                <a:ea typeface="微软雅黑"/>
              </a:rPr>
              <a:t>案例⑫ 2025 年四川筠连"2·8"山体滑坡</a:t>
            </a:r>
          </a:p>
        </p:txBody>
      </p:sp>
      <p:sp>
        <p:nvSpPr>
          <p:cNvPr id="5" name="TextBox 4"/>
          <p:cNvSpPr txBox="1"/>
          <p:nvPr/>
        </p:nvSpPr>
        <p:spPr>
          <a:xfrm>
            <a:off x="5715000" y="514350"/>
            <a:ext cx="5867400" cy="2667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发生在村民聚居点的地质灾害</a:t>
            </a:r>
          </a:p>
        </p:txBody>
      </p:sp>
      <p:sp>
        <p:nvSpPr>
          <p:cNvPr id="6" name="TextBox 5"/>
          <p:cNvSpPr txBox="1"/>
          <p:nvPr/>
        </p:nvSpPr>
        <p:spPr>
          <a:xfrm>
            <a:off x="609600" y="6362700"/>
            <a:ext cx="7239000" cy="228600"/>
          </a:xfrm>
          <a:prstGeom prst="rect">
            <a:avLst/>
          </a:prstGeom>
          <a:noFill/>
        </p:spPr>
        <p:txBody>
          <a:bodyPr wrap="square" lIns="0" rIns="0" tIns="0" bIns="0" anchor="t">
            <a:spAutoFit/>
          </a:bodyPr>
          <a:lstStyle/>
          <a:p>
            <a:pPr algn="l">
              <a:lnSpc>
                <a:spcPct val="100000"/>
              </a:lnSpc>
              <a:spcBef>
                <a:spcPts val="0"/>
              </a:spcBef>
              <a:spcAft>
                <a:spcPts val="0"/>
              </a:spcAft>
            </a:pPr>
            <a:r>
              <a:rPr sz="975" b="0">
                <a:solidFill>
                  <a:srgbClr val="5A6B80"/>
                </a:solidFill>
                <a:latin typeface="微软雅黑"/>
                <a:ea typeface="微软雅黑"/>
              </a:rPr>
              <a:t>防灾减灾培训课件 · 近 10 年自然灾害典型案例解读</a:t>
            </a:r>
          </a:p>
        </p:txBody>
      </p:sp>
      <p:sp>
        <p:nvSpPr>
          <p:cNvPr id="7" name="TextBox 6"/>
          <p:cNvSpPr txBox="1"/>
          <p:nvPr/>
        </p:nvSpPr>
        <p:spPr>
          <a:xfrm>
            <a:off x="8572500" y="6362700"/>
            <a:ext cx="3009900" cy="2286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33 / 44</a:t>
            </a:r>
          </a:p>
        </p:txBody>
      </p:sp>
      <p:pic>
        <p:nvPicPr>
          <p:cNvPr id="8" name="Picture 7" descr="landslide_480x312.png"/>
          <p:cNvPicPr>
            <a:picLocks noChangeAspect="1"/>
          </p:cNvPicPr>
          <p:nvPr/>
        </p:nvPicPr>
        <p:blipFill>
          <a:blip r:embed="rId2"/>
          <a:stretch>
            <a:fillRect/>
          </a:stretch>
        </p:blipFill>
        <p:spPr>
          <a:xfrm>
            <a:off x="609600" y="1238250"/>
            <a:ext cx="4572000" cy="2971800"/>
          </a:xfrm>
          <a:prstGeom prst="rect">
            <a:avLst/>
          </a:prstGeom>
        </p:spPr>
      </p:pic>
      <p:sp>
        <p:nvSpPr>
          <p:cNvPr id="9" name="Rectangle 8"/>
          <p:cNvSpPr/>
          <p:nvPr/>
        </p:nvSpPr>
        <p:spPr>
          <a:xfrm>
            <a:off x="609600" y="1238250"/>
            <a:ext cx="4572000" cy="2971800"/>
          </a:xfrm>
          <a:prstGeom prst="rect">
            <a:avLst/>
          </a:prstGeom>
          <a:solidFill>
            <a:srgbClr val="0B3A6B">
              <a:alpha val="3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0100" y="3695700"/>
            <a:ext cx="2095499" cy="323850"/>
          </a:xfrm>
          <a:prstGeom prst="roundRect">
            <a:avLst>
              <a:gd name="adj" fmla="val 5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00100" y="3695700"/>
            <a:ext cx="2095499" cy="323850"/>
          </a:xfrm>
          <a:prstGeom prst="rect">
            <a:avLst/>
          </a:prstGeom>
          <a:noFill/>
        </p:spPr>
        <p:txBody>
          <a:bodyPr wrap="square" lIns="0" rIns="0" tIns="0" bIns="0" anchor="ctr">
            <a:spAutoFit/>
          </a:bodyPr>
          <a:lstStyle/>
          <a:p>
            <a:pPr algn="ctr">
              <a:lnSpc>
                <a:spcPct val="100000"/>
              </a:lnSpc>
              <a:spcBef>
                <a:spcPts val="0"/>
              </a:spcBef>
              <a:spcAft>
                <a:spcPts val="0"/>
              </a:spcAft>
            </a:pPr>
            <a:r>
              <a:rPr sz="975" b="1">
                <a:solidFill>
                  <a:srgbClr val="FFFFFF"/>
                </a:solidFill>
                <a:latin typeface="微软雅黑"/>
                <a:ea typeface="微软雅黑"/>
              </a:rPr>
              <a:t>高位滑坡 · 突发性强</a:t>
            </a:r>
          </a:p>
        </p:txBody>
      </p:sp>
      <p:sp>
        <p:nvSpPr>
          <p:cNvPr id="12" name="Rounded Rectangle 11"/>
          <p:cNvSpPr/>
          <p:nvPr/>
        </p:nvSpPr>
        <p:spPr>
          <a:xfrm>
            <a:off x="5410200" y="1238250"/>
            <a:ext cx="3124200" cy="952500"/>
          </a:xfrm>
          <a:prstGeom prst="roundRect">
            <a:avLst>
              <a:gd name="adj" fmla="val 12000"/>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410200" y="1238250"/>
            <a:ext cx="3124200" cy="47625"/>
          </a:xfrm>
          <a:prstGeom prst="rect">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619750" y="1390650"/>
            <a:ext cx="2762250" cy="381000"/>
          </a:xfrm>
          <a:prstGeom prst="rect">
            <a:avLst/>
          </a:prstGeom>
          <a:noFill/>
        </p:spPr>
        <p:txBody>
          <a:bodyPr wrap="square" lIns="0" rIns="0" tIns="0" bIns="0" anchor="t">
            <a:spAutoFit/>
          </a:bodyPr>
          <a:lstStyle/>
          <a:p>
            <a:pPr algn="l">
              <a:lnSpc>
                <a:spcPct val="100000"/>
              </a:lnSpc>
              <a:spcBef>
                <a:spcPts val="0"/>
              </a:spcBef>
              <a:spcAft>
                <a:spcPts val="0"/>
              </a:spcAft>
            </a:pPr>
            <a:r>
              <a:rPr sz="1950" b="1">
                <a:solidFill>
                  <a:srgbClr val="E8562A"/>
                </a:solidFill>
                <a:latin typeface="微软雅黑"/>
                <a:ea typeface="微软雅黑"/>
              </a:rPr>
              <a:t>2·8</a:t>
            </a:r>
            <a:r>
              <a:rPr sz="937" b="1">
                <a:solidFill>
                  <a:srgbClr val="5A6B80"/>
                </a:solidFill>
                <a:latin typeface="微软雅黑"/>
                <a:ea typeface="微软雅黑"/>
              </a:rPr>
              <a:t/>
            </a:r>
          </a:p>
        </p:txBody>
      </p:sp>
      <p:sp>
        <p:nvSpPr>
          <p:cNvPr id="15" name="TextBox 14"/>
          <p:cNvSpPr txBox="1"/>
          <p:nvPr/>
        </p:nvSpPr>
        <p:spPr>
          <a:xfrm>
            <a:off x="5619750" y="1828800"/>
            <a:ext cx="2762250" cy="285750"/>
          </a:xfrm>
          <a:prstGeom prst="rect">
            <a:avLst/>
          </a:prstGeom>
          <a:noFill/>
        </p:spPr>
        <p:txBody>
          <a:bodyPr wrap="square" lIns="0" rIns="0" tIns="0" bIns="0" anchor="t">
            <a:spAutoFit/>
          </a:bodyPr>
          <a:lstStyle/>
          <a:p>
            <a:pPr algn="l">
              <a:lnSpc>
                <a:spcPct val="130000"/>
              </a:lnSpc>
              <a:spcBef>
                <a:spcPts val="0"/>
              </a:spcBef>
              <a:spcAft>
                <a:spcPts val="0"/>
              </a:spcAft>
            </a:pPr>
            <a:r>
              <a:rPr sz="900" b="0">
                <a:solidFill>
                  <a:srgbClr val="16243A"/>
                </a:solidFill>
                <a:latin typeface="微软雅黑"/>
                <a:ea typeface="微软雅黑"/>
              </a:rPr>
              <a:t>2025 年 2 月 8 日</a:t>
            </a:r>
          </a:p>
        </p:txBody>
      </p:sp>
      <p:sp>
        <p:nvSpPr>
          <p:cNvPr id="16" name="Rounded Rectangle 15"/>
          <p:cNvSpPr/>
          <p:nvPr/>
        </p:nvSpPr>
        <p:spPr>
          <a:xfrm>
            <a:off x="8610600" y="1238250"/>
            <a:ext cx="3124200" cy="952500"/>
          </a:xfrm>
          <a:prstGeom prst="roundRect">
            <a:avLst>
              <a:gd name="adj" fmla="val 12000"/>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8610600" y="1238250"/>
            <a:ext cx="3124200" cy="47625"/>
          </a:xfrm>
          <a:prstGeom prst="rect">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820150" y="1390650"/>
            <a:ext cx="2762250" cy="381000"/>
          </a:xfrm>
          <a:prstGeom prst="rect">
            <a:avLst/>
          </a:prstGeom>
          <a:noFill/>
        </p:spPr>
        <p:txBody>
          <a:bodyPr wrap="square" lIns="0" rIns="0" tIns="0" bIns="0" anchor="t">
            <a:spAutoFit/>
          </a:bodyPr>
          <a:lstStyle/>
          <a:p>
            <a:pPr algn="l">
              <a:lnSpc>
                <a:spcPct val="100000"/>
              </a:lnSpc>
              <a:spcBef>
                <a:spcPts val="0"/>
              </a:spcBef>
              <a:spcAft>
                <a:spcPts val="0"/>
              </a:spcAft>
            </a:pPr>
            <a:r>
              <a:rPr sz="1950" b="1">
                <a:solidFill>
                  <a:srgbClr val="2E7DD1"/>
                </a:solidFill>
                <a:latin typeface="微软雅黑"/>
                <a:ea typeface="微软雅黑"/>
              </a:rPr>
              <a:t>1000</a:t>
            </a:r>
            <a:r>
              <a:rPr sz="937" b="1">
                <a:solidFill>
                  <a:srgbClr val="5A6B80"/>
                </a:solidFill>
                <a:latin typeface="微软雅黑"/>
                <a:ea typeface="微软雅黑"/>
              </a:rPr>
              <a:t> 人</a:t>
            </a:r>
          </a:p>
        </p:txBody>
      </p:sp>
      <p:sp>
        <p:nvSpPr>
          <p:cNvPr id="19" name="TextBox 18"/>
          <p:cNvSpPr txBox="1"/>
          <p:nvPr/>
        </p:nvSpPr>
        <p:spPr>
          <a:xfrm>
            <a:off x="8820150" y="1828800"/>
            <a:ext cx="2762250" cy="285750"/>
          </a:xfrm>
          <a:prstGeom prst="rect">
            <a:avLst/>
          </a:prstGeom>
          <a:noFill/>
        </p:spPr>
        <p:txBody>
          <a:bodyPr wrap="square" lIns="0" rIns="0" tIns="0" bIns="0" anchor="t">
            <a:spAutoFit/>
          </a:bodyPr>
          <a:lstStyle/>
          <a:p>
            <a:pPr algn="l">
              <a:lnSpc>
                <a:spcPct val="130000"/>
              </a:lnSpc>
              <a:spcBef>
                <a:spcPts val="0"/>
              </a:spcBef>
              <a:spcAft>
                <a:spcPts val="0"/>
              </a:spcAft>
            </a:pPr>
            <a:r>
              <a:rPr sz="900" b="0">
                <a:solidFill>
                  <a:srgbClr val="16243A"/>
                </a:solidFill>
                <a:latin typeface="微软雅黑"/>
                <a:ea typeface="微软雅黑"/>
              </a:rPr>
              <a:t>不同程度受灾</a:t>
            </a:r>
          </a:p>
        </p:txBody>
      </p:sp>
      <p:sp>
        <p:nvSpPr>
          <p:cNvPr id="20" name="Rounded Rectangle 19"/>
          <p:cNvSpPr/>
          <p:nvPr/>
        </p:nvSpPr>
        <p:spPr>
          <a:xfrm>
            <a:off x="5410200" y="2266950"/>
            <a:ext cx="3124200" cy="952500"/>
          </a:xfrm>
          <a:prstGeom prst="roundRect">
            <a:avLst>
              <a:gd name="adj" fmla="val 12000"/>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5410200" y="2266950"/>
            <a:ext cx="3124200" cy="47625"/>
          </a:xfrm>
          <a:prstGeom prst="rect">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5619750" y="2419350"/>
            <a:ext cx="2762250" cy="381000"/>
          </a:xfrm>
          <a:prstGeom prst="rect">
            <a:avLst/>
          </a:prstGeom>
          <a:noFill/>
        </p:spPr>
        <p:txBody>
          <a:bodyPr wrap="square" lIns="0" rIns="0" tIns="0" bIns="0" anchor="t">
            <a:spAutoFit/>
          </a:bodyPr>
          <a:lstStyle/>
          <a:p>
            <a:pPr algn="l">
              <a:lnSpc>
                <a:spcPct val="100000"/>
              </a:lnSpc>
              <a:spcBef>
                <a:spcPts val="0"/>
              </a:spcBef>
              <a:spcAft>
                <a:spcPts val="0"/>
              </a:spcAft>
            </a:pPr>
            <a:r>
              <a:rPr sz="1950" b="1">
                <a:solidFill>
                  <a:srgbClr val="E8562A"/>
                </a:solidFill>
                <a:latin typeface="微软雅黑"/>
                <a:ea typeface="微软雅黑"/>
              </a:rPr>
              <a:t>29</a:t>
            </a:r>
            <a:r>
              <a:rPr sz="937" b="1">
                <a:solidFill>
                  <a:srgbClr val="5A6B80"/>
                </a:solidFill>
                <a:latin typeface="微软雅黑"/>
                <a:ea typeface="微软雅黑"/>
              </a:rPr>
              <a:t> 人</a:t>
            </a:r>
          </a:p>
        </p:txBody>
      </p:sp>
      <p:sp>
        <p:nvSpPr>
          <p:cNvPr id="23" name="TextBox 22"/>
          <p:cNvSpPr txBox="1"/>
          <p:nvPr/>
        </p:nvSpPr>
        <p:spPr>
          <a:xfrm>
            <a:off x="5619750" y="2857500"/>
            <a:ext cx="2762250" cy="285750"/>
          </a:xfrm>
          <a:prstGeom prst="rect">
            <a:avLst/>
          </a:prstGeom>
          <a:noFill/>
        </p:spPr>
        <p:txBody>
          <a:bodyPr wrap="square" lIns="0" rIns="0" tIns="0" bIns="0" anchor="t">
            <a:spAutoFit/>
          </a:bodyPr>
          <a:lstStyle/>
          <a:p>
            <a:pPr algn="l">
              <a:lnSpc>
                <a:spcPct val="130000"/>
              </a:lnSpc>
              <a:spcBef>
                <a:spcPts val="0"/>
              </a:spcBef>
              <a:spcAft>
                <a:spcPts val="0"/>
              </a:spcAft>
            </a:pPr>
            <a:r>
              <a:rPr sz="900" b="0">
                <a:solidFill>
                  <a:srgbClr val="16243A"/>
                </a:solidFill>
                <a:latin typeface="微软雅黑"/>
                <a:ea typeface="微软雅黑"/>
              </a:rPr>
              <a:t>死亡失踪</a:t>
            </a:r>
          </a:p>
        </p:txBody>
      </p:sp>
      <p:sp>
        <p:nvSpPr>
          <p:cNvPr id="24" name="Rounded Rectangle 23"/>
          <p:cNvSpPr/>
          <p:nvPr/>
        </p:nvSpPr>
        <p:spPr>
          <a:xfrm>
            <a:off x="8610600" y="2266950"/>
            <a:ext cx="3124200" cy="952500"/>
          </a:xfrm>
          <a:prstGeom prst="roundRect">
            <a:avLst>
              <a:gd name="adj" fmla="val 12000"/>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8610600" y="2266950"/>
            <a:ext cx="3124200" cy="47625"/>
          </a:xfrm>
          <a:prstGeom prst="rect">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8820150" y="2419350"/>
            <a:ext cx="2762250" cy="381000"/>
          </a:xfrm>
          <a:prstGeom prst="rect">
            <a:avLst/>
          </a:prstGeom>
          <a:noFill/>
        </p:spPr>
        <p:txBody>
          <a:bodyPr wrap="square" lIns="0" rIns="0" tIns="0" bIns="0" anchor="t">
            <a:spAutoFit/>
          </a:bodyPr>
          <a:lstStyle/>
          <a:p>
            <a:pPr algn="l">
              <a:lnSpc>
                <a:spcPct val="100000"/>
              </a:lnSpc>
              <a:spcBef>
                <a:spcPts val="0"/>
              </a:spcBef>
              <a:spcAft>
                <a:spcPts val="0"/>
              </a:spcAft>
            </a:pPr>
            <a:r>
              <a:rPr sz="1950" b="1">
                <a:solidFill>
                  <a:srgbClr val="2E7DD1"/>
                </a:solidFill>
                <a:latin typeface="微软雅黑"/>
                <a:ea typeface="微软雅黑"/>
              </a:rPr>
              <a:t>70</a:t>
            </a:r>
            <a:r>
              <a:rPr sz="937" b="1">
                <a:solidFill>
                  <a:srgbClr val="5A6B80"/>
                </a:solidFill>
                <a:latin typeface="微软雅黑"/>
                <a:ea typeface="微软雅黑"/>
              </a:rPr>
              <a:t> 余间</a:t>
            </a:r>
          </a:p>
        </p:txBody>
      </p:sp>
      <p:sp>
        <p:nvSpPr>
          <p:cNvPr id="27" name="TextBox 26"/>
          <p:cNvSpPr txBox="1"/>
          <p:nvPr/>
        </p:nvSpPr>
        <p:spPr>
          <a:xfrm>
            <a:off x="8820150" y="2857500"/>
            <a:ext cx="2762250" cy="285750"/>
          </a:xfrm>
          <a:prstGeom prst="rect">
            <a:avLst/>
          </a:prstGeom>
          <a:noFill/>
        </p:spPr>
        <p:txBody>
          <a:bodyPr wrap="square" lIns="0" rIns="0" tIns="0" bIns="0" anchor="t">
            <a:spAutoFit/>
          </a:bodyPr>
          <a:lstStyle/>
          <a:p>
            <a:pPr algn="l">
              <a:lnSpc>
                <a:spcPct val="130000"/>
              </a:lnSpc>
              <a:spcBef>
                <a:spcPts val="0"/>
              </a:spcBef>
              <a:spcAft>
                <a:spcPts val="0"/>
              </a:spcAft>
            </a:pPr>
            <a:r>
              <a:rPr sz="900" b="0">
                <a:solidFill>
                  <a:srgbClr val="16243A"/>
                </a:solidFill>
                <a:latin typeface="微软雅黑"/>
                <a:ea typeface="微软雅黑"/>
              </a:rPr>
              <a:t>倒塌房屋</a:t>
            </a:r>
          </a:p>
        </p:txBody>
      </p:sp>
      <p:sp>
        <p:nvSpPr>
          <p:cNvPr id="28" name="TextBox 27"/>
          <p:cNvSpPr txBox="1"/>
          <p:nvPr/>
        </p:nvSpPr>
        <p:spPr>
          <a:xfrm>
            <a:off x="609600" y="4362450"/>
            <a:ext cx="10972800" cy="1409700"/>
          </a:xfrm>
          <a:prstGeom prst="rect">
            <a:avLst/>
          </a:prstGeom>
          <a:noFill/>
        </p:spPr>
        <p:txBody>
          <a:bodyPr wrap="square" lIns="0" rIns="0" tIns="0" bIns="0" anchor="t">
            <a:spAutoFit/>
          </a:bodyPr>
          <a:lstStyle/>
          <a:p>
            <a:pPr algn="l">
              <a:lnSpc>
                <a:spcPct val="160000"/>
              </a:lnSpc>
              <a:spcBef>
                <a:spcPts val="0"/>
              </a:spcBef>
              <a:spcAft>
                <a:spcPts val="0"/>
              </a:spcAft>
            </a:pPr>
            <a:r>
              <a:rPr sz="937" b="0">
                <a:solidFill>
                  <a:srgbClr val="16243A"/>
                </a:solidFill>
                <a:latin typeface="微软雅黑"/>
                <a:ea typeface="微软雅黑"/>
              </a:rPr>
              <a:t>灾害情况：2025 年 2 月 8 日，四川省宜宾市筠连县沐爱镇金坪村发生山体滑坡灾害，造成近 1000 人不同程度受灾，死亡失踪 29 人，倒塌房屋 70 余间，直接经济损失 600 余万元。
灾害特点：西南山区冬季岩土体在持续降雨、冻融作用下稳定性下降，高位滑坡具有"突发性强、运动距离远、破坏力大"的特点，往往在数秒内完成，留给居民的反应时间几乎为零。
关键教训：地质灾害的防范重心必须前移到"汛前排查"与"隐患点监测"，而不是灾后救援。切坡建房的农户是最高风险人群，必须纳入群测群防体系。</a:t>
            </a:r>
          </a:p>
        </p:txBody>
      </p:sp>
      <p:sp>
        <p:nvSpPr>
          <p:cNvPr id="29" name="TextBox 28"/>
          <p:cNvSpPr txBox="1"/>
          <p:nvPr/>
        </p:nvSpPr>
        <p:spPr>
          <a:xfrm>
            <a:off x="609600" y="5886450"/>
            <a:ext cx="10972800" cy="228600"/>
          </a:xfrm>
          <a:prstGeom prst="rect">
            <a:avLst/>
          </a:prstGeom>
          <a:noFill/>
        </p:spPr>
        <p:txBody>
          <a:bodyPr wrap="square" lIns="0" rIns="0" tIns="0" bIns="0" anchor="t">
            <a:spAutoFit/>
          </a:bodyPr>
          <a:lstStyle/>
          <a:p>
            <a:pPr algn="l">
              <a:lnSpc>
                <a:spcPct val="100000"/>
              </a:lnSpc>
              <a:spcBef>
                <a:spcPts val="0"/>
              </a:spcBef>
              <a:spcAft>
                <a:spcPts val="0"/>
              </a:spcAft>
            </a:pPr>
            <a:r>
              <a:rPr sz="862" b="0">
                <a:solidFill>
                  <a:srgbClr val="5A6B80"/>
                </a:solidFill>
                <a:latin typeface="微软雅黑"/>
                <a:ea typeface="微软雅黑"/>
              </a:rPr>
              <a:t>资料来源：应急管理部 2025 年全国十大自然灾害通报</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09600" y="495299"/>
            <a:ext cx="57150" cy="304800"/>
          </a:xfrm>
          <a:prstGeom prst="roundRect">
            <a:avLst>
              <a:gd name="adj" fmla="val 5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381000"/>
            <a:ext cx="8191500" cy="533400"/>
          </a:xfrm>
          <a:prstGeom prst="rect">
            <a:avLst/>
          </a:prstGeom>
          <a:noFill/>
        </p:spPr>
        <p:txBody>
          <a:bodyPr wrap="square" lIns="0" rIns="0" tIns="0" bIns="0" anchor="t">
            <a:spAutoFit/>
          </a:bodyPr>
          <a:lstStyle/>
          <a:p>
            <a:pPr algn="l">
              <a:lnSpc>
                <a:spcPct val="100000"/>
              </a:lnSpc>
              <a:spcBef>
                <a:spcPts val="0"/>
              </a:spcBef>
              <a:spcAft>
                <a:spcPts val="0"/>
              </a:spcAft>
            </a:pPr>
            <a:r>
              <a:rPr sz="2550" b="1">
                <a:solidFill>
                  <a:srgbClr val="16243A"/>
                </a:solidFill>
                <a:latin typeface="微软雅黑"/>
                <a:ea typeface="微软雅黑"/>
              </a:rPr>
              <a:t>案例⑬ 2023 年四川金阳"8·21"山洪灾害</a:t>
            </a:r>
          </a:p>
        </p:txBody>
      </p:sp>
      <p:sp>
        <p:nvSpPr>
          <p:cNvPr id="5" name="TextBox 4"/>
          <p:cNvSpPr txBox="1"/>
          <p:nvPr/>
        </p:nvSpPr>
        <p:spPr>
          <a:xfrm>
            <a:off x="5715000" y="514350"/>
            <a:ext cx="5867400" cy="2667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施工驻地选址失当的惨痛代价</a:t>
            </a:r>
          </a:p>
        </p:txBody>
      </p:sp>
      <p:sp>
        <p:nvSpPr>
          <p:cNvPr id="6" name="TextBox 5"/>
          <p:cNvSpPr txBox="1"/>
          <p:nvPr/>
        </p:nvSpPr>
        <p:spPr>
          <a:xfrm>
            <a:off x="609600" y="6362700"/>
            <a:ext cx="7239000" cy="228600"/>
          </a:xfrm>
          <a:prstGeom prst="rect">
            <a:avLst/>
          </a:prstGeom>
          <a:noFill/>
        </p:spPr>
        <p:txBody>
          <a:bodyPr wrap="square" lIns="0" rIns="0" tIns="0" bIns="0" anchor="t">
            <a:spAutoFit/>
          </a:bodyPr>
          <a:lstStyle/>
          <a:p>
            <a:pPr algn="l">
              <a:lnSpc>
                <a:spcPct val="100000"/>
              </a:lnSpc>
              <a:spcBef>
                <a:spcPts val="0"/>
              </a:spcBef>
              <a:spcAft>
                <a:spcPts val="0"/>
              </a:spcAft>
            </a:pPr>
            <a:r>
              <a:rPr sz="975" b="0">
                <a:solidFill>
                  <a:srgbClr val="5A6B80"/>
                </a:solidFill>
                <a:latin typeface="微软雅黑"/>
                <a:ea typeface="微软雅黑"/>
              </a:rPr>
              <a:t>防灾减灾培训课件 · 近 10 年自然灾害典型案例解读</a:t>
            </a:r>
          </a:p>
        </p:txBody>
      </p:sp>
      <p:sp>
        <p:nvSpPr>
          <p:cNvPr id="7" name="TextBox 6"/>
          <p:cNvSpPr txBox="1"/>
          <p:nvPr/>
        </p:nvSpPr>
        <p:spPr>
          <a:xfrm>
            <a:off x="8572500" y="6362700"/>
            <a:ext cx="3009900" cy="2286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34 / 44</a:t>
            </a:r>
          </a:p>
        </p:txBody>
      </p:sp>
      <p:sp>
        <p:nvSpPr>
          <p:cNvPr id="8" name="Rounded Rectangle 7"/>
          <p:cNvSpPr/>
          <p:nvPr/>
        </p:nvSpPr>
        <p:spPr>
          <a:xfrm>
            <a:off x="609600" y="1238250"/>
            <a:ext cx="10972800" cy="952500"/>
          </a:xfrm>
          <a:prstGeom prst="roundRect">
            <a:avLst>
              <a:gd name="adj" fmla="val 12000"/>
            </a:avLst>
          </a:prstGeom>
          <a:solidFill>
            <a:srgbClr val="E8562A">
              <a:alpha val="1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76300" y="1390650"/>
            <a:ext cx="10439400" cy="285750"/>
          </a:xfrm>
          <a:prstGeom prst="rect">
            <a:avLst/>
          </a:prstGeom>
          <a:noFill/>
        </p:spPr>
        <p:txBody>
          <a:bodyPr wrap="square" lIns="0" rIns="0" tIns="0" bIns="0" anchor="t">
            <a:spAutoFit/>
          </a:bodyPr>
          <a:lstStyle/>
          <a:p>
            <a:pPr algn="l">
              <a:lnSpc>
                <a:spcPct val="100000"/>
              </a:lnSpc>
              <a:spcBef>
                <a:spcPts val="0"/>
              </a:spcBef>
              <a:spcAft>
                <a:spcPts val="0"/>
              </a:spcAft>
            </a:pPr>
            <a:r>
              <a:rPr sz="1425" b="1">
                <a:solidFill>
                  <a:srgbClr val="C2401C"/>
                </a:solidFill>
                <a:latin typeface="微软雅黑"/>
                <a:ea typeface="微软雅黑"/>
              </a:rPr>
              <a:t>52 人死亡失踪 —— 一场本可通过选址规避的灾害</a:t>
            </a:r>
          </a:p>
        </p:txBody>
      </p:sp>
      <p:sp>
        <p:nvSpPr>
          <p:cNvPr id="10" name="TextBox 9"/>
          <p:cNvSpPr txBox="1"/>
          <p:nvPr/>
        </p:nvSpPr>
        <p:spPr>
          <a:xfrm>
            <a:off x="876300" y="1752600"/>
            <a:ext cx="10439400" cy="323850"/>
          </a:xfrm>
          <a:prstGeom prst="rect">
            <a:avLst/>
          </a:prstGeom>
          <a:noFill/>
        </p:spPr>
        <p:txBody>
          <a:bodyPr wrap="square" lIns="0" rIns="0" tIns="0" bIns="0" anchor="t">
            <a:spAutoFit/>
          </a:bodyPr>
          <a:lstStyle/>
          <a:p>
            <a:pPr algn="l">
              <a:lnSpc>
                <a:spcPct val="145000"/>
              </a:lnSpc>
              <a:spcBef>
                <a:spcPts val="0"/>
              </a:spcBef>
              <a:spcAft>
                <a:spcPts val="0"/>
              </a:spcAft>
            </a:pPr>
            <a:r>
              <a:rPr sz="937" b="0">
                <a:solidFill>
                  <a:srgbClr val="16243A"/>
                </a:solidFill>
                <a:latin typeface="微软雅黑"/>
                <a:ea typeface="微软雅黑"/>
              </a:rPr>
              <a:t>2023 年 8 月 21 日凌晨，四川省凉山州金阳县受短时强降雨影响突发山洪泥石流灾害，冲毁沿江高速 JN1 标段项目部钢筋加工场施工人员驻地，造成 52 人死亡失踪。</a:t>
            </a:r>
          </a:p>
        </p:txBody>
      </p:sp>
      <p:sp>
        <p:nvSpPr>
          <p:cNvPr id="11" name="Rounded Rectangle 10"/>
          <p:cNvSpPr/>
          <p:nvPr/>
        </p:nvSpPr>
        <p:spPr>
          <a:xfrm>
            <a:off x="609600" y="2381250"/>
            <a:ext cx="5372100" cy="2762250"/>
          </a:xfrm>
          <a:prstGeom prst="roundRect">
            <a:avLst>
              <a:gd name="adj" fmla="val 4137"/>
            </a:avLst>
          </a:prstGeom>
          <a:solidFill>
            <a:srgbClr val="FFFFFF"/>
          </a:solidFill>
          <a:ln w="1270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38200" y="2552700"/>
            <a:ext cx="4953000" cy="266700"/>
          </a:xfrm>
          <a:prstGeom prst="rect">
            <a:avLst/>
          </a:prstGeom>
          <a:noFill/>
        </p:spPr>
        <p:txBody>
          <a:bodyPr wrap="square" lIns="0" rIns="0" tIns="0" bIns="0" anchor="t">
            <a:spAutoFit/>
          </a:bodyPr>
          <a:lstStyle/>
          <a:p>
            <a:pPr algn="l">
              <a:lnSpc>
                <a:spcPct val="100000"/>
              </a:lnSpc>
              <a:spcBef>
                <a:spcPts val="0"/>
              </a:spcBef>
              <a:spcAft>
                <a:spcPts val="0"/>
              </a:spcAft>
            </a:pPr>
            <a:r>
              <a:rPr sz="1125" b="1">
                <a:solidFill>
                  <a:srgbClr val="0B3A6B"/>
                </a:solidFill>
                <a:latin typeface="微软雅黑"/>
                <a:ea typeface="微软雅黑"/>
              </a:rPr>
              <a:t>事故链条复盘</a:t>
            </a:r>
          </a:p>
        </p:txBody>
      </p:sp>
      <p:sp>
        <p:nvSpPr>
          <p:cNvPr id="13" name="TextBox 12"/>
          <p:cNvSpPr txBox="1"/>
          <p:nvPr/>
        </p:nvSpPr>
        <p:spPr>
          <a:xfrm>
            <a:off x="838200" y="2895600"/>
            <a:ext cx="4953000" cy="400050"/>
          </a:xfrm>
          <a:prstGeom prst="rect">
            <a:avLst/>
          </a:prstGeom>
          <a:noFill/>
        </p:spPr>
        <p:txBody>
          <a:bodyPr wrap="square" lIns="0" rIns="0" tIns="0" bIns="0" anchor="t">
            <a:spAutoFit/>
          </a:bodyPr>
          <a:lstStyle/>
          <a:p>
            <a:pPr algn="l">
              <a:lnSpc>
                <a:spcPct val="140000"/>
              </a:lnSpc>
              <a:spcBef>
                <a:spcPts val="0"/>
              </a:spcBef>
              <a:spcAft>
                <a:spcPts val="0"/>
              </a:spcAft>
            </a:pPr>
            <a:r>
              <a:rPr sz="937" b="0">
                <a:solidFill>
                  <a:srgbClr val="16243A"/>
                </a:solidFill>
                <a:latin typeface="微软雅黑"/>
                <a:ea typeface="微软雅黑"/>
              </a:rPr>
              <a:t>① 短时强降雨：凌晨突发，雨强大、历时短</a:t>
            </a:r>
          </a:p>
        </p:txBody>
      </p:sp>
      <p:sp>
        <p:nvSpPr>
          <p:cNvPr id="14" name="TextBox 13"/>
          <p:cNvSpPr txBox="1"/>
          <p:nvPr/>
        </p:nvSpPr>
        <p:spPr>
          <a:xfrm>
            <a:off x="838200" y="3314700"/>
            <a:ext cx="4953000" cy="400050"/>
          </a:xfrm>
          <a:prstGeom prst="rect">
            <a:avLst/>
          </a:prstGeom>
          <a:noFill/>
        </p:spPr>
        <p:txBody>
          <a:bodyPr wrap="square" lIns="0" rIns="0" tIns="0" bIns="0" anchor="t">
            <a:spAutoFit/>
          </a:bodyPr>
          <a:lstStyle/>
          <a:p>
            <a:pPr algn="l">
              <a:lnSpc>
                <a:spcPct val="140000"/>
              </a:lnSpc>
              <a:spcBef>
                <a:spcPts val="0"/>
              </a:spcBef>
              <a:spcAft>
                <a:spcPts val="0"/>
              </a:spcAft>
            </a:pPr>
            <a:r>
              <a:rPr sz="937" b="0">
                <a:solidFill>
                  <a:srgbClr val="16243A"/>
                </a:solidFill>
                <a:latin typeface="微软雅黑"/>
                <a:ea typeface="微软雅黑"/>
              </a:rPr>
              <a:t>② 沟道汇流：山洪沿沟道快速汇集，携带泥石</a:t>
            </a:r>
          </a:p>
        </p:txBody>
      </p:sp>
      <p:sp>
        <p:nvSpPr>
          <p:cNvPr id="15" name="TextBox 14"/>
          <p:cNvSpPr txBox="1"/>
          <p:nvPr/>
        </p:nvSpPr>
        <p:spPr>
          <a:xfrm>
            <a:off x="838200" y="3733799"/>
            <a:ext cx="4953000" cy="400050"/>
          </a:xfrm>
          <a:prstGeom prst="rect">
            <a:avLst/>
          </a:prstGeom>
          <a:noFill/>
        </p:spPr>
        <p:txBody>
          <a:bodyPr wrap="square" lIns="0" rIns="0" tIns="0" bIns="0" anchor="t">
            <a:spAutoFit/>
          </a:bodyPr>
          <a:lstStyle/>
          <a:p>
            <a:pPr algn="l">
              <a:lnSpc>
                <a:spcPct val="140000"/>
              </a:lnSpc>
              <a:spcBef>
                <a:spcPts val="0"/>
              </a:spcBef>
              <a:spcAft>
                <a:spcPts val="0"/>
              </a:spcAft>
            </a:pPr>
            <a:r>
              <a:rPr sz="937" b="0">
                <a:solidFill>
                  <a:srgbClr val="16243A"/>
                </a:solidFill>
                <a:latin typeface="微软雅黑"/>
                <a:ea typeface="微软雅黑"/>
              </a:rPr>
              <a:t>③ 选址失当：施工驻地设在沟道行洪范围内</a:t>
            </a:r>
          </a:p>
        </p:txBody>
      </p:sp>
      <p:sp>
        <p:nvSpPr>
          <p:cNvPr id="16" name="TextBox 15"/>
          <p:cNvSpPr txBox="1"/>
          <p:nvPr/>
        </p:nvSpPr>
        <p:spPr>
          <a:xfrm>
            <a:off x="838200" y="4152900"/>
            <a:ext cx="4953000" cy="400050"/>
          </a:xfrm>
          <a:prstGeom prst="rect">
            <a:avLst/>
          </a:prstGeom>
          <a:noFill/>
        </p:spPr>
        <p:txBody>
          <a:bodyPr wrap="square" lIns="0" rIns="0" tIns="0" bIns="0" anchor="t">
            <a:spAutoFit/>
          </a:bodyPr>
          <a:lstStyle/>
          <a:p>
            <a:pPr algn="l">
              <a:lnSpc>
                <a:spcPct val="140000"/>
              </a:lnSpc>
              <a:spcBef>
                <a:spcPts val="0"/>
              </a:spcBef>
              <a:spcAft>
                <a:spcPts val="0"/>
              </a:spcAft>
            </a:pPr>
            <a:r>
              <a:rPr sz="937" b="0">
                <a:solidFill>
                  <a:srgbClr val="16243A"/>
                </a:solidFill>
                <a:latin typeface="微软雅黑"/>
                <a:ea typeface="微软雅黑"/>
              </a:rPr>
              <a:t>④ 时间不利：凌晨人员熟睡，预警响应不及时</a:t>
            </a:r>
          </a:p>
        </p:txBody>
      </p:sp>
      <p:sp>
        <p:nvSpPr>
          <p:cNvPr id="17" name="TextBox 16"/>
          <p:cNvSpPr txBox="1"/>
          <p:nvPr/>
        </p:nvSpPr>
        <p:spPr>
          <a:xfrm>
            <a:off x="838200" y="4572000"/>
            <a:ext cx="4953000" cy="400050"/>
          </a:xfrm>
          <a:prstGeom prst="rect">
            <a:avLst/>
          </a:prstGeom>
          <a:noFill/>
        </p:spPr>
        <p:txBody>
          <a:bodyPr wrap="square" lIns="0" rIns="0" tIns="0" bIns="0" anchor="t">
            <a:spAutoFit/>
          </a:bodyPr>
          <a:lstStyle/>
          <a:p>
            <a:pPr algn="l">
              <a:lnSpc>
                <a:spcPct val="140000"/>
              </a:lnSpc>
              <a:spcBef>
                <a:spcPts val="0"/>
              </a:spcBef>
              <a:spcAft>
                <a:spcPts val="0"/>
              </a:spcAft>
            </a:pPr>
            <a:r>
              <a:rPr sz="937" b="0">
                <a:solidFill>
                  <a:srgbClr val="16243A"/>
                </a:solidFill>
                <a:latin typeface="微软雅黑"/>
                <a:ea typeface="微软雅黑"/>
              </a:rPr>
              <a:t>⑤ 后果放大：52 人死亡失踪，为 2023 年单次灾害之最</a:t>
            </a:r>
          </a:p>
        </p:txBody>
      </p:sp>
      <p:sp>
        <p:nvSpPr>
          <p:cNvPr id="18" name="Rounded Rectangle 17"/>
          <p:cNvSpPr/>
          <p:nvPr/>
        </p:nvSpPr>
        <p:spPr>
          <a:xfrm>
            <a:off x="6210300" y="2381250"/>
            <a:ext cx="5372100" cy="2762250"/>
          </a:xfrm>
          <a:prstGeom prst="roundRect">
            <a:avLst>
              <a:gd name="adj" fmla="val 4137"/>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38900" y="2552700"/>
            <a:ext cx="4953000" cy="266700"/>
          </a:xfrm>
          <a:prstGeom prst="rect">
            <a:avLst/>
          </a:prstGeom>
          <a:noFill/>
        </p:spPr>
        <p:txBody>
          <a:bodyPr wrap="square" lIns="0" rIns="0" tIns="0" bIns="0" anchor="t">
            <a:spAutoFit/>
          </a:bodyPr>
          <a:lstStyle/>
          <a:p>
            <a:pPr algn="l">
              <a:lnSpc>
                <a:spcPct val="100000"/>
              </a:lnSpc>
              <a:spcBef>
                <a:spcPts val="0"/>
              </a:spcBef>
              <a:spcAft>
                <a:spcPts val="0"/>
              </a:spcAft>
            </a:pPr>
            <a:r>
              <a:rPr sz="1125" b="1">
                <a:solidFill>
                  <a:srgbClr val="C2401C"/>
                </a:solidFill>
                <a:latin typeface="微软雅黑"/>
                <a:ea typeface="微软雅黑"/>
              </a:rPr>
              <a:t>企业必须吸取的教训</a:t>
            </a:r>
          </a:p>
        </p:txBody>
      </p:sp>
      <p:sp>
        <p:nvSpPr>
          <p:cNvPr id="20" name="Oval 19"/>
          <p:cNvSpPr/>
          <p:nvPr/>
        </p:nvSpPr>
        <p:spPr>
          <a:xfrm>
            <a:off x="6438900" y="2952750"/>
            <a:ext cx="66675" cy="66675"/>
          </a:xfrm>
          <a:prstGeom prst="ellipse">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610350" y="2895600"/>
            <a:ext cx="4762500" cy="438150"/>
          </a:xfrm>
          <a:prstGeom prst="rect">
            <a:avLst/>
          </a:prstGeom>
          <a:noFill/>
        </p:spPr>
        <p:txBody>
          <a:bodyPr wrap="square" lIns="0" rIns="0" tIns="0" bIns="0" anchor="t">
            <a:spAutoFit/>
          </a:bodyPr>
          <a:lstStyle/>
          <a:p>
            <a:pPr algn="l">
              <a:lnSpc>
                <a:spcPct val="145000"/>
              </a:lnSpc>
              <a:spcBef>
                <a:spcPts val="0"/>
              </a:spcBef>
              <a:spcAft>
                <a:spcPts val="0"/>
              </a:spcAft>
            </a:pPr>
            <a:r>
              <a:rPr sz="937" b="0">
                <a:solidFill>
                  <a:srgbClr val="16243A"/>
                </a:solidFill>
                <a:latin typeface="微软雅黑"/>
                <a:ea typeface="微软雅黑"/>
              </a:rPr>
              <a:t>施工驻地、工棚、料场严禁设在河道、沟口、行洪通道、切坡下方</a:t>
            </a:r>
          </a:p>
        </p:txBody>
      </p:sp>
      <p:sp>
        <p:nvSpPr>
          <p:cNvPr id="22" name="Oval 21"/>
          <p:cNvSpPr/>
          <p:nvPr/>
        </p:nvSpPr>
        <p:spPr>
          <a:xfrm>
            <a:off x="6438900" y="3390900"/>
            <a:ext cx="66675" cy="66675"/>
          </a:xfrm>
          <a:prstGeom prst="ellipse">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610350" y="3333750"/>
            <a:ext cx="4762500" cy="438150"/>
          </a:xfrm>
          <a:prstGeom prst="rect">
            <a:avLst/>
          </a:prstGeom>
          <a:noFill/>
        </p:spPr>
        <p:txBody>
          <a:bodyPr wrap="square" lIns="0" rIns="0" tIns="0" bIns="0" anchor="t">
            <a:spAutoFit/>
          </a:bodyPr>
          <a:lstStyle/>
          <a:p>
            <a:pPr algn="l">
              <a:lnSpc>
                <a:spcPct val="145000"/>
              </a:lnSpc>
              <a:spcBef>
                <a:spcPts val="0"/>
              </a:spcBef>
              <a:spcAft>
                <a:spcPts val="0"/>
              </a:spcAft>
            </a:pPr>
            <a:r>
              <a:rPr sz="937" b="0">
                <a:solidFill>
                  <a:srgbClr val="16243A"/>
                </a:solidFill>
                <a:latin typeface="微软雅黑"/>
                <a:ea typeface="微软雅黑"/>
              </a:rPr>
              <a:t>汛期必须建立"雨情—水情—撤离"联动机制，明确撤离触发条件与路线</a:t>
            </a:r>
          </a:p>
        </p:txBody>
      </p:sp>
      <p:sp>
        <p:nvSpPr>
          <p:cNvPr id="24" name="Oval 23"/>
          <p:cNvSpPr/>
          <p:nvPr/>
        </p:nvSpPr>
        <p:spPr>
          <a:xfrm>
            <a:off x="6438900" y="3829050"/>
            <a:ext cx="66675" cy="66675"/>
          </a:xfrm>
          <a:prstGeom prst="ellipse">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610350" y="3771900"/>
            <a:ext cx="4762500" cy="438150"/>
          </a:xfrm>
          <a:prstGeom prst="rect">
            <a:avLst/>
          </a:prstGeom>
          <a:noFill/>
        </p:spPr>
        <p:txBody>
          <a:bodyPr wrap="square" lIns="0" rIns="0" tIns="0" bIns="0" anchor="t">
            <a:spAutoFit/>
          </a:bodyPr>
          <a:lstStyle/>
          <a:p>
            <a:pPr algn="l">
              <a:lnSpc>
                <a:spcPct val="145000"/>
              </a:lnSpc>
              <a:spcBef>
                <a:spcPts val="0"/>
              </a:spcBef>
              <a:spcAft>
                <a:spcPts val="0"/>
              </a:spcAft>
            </a:pPr>
            <a:r>
              <a:rPr sz="937" b="0">
                <a:solidFill>
                  <a:srgbClr val="16243A"/>
                </a:solidFill>
                <a:latin typeface="微软雅黑"/>
                <a:ea typeface="微软雅黑"/>
              </a:rPr>
              <a:t>夜间强降雨时段必须安排专人值守巡查，发现异常立即叫醒撤离</a:t>
            </a:r>
          </a:p>
        </p:txBody>
      </p:sp>
      <p:sp>
        <p:nvSpPr>
          <p:cNvPr id="26" name="Oval 25"/>
          <p:cNvSpPr/>
          <p:nvPr/>
        </p:nvSpPr>
        <p:spPr>
          <a:xfrm>
            <a:off x="6438900" y="4267200"/>
            <a:ext cx="66675" cy="66675"/>
          </a:xfrm>
          <a:prstGeom prst="ellipse">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6610350" y="4210050"/>
            <a:ext cx="4762500" cy="438150"/>
          </a:xfrm>
          <a:prstGeom prst="rect">
            <a:avLst/>
          </a:prstGeom>
          <a:noFill/>
        </p:spPr>
        <p:txBody>
          <a:bodyPr wrap="square" lIns="0" rIns="0" tIns="0" bIns="0" anchor="t">
            <a:spAutoFit/>
          </a:bodyPr>
          <a:lstStyle/>
          <a:p>
            <a:pPr algn="l">
              <a:lnSpc>
                <a:spcPct val="145000"/>
              </a:lnSpc>
              <a:spcBef>
                <a:spcPts val="0"/>
              </a:spcBef>
              <a:spcAft>
                <a:spcPts val="0"/>
              </a:spcAft>
            </a:pPr>
            <a:r>
              <a:rPr sz="937" b="0">
                <a:solidFill>
                  <a:srgbClr val="16243A"/>
                </a:solidFill>
                <a:latin typeface="微软雅黑"/>
                <a:ea typeface="微软雅黑"/>
              </a:rPr>
              <a:t>临时驻地应纳入当地地质灾害群测群防体系，接受属地监管</a:t>
            </a:r>
          </a:p>
        </p:txBody>
      </p:sp>
      <p:sp>
        <p:nvSpPr>
          <p:cNvPr id="28" name="Oval 27"/>
          <p:cNvSpPr/>
          <p:nvPr/>
        </p:nvSpPr>
        <p:spPr>
          <a:xfrm>
            <a:off x="6438900" y="4705350"/>
            <a:ext cx="66675" cy="66675"/>
          </a:xfrm>
          <a:prstGeom prst="ellipse">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6610350" y="4648200"/>
            <a:ext cx="4762500" cy="438150"/>
          </a:xfrm>
          <a:prstGeom prst="rect">
            <a:avLst/>
          </a:prstGeom>
          <a:noFill/>
        </p:spPr>
        <p:txBody>
          <a:bodyPr wrap="square" lIns="0" rIns="0" tIns="0" bIns="0" anchor="t">
            <a:spAutoFit/>
          </a:bodyPr>
          <a:lstStyle/>
          <a:p>
            <a:pPr algn="l">
              <a:lnSpc>
                <a:spcPct val="145000"/>
              </a:lnSpc>
              <a:spcBef>
                <a:spcPts val="0"/>
              </a:spcBef>
              <a:spcAft>
                <a:spcPts val="0"/>
              </a:spcAft>
            </a:pPr>
            <a:r>
              <a:rPr sz="937" b="0">
                <a:solidFill>
                  <a:srgbClr val="16243A"/>
                </a:solidFill>
                <a:latin typeface="微软雅黑"/>
                <a:ea typeface="微软雅黑"/>
              </a:rPr>
              <a:t>与上游水库、电站建立信息通报机制，防范泄洪叠加风险</a:t>
            </a:r>
          </a:p>
        </p:txBody>
      </p:sp>
      <p:sp>
        <p:nvSpPr>
          <p:cNvPr id="30" name="TextBox 29"/>
          <p:cNvSpPr txBox="1"/>
          <p:nvPr/>
        </p:nvSpPr>
        <p:spPr>
          <a:xfrm>
            <a:off x="609600" y="5295900"/>
            <a:ext cx="10972800" cy="666750"/>
          </a:xfrm>
          <a:prstGeom prst="rect">
            <a:avLst/>
          </a:prstGeom>
          <a:noFill/>
        </p:spPr>
        <p:txBody>
          <a:bodyPr wrap="square" lIns="0" rIns="0" tIns="0" bIns="0" anchor="t">
            <a:spAutoFit/>
          </a:bodyPr>
          <a:lstStyle/>
          <a:p>
            <a:pPr algn="l">
              <a:lnSpc>
                <a:spcPct val="155000"/>
              </a:lnSpc>
              <a:spcBef>
                <a:spcPts val="0"/>
              </a:spcBef>
              <a:spcAft>
                <a:spcPts val="0"/>
              </a:spcAft>
            </a:pPr>
            <a:r>
              <a:rPr sz="900" b="0">
                <a:solidFill>
                  <a:srgbClr val="5A6B80"/>
                </a:solidFill>
                <a:latin typeface="微软雅黑"/>
                <a:ea typeface="微软雅黑"/>
              </a:rPr>
              <a:t>注：本页仅从防灾减灾技术角度复盘灾害成因，旨在提示企业加强营地选址与汛期管理，不涉及对具体责任主体的事故责任认定。</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09600" y="495299"/>
            <a:ext cx="57150" cy="304800"/>
          </a:xfrm>
          <a:prstGeom prst="roundRect">
            <a:avLst>
              <a:gd name="adj" fmla="val 50000"/>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381000"/>
            <a:ext cx="8191500" cy="533400"/>
          </a:xfrm>
          <a:prstGeom prst="rect">
            <a:avLst/>
          </a:prstGeom>
          <a:noFill/>
        </p:spPr>
        <p:txBody>
          <a:bodyPr wrap="square" lIns="0" rIns="0" tIns="0" bIns="0" anchor="t">
            <a:spAutoFit/>
          </a:bodyPr>
          <a:lstStyle/>
          <a:p>
            <a:pPr algn="l">
              <a:lnSpc>
                <a:spcPct val="100000"/>
              </a:lnSpc>
              <a:spcBef>
                <a:spcPts val="0"/>
              </a:spcBef>
              <a:spcAft>
                <a:spcPts val="0"/>
              </a:spcAft>
            </a:pPr>
            <a:r>
              <a:rPr sz="2550" b="1">
                <a:solidFill>
                  <a:srgbClr val="16243A"/>
                </a:solidFill>
                <a:latin typeface="微软雅黑"/>
                <a:ea typeface="微软雅黑"/>
              </a:rPr>
              <a:t>地质灾害：识别前兆，果断避险</a:t>
            </a:r>
          </a:p>
        </p:txBody>
      </p:sp>
      <p:sp>
        <p:nvSpPr>
          <p:cNvPr id="5" name="TextBox 4"/>
          <p:cNvSpPr txBox="1"/>
          <p:nvPr/>
        </p:nvSpPr>
        <p:spPr>
          <a:xfrm>
            <a:off x="5715000" y="514350"/>
            <a:ext cx="5867400" cy="2667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滑坡 · 崩塌 · 泥石流</a:t>
            </a:r>
          </a:p>
        </p:txBody>
      </p:sp>
      <p:sp>
        <p:nvSpPr>
          <p:cNvPr id="6" name="TextBox 5"/>
          <p:cNvSpPr txBox="1"/>
          <p:nvPr/>
        </p:nvSpPr>
        <p:spPr>
          <a:xfrm>
            <a:off x="609600" y="6362700"/>
            <a:ext cx="7239000" cy="228600"/>
          </a:xfrm>
          <a:prstGeom prst="rect">
            <a:avLst/>
          </a:prstGeom>
          <a:noFill/>
        </p:spPr>
        <p:txBody>
          <a:bodyPr wrap="square" lIns="0" rIns="0" tIns="0" bIns="0" anchor="t">
            <a:spAutoFit/>
          </a:bodyPr>
          <a:lstStyle/>
          <a:p>
            <a:pPr algn="l">
              <a:lnSpc>
                <a:spcPct val="100000"/>
              </a:lnSpc>
              <a:spcBef>
                <a:spcPts val="0"/>
              </a:spcBef>
              <a:spcAft>
                <a:spcPts val="0"/>
              </a:spcAft>
            </a:pPr>
            <a:r>
              <a:rPr sz="975" b="0">
                <a:solidFill>
                  <a:srgbClr val="5A6B80"/>
                </a:solidFill>
                <a:latin typeface="微软雅黑"/>
                <a:ea typeface="微软雅黑"/>
              </a:rPr>
              <a:t>防灾减灾培训课件 · 近 10 年自然灾害典型案例解读</a:t>
            </a:r>
          </a:p>
        </p:txBody>
      </p:sp>
      <p:sp>
        <p:nvSpPr>
          <p:cNvPr id="7" name="TextBox 6"/>
          <p:cNvSpPr txBox="1"/>
          <p:nvPr/>
        </p:nvSpPr>
        <p:spPr>
          <a:xfrm>
            <a:off x="8572500" y="6362700"/>
            <a:ext cx="3009900" cy="2286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35 / 44</a:t>
            </a:r>
          </a:p>
        </p:txBody>
      </p:sp>
      <p:sp>
        <p:nvSpPr>
          <p:cNvPr id="8" name="TextBox 7"/>
          <p:cNvSpPr txBox="1"/>
          <p:nvPr/>
        </p:nvSpPr>
        <p:spPr>
          <a:xfrm>
            <a:off x="609600" y="1219200"/>
            <a:ext cx="10972800" cy="266700"/>
          </a:xfrm>
          <a:prstGeom prst="rect">
            <a:avLst/>
          </a:prstGeom>
          <a:noFill/>
        </p:spPr>
        <p:txBody>
          <a:bodyPr wrap="square" lIns="0" rIns="0" tIns="0" bIns="0" anchor="t">
            <a:spAutoFit/>
          </a:bodyPr>
          <a:lstStyle/>
          <a:p>
            <a:pPr algn="l">
              <a:lnSpc>
                <a:spcPct val="100000"/>
              </a:lnSpc>
              <a:spcBef>
                <a:spcPts val="0"/>
              </a:spcBef>
              <a:spcAft>
                <a:spcPts val="0"/>
              </a:spcAft>
            </a:pPr>
            <a:r>
              <a:rPr sz="1237" b="1">
                <a:solidFill>
                  <a:srgbClr val="0B3A6B"/>
                </a:solidFill>
                <a:latin typeface="微软雅黑"/>
                <a:ea typeface="微软雅黑"/>
              </a:rPr>
              <a:t>一、灾害发生前的常见前兆</a:t>
            </a:r>
          </a:p>
        </p:txBody>
      </p:sp>
      <p:sp>
        <p:nvSpPr>
          <p:cNvPr id="9" name="Rounded Rectangle 8"/>
          <p:cNvSpPr/>
          <p:nvPr/>
        </p:nvSpPr>
        <p:spPr>
          <a:xfrm>
            <a:off x="609600" y="1562100"/>
            <a:ext cx="3505200" cy="1200150"/>
          </a:xfrm>
          <a:prstGeom prst="roundRect">
            <a:avLst>
              <a:gd name="adj" fmla="val 9523"/>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09600" y="1562100"/>
            <a:ext cx="3505200" cy="47625"/>
          </a:xfrm>
          <a:prstGeom prst="rect">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38200" y="1714500"/>
            <a:ext cx="3048000" cy="247649"/>
          </a:xfrm>
          <a:prstGeom prst="rect">
            <a:avLst/>
          </a:prstGeom>
          <a:noFill/>
        </p:spPr>
        <p:txBody>
          <a:bodyPr wrap="square" lIns="0" rIns="0" tIns="0" bIns="0" anchor="t">
            <a:spAutoFit/>
          </a:bodyPr>
          <a:lstStyle/>
          <a:p>
            <a:pPr algn="l">
              <a:lnSpc>
                <a:spcPct val="100000"/>
              </a:lnSpc>
              <a:spcBef>
                <a:spcPts val="0"/>
              </a:spcBef>
              <a:spcAft>
                <a:spcPts val="0"/>
              </a:spcAft>
            </a:pPr>
            <a:r>
              <a:rPr sz="1200" b="1">
                <a:solidFill>
                  <a:srgbClr val="E8562A"/>
                </a:solidFill>
                <a:latin typeface="微软雅黑"/>
                <a:ea typeface="微软雅黑"/>
              </a:rPr>
              <a:t>滑坡前兆</a:t>
            </a:r>
          </a:p>
        </p:txBody>
      </p:sp>
      <p:sp>
        <p:nvSpPr>
          <p:cNvPr id="12" name="TextBox 11"/>
          <p:cNvSpPr txBox="1"/>
          <p:nvPr/>
        </p:nvSpPr>
        <p:spPr>
          <a:xfrm>
            <a:off x="838200" y="2000250"/>
            <a:ext cx="3048000" cy="704850"/>
          </a:xfrm>
          <a:prstGeom prst="rect">
            <a:avLst/>
          </a:prstGeom>
          <a:noFill/>
        </p:spPr>
        <p:txBody>
          <a:bodyPr wrap="square" lIns="0" rIns="0" tIns="0" bIns="0" anchor="t">
            <a:spAutoFit/>
          </a:bodyPr>
          <a:lstStyle/>
          <a:p>
            <a:pPr algn="l">
              <a:lnSpc>
                <a:spcPct val="145000"/>
              </a:lnSpc>
              <a:spcBef>
                <a:spcPts val="0"/>
              </a:spcBef>
              <a:spcAft>
                <a:spcPts val="0"/>
              </a:spcAft>
            </a:pPr>
            <a:r>
              <a:rPr sz="900" b="0">
                <a:solidFill>
                  <a:srgbClr val="16243A"/>
                </a:solidFill>
                <a:latin typeface="微软雅黑"/>
                <a:ea typeface="微软雅黑"/>
              </a:rPr>
              <a:t>坡体出现裂缝并持续加宽、树木电线杆倾斜、泉水井水突然浑浊或干涸、房屋墙体开裂、坡脚渗出浑水</a:t>
            </a:r>
          </a:p>
        </p:txBody>
      </p:sp>
      <p:sp>
        <p:nvSpPr>
          <p:cNvPr id="13" name="Rounded Rectangle 12"/>
          <p:cNvSpPr/>
          <p:nvPr/>
        </p:nvSpPr>
        <p:spPr>
          <a:xfrm>
            <a:off x="4343400" y="1562100"/>
            <a:ext cx="3505200" cy="1200150"/>
          </a:xfrm>
          <a:prstGeom prst="roundRect">
            <a:avLst>
              <a:gd name="adj" fmla="val 9523"/>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4343400" y="1562100"/>
            <a:ext cx="3505200" cy="47625"/>
          </a:xfrm>
          <a:prstGeom prst="rect">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572000" y="1714500"/>
            <a:ext cx="3048000" cy="247649"/>
          </a:xfrm>
          <a:prstGeom prst="rect">
            <a:avLst/>
          </a:prstGeom>
          <a:noFill/>
        </p:spPr>
        <p:txBody>
          <a:bodyPr wrap="square" lIns="0" rIns="0" tIns="0" bIns="0" anchor="t">
            <a:spAutoFit/>
          </a:bodyPr>
          <a:lstStyle/>
          <a:p>
            <a:pPr algn="l">
              <a:lnSpc>
                <a:spcPct val="100000"/>
              </a:lnSpc>
              <a:spcBef>
                <a:spcPts val="0"/>
              </a:spcBef>
              <a:spcAft>
                <a:spcPts val="0"/>
              </a:spcAft>
            </a:pPr>
            <a:r>
              <a:rPr sz="1200" b="1">
                <a:solidFill>
                  <a:srgbClr val="2E7DD1"/>
                </a:solidFill>
                <a:latin typeface="微软雅黑"/>
                <a:ea typeface="微软雅黑"/>
              </a:rPr>
              <a:t>崩塌前兆</a:t>
            </a:r>
          </a:p>
        </p:txBody>
      </p:sp>
      <p:sp>
        <p:nvSpPr>
          <p:cNvPr id="16" name="TextBox 15"/>
          <p:cNvSpPr txBox="1"/>
          <p:nvPr/>
        </p:nvSpPr>
        <p:spPr>
          <a:xfrm>
            <a:off x="4572000" y="2000250"/>
            <a:ext cx="3048000" cy="704850"/>
          </a:xfrm>
          <a:prstGeom prst="rect">
            <a:avLst/>
          </a:prstGeom>
          <a:noFill/>
        </p:spPr>
        <p:txBody>
          <a:bodyPr wrap="square" lIns="0" rIns="0" tIns="0" bIns="0" anchor="t">
            <a:spAutoFit/>
          </a:bodyPr>
          <a:lstStyle/>
          <a:p>
            <a:pPr algn="l">
              <a:lnSpc>
                <a:spcPct val="145000"/>
              </a:lnSpc>
              <a:spcBef>
                <a:spcPts val="0"/>
              </a:spcBef>
              <a:spcAft>
                <a:spcPts val="0"/>
              </a:spcAft>
            </a:pPr>
            <a:r>
              <a:rPr sz="900" b="0">
                <a:solidFill>
                  <a:srgbClr val="16243A"/>
                </a:solidFill>
                <a:latin typeface="微软雅黑"/>
                <a:ea typeface="微软雅黑"/>
              </a:rPr>
              <a:t>陡崖顶部裂缝增多、小石块不断掉落、崖体发出撕裂或摩擦声、岩体出现明显位移</a:t>
            </a:r>
          </a:p>
        </p:txBody>
      </p:sp>
      <p:sp>
        <p:nvSpPr>
          <p:cNvPr id="17" name="Rounded Rectangle 16"/>
          <p:cNvSpPr/>
          <p:nvPr/>
        </p:nvSpPr>
        <p:spPr>
          <a:xfrm>
            <a:off x="8077200" y="1562100"/>
            <a:ext cx="3505200" cy="1200150"/>
          </a:xfrm>
          <a:prstGeom prst="roundRect">
            <a:avLst>
              <a:gd name="adj" fmla="val 9523"/>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8077200" y="1562100"/>
            <a:ext cx="3505200" cy="47625"/>
          </a:xfrm>
          <a:prstGeom prst="rect">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305800" y="1714500"/>
            <a:ext cx="3048000" cy="247649"/>
          </a:xfrm>
          <a:prstGeom prst="rect">
            <a:avLst/>
          </a:prstGeom>
          <a:noFill/>
        </p:spPr>
        <p:txBody>
          <a:bodyPr wrap="square" lIns="0" rIns="0" tIns="0" bIns="0" anchor="t">
            <a:spAutoFit/>
          </a:bodyPr>
          <a:lstStyle/>
          <a:p>
            <a:pPr algn="l">
              <a:lnSpc>
                <a:spcPct val="100000"/>
              </a:lnSpc>
              <a:spcBef>
                <a:spcPts val="0"/>
              </a:spcBef>
              <a:spcAft>
                <a:spcPts val="0"/>
              </a:spcAft>
            </a:pPr>
            <a:r>
              <a:rPr sz="1200" b="1">
                <a:solidFill>
                  <a:srgbClr val="E8562A"/>
                </a:solidFill>
                <a:latin typeface="微软雅黑"/>
                <a:ea typeface="微软雅黑"/>
              </a:rPr>
              <a:t>泥石流前兆</a:t>
            </a:r>
          </a:p>
        </p:txBody>
      </p:sp>
      <p:sp>
        <p:nvSpPr>
          <p:cNvPr id="20" name="TextBox 19"/>
          <p:cNvSpPr txBox="1"/>
          <p:nvPr/>
        </p:nvSpPr>
        <p:spPr>
          <a:xfrm>
            <a:off x="8305800" y="2000250"/>
            <a:ext cx="3048000" cy="704850"/>
          </a:xfrm>
          <a:prstGeom prst="rect">
            <a:avLst/>
          </a:prstGeom>
          <a:noFill/>
        </p:spPr>
        <p:txBody>
          <a:bodyPr wrap="square" lIns="0" rIns="0" tIns="0" bIns="0" anchor="t">
            <a:spAutoFit/>
          </a:bodyPr>
          <a:lstStyle/>
          <a:p>
            <a:pPr algn="l">
              <a:lnSpc>
                <a:spcPct val="145000"/>
              </a:lnSpc>
              <a:spcBef>
                <a:spcPts val="0"/>
              </a:spcBef>
              <a:spcAft>
                <a:spcPts val="0"/>
              </a:spcAft>
            </a:pPr>
            <a:r>
              <a:rPr sz="900" b="0">
                <a:solidFill>
                  <a:srgbClr val="16243A"/>
                </a:solidFill>
                <a:latin typeface="微软雅黑"/>
                <a:ea typeface="微软雅黑"/>
              </a:rPr>
              <a:t>沟道内传来轰鸣声、河水突然断流或暴涨、沟口有大量碎石堆积、上游出现异常浑浊水流</a:t>
            </a:r>
          </a:p>
        </p:txBody>
      </p:sp>
      <p:sp>
        <p:nvSpPr>
          <p:cNvPr id="21" name="TextBox 20"/>
          <p:cNvSpPr txBox="1"/>
          <p:nvPr/>
        </p:nvSpPr>
        <p:spPr>
          <a:xfrm>
            <a:off x="609600" y="2895600"/>
            <a:ext cx="10972800" cy="266700"/>
          </a:xfrm>
          <a:prstGeom prst="rect">
            <a:avLst/>
          </a:prstGeom>
          <a:noFill/>
        </p:spPr>
        <p:txBody>
          <a:bodyPr wrap="square" lIns="0" rIns="0" tIns="0" bIns="0" anchor="t">
            <a:spAutoFit/>
          </a:bodyPr>
          <a:lstStyle/>
          <a:p>
            <a:pPr algn="l">
              <a:lnSpc>
                <a:spcPct val="100000"/>
              </a:lnSpc>
              <a:spcBef>
                <a:spcPts val="0"/>
              </a:spcBef>
              <a:spcAft>
                <a:spcPts val="0"/>
              </a:spcAft>
            </a:pPr>
            <a:r>
              <a:rPr sz="1237" b="1">
                <a:solidFill>
                  <a:srgbClr val="0B3A6B"/>
                </a:solidFill>
                <a:latin typeface="微软雅黑"/>
                <a:ea typeface="微软雅黑"/>
              </a:rPr>
              <a:t>二、避险与撤离要点</a:t>
            </a:r>
          </a:p>
        </p:txBody>
      </p:sp>
      <p:sp>
        <p:nvSpPr>
          <p:cNvPr id="22" name="Rounded Rectangle 21"/>
          <p:cNvSpPr/>
          <p:nvPr/>
        </p:nvSpPr>
        <p:spPr>
          <a:xfrm>
            <a:off x="609600" y="3219450"/>
            <a:ext cx="10972800" cy="533400"/>
          </a:xfrm>
          <a:prstGeom prst="roundRect">
            <a:avLst>
              <a:gd name="adj" fmla="val 17857"/>
            </a:avLst>
          </a:prstGeom>
          <a:solidFill>
            <a:srgbClr val="FFFFFF"/>
          </a:solidFill>
          <a:ln w="1270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ounded Rectangle 22"/>
          <p:cNvSpPr/>
          <p:nvPr/>
        </p:nvSpPr>
        <p:spPr>
          <a:xfrm>
            <a:off x="609600" y="3219450"/>
            <a:ext cx="1485900" cy="533400"/>
          </a:xfrm>
          <a:prstGeom prst="roundRect">
            <a:avLst>
              <a:gd name="adj" fmla="val 17857"/>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09600" y="3219450"/>
            <a:ext cx="1485900" cy="533400"/>
          </a:xfrm>
          <a:prstGeom prst="rect">
            <a:avLst/>
          </a:prstGeom>
          <a:noFill/>
        </p:spPr>
        <p:txBody>
          <a:bodyPr wrap="square" lIns="0" rIns="0" tIns="0" bIns="0" anchor="ctr">
            <a:spAutoFit/>
          </a:bodyPr>
          <a:lstStyle/>
          <a:p>
            <a:pPr algn="ctr">
              <a:lnSpc>
                <a:spcPct val="100000"/>
              </a:lnSpc>
              <a:spcBef>
                <a:spcPts val="0"/>
              </a:spcBef>
              <a:spcAft>
                <a:spcPts val="0"/>
              </a:spcAft>
            </a:pPr>
            <a:r>
              <a:rPr sz="1087" b="1">
                <a:solidFill>
                  <a:srgbClr val="FFFFFF"/>
                </a:solidFill>
                <a:latin typeface="微软雅黑"/>
                <a:ea typeface="微软雅黑"/>
              </a:rPr>
              <a:t>撤离方向</a:t>
            </a:r>
          </a:p>
        </p:txBody>
      </p:sp>
      <p:sp>
        <p:nvSpPr>
          <p:cNvPr id="25" name="TextBox 24"/>
          <p:cNvSpPr txBox="1"/>
          <p:nvPr/>
        </p:nvSpPr>
        <p:spPr>
          <a:xfrm>
            <a:off x="2324100" y="3219450"/>
            <a:ext cx="9048750" cy="533400"/>
          </a:xfrm>
          <a:prstGeom prst="rect">
            <a:avLst/>
          </a:prstGeom>
          <a:noFill/>
        </p:spPr>
        <p:txBody>
          <a:bodyPr wrap="square" lIns="0" rIns="0" tIns="0" bIns="0" anchor="ctr">
            <a:spAutoFit/>
          </a:bodyPr>
          <a:lstStyle/>
          <a:p>
            <a:pPr algn="l">
              <a:lnSpc>
                <a:spcPct val="140000"/>
              </a:lnSpc>
              <a:spcBef>
                <a:spcPts val="0"/>
              </a:spcBef>
              <a:spcAft>
                <a:spcPts val="0"/>
              </a:spcAft>
            </a:pPr>
            <a:r>
              <a:rPr sz="937" b="0">
                <a:solidFill>
                  <a:srgbClr val="16243A"/>
                </a:solidFill>
                <a:latin typeface="微软雅黑"/>
                <a:ea typeface="微软雅黑"/>
              </a:rPr>
              <a:t>发生滑坡时，向滑坡体两侧（垂直于滑动方向）撤离，切勿顺着滑坡方向跑</a:t>
            </a:r>
          </a:p>
        </p:txBody>
      </p:sp>
      <p:sp>
        <p:nvSpPr>
          <p:cNvPr id="26" name="Rounded Rectangle 25"/>
          <p:cNvSpPr/>
          <p:nvPr/>
        </p:nvSpPr>
        <p:spPr>
          <a:xfrm>
            <a:off x="609600" y="3829050"/>
            <a:ext cx="10972800" cy="533400"/>
          </a:xfrm>
          <a:prstGeom prst="roundRect">
            <a:avLst>
              <a:gd name="adj" fmla="val 17857"/>
            </a:avLst>
          </a:prstGeom>
          <a:solidFill>
            <a:srgbClr val="FFFFFF"/>
          </a:solidFill>
          <a:ln w="1270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ounded Rectangle 26"/>
          <p:cNvSpPr/>
          <p:nvPr/>
        </p:nvSpPr>
        <p:spPr>
          <a:xfrm>
            <a:off x="609600" y="3829050"/>
            <a:ext cx="1485900" cy="533400"/>
          </a:xfrm>
          <a:prstGeom prst="roundRect">
            <a:avLst>
              <a:gd name="adj" fmla="val 17857"/>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09600" y="3829050"/>
            <a:ext cx="1485900" cy="533400"/>
          </a:xfrm>
          <a:prstGeom prst="rect">
            <a:avLst/>
          </a:prstGeom>
          <a:noFill/>
        </p:spPr>
        <p:txBody>
          <a:bodyPr wrap="square" lIns="0" rIns="0" tIns="0" bIns="0" anchor="ctr">
            <a:spAutoFit/>
          </a:bodyPr>
          <a:lstStyle/>
          <a:p>
            <a:pPr algn="ctr">
              <a:lnSpc>
                <a:spcPct val="100000"/>
              </a:lnSpc>
              <a:spcBef>
                <a:spcPts val="0"/>
              </a:spcBef>
              <a:spcAft>
                <a:spcPts val="0"/>
              </a:spcAft>
            </a:pPr>
            <a:r>
              <a:rPr sz="1087" b="1">
                <a:solidFill>
                  <a:srgbClr val="FFFFFF"/>
                </a:solidFill>
                <a:latin typeface="微软雅黑"/>
                <a:ea typeface="微软雅黑"/>
              </a:rPr>
              <a:t>遇到泥石流</a:t>
            </a:r>
          </a:p>
        </p:txBody>
      </p:sp>
      <p:sp>
        <p:nvSpPr>
          <p:cNvPr id="29" name="TextBox 28"/>
          <p:cNvSpPr txBox="1"/>
          <p:nvPr/>
        </p:nvSpPr>
        <p:spPr>
          <a:xfrm>
            <a:off x="2324100" y="3829050"/>
            <a:ext cx="9048750" cy="533400"/>
          </a:xfrm>
          <a:prstGeom prst="rect">
            <a:avLst/>
          </a:prstGeom>
          <a:noFill/>
        </p:spPr>
        <p:txBody>
          <a:bodyPr wrap="square" lIns="0" rIns="0" tIns="0" bIns="0" anchor="ctr">
            <a:spAutoFit/>
          </a:bodyPr>
          <a:lstStyle/>
          <a:p>
            <a:pPr algn="l">
              <a:lnSpc>
                <a:spcPct val="140000"/>
              </a:lnSpc>
              <a:spcBef>
                <a:spcPts val="0"/>
              </a:spcBef>
              <a:spcAft>
                <a:spcPts val="0"/>
              </a:spcAft>
            </a:pPr>
            <a:r>
              <a:rPr sz="937" b="0">
                <a:solidFill>
                  <a:srgbClr val="16243A"/>
                </a:solidFill>
                <a:latin typeface="微软雅黑"/>
                <a:ea typeface="微软雅黑"/>
              </a:rPr>
              <a:t>立即向两侧山坡高处撤离，不要顺沟向下或向上游跑，不要停留在沟口</a:t>
            </a:r>
          </a:p>
        </p:txBody>
      </p:sp>
      <p:sp>
        <p:nvSpPr>
          <p:cNvPr id="30" name="Rounded Rectangle 29"/>
          <p:cNvSpPr/>
          <p:nvPr/>
        </p:nvSpPr>
        <p:spPr>
          <a:xfrm>
            <a:off x="609600" y="4438650"/>
            <a:ext cx="10972800" cy="533400"/>
          </a:xfrm>
          <a:prstGeom prst="roundRect">
            <a:avLst>
              <a:gd name="adj" fmla="val 17857"/>
            </a:avLst>
          </a:prstGeom>
          <a:solidFill>
            <a:srgbClr val="FFFFFF"/>
          </a:solidFill>
          <a:ln w="1270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ounded Rectangle 30"/>
          <p:cNvSpPr/>
          <p:nvPr/>
        </p:nvSpPr>
        <p:spPr>
          <a:xfrm>
            <a:off x="609600" y="4438650"/>
            <a:ext cx="1485900" cy="533400"/>
          </a:xfrm>
          <a:prstGeom prst="roundRect">
            <a:avLst>
              <a:gd name="adj" fmla="val 17857"/>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609600" y="4438650"/>
            <a:ext cx="1485900" cy="533400"/>
          </a:xfrm>
          <a:prstGeom prst="rect">
            <a:avLst/>
          </a:prstGeom>
          <a:noFill/>
        </p:spPr>
        <p:txBody>
          <a:bodyPr wrap="square" lIns="0" rIns="0" tIns="0" bIns="0" anchor="ctr">
            <a:spAutoFit/>
          </a:bodyPr>
          <a:lstStyle/>
          <a:p>
            <a:pPr algn="ctr">
              <a:lnSpc>
                <a:spcPct val="100000"/>
              </a:lnSpc>
              <a:spcBef>
                <a:spcPts val="0"/>
              </a:spcBef>
              <a:spcAft>
                <a:spcPts val="0"/>
              </a:spcAft>
            </a:pPr>
            <a:r>
              <a:rPr sz="1087" b="1">
                <a:solidFill>
                  <a:srgbClr val="FFFFFF"/>
                </a:solidFill>
                <a:latin typeface="微软雅黑"/>
                <a:ea typeface="微软雅黑"/>
              </a:rPr>
              <a:t>不要返回</a:t>
            </a:r>
          </a:p>
        </p:txBody>
      </p:sp>
      <p:sp>
        <p:nvSpPr>
          <p:cNvPr id="33" name="TextBox 32"/>
          <p:cNvSpPr txBox="1"/>
          <p:nvPr/>
        </p:nvSpPr>
        <p:spPr>
          <a:xfrm>
            <a:off x="2324100" y="4438650"/>
            <a:ext cx="9048750" cy="533400"/>
          </a:xfrm>
          <a:prstGeom prst="rect">
            <a:avLst/>
          </a:prstGeom>
          <a:noFill/>
        </p:spPr>
        <p:txBody>
          <a:bodyPr wrap="square" lIns="0" rIns="0" tIns="0" bIns="0" anchor="ctr">
            <a:spAutoFit/>
          </a:bodyPr>
          <a:lstStyle/>
          <a:p>
            <a:pPr algn="l">
              <a:lnSpc>
                <a:spcPct val="140000"/>
              </a:lnSpc>
              <a:spcBef>
                <a:spcPts val="0"/>
              </a:spcBef>
              <a:spcAft>
                <a:spcPts val="0"/>
              </a:spcAft>
            </a:pPr>
            <a:r>
              <a:rPr sz="937" b="0">
                <a:solidFill>
                  <a:srgbClr val="16243A"/>
                </a:solidFill>
                <a:latin typeface="微软雅黑"/>
                <a:ea typeface="微软雅黑"/>
              </a:rPr>
              <a:t>撤离后严禁返回危险区域取物，次生灾害往往在强降雨后数小时至数天内发生</a:t>
            </a:r>
          </a:p>
        </p:txBody>
      </p:sp>
      <p:sp>
        <p:nvSpPr>
          <p:cNvPr id="34" name="Rounded Rectangle 33"/>
          <p:cNvSpPr/>
          <p:nvPr/>
        </p:nvSpPr>
        <p:spPr>
          <a:xfrm>
            <a:off x="609600" y="5048250"/>
            <a:ext cx="10972800" cy="533400"/>
          </a:xfrm>
          <a:prstGeom prst="roundRect">
            <a:avLst>
              <a:gd name="adj" fmla="val 17857"/>
            </a:avLst>
          </a:prstGeom>
          <a:solidFill>
            <a:srgbClr val="FFFFFF"/>
          </a:solidFill>
          <a:ln w="1270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Rounded Rectangle 34"/>
          <p:cNvSpPr/>
          <p:nvPr/>
        </p:nvSpPr>
        <p:spPr>
          <a:xfrm>
            <a:off x="609600" y="5048250"/>
            <a:ext cx="1485900" cy="533400"/>
          </a:xfrm>
          <a:prstGeom prst="roundRect">
            <a:avLst>
              <a:gd name="adj" fmla="val 17857"/>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609600" y="5048250"/>
            <a:ext cx="1485900" cy="533400"/>
          </a:xfrm>
          <a:prstGeom prst="rect">
            <a:avLst/>
          </a:prstGeom>
          <a:noFill/>
        </p:spPr>
        <p:txBody>
          <a:bodyPr wrap="square" lIns="0" rIns="0" tIns="0" bIns="0" anchor="ctr">
            <a:spAutoFit/>
          </a:bodyPr>
          <a:lstStyle/>
          <a:p>
            <a:pPr algn="ctr">
              <a:lnSpc>
                <a:spcPct val="100000"/>
              </a:lnSpc>
              <a:spcBef>
                <a:spcPts val="0"/>
              </a:spcBef>
              <a:spcAft>
                <a:spcPts val="0"/>
              </a:spcAft>
            </a:pPr>
            <a:r>
              <a:rPr sz="1087" b="1">
                <a:solidFill>
                  <a:srgbClr val="FFFFFF"/>
                </a:solidFill>
                <a:latin typeface="微软雅黑"/>
                <a:ea typeface="微软雅黑"/>
              </a:rPr>
              <a:t>及时报告</a:t>
            </a:r>
          </a:p>
        </p:txBody>
      </p:sp>
      <p:sp>
        <p:nvSpPr>
          <p:cNvPr id="37" name="TextBox 36"/>
          <p:cNvSpPr txBox="1"/>
          <p:nvPr/>
        </p:nvSpPr>
        <p:spPr>
          <a:xfrm>
            <a:off x="2324100" y="5048250"/>
            <a:ext cx="9048750" cy="533400"/>
          </a:xfrm>
          <a:prstGeom prst="rect">
            <a:avLst/>
          </a:prstGeom>
          <a:noFill/>
        </p:spPr>
        <p:txBody>
          <a:bodyPr wrap="square" lIns="0" rIns="0" tIns="0" bIns="0" anchor="ctr">
            <a:spAutoFit/>
          </a:bodyPr>
          <a:lstStyle/>
          <a:p>
            <a:pPr algn="l">
              <a:lnSpc>
                <a:spcPct val="140000"/>
              </a:lnSpc>
              <a:spcBef>
                <a:spcPts val="0"/>
              </a:spcBef>
              <a:spcAft>
                <a:spcPts val="0"/>
              </a:spcAft>
            </a:pPr>
            <a:r>
              <a:rPr sz="937" b="0">
                <a:solidFill>
                  <a:srgbClr val="16243A"/>
                </a:solidFill>
                <a:latin typeface="微软雅黑"/>
                <a:ea typeface="微软雅黑"/>
              </a:rPr>
              <a:t>发现前兆立即报告村（社区）与属地自然资源部门，配合设置警戒与监测</a:t>
            </a:r>
          </a:p>
        </p:txBody>
      </p:sp>
      <p:sp>
        <p:nvSpPr>
          <p:cNvPr id="38" name="Rounded Rectangle 37"/>
          <p:cNvSpPr/>
          <p:nvPr/>
        </p:nvSpPr>
        <p:spPr>
          <a:xfrm>
            <a:off x="609600" y="5657850"/>
            <a:ext cx="10972800" cy="533400"/>
          </a:xfrm>
          <a:prstGeom prst="roundRect">
            <a:avLst>
              <a:gd name="adj" fmla="val 17857"/>
            </a:avLst>
          </a:prstGeom>
          <a:solidFill>
            <a:srgbClr val="FFFFFF"/>
          </a:solidFill>
          <a:ln w="1270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Rounded Rectangle 38"/>
          <p:cNvSpPr/>
          <p:nvPr/>
        </p:nvSpPr>
        <p:spPr>
          <a:xfrm>
            <a:off x="609600" y="5657850"/>
            <a:ext cx="1485900" cy="533400"/>
          </a:xfrm>
          <a:prstGeom prst="roundRect">
            <a:avLst>
              <a:gd name="adj" fmla="val 17857"/>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609600" y="5657850"/>
            <a:ext cx="1485900" cy="533400"/>
          </a:xfrm>
          <a:prstGeom prst="rect">
            <a:avLst/>
          </a:prstGeom>
          <a:noFill/>
        </p:spPr>
        <p:txBody>
          <a:bodyPr wrap="square" lIns="0" rIns="0" tIns="0" bIns="0" anchor="ctr">
            <a:spAutoFit/>
          </a:bodyPr>
          <a:lstStyle/>
          <a:p>
            <a:pPr algn="ctr">
              <a:lnSpc>
                <a:spcPct val="100000"/>
              </a:lnSpc>
              <a:spcBef>
                <a:spcPts val="0"/>
              </a:spcBef>
              <a:spcAft>
                <a:spcPts val="0"/>
              </a:spcAft>
            </a:pPr>
            <a:r>
              <a:rPr sz="1087" b="1">
                <a:solidFill>
                  <a:srgbClr val="FFFFFF"/>
                </a:solidFill>
                <a:latin typeface="微软雅黑"/>
                <a:ea typeface="微软雅黑"/>
              </a:rPr>
              <a:t>企业厂区</a:t>
            </a:r>
          </a:p>
        </p:txBody>
      </p:sp>
      <p:sp>
        <p:nvSpPr>
          <p:cNvPr id="41" name="TextBox 40"/>
          <p:cNvSpPr txBox="1"/>
          <p:nvPr/>
        </p:nvSpPr>
        <p:spPr>
          <a:xfrm>
            <a:off x="2324100" y="5657850"/>
            <a:ext cx="9048750" cy="533400"/>
          </a:xfrm>
          <a:prstGeom prst="rect">
            <a:avLst/>
          </a:prstGeom>
          <a:noFill/>
        </p:spPr>
        <p:txBody>
          <a:bodyPr wrap="square" lIns="0" rIns="0" tIns="0" bIns="0" anchor="ctr">
            <a:spAutoFit/>
          </a:bodyPr>
          <a:lstStyle/>
          <a:p>
            <a:pPr algn="l">
              <a:lnSpc>
                <a:spcPct val="140000"/>
              </a:lnSpc>
              <a:spcBef>
                <a:spcPts val="0"/>
              </a:spcBef>
              <a:spcAft>
                <a:spcPts val="0"/>
              </a:spcAft>
            </a:pPr>
            <a:r>
              <a:rPr sz="937" b="0">
                <a:solidFill>
                  <a:srgbClr val="16243A"/>
                </a:solidFill>
                <a:latin typeface="微软雅黑"/>
                <a:ea typeface="微软雅黑"/>
              </a:rPr>
              <a:t>厂区位于山区时，汛前应委托专业机构开展地质灾害危险性评估与隐患排查</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gradFill rotWithShape="1">
            <a:gsLst>
              <a:gs pos="0">
                <a:srgbClr val="082A50"/>
              </a:gs>
              <a:gs pos="100000">
                <a:srgbClr val="164A80"/>
              </a:gs>
            </a:gsLst>
            <a:lin scaled="0" ang="135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8858250" y="-857250"/>
            <a:ext cx="4190999" cy="4190999"/>
          </a:xfrm>
          <a:prstGeom prst="ellipse">
            <a:avLst/>
          </a:prstGeom>
          <a:solidFill>
            <a:srgbClr val="2E7DD1">
              <a:alpha val="1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11049000" y="5143500"/>
            <a:ext cx="2667000" cy="2667000"/>
          </a:xfrm>
          <a:prstGeom prst="ellipse">
            <a:avLst/>
          </a:prstGeom>
          <a:solidFill>
            <a:srgbClr val="E8562A">
              <a:alpha val="1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47749" y="2038349"/>
            <a:ext cx="6667500" cy="1619250"/>
          </a:xfrm>
          <a:prstGeom prst="rect">
            <a:avLst/>
          </a:prstGeom>
          <a:noFill/>
        </p:spPr>
        <p:txBody>
          <a:bodyPr wrap="square" lIns="0" rIns="0" tIns="0" bIns="0" anchor="t">
            <a:spAutoFit/>
          </a:bodyPr>
          <a:lstStyle/>
          <a:p>
            <a:pPr algn="l">
              <a:lnSpc>
                <a:spcPct val="95000"/>
              </a:lnSpc>
              <a:spcBef>
                <a:spcPts val="0"/>
              </a:spcBef>
              <a:spcAft>
                <a:spcPts val="0"/>
              </a:spcAft>
            </a:pPr>
            <a:r>
              <a:rPr sz="11100" b="1">
                <a:solidFill>
                  <a:srgbClr val="FFFFFF"/>
                </a:solidFill>
                <a:latin typeface="微软雅黑"/>
                <a:ea typeface="微软雅黑"/>
              </a:rPr>
              <a:t>05</a:t>
            </a:r>
          </a:p>
        </p:txBody>
      </p:sp>
      <p:sp>
        <p:nvSpPr>
          <p:cNvPr id="6" name="Rounded Rectangle 5"/>
          <p:cNvSpPr/>
          <p:nvPr/>
        </p:nvSpPr>
        <p:spPr>
          <a:xfrm>
            <a:off x="1047749" y="3543300"/>
            <a:ext cx="609600" cy="57150"/>
          </a:xfrm>
          <a:prstGeom prst="roundRect">
            <a:avLst>
              <a:gd name="adj" fmla="val 5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47749" y="3790949"/>
            <a:ext cx="9525000" cy="762000"/>
          </a:xfrm>
          <a:prstGeom prst="rect">
            <a:avLst/>
          </a:prstGeom>
          <a:noFill/>
        </p:spPr>
        <p:txBody>
          <a:bodyPr wrap="square" lIns="0" rIns="0" tIns="0" bIns="0" anchor="t">
            <a:spAutoFit/>
          </a:bodyPr>
          <a:lstStyle/>
          <a:p>
            <a:pPr algn="l">
              <a:lnSpc>
                <a:spcPct val="100000"/>
              </a:lnSpc>
              <a:spcBef>
                <a:spcPts val="0"/>
              </a:spcBef>
              <a:spcAft>
                <a:spcPts val="0"/>
              </a:spcAft>
            </a:pPr>
            <a:r>
              <a:rPr sz="4200" b="1">
                <a:solidFill>
                  <a:srgbClr val="FFFFFF"/>
                </a:solidFill>
                <a:latin typeface="微软雅黑"/>
                <a:ea typeface="微软雅黑"/>
              </a:rPr>
              <a:t>从案例到行动</a:t>
            </a:r>
          </a:p>
        </p:txBody>
      </p:sp>
      <p:sp>
        <p:nvSpPr>
          <p:cNvPr id="8" name="TextBox 7"/>
          <p:cNvSpPr txBox="1"/>
          <p:nvPr/>
        </p:nvSpPr>
        <p:spPr>
          <a:xfrm>
            <a:off x="1047749" y="4629150"/>
            <a:ext cx="9525000" cy="571500"/>
          </a:xfrm>
          <a:prstGeom prst="rect">
            <a:avLst/>
          </a:prstGeom>
          <a:noFill/>
        </p:spPr>
        <p:txBody>
          <a:bodyPr wrap="square" lIns="0" rIns="0" tIns="0" bIns="0" anchor="t">
            <a:spAutoFit/>
          </a:bodyPr>
          <a:lstStyle/>
          <a:p>
            <a:pPr algn="l">
              <a:lnSpc>
                <a:spcPct val="130000"/>
              </a:lnSpc>
              <a:spcBef>
                <a:spcPts val="0"/>
              </a:spcBef>
              <a:spcAft>
                <a:spcPts val="0"/>
              </a:spcAft>
            </a:pPr>
            <a:r>
              <a:rPr sz="1350" b="0">
                <a:solidFill>
                  <a:srgbClr val="A9C9EC"/>
                </a:solidFill>
                <a:latin typeface="微软雅黑"/>
                <a:ea typeface="微软雅黑"/>
              </a:rPr>
              <a:t>共性教训、企业责任与个人能力建设</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09600" y="495299"/>
            <a:ext cx="57150" cy="304800"/>
          </a:xfrm>
          <a:prstGeom prst="roundRect">
            <a:avLst>
              <a:gd name="adj" fmla="val 5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381000"/>
            <a:ext cx="8191500" cy="533400"/>
          </a:xfrm>
          <a:prstGeom prst="rect">
            <a:avLst/>
          </a:prstGeom>
          <a:noFill/>
        </p:spPr>
        <p:txBody>
          <a:bodyPr wrap="square" lIns="0" rIns="0" tIns="0" bIns="0" anchor="t">
            <a:spAutoFit/>
          </a:bodyPr>
          <a:lstStyle/>
          <a:p>
            <a:pPr algn="l">
              <a:lnSpc>
                <a:spcPct val="100000"/>
              </a:lnSpc>
              <a:spcBef>
                <a:spcPts val="0"/>
              </a:spcBef>
              <a:spcAft>
                <a:spcPts val="0"/>
              </a:spcAft>
            </a:pPr>
            <a:r>
              <a:rPr sz="2550" b="1">
                <a:solidFill>
                  <a:srgbClr val="16243A"/>
                </a:solidFill>
                <a:latin typeface="微软雅黑"/>
                <a:ea typeface="微软雅黑"/>
              </a:rPr>
              <a:t>五条共性教训：13 个案例告诉我们什么</a:t>
            </a:r>
          </a:p>
        </p:txBody>
      </p:sp>
      <p:sp>
        <p:nvSpPr>
          <p:cNvPr id="5" name="TextBox 4"/>
          <p:cNvSpPr txBox="1"/>
          <p:nvPr/>
        </p:nvSpPr>
        <p:spPr>
          <a:xfrm>
            <a:off x="5715000" y="514350"/>
            <a:ext cx="5867400" cy="2667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从个案中提炼规律</a:t>
            </a:r>
          </a:p>
        </p:txBody>
      </p:sp>
      <p:sp>
        <p:nvSpPr>
          <p:cNvPr id="6" name="TextBox 5"/>
          <p:cNvSpPr txBox="1"/>
          <p:nvPr/>
        </p:nvSpPr>
        <p:spPr>
          <a:xfrm>
            <a:off x="609600" y="6362700"/>
            <a:ext cx="7239000" cy="228600"/>
          </a:xfrm>
          <a:prstGeom prst="rect">
            <a:avLst/>
          </a:prstGeom>
          <a:noFill/>
        </p:spPr>
        <p:txBody>
          <a:bodyPr wrap="square" lIns="0" rIns="0" tIns="0" bIns="0" anchor="t">
            <a:spAutoFit/>
          </a:bodyPr>
          <a:lstStyle/>
          <a:p>
            <a:pPr algn="l">
              <a:lnSpc>
                <a:spcPct val="100000"/>
              </a:lnSpc>
              <a:spcBef>
                <a:spcPts val="0"/>
              </a:spcBef>
              <a:spcAft>
                <a:spcPts val="0"/>
              </a:spcAft>
            </a:pPr>
            <a:r>
              <a:rPr sz="975" b="0">
                <a:solidFill>
                  <a:srgbClr val="5A6B80"/>
                </a:solidFill>
                <a:latin typeface="微软雅黑"/>
                <a:ea typeface="微软雅黑"/>
              </a:rPr>
              <a:t>防灾减灾培训课件 · 近 10 年自然灾害典型案例解读</a:t>
            </a:r>
          </a:p>
        </p:txBody>
      </p:sp>
      <p:sp>
        <p:nvSpPr>
          <p:cNvPr id="7" name="TextBox 6"/>
          <p:cNvSpPr txBox="1"/>
          <p:nvPr/>
        </p:nvSpPr>
        <p:spPr>
          <a:xfrm>
            <a:off x="8572500" y="6362700"/>
            <a:ext cx="3009900" cy="2286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37 / 44</a:t>
            </a:r>
          </a:p>
        </p:txBody>
      </p:sp>
      <p:sp>
        <p:nvSpPr>
          <p:cNvPr id="8" name="Rounded Rectangle 7"/>
          <p:cNvSpPr/>
          <p:nvPr/>
        </p:nvSpPr>
        <p:spPr>
          <a:xfrm>
            <a:off x="609600" y="1238250"/>
            <a:ext cx="10972800" cy="838200"/>
          </a:xfrm>
          <a:prstGeom prst="roundRect">
            <a:avLst>
              <a:gd name="adj" fmla="val 13636"/>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609600" y="1238250"/>
            <a:ext cx="914400" cy="838200"/>
          </a:xfrm>
          <a:prstGeom prst="roundRect">
            <a:avLst>
              <a:gd name="adj" fmla="val 13636"/>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09600" y="1238250"/>
            <a:ext cx="914400" cy="838200"/>
          </a:xfrm>
          <a:prstGeom prst="rect">
            <a:avLst/>
          </a:prstGeom>
          <a:noFill/>
        </p:spPr>
        <p:txBody>
          <a:bodyPr wrap="square" lIns="0" rIns="0" tIns="0" bIns="0" anchor="ctr">
            <a:spAutoFit/>
          </a:bodyPr>
          <a:lstStyle/>
          <a:p>
            <a:pPr algn="ctr">
              <a:lnSpc>
                <a:spcPct val="100000"/>
              </a:lnSpc>
              <a:spcBef>
                <a:spcPts val="0"/>
              </a:spcBef>
              <a:spcAft>
                <a:spcPts val="0"/>
              </a:spcAft>
            </a:pPr>
            <a:r>
              <a:rPr sz="2250" b="1">
                <a:solidFill>
                  <a:srgbClr val="FFFFFF"/>
                </a:solidFill>
                <a:latin typeface="微软雅黑"/>
                <a:ea typeface="微软雅黑"/>
              </a:rPr>
              <a:t>01</a:t>
            </a:r>
          </a:p>
        </p:txBody>
      </p:sp>
      <p:sp>
        <p:nvSpPr>
          <p:cNvPr id="11" name="TextBox 10"/>
          <p:cNvSpPr txBox="1"/>
          <p:nvPr/>
        </p:nvSpPr>
        <p:spPr>
          <a:xfrm>
            <a:off x="1790700" y="1371600"/>
            <a:ext cx="9525000" cy="266700"/>
          </a:xfrm>
          <a:prstGeom prst="rect">
            <a:avLst/>
          </a:prstGeom>
          <a:noFill/>
        </p:spPr>
        <p:txBody>
          <a:bodyPr wrap="square" lIns="0" rIns="0" tIns="0" bIns="0" anchor="t">
            <a:spAutoFit/>
          </a:bodyPr>
          <a:lstStyle/>
          <a:p>
            <a:pPr algn="l">
              <a:lnSpc>
                <a:spcPct val="100000"/>
              </a:lnSpc>
              <a:spcBef>
                <a:spcPts val="0"/>
              </a:spcBef>
              <a:spcAft>
                <a:spcPts val="0"/>
              </a:spcAft>
            </a:pPr>
            <a:r>
              <a:rPr sz="1237" b="1">
                <a:solidFill>
                  <a:srgbClr val="16243A"/>
                </a:solidFill>
                <a:latin typeface="微软雅黑"/>
                <a:ea typeface="微软雅黑"/>
              </a:rPr>
              <a:t>预警必须形成"叫应"闭环</a:t>
            </a:r>
          </a:p>
        </p:txBody>
      </p:sp>
      <p:sp>
        <p:nvSpPr>
          <p:cNvPr id="12" name="TextBox 11"/>
          <p:cNvSpPr txBox="1"/>
          <p:nvPr/>
        </p:nvSpPr>
        <p:spPr>
          <a:xfrm>
            <a:off x="1790700" y="1676400"/>
            <a:ext cx="9525000" cy="323850"/>
          </a:xfrm>
          <a:prstGeom prst="rect">
            <a:avLst/>
          </a:prstGeom>
          <a:noFill/>
        </p:spPr>
        <p:txBody>
          <a:bodyPr wrap="square" lIns="0" rIns="0" tIns="0" bIns="0" anchor="t">
            <a:spAutoFit/>
          </a:bodyPr>
          <a:lstStyle/>
          <a:p>
            <a:pPr algn="l">
              <a:lnSpc>
                <a:spcPct val="140000"/>
              </a:lnSpc>
              <a:spcBef>
                <a:spcPts val="0"/>
              </a:spcBef>
              <a:spcAft>
                <a:spcPts val="0"/>
              </a:spcAft>
            </a:pPr>
            <a:r>
              <a:rPr sz="937" b="0">
                <a:solidFill>
                  <a:srgbClr val="5A6B80"/>
                </a:solidFill>
                <a:latin typeface="微软雅黑"/>
                <a:ea typeface="微软雅黑"/>
              </a:rPr>
              <a:t>预警发布不等于预警生效。谁接收、谁确认、谁行动、谁反馈，必须形成闭环，特别是夜间和节假日时段。</a:t>
            </a:r>
          </a:p>
        </p:txBody>
      </p:sp>
      <p:sp>
        <p:nvSpPr>
          <p:cNvPr id="13" name="Rounded Rectangle 12"/>
          <p:cNvSpPr/>
          <p:nvPr/>
        </p:nvSpPr>
        <p:spPr>
          <a:xfrm>
            <a:off x="609600" y="2152650"/>
            <a:ext cx="10972800" cy="838200"/>
          </a:xfrm>
          <a:prstGeom prst="roundRect">
            <a:avLst>
              <a:gd name="adj" fmla="val 13636"/>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609600" y="2152650"/>
            <a:ext cx="914400" cy="838200"/>
          </a:xfrm>
          <a:prstGeom prst="roundRect">
            <a:avLst>
              <a:gd name="adj" fmla="val 13636"/>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09600" y="2152650"/>
            <a:ext cx="914400" cy="838200"/>
          </a:xfrm>
          <a:prstGeom prst="rect">
            <a:avLst/>
          </a:prstGeom>
          <a:noFill/>
        </p:spPr>
        <p:txBody>
          <a:bodyPr wrap="square" lIns="0" rIns="0" tIns="0" bIns="0" anchor="ctr">
            <a:spAutoFit/>
          </a:bodyPr>
          <a:lstStyle/>
          <a:p>
            <a:pPr algn="ctr">
              <a:lnSpc>
                <a:spcPct val="100000"/>
              </a:lnSpc>
              <a:spcBef>
                <a:spcPts val="0"/>
              </a:spcBef>
              <a:spcAft>
                <a:spcPts val="0"/>
              </a:spcAft>
            </a:pPr>
            <a:r>
              <a:rPr sz="2250" b="1">
                <a:solidFill>
                  <a:srgbClr val="FFFFFF"/>
                </a:solidFill>
                <a:latin typeface="微软雅黑"/>
                <a:ea typeface="微软雅黑"/>
              </a:rPr>
              <a:t>02</a:t>
            </a:r>
          </a:p>
        </p:txBody>
      </p:sp>
      <p:sp>
        <p:nvSpPr>
          <p:cNvPr id="16" name="TextBox 15"/>
          <p:cNvSpPr txBox="1"/>
          <p:nvPr/>
        </p:nvSpPr>
        <p:spPr>
          <a:xfrm>
            <a:off x="1790700" y="2286000"/>
            <a:ext cx="9525000" cy="266700"/>
          </a:xfrm>
          <a:prstGeom prst="rect">
            <a:avLst/>
          </a:prstGeom>
          <a:noFill/>
        </p:spPr>
        <p:txBody>
          <a:bodyPr wrap="square" lIns="0" rIns="0" tIns="0" bIns="0" anchor="t">
            <a:spAutoFit/>
          </a:bodyPr>
          <a:lstStyle/>
          <a:p>
            <a:pPr algn="l">
              <a:lnSpc>
                <a:spcPct val="100000"/>
              </a:lnSpc>
              <a:spcBef>
                <a:spcPts val="0"/>
              </a:spcBef>
              <a:spcAft>
                <a:spcPts val="0"/>
              </a:spcAft>
            </a:pPr>
            <a:r>
              <a:rPr sz="1237" b="1">
                <a:solidFill>
                  <a:srgbClr val="16243A"/>
                </a:solidFill>
                <a:latin typeface="微软雅黑"/>
                <a:ea typeface="微软雅黑"/>
              </a:rPr>
              <a:t>该停就停，该撤就撤</a:t>
            </a:r>
          </a:p>
        </p:txBody>
      </p:sp>
      <p:sp>
        <p:nvSpPr>
          <p:cNvPr id="17" name="TextBox 16"/>
          <p:cNvSpPr txBox="1"/>
          <p:nvPr/>
        </p:nvSpPr>
        <p:spPr>
          <a:xfrm>
            <a:off x="1790700" y="2590800"/>
            <a:ext cx="9525000" cy="323850"/>
          </a:xfrm>
          <a:prstGeom prst="rect">
            <a:avLst/>
          </a:prstGeom>
          <a:noFill/>
        </p:spPr>
        <p:txBody>
          <a:bodyPr wrap="square" lIns="0" rIns="0" tIns="0" bIns="0" anchor="t">
            <a:spAutoFit/>
          </a:bodyPr>
          <a:lstStyle/>
          <a:p>
            <a:pPr algn="l">
              <a:lnSpc>
                <a:spcPct val="140000"/>
              </a:lnSpc>
              <a:spcBef>
                <a:spcPts val="0"/>
              </a:spcBef>
              <a:spcAft>
                <a:spcPts val="0"/>
              </a:spcAft>
            </a:pPr>
            <a:r>
              <a:rPr sz="937" b="0">
                <a:solidFill>
                  <a:srgbClr val="5A6B80"/>
                </a:solidFill>
                <a:latin typeface="微软雅黑"/>
                <a:ea typeface="微软雅黑"/>
              </a:rPr>
              <a:t>极端天气下，停止作业与提前转移是最有效的防灾手段。"等一等、看一看"往往错过最佳窗口。</a:t>
            </a:r>
          </a:p>
        </p:txBody>
      </p:sp>
      <p:sp>
        <p:nvSpPr>
          <p:cNvPr id="18" name="Rounded Rectangle 17"/>
          <p:cNvSpPr/>
          <p:nvPr/>
        </p:nvSpPr>
        <p:spPr>
          <a:xfrm>
            <a:off x="609600" y="3067050"/>
            <a:ext cx="10972800" cy="838200"/>
          </a:xfrm>
          <a:prstGeom prst="roundRect">
            <a:avLst>
              <a:gd name="adj" fmla="val 13636"/>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ounded Rectangle 18"/>
          <p:cNvSpPr/>
          <p:nvPr/>
        </p:nvSpPr>
        <p:spPr>
          <a:xfrm>
            <a:off x="609600" y="3067050"/>
            <a:ext cx="914400" cy="838200"/>
          </a:xfrm>
          <a:prstGeom prst="roundRect">
            <a:avLst>
              <a:gd name="adj" fmla="val 13636"/>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09600" y="3067050"/>
            <a:ext cx="914400" cy="838200"/>
          </a:xfrm>
          <a:prstGeom prst="rect">
            <a:avLst/>
          </a:prstGeom>
          <a:noFill/>
        </p:spPr>
        <p:txBody>
          <a:bodyPr wrap="square" lIns="0" rIns="0" tIns="0" bIns="0" anchor="ctr">
            <a:spAutoFit/>
          </a:bodyPr>
          <a:lstStyle/>
          <a:p>
            <a:pPr algn="ctr">
              <a:lnSpc>
                <a:spcPct val="100000"/>
              </a:lnSpc>
              <a:spcBef>
                <a:spcPts val="0"/>
              </a:spcBef>
              <a:spcAft>
                <a:spcPts val="0"/>
              </a:spcAft>
            </a:pPr>
            <a:r>
              <a:rPr sz="2250" b="1">
                <a:solidFill>
                  <a:srgbClr val="FFFFFF"/>
                </a:solidFill>
                <a:latin typeface="微软雅黑"/>
                <a:ea typeface="微软雅黑"/>
              </a:rPr>
              <a:t>03</a:t>
            </a:r>
          </a:p>
        </p:txBody>
      </p:sp>
      <p:sp>
        <p:nvSpPr>
          <p:cNvPr id="21" name="TextBox 20"/>
          <p:cNvSpPr txBox="1"/>
          <p:nvPr/>
        </p:nvSpPr>
        <p:spPr>
          <a:xfrm>
            <a:off x="1790700" y="3200400"/>
            <a:ext cx="9525000" cy="266700"/>
          </a:xfrm>
          <a:prstGeom prst="rect">
            <a:avLst/>
          </a:prstGeom>
          <a:noFill/>
        </p:spPr>
        <p:txBody>
          <a:bodyPr wrap="square" lIns="0" rIns="0" tIns="0" bIns="0" anchor="t">
            <a:spAutoFit/>
          </a:bodyPr>
          <a:lstStyle/>
          <a:p>
            <a:pPr algn="l">
              <a:lnSpc>
                <a:spcPct val="100000"/>
              </a:lnSpc>
              <a:spcBef>
                <a:spcPts val="0"/>
              </a:spcBef>
              <a:spcAft>
                <a:spcPts val="0"/>
              </a:spcAft>
            </a:pPr>
            <a:r>
              <a:rPr sz="1237" b="1">
                <a:solidFill>
                  <a:srgbClr val="16243A"/>
                </a:solidFill>
                <a:latin typeface="微软雅黑"/>
                <a:ea typeface="微软雅黑"/>
              </a:rPr>
              <a:t>山区沟道与行洪通道严禁住人设点</a:t>
            </a:r>
          </a:p>
        </p:txBody>
      </p:sp>
      <p:sp>
        <p:nvSpPr>
          <p:cNvPr id="22" name="TextBox 21"/>
          <p:cNvSpPr txBox="1"/>
          <p:nvPr/>
        </p:nvSpPr>
        <p:spPr>
          <a:xfrm>
            <a:off x="1790700" y="3505200"/>
            <a:ext cx="9525000" cy="323850"/>
          </a:xfrm>
          <a:prstGeom prst="rect">
            <a:avLst/>
          </a:prstGeom>
          <a:noFill/>
        </p:spPr>
        <p:txBody>
          <a:bodyPr wrap="square" lIns="0" rIns="0" tIns="0" bIns="0" anchor="t">
            <a:spAutoFit/>
          </a:bodyPr>
          <a:lstStyle/>
          <a:p>
            <a:pPr algn="l">
              <a:lnSpc>
                <a:spcPct val="140000"/>
              </a:lnSpc>
              <a:spcBef>
                <a:spcPts val="0"/>
              </a:spcBef>
              <a:spcAft>
                <a:spcPts val="0"/>
              </a:spcAft>
            </a:pPr>
            <a:r>
              <a:rPr sz="937" b="0">
                <a:solidFill>
                  <a:srgbClr val="5A6B80"/>
                </a:solidFill>
                <a:latin typeface="微软雅黑"/>
                <a:ea typeface="微软雅黑"/>
              </a:rPr>
              <a:t>郑州、京津冀、金阳等案例反复证明：河道、沟口、行洪通道内的住房、工棚、农家乐是最高风险部位。</a:t>
            </a:r>
          </a:p>
        </p:txBody>
      </p:sp>
      <p:sp>
        <p:nvSpPr>
          <p:cNvPr id="23" name="Rounded Rectangle 22"/>
          <p:cNvSpPr/>
          <p:nvPr/>
        </p:nvSpPr>
        <p:spPr>
          <a:xfrm>
            <a:off x="609600" y="3981450"/>
            <a:ext cx="10972800" cy="838200"/>
          </a:xfrm>
          <a:prstGeom prst="roundRect">
            <a:avLst>
              <a:gd name="adj" fmla="val 13636"/>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ounded Rectangle 23"/>
          <p:cNvSpPr/>
          <p:nvPr/>
        </p:nvSpPr>
        <p:spPr>
          <a:xfrm>
            <a:off x="609600" y="3981450"/>
            <a:ext cx="914400" cy="838200"/>
          </a:xfrm>
          <a:prstGeom prst="roundRect">
            <a:avLst>
              <a:gd name="adj" fmla="val 13636"/>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09600" y="3981450"/>
            <a:ext cx="914400" cy="838200"/>
          </a:xfrm>
          <a:prstGeom prst="rect">
            <a:avLst/>
          </a:prstGeom>
          <a:noFill/>
        </p:spPr>
        <p:txBody>
          <a:bodyPr wrap="square" lIns="0" rIns="0" tIns="0" bIns="0" anchor="ctr">
            <a:spAutoFit/>
          </a:bodyPr>
          <a:lstStyle/>
          <a:p>
            <a:pPr algn="ctr">
              <a:lnSpc>
                <a:spcPct val="100000"/>
              </a:lnSpc>
              <a:spcBef>
                <a:spcPts val="0"/>
              </a:spcBef>
              <a:spcAft>
                <a:spcPts val="0"/>
              </a:spcAft>
            </a:pPr>
            <a:r>
              <a:rPr sz="2250" b="1">
                <a:solidFill>
                  <a:srgbClr val="FFFFFF"/>
                </a:solidFill>
                <a:latin typeface="微软雅黑"/>
                <a:ea typeface="微软雅黑"/>
              </a:rPr>
              <a:t>04</a:t>
            </a:r>
          </a:p>
        </p:txBody>
      </p:sp>
      <p:sp>
        <p:nvSpPr>
          <p:cNvPr id="26" name="TextBox 25"/>
          <p:cNvSpPr txBox="1"/>
          <p:nvPr/>
        </p:nvSpPr>
        <p:spPr>
          <a:xfrm>
            <a:off x="1790700" y="4114800"/>
            <a:ext cx="9525000" cy="266700"/>
          </a:xfrm>
          <a:prstGeom prst="rect">
            <a:avLst/>
          </a:prstGeom>
          <a:noFill/>
        </p:spPr>
        <p:txBody>
          <a:bodyPr wrap="square" lIns="0" rIns="0" tIns="0" bIns="0" anchor="t">
            <a:spAutoFit/>
          </a:bodyPr>
          <a:lstStyle/>
          <a:p>
            <a:pPr algn="l">
              <a:lnSpc>
                <a:spcPct val="100000"/>
              </a:lnSpc>
              <a:spcBef>
                <a:spcPts val="0"/>
              </a:spcBef>
              <a:spcAft>
                <a:spcPts val="0"/>
              </a:spcAft>
            </a:pPr>
            <a:r>
              <a:rPr sz="1237" b="1">
                <a:solidFill>
                  <a:srgbClr val="16243A"/>
                </a:solidFill>
                <a:latin typeface="微软雅黑"/>
                <a:ea typeface="微软雅黑"/>
              </a:rPr>
              <a:t>地下空间与关键基础设施是薄弱环节</a:t>
            </a:r>
          </a:p>
        </p:txBody>
      </p:sp>
      <p:sp>
        <p:nvSpPr>
          <p:cNvPr id="27" name="TextBox 26"/>
          <p:cNvSpPr txBox="1"/>
          <p:nvPr/>
        </p:nvSpPr>
        <p:spPr>
          <a:xfrm>
            <a:off x="1790700" y="4419600"/>
            <a:ext cx="9525000" cy="323850"/>
          </a:xfrm>
          <a:prstGeom prst="rect">
            <a:avLst/>
          </a:prstGeom>
          <a:noFill/>
        </p:spPr>
        <p:txBody>
          <a:bodyPr wrap="square" lIns="0" rIns="0" tIns="0" bIns="0" anchor="t">
            <a:spAutoFit/>
          </a:bodyPr>
          <a:lstStyle/>
          <a:p>
            <a:pPr algn="l">
              <a:lnSpc>
                <a:spcPct val="140000"/>
              </a:lnSpc>
              <a:spcBef>
                <a:spcPts val="0"/>
              </a:spcBef>
              <a:spcAft>
                <a:spcPts val="0"/>
              </a:spcAft>
            </a:pPr>
            <a:r>
              <a:rPr sz="937" b="0">
                <a:solidFill>
                  <a:srgbClr val="5A6B80"/>
                </a:solidFill>
                <a:latin typeface="微软雅黑"/>
                <a:ea typeface="微软雅黑"/>
              </a:rPr>
              <a:t>地铁、隧道、地下车库、配电房、通信基站一旦失守，损失与伤亡成倍放大。</a:t>
            </a:r>
          </a:p>
        </p:txBody>
      </p:sp>
      <p:sp>
        <p:nvSpPr>
          <p:cNvPr id="28" name="Rounded Rectangle 27"/>
          <p:cNvSpPr/>
          <p:nvPr/>
        </p:nvSpPr>
        <p:spPr>
          <a:xfrm>
            <a:off x="609600" y="4895850"/>
            <a:ext cx="10972800" cy="838200"/>
          </a:xfrm>
          <a:prstGeom prst="roundRect">
            <a:avLst>
              <a:gd name="adj" fmla="val 13636"/>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ounded Rectangle 28"/>
          <p:cNvSpPr/>
          <p:nvPr/>
        </p:nvSpPr>
        <p:spPr>
          <a:xfrm>
            <a:off x="609600" y="4895850"/>
            <a:ext cx="914400" cy="838200"/>
          </a:xfrm>
          <a:prstGeom prst="roundRect">
            <a:avLst>
              <a:gd name="adj" fmla="val 13636"/>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609600" y="4895850"/>
            <a:ext cx="914400" cy="838200"/>
          </a:xfrm>
          <a:prstGeom prst="rect">
            <a:avLst/>
          </a:prstGeom>
          <a:noFill/>
        </p:spPr>
        <p:txBody>
          <a:bodyPr wrap="square" lIns="0" rIns="0" tIns="0" bIns="0" anchor="ctr">
            <a:spAutoFit/>
          </a:bodyPr>
          <a:lstStyle/>
          <a:p>
            <a:pPr algn="ctr">
              <a:lnSpc>
                <a:spcPct val="100000"/>
              </a:lnSpc>
              <a:spcBef>
                <a:spcPts val="0"/>
              </a:spcBef>
              <a:spcAft>
                <a:spcPts val="0"/>
              </a:spcAft>
            </a:pPr>
            <a:r>
              <a:rPr sz="2250" b="1">
                <a:solidFill>
                  <a:srgbClr val="FFFFFF"/>
                </a:solidFill>
                <a:latin typeface="微软雅黑"/>
                <a:ea typeface="微软雅黑"/>
              </a:rPr>
              <a:t>05</a:t>
            </a:r>
          </a:p>
        </p:txBody>
      </p:sp>
      <p:sp>
        <p:nvSpPr>
          <p:cNvPr id="31" name="TextBox 30"/>
          <p:cNvSpPr txBox="1"/>
          <p:nvPr/>
        </p:nvSpPr>
        <p:spPr>
          <a:xfrm>
            <a:off x="1790700" y="5029200"/>
            <a:ext cx="9525000" cy="266700"/>
          </a:xfrm>
          <a:prstGeom prst="rect">
            <a:avLst/>
          </a:prstGeom>
          <a:noFill/>
        </p:spPr>
        <p:txBody>
          <a:bodyPr wrap="square" lIns="0" rIns="0" tIns="0" bIns="0" anchor="t">
            <a:spAutoFit/>
          </a:bodyPr>
          <a:lstStyle/>
          <a:p>
            <a:pPr algn="l">
              <a:lnSpc>
                <a:spcPct val="100000"/>
              </a:lnSpc>
              <a:spcBef>
                <a:spcPts val="0"/>
              </a:spcBef>
              <a:spcAft>
                <a:spcPts val="0"/>
              </a:spcAft>
            </a:pPr>
            <a:r>
              <a:rPr sz="1237" b="1">
                <a:solidFill>
                  <a:srgbClr val="16243A"/>
                </a:solidFill>
                <a:latin typeface="微软雅黑"/>
                <a:ea typeface="微软雅黑"/>
              </a:rPr>
              <a:t>应急准备决定伤亡上限</a:t>
            </a:r>
          </a:p>
        </p:txBody>
      </p:sp>
      <p:sp>
        <p:nvSpPr>
          <p:cNvPr id="32" name="TextBox 31"/>
          <p:cNvSpPr txBox="1"/>
          <p:nvPr/>
        </p:nvSpPr>
        <p:spPr>
          <a:xfrm>
            <a:off x="1790700" y="5334000"/>
            <a:ext cx="9525000" cy="323850"/>
          </a:xfrm>
          <a:prstGeom prst="rect">
            <a:avLst/>
          </a:prstGeom>
          <a:noFill/>
        </p:spPr>
        <p:txBody>
          <a:bodyPr wrap="square" lIns="0" rIns="0" tIns="0" bIns="0" anchor="t">
            <a:spAutoFit/>
          </a:bodyPr>
          <a:lstStyle/>
          <a:p>
            <a:pPr algn="l">
              <a:lnSpc>
                <a:spcPct val="140000"/>
              </a:lnSpc>
              <a:spcBef>
                <a:spcPts val="0"/>
              </a:spcBef>
              <a:spcAft>
                <a:spcPts val="0"/>
              </a:spcAft>
            </a:pPr>
            <a:r>
              <a:rPr sz="937" b="0">
                <a:solidFill>
                  <a:srgbClr val="5A6B80"/>
                </a:solidFill>
                <a:latin typeface="微软雅黑"/>
                <a:ea typeface="微软雅黑"/>
              </a:rPr>
              <a:t>物资、队伍、演练"平时看不见、灾时定生死"。准备充分的地方，同样强度的灾害可以做到零伤亡。</a:t>
            </a:r>
          </a:p>
        </p:txBody>
      </p:sp>
      <p:sp>
        <p:nvSpPr>
          <p:cNvPr id="33" name="Rounded Rectangle 32"/>
          <p:cNvSpPr/>
          <p:nvPr/>
        </p:nvSpPr>
        <p:spPr>
          <a:xfrm>
            <a:off x="609600" y="5829300"/>
            <a:ext cx="10972800" cy="495299"/>
          </a:xfrm>
          <a:prstGeom prst="roundRect">
            <a:avLst>
              <a:gd name="adj" fmla="val 19230"/>
            </a:avLst>
          </a:prstGeom>
          <a:solidFill>
            <a:srgbClr val="0B3A6B">
              <a:alpha val="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876300" y="5924550"/>
            <a:ext cx="10439400" cy="304800"/>
          </a:xfrm>
          <a:prstGeom prst="rect">
            <a:avLst/>
          </a:prstGeom>
          <a:noFill/>
        </p:spPr>
        <p:txBody>
          <a:bodyPr wrap="square" lIns="0" rIns="0" tIns="0" bIns="0" anchor="ctr">
            <a:spAutoFit/>
          </a:bodyPr>
          <a:lstStyle/>
          <a:p>
            <a:pPr algn="l">
              <a:lnSpc>
                <a:spcPct val="100000"/>
              </a:lnSpc>
              <a:spcBef>
                <a:spcPts val="0"/>
              </a:spcBef>
              <a:spcAft>
                <a:spcPts val="0"/>
              </a:spcAft>
            </a:pPr>
            <a:r>
              <a:rPr sz="1050" b="1">
                <a:solidFill>
                  <a:srgbClr val="0B3A6B"/>
                </a:solidFill>
                <a:latin typeface="微软雅黑"/>
                <a:ea typeface="微软雅黑"/>
              </a:rPr>
              <a:t>一句话总结：灾害的破坏力由自然决定，伤亡和损失的大小，很大程度上由我们的准备程度决定。</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09600" y="495299"/>
            <a:ext cx="57150" cy="304800"/>
          </a:xfrm>
          <a:prstGeom prst="roundRect">
            <a:avLst>
              <a:gd name="adj" fmla="val 50000"/>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381000"/>
            <a:ext cx="8191500" cy="533400"/>
          </a:xfrm>
          <a:prstGeom prst="rect">
            <a:avLst/>
          </a:prstGeom>
          <a:noFill/>
        </p:spPr>
        <p:txBody>
          <a:bodyPr wrap="square" lIns="0" rIns="0" tIns="0" bIns="0" anchor="t">
            <a:spAutoFit/>
          </a:bodyPr>
          <a:lstStyle/>
          <a:p>
            <a:pPr algn="l">
              <a:lnSpc>
                <a:spcPct val="100000"/>
              </a:lnSpc>
              <a:spcBef>
                <a:spcPts val="0"/>
              </a:spcBef>
              <a:spcAft>
                <a:spcPts val="0"/>
              </a:spcAft>
            </a:pPr>
            <a:r>
              <a:rPr sz="2550" b="1">
                <a:solidFill>
                  <a:srgbClr val="16243A"/>
                </a:solidFill>
                <a:latin typeface="微软雅黑"/>
                <a:ea typeface="微软雅黑"/>
              </a:rPr>
              <a:t>企业防灾减灾的法定职责</a:t>
            </a:r>
          </a:p>
        </p:txBody>
      </p:sp>
      <p:sp>
        <p:nvSpPr>
          <p:cNvPr id="5" name="TextBox 4"/>
          <p:cNvSpPr txBox="1"/>
          <p:nvPr/>
        </p:nvSpPr>
        <p:spPr>
          <a:xfrm>
            <a:off x="5715000" y="514350"/>
            <a:ext cx="5867400" cy="2667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依法履职，是底线也是最好的保护</a:t>
            </a:r>
          </a:p>
        </p:txBody>
      </p:sp>
      <p:sp>
        <p:nvSpPr>
          <p:cNvPr id="6" name="TextBox 5"/>
          <p:cNvSpPr txBox="1"/>
          <p:nvPr/>
        </p:nvSpPr>
        <p:spPr>
          <a:xfrm>
            <a:off x="609600" y="6362700"/>
            <a:ext cx="7239000" cy="228600"/>
          </a:xfrm>
          <a:prstGeom prst="rect">
            <a:avLst/>
          </a:prstGeom>
          <a:noFill/>
        </p:spPr>
        <p:txBody>
          <a:bodyPr wrap="square" lIns="0" rIns="0" tIns="0" bIns="0" anchor="t">
            <a:spAutoFit/>
          </a:bodyPr>
          <a:lstStyle/>
          <a:p>
            <a:pPr algn="l">
              <a:lnSpc>
                <a:spcPct val="100000"/>
              </a:lnSpc>
              <a:spcBef>
                <a:spcPts val="0"/>
              </a:spcBef>
              <a:spcAft>
                <a:spcPts val="0"/>
              </a:spcAft>
            </a:pPr>
            <a:r>
              <a:rPr sz="975" b="0">
                <a:solidFill>
                  <a:srgbClr val="5A6B80"/>
                </a:solidFill>
                <a:latin typeface="微软雅黑"/>
                <a:ea typeface="微软雅黑"/>
              </a:rPr>
              <a:t>防灾减灾培训课件 · 近 10 年自然灾害典型案例解读</a:t>
            </a:r>
          </a:p>
        </p:txBody>
      </p:sp>
      <p:sp>
        <p:nvSpPr>
          <p:cNvPr id="7" name="TextBox 6"/>
          <p:cNvSpPr txBox="1"/>
          <p:nvPr/>
        </p:nvSpPr>
        <p:spPr>
          <a:xfrm>
            <a:off x="8572500" y="6362700"/>
            <a:ext cx="3009900" cy="2286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38 / 44</a:t>
            </a:r>
          </a:p>
        </p:txBody>
      </p:sp>
      <p:sp>
        <p:nvSpPr>
          <p:cNvPr id="8" name="Rounded Rectangle 7"/>
          <p:cNvSpPr/>
          <p:nvPr/>
        </p:nvSpPr>
        <p:spPr>
          <a:xfrm>
            <a:off x="609600" y="1238250"/>
            <a:ext cx="5372100" cy="1447800"/>
          </a:xfrm>
          <a:prstGeom prst="roundRect">
            <a:avLst>
              <a:gd name="adj" fmla="val 7894"/>
            </a:avLst>
          </a:prstGeom>
          <a:solidFill>
            <a:srgbClr val="FFFFFF"/>
          </a:solidFill>
          <a:ln w="1270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609600" y="1238250"/>
            <a:ext cx="47625" cy="1447800"/>
          </a:xfrm>
          <a:prstGeom prst="roundRect">
            <a:avLst>
              <a:gd name="adj" fmla="val 40000"/>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38200" y="1428750"/>
            <a:ext cx="685800" cy="285750"/>
          </a:xfrm>
          <a:prstGeom prst="roundRect">
            <a:avLst>
              <a:gd name="adj" fmla="val 26666"/>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38200" y="1428750"/>
            <a:ext cx="685800" cy="285750"/>
          </a:xfrm>
          <a:prstGeom prst="rect">
            <a:avLst/>
          </a:prstGeom>
          <a:noFill/>
        </p:spPr>
        <p:txBody>
          <a:bodyPr wrap="square" lIns="0" rIns="0" tIns="0" bIns="0" anchor="ctr">
            <a:spAutoFit/>
          </a:bodyPr>
          <a:lstStyle/>
          <a:p>
            <a:pPr algn="ctr">
              <a:lnSpc>
                <a:spcPct val="100000"/>
              </a:lnSpc>
              <a:spcBef>
                <a:spcPts val="0"/>
              </a:spcBef>
              <a:spcAft>
                <a:spcPts val="0"/>
              </a:spcAft>
            </a:pPr>
            <a:r>
              <a:rPr sz="975" b="1">
                <a:solidFill>
                  <a:srgbClr val="FFFFFF"/>
                </a:solidFill>
                <a:latin typeface="微软雅黑"/>
                <a:ea typeface="微软雅黑"/>
              </a:rPr>
              <a:t>预案</a:t>
            </a:r>
          </a:p>
        </p:txBody>
      </p:sp>
      <p:sp>
        <p:nvSpPr>
          <p:cNvPr id="12" name="TextBox 11"/>
          <p:cNvSpPr txBox="1"/>
          <p:nvPr/>
        </p:nvSpPr>
        <p:spPr>
          <a:xfrm>
            <a:off x="1657350" y="1447800"/>
            <a:ext cx="4095750" cy="266700"/>
          </a:xfrm>
          <a:prstGeom prst="rect">
            <a:avLst/>
          </a:prstGeom>
          <a:noFill/>
        </p:spPr>
        <p:txBody>
          <a:bodyPr wrap="square" lIns="0" rIns="0" tIns="0" bIns="0" anchor="t">
            <a:spAutoFit/>
          </a:bodyPr>
          <a:lstStyle/>
          <a:p>
            <a:pPr algn="l">
              <a:lnSpc>
                <a:spcPct val="100000"/>
              </a:lnSpc>
              <a:spcBef>
                <a:spcPts val="0"/>
              </a:spcBef>
              <a:spcAft>
                <a:spcPts val="0"/>
              </a:spcAft>
            </a:pPr>
            <a:r>
              <a:rPr sz="1162" b="1">
                <a:solidFill>
                  <a:srgbClr val="16243A"/>
                </a:solidFill>
                <a:latin typeface="微软雅黑"/>
                <a:ea typeface="微软雅黑"/>
              </a:rPr>
              <a:t>制定并修订应急预案</a:t>
            </a:r>
          </a:p>
        </p:txBody>
      </p:sp>
      <p:sp>
        <p:nvSpPr>
          <p:cNvPr id="13" name="TextBox 12"/>
          <p:cNvSpPr txBox="1"/>
          <p:nvPr/>
        </p:nvSpPr>
        <p:spPr>
          <a:xfrm>
            <a:off x="838200" y="1828800"/>
            <a:ext cx="4914900" cy="723900"/>
          </a:xfrm>
          <a:prstGeom prst="rect">
            <a:avLst/>
          </a:prstGeom>
          <a:noFill/>
        </p:spPr>
        <p:txBody>
          <a:bodyPr wrap="square" lIns="0" rIns="0" tIns="0" bIns="0" anchor="t">
            <a:spAutoFit/>
          </a:bodyPr>
          <a:lstStyle/>
          <a:p>
            <a:pPr algn="l">
              <a:lnSpc>
                <a:spcPct val="150000"/>
              </a:lnSpc>
              <a:spcBef>
                <a:spcPts val="0"/>
              </a:spcBef>
              <a:spcAft>
                <a:spcPts val="0"/>
              </a:spcAft>
            </a:pPr>
            <a:r>
              <a:rPr sz="900" b="0">
                <a:solidFill>
                  <a:srgbClr val="5A6B80"/>
                </a:solidFill>
                <a:latin typeface="微软雅黑"/>
                <a:ea typeface="微软雅黑"/>
              </a:rPr>
              <a:t>《突发事件应对法》规定，单位应制定应急预案，并根据实际需要、情势变化和演练发现的问题及时修订。</a:t>
            </a:r>
          </a:p>
        </p:txBody>
      </p:sp>
      <p:sp>
        <p:nvSpPr>
          <p:cNvPr id="14" name="Rounded Rectangle 13"/>
          <p:cNvSpPr/>
          <p:nvPr/>
        </p:nvSpPr>
        <p:spPr>
          <a:xfrm>
            <a:off x="6210300" y="1238250"/>
            <a:ext cx="5372100" cy="1447800"/>
          </a:xfrm>
          <a:prstGeom prst="roundRect">
            <a:avLst>
              <a:gd name="adj" fmla="val 7894"/>
            </a:avLst>
          </a:prstGeom>
          <a:solidFill>
            <a:srgbClr val="FFFFFF"/>
          </a:solidFill>
          <a:ln w="1270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6210300" y="1238250"/>
            <a:ext cx="47625" cy="1447800"/>
          </a:xfrm>
          <a:prstGeom prst="roundRect">
            <a:avLst>
              <a:gd name="adj" fmla="val 40000"/>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6438900" y="1428750"/>
            <a:ext cx="685800" cy="285750"/>
          </a:xfrm>
          <a:prstGeom prst="roundRect">
            <a:avLst>
              <a:gd name="adj" fmla="val 26666"/>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438900" y="1428750"/>
            <a:ext cx="685800" cy="285750"/>
          </a:xfrm>
          <a:prstGeom prst="rect">
            <a:avLst/>
          </a:prstGeom>
          <a:noFill/>
        </p:spPr>
        <p:txBody>
          <a:bodyPr wrap="square" lIns="0" rIns="0" tIns="0" bIns="0" anchor="ctr">
            <a:spAutoFit/>
          </a:bodyPr>
          <a:lstStyle/>
          <a:p>
            <a:pPr algn="ctr">
              <a:lnSpc>
                <a:spcPct val="100000"/>
              </a:lnSpc>
              <a:spcBef>
                <a:spcPts val="0"/>
              </a:spcBef>
              <a:spcAft>
                <a:spcPts val="0"/>
              </a:spcAft>
            </a:pPr>
            <a:r>
              <a:rPr sz="975" b="1">
                <a:solidFill>
                  <a:srgbClr val="FFFFFF"/>
                </a:solidFill>
                <a:latin typeface="微软雅黑"/>
                <a:ea typeface="微软雅黑"/>
              </a:rPr>
              <a:t>宣教</a:t>
            </a:r>
          </a:p>
        </p:txBody>
      </p:sp>
      <p:sp>
        <p:nvSpPr>
          <p:cNvPr id="18" name="TextBox 17"/>
          <p:cNvSpPr txBox="1"/>
          <p:nvPr/>
        </p:nvSpPr>
        <p:spPr>
          <a:xfrm>
            <a:off x="7258050" y="1447800"/>
            <a:ext cx="4095750" cy="266700"/>
          </a:xfrm>
          <a:prstGeom prst="rect">
            <a:avLst/>
          </a:prstGeom>
          <a:noFill/>
        </p:spPr>
        <p:txBody>
          <a:bodyPr wrap="square" lIns="0" rIns="0" tIns="0" bIns="0" anchor="t">
            <a:spAutoFit/>
          </a:bodyPr>
          <a:lstStyle/>
          <a:p>
            <a:pPr algn="l">
              <a:lnSpc>
                <a:spcPct val="100000"/>
              </a:lnSpc>
              <a:spcBef>
                <a:spcPts val="0"/>
              </a:spcBef>
              <a:spcAft>
                <a:spcPts val="0"/>
              </a:spcAft>
            </a:pPr>
            <a:r>
              <a:rPr sz="1162" b="1">
                <a:solidFill>
                  <a:srgbClr val="16243A"/>
                </a:solidFill>
                <a:latin typeface="微软雅黑"/>
                <a:ea typeface="微软雅黑"/>
              </a:rPr>
              <a:t>开展应急宣传教育和演练</a:t>
            </a:r>
          </a:p>
        </p:txBody>
      </p:sp>
      <p:sp>
        <p:nvSpPr>
          <p:cNvPr id="19" name="TextBox 18"/>
          <p:cNvSpPr txBox="1"/>
          <p:nvPr/>
        </p:nvSpPr>
        <p:spPr>
          <a:xfrm>
            <a:off x="6438900" y="1828800"/>
            <a:ext cx="4914900" cy="723900"/>
          </a:xfrm>
          <a:prstGeom prst="rect">
            <a:avLst/>
          </a:prstGeom>
          <a:noFill/>
        </p:spPr>
        <p:txBody>
          <a:bodyPr wrap="square" lIns="0" rIns="0" tIns="0" bIns="0" anchor="t">
            <a:spAutoFit/>
          </a:bodyPr>
          <a:lstStyle/>
          <a:p>
            <a:pPr algn="l">
              <a:lnSpc>
                <a:spcPct val="150000"/>
              </a:lnSpc>
              <a:spcBef>
                <a:spcPts val="0"/>
              </a:spcBef>
              <a:spcAft>
                <a:spcPts val="0"/>
              </a:spcAft>
            </a:pPr>
            <a:r>
              <a:rPr sz="900" b="0">
                <a:solidFill>
                  <a:srgbClr val="5A6B80"/>
                </a:solidFill>
                <a:latin typeface="微软雅黑"/>
                <a:ea typeface="微软雅黑"/>
              </a:rPr>
              <a:t>人民政府、基层组织、企业事业单位、学校等应分别面向社会公众、居民、村民、职工、学生开展应急宣传教育和应急演练。</a:t>
            </a:r>
          </a:p>
        </p:txBody>
      </p:sp>
      <p:sp>
        <p:nvSpPr>
          <p:cNvPr id="20" name="Rounded Rectangle 19"/>
          <p:cNvSpPr/>
          <p:nvPr/>
        </p:nvSpPr>
        <p:spPr>
          <a:xfrm>
            <a:off x="609600" y="2838450"/>
            <a:ext cx="5372100" cy="1447800"/>
          </a:xfrm>
          <a:prstGeom prst="roundRect">
            <a:avLst>
              <a:gd name="adj" fmla="val 7894"/>
            </a:avLst>
          </a:prstGeom>
          <a:solidFill>
            <a:srgbClr val="FFFFFF"/>
          </a:solidFill>
          <a:ln w="1270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609600" y="2838450"/>
            <a:ext cx="47625" cy="1447800"/>
          </a:xfrm>
          <a:prstGeom prst="roundRect">
            <a:avLst>
              <a:gd name="adj" fmla="val 40000"/>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838200" y="3028950"/>
            <a:ext cx="685800" cy="285750"/>
          </a:xfrm>
          <a:prstGeom prst="roundRect">
            <a:avLst>
              <a:gd name="adj" fmla="val 26666"/>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838200" y="3028950"/>
            <a:ext cx="685800" cy="285750"/>
          </a:xfrm>
          <a:prstGeom prst="rect">
            <a:avLst/>
          </a:prstGeom>
          <a:noFill/>
        </p:spPr>
        <p:txBody>
          <a:bodyPr wrap="square" lIns="0" rIns="0" tIns="0" bIns="0" anchor="ctr">
            <a:spAutoFit/>
          </a:bodyPr>
          <a:lstStyle/>
          <a:p>
            <a:pPr algn="ctr">
              <a:lnSpc>
                <a:spcPct val="100000"/>
              </a:lnSpc>
              <a:spcBef>
                <a:spcPts val="0"/>
              </a:spcBef>
              <a:spcAft>
                <a:spcPts val="0"/>
              </a:spcAft>
            </a:pPr>
            <a:r>
              <a:rPr sz="975" b="1">
                <a:solidFill>
                  <a:srgbClr val="FFFFFF"/>
                </a:solidFill>
                <a:latin typeface="微软雅黑"/>
                <a:ea typeface="微软雅黑"/>
              </a:rPr>
              <a:t>保障</a:t>
            </a:r>
          </a:p>
        </p:txBody>
      </p:sp>
      <p:sp>
        <p:nvSpPr>
          <p:cNvPr id="24" name="TextBox 23"/>
          <p:cNvSpPr txBox="1"/>
          <p:nvPr/>
        </p:nvSpPr>
        <p:spPr>
          <a:xfrm>
            <a:off x="1657350" y="3048000"/>
            <a:ext cx="4095750" cy="266700"/>
          </a:xfrm>
          <a:prstGeom prst="rect">
            <a:avLst/>
          </a:prstGeom>
          <a:noFill/>
        </p:spPr>
        <p:txBody>
          <a:bodyPr wrap="square" lIns="0" rIns="0" tIns="0" bIns="0" anchor="t">
            <a:spAutoFit/>
          </a:bodyPr>
          <a:lstStyle/>
          <a:p>
            <a:pPr algn="l">
              <a:lnSpc>
                <a:spcPct val="100000"/>
              </a:lnSpc>
              <a:spcBef>
                <a:spcPts val="0"/>
              </a:spcBef>
              <a:spcAft>
                <a:spcPts val="0"/>
              </a:spcAft>
            </a:pPr>
            <a:r>
              <a:rPr sz="1162" b="1">
                <a:solidFill>
                  <a:srgbClr val="16243A"/>
                </a:solidFill>
                <a:latin typeface="微软雅黑"/>
                <a:ea typeface="微软雅黑"/>
              </a:rPr>
              <a:t>储备应急物资，保障应急投入</a:t>
            </a:r>
          </a:p>
        </p:txBody>
      </p:sp>
      <p:sp>
        <p:nvSpPr>
          <p:cNvPr id="25" name="TextBox 24"/>
          <p:cNvSpPr txBox="1"/>
          <p:nvPr/>
        </p:nvSpPr>
        <p:spPr>
          <a:xfrm>
            <a:off x="838200" y="3429000"/>
            <a:ext cx="4914900" cy="723900"/>
          </a:xfrm>
          <a:prstGeom prst="rect">
            <a:avLst/>
          </a:prstGeom>
          <a:noFill/>
        </p:spPr>
        <p:txBody>
          <a:bodyPr wrap="square" lIns="0" rIns="0" tIns="0" bIns="0" anchor="t">
            <a:spAutoFit/>
          </a:bodyPr>
          <a:lstStyle/>
          <a:p>
            <a:pPr algn="l">
              <a:lnSpc>
                <a:spcPct val="150000"/>
              </a:lnSpc>
              <a:spcBef>
                <a:spcPts val="0"/>
              </a:spcBef>
              <a:spcAft>
                <a:spcPts val="0"/>
              </a:spcAft>
            </a:pPr>
            <a:r>
              <a:rPr sz="900" b="0">
                <a:solidFill>
                  <a:srgbClr val="5A6B80"/>
                </a:solidFill>
                <a:latin typeface="微软雅黑"/>
                <a:ea typeface="微软雅黑"/>
              </a:rPr>
              <a:t>建立健全应急物资储备保障制度；鼓励公民、法人和其他组织储备基本的应急自救物资和生活必需品。</a:t>
            </a:r>
          </a:p>
        </p:txBody>
      </p:sp>
      <p:sp>
        <p:nvSpPr>
          <p:cNvPr id="26" name="Rounded Rectangle 25"/>
          <p:cNvSpPr/>
          <p:nvPr/>
        </p:nvSpPr>
        <p:spPr>
          <a:xfrm>
            <a:off x="6210300" y="2838450"/>
            <a:ext cx="5372100" cy="1447800"/>
          </a:xfrm>
          <a:prstGeom prst="roundRect">
            <a:avLst>
              <a:gd name="adj" fmla="val 7894"/>
            </a:avLst>
          </a:prstGeom>
          <a:solidFill>
            <a:srgbClr val="FFFFFF"/>
          </a:solidFill>
          <a:ln w="1270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ounded Rectangle 26"/>
          <p:cNvSpPr/>
          <p:nvPr/>
        </p:nvSpPr>
        <p:spPr>
          <a:xfrm>
            <a:off x="6210300" y="2838450"/>
            <a:ext cx="47625" cy="1447800"/>
          </a:xfrm>
          <a:prstGeom prst="roundRect">
            <a:avLst>
              <a:gd name="adj" fmla="val 4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ounded Rectangle 27"/>
          <p:cNvSpPr/>
          <p:nvPr/>
        </p:nvSpPr>
        <p:spPr>
          <a:xfrm>
            <a:off x="6438900" y="3028950"/>
            <a:ext cx="685800" cy="285750"/>
          </a:xfrm>
          <a:prstGeom prst="roundRect">
            <a:avLst>
              <a:gd name="adj" fmla="val 26666"/>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6438900" y="3028950"/>
            <a:ext cx="685800" cy="285750"/>
          </a:xfrm>
          <a:prstGeom prst="rect">
            <a:avLst/>
          </a:prstGeom>
          <a:noFill/>
        </p:spPr>
        <p:txBody>
          <a:bodyPr wrap="square" lIns="0" rIns="0" tIns="0" bIns="0" anchor="ctr">
            <a:spAutoFit/>
          </a:bodyPr>
          <a:lstStyle/>
          <a:p>
            <a:pPr algn="ctr">
              <a:lnSpc>
                <a:spcPct val="100000"/>
              </a:lnSpc>
              <a:spcBef>
                <a:spcPts val="0"/>
              </a:spcBef>
              <a:spcAft>
                <a:spcPts val="0"/>
              </a:spcAft>
            </a:pPr>
            <a:r>
              <a:rPr sz="975" b="1">
                <a:solidFill>
                  <a:srgbClr val="FFFFFF"/>
                </a:solidFill>
                <a:latin typeface="微软雅黑"/>
                <a:ea typeface="微软雅黑"/>
              </a:rPr>
              <a:t>报告</a:t>
            </a:r>
          </a:p>
        </p:txBody>
      </p:sp>
      <p:sp>
        <p:nvSpPr>
          <p:cNvPr id="30" name="TextBox 29"/>
          <p:cNvSpPr txBox="1"/>
          <p:nvPr/>
        </p:nvSpPr>
        <p:spPr>
          <a:xfrm>
            <a:off x="7258050" y="3048000"/>
            <a:ext cx="4095750" cy="266700"/>
          </a:xfrm>
          <a:prstGeom prst="rect">
            <a:avLst/>
          </a:prstGeom>
          <a:noFill/>
        </p:spPr>
        <p:txBody>
          <a:bodyPr wrap="square" lIns="0" rIns="0" tIns="0" bIns="0" anchor="t">
            <a:spAutoFit/>
          </a:bodyPr>
          <a:lstStyle/>
          <a:p>
            <a:pPr algn="l">
              <a:lnSpc>
                <a:spcPct val="100000"/>
              </a:lnSpc>
              <a:spcBef>
                <a:spcPts val="0"/>
              </a:spcBef>
              <a:spcAft>
                <a:spcPts val="0"/>
              </a:spcAft>
            </a:pPr>
            <a:r>
              <a:rPr sz="1162" b="1">
                <a:solidFill>
                  <a:srgbClr val="16243A"/>
                </a:solidFill>
                <a:latin typeface="微软雅黑"/>
                <a:ea typeface="微软雅黑"/>
              </a:rPr>
              <a:t>及时、客观、真实报送信息</a:t>
            </a:r>
          </a:p>
        </p:txBody>
      </p:sp>
      <p:sp>
        <p:nvSpPr>
          <p:cNvPr id="31" name="TextBox 30"/>
          <p:cNvSpPr txBox="1"/>
          <p:nvPr/>
        </p:nvSpPr>
        <p:spPr>
          <a:xfrm>
            <a:off x="6438900" y="3429000"/>
            <a:ext cx="4914900" cy="723900"/>
          </a:xfrm>
          <a:prstGeom prst="rect">
            <a:avLst/>
          </a:prstGeom>
          <a:noFill/>
        </p:spPr>
        <p:txBody>
          <a:bodyPr wrap="square" lIns="0" rIns="0" tIns="0" bIns="0" anchor="t">
            <a:spAutoFit/>
          </a:bodyPr>
          <a:lstStyle/>
          <a:p>
            <a:pPr algn="l">
              <a:lnSpc>
                <a:spcPct val="150000"/>
              </a:lnSpc>
              <a:spcBef>
                <a:spcPts val="0"/>
              </a:spcBef>
              <a:spcAft>
                <a:spcPts val="0"/>
              </a:spcAft>
            </a:pPr>
            <a:r>
              <a:rPr sz="900" b="0">
                <a:solidFill>
                  <a:srgbClr val="5A6B80"/>
                </a:solidFill>
                <a:latin typeface="微软雅黑"/>
                <a:ea typeface="微软雅黑"/>
              </a:rPr>
              <a:t>报送报告突发事件信息不得迟报、谎报、瞒报、漏报或授意他人迟报、谎报、瞒报，不得阻碍他人报告信息。</a:t>
            </a:r>
          </a:p>
        </p:txBody>
      </p:sp>
      <p:sp>
        <p:nvSpPr>
          <p:cNvPr id="32" name="Rounded Rectangle 31"/>
          <p:cNvSpPr/>
          <p:nvPr/>
        </p:nvSpPr>
        <p:spPr>
          <a:xfrm>
            <a:off x="609600" y="4438650"/>
            <a:ext cx="5372100" cy="1447800"/>
          </a:xfrm>
          <a:prstGeom prst="roundRect">
            <a:avLst>
              <a:gd name="adj" fmla="val 7894"/>
            </a:avLst>
          </a:prstGeom>
          <a:solidFill>
            <a:srgbClr val="FFFFFF"/>
          </a:solidFill>
          <a:ln w="1270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ounded Rectangle 32"/>
          <p:cNvSpPr/>
          <p:nvPr/>
        </p:nvSpPr>
        <p:spPr>
          <a:xfrm>
            <a:off x="609600" y="4438650"/>
            <a:ext cx="47625" cy="1447800"/>
          </a:xfrm>
          <a:prstGeom prst="roundRect">
            <a:avLst>
              <a:gd name="adj" fmla="val 4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Rounded Rectangle 33"/>
          <p:cNvSpPr/>
          <p:nvPr/>
        </p:nvSpPr>
        <p:spPr>
          <a:xfrm>
            <a:off x="838200" y="4629150"/>
            <a:ext cx="685800" cy="285750"/>
          </a:xfrm>
          <a:prstGeom prst="roundRect">
            <a:avLst>
              <a:gd name="adj" fmla="val 26666"/>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838200" y="4629150"/>
            <a:ext cx="685800" cy="285750"/>
          </a:xfrm>
          <a:prstGeom prst="rect">
            <a:avLst/>
          </a:prstGeom>
          <a:noFill/>
        </p:spPr>
        <p:txBody>
          <a:bodyPr wrap="square" lIns="0" rIns="0" tIns="0" bIns="0" anchor="ctr">
            <a:spAutoFit/>
          </a:bodyPr>
          <a:lstStyle/>
          <a:p>
            <a:pPr algn="ctr">
              <a:lnSpc>
                <a:spcPct val="100000"/>
              </a:lnSpc>
              <a:spcBef>
                <a:spcPts val="0"/>
              </a:spcBef>
              <a:spcAft>
                <a:spcPts val="0"/>
              </a:spcAft>
            </a:pPr>
            <a:r>
              <a:rPr sz="975" b="1">
                <a:solidFill>
                  <a:srgbClr val="FFFFFF"/>
                </a:solidFill>
                <a:latin typeface="微软雅黑"/>
                <a:ea typeface="微软雅黑"/>
              </a:rPr>
              <a:t>先期处置</a:t>
            </a:r>
          </a:p>
        </p:txBody>
      </p:sp>
      <p:sp>
        <p:nvSpPr>
          <p:cNvPr id="36" name="TextBox 35"/>
          <p:cNvSpPr txBox="1"/>
          <p:nvPr/>
        </p:nvSpPr>
        <p:spPr>
          <a:xfrm>
            <a:off x="1657350" y="4648200"/>
            <a:ext cx="4095750" cy="266700"/>
          </a:xfrm>
          <a:prstGeom prst="rect">
            <a:avLst/>
          </a:prstGeom>
          <a:noFill/>
        </p:spPr>
        <p:txBody>
          <a:bodyPr wrap="square" lIns="0" rIns="0" tIns="0" bIns="0" anchor="t">
            <a:spAutoFit/>
          </a:bodyPr>
          <a:lstStyle/>
          <a:p>
            <a:pPr algn="l">
              <a:lnSpc>
                <a:spcPct val="100000"/>
              </a:lnSpc>
              <a:spcBef>
                <a:spcPts val="0"/>
              </a:spcBef>
              <a:spcAft>
                <a:spcPts val="0"/>
              </a:spcAft>
            </a:pPr>
            <a:r>
              <a:rPr sz="1162" b="1">
                <a:solidFill>
                  <a:srgbClr val="16243A"/>
                </a:solidFill>
                <a:latin typeface="微软雅黑"/>
                <a:ea typeface="微软雅黑"/>
              </a:rPr>
              <a:t>组织自救互救等先期处置</a:t>
            </a:r>
          </a:p>
        </p:txBody>
      </p:sp>
      <p:sp>
        <p:nvSpPr>
          <p:cNvPr id="37" name="TextBox 36"/>
          <p:cNvSpPr txBox="1"/>
          <p:nvPr/>
        </p:nvSpPr>
        <p:spPr>
          <a:xfrm>
            <a:off x="838200" y="5029200"/>
            <a:ext cx="4914900" cy="723900"/>
          </a:xfrm>
          <a:prstGeom prst="rect">
            <a:avLst/>
          </a:prstGeom>
          <a:noFill/>
        </p:spPr>
        <p:txBody>
          <a:bodyPr wrap="square" lIns="0" rIns="0" tIns="0" bIns="0" anchor="t">
            <a:spAutoFit/>
          </a:bodyPr>
          <a:lstStyle/>
          <a:p>
            <a:pPr algn="l">
              <a:lnSpc>
                <a:spcPct val="150000"/>
              </a:lnSpc>
              <a:spcBef>
                <a:spcPts val="0"/>
              </a:spcBef>
              <a:spcAft>
                <a:spcPts val="0"/>
              </a:spcAft>
            </a:pPr>
            <a:r>
              <a:rPr sz="900" b="0">
                <a:solidFill>
                  <a:srgbClr val="5A6B80"/>
                </a:solidFill>
                <a:latin typeface="微软雅黑"/>
                <a:ea typeface="微软雅黑"/>
              </a:rPr>
              <a:t>基层组织与单位在紧急情况下应立即组织群众开展自救与互救，为专业救援争取时间。</a:t>
            </a:r>
          </a:p>
        </p:txBody>
      </p:sp>
      <p:sp>
        <p:nvSpPr>
          <p:cNvPr id="38" name="Rounded Rectangle 37"/>
          <p:cNvSpPr/>
          <p:nvPr/>
        </p:nvSpPr>
        <p:spPr>
          <a:xfrm>
            <a:off x="6210300" y="4438650"/>
            <a:ext cx="5372100" cy="1447800"/>
          </a:xfrm>
          <a:prstGeom prst="roundRect">
            <a:avLst>
              <a:gd name="adj" fmla="val 7894"/>
            </a:avLst>
          </a:prstGeom>
          <a:solidFill>
            <a:srgbClr val="FFFFFF"/>
          </a:solidFill>
          <a:ln w="1270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Rounded Rectangle 38"/>
          <p:cNvSpPr/>
          <p:nvPr/>
        </p:nvSpPr>
        <p:spPr>
          <a:xfrm>
            <a:off x="6210300" y="4438650"/>
            <a:ext cx="47625" cy="1447800"/>
          </a:xfrm>
          <a:prstGeom prst="roundRect">
            <a:avLst>
              <a:gd name="adj" fmla="val 40000"/>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Rounded Rectangle 39"/>
          <p:cNvSpPr/>
          <p:nvPr/>
        </p:nvSpPr>
        <p:spPr>
          <a:xfrm>
            <a:off x="6438900" y="4629150"/>
            <a:ext cx="685800" cy="285750"/>
          </a:xfrm>
          <a:prstGeom prst="roundRect">
            <a:avLst>
              <a:gd name="adj" fmla="val 26666"/>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6438900" y="4629150"/>
            <a:ext cx="685800" cy="285750"/>
          </a:xfrm>
          <a:prstGeom prst="rect">
            <a:avLst/>
          </a:prstGeom>
          <a:noFill/>
        </p:spPr>
        <p:txBody>
          <a:bodyPr wrap="square" lIns="0" rIns="0" tIns="0" bIns="0" anchor="ctr">
            <a:spAutoFit/>
          </a:bodyPr>
          <a:lstStyle/>
          <a:p>
            <a:pPr algn="ctr">
              <a:lnSpc>
                <a:spcPct val="100000"/>
              </a:lnSpc>
              <a:spcBef>
                <a:spcPts val="0"/>
              </a:spcBef>
              <a:spcAft>
                <a:spcPts val="0"/>
              </a:spcAft>
            </a:pPr>
            <a:r>
              <a:rPr sz="975" b="1">
                <a:solidFill>
                  <a:srgbClr val="FFFFFF"/>
                </a:solidFill>
                <a:latin typeface="微软雅黑"/>
                <a:ea typeface="微软雅黑"/>
              </a:rPr>
              <a:t>重点保护</a:t>
            </a:r>
          </a:p>
        </p:txBody>
      </p:sp>
      <p:sp>
        <p:nvSpPr>
          <p:cNvPr id="42" name="TextBox 41"/>
          <p:cNvSpPr txBox="1"/>
          <p:nvPr/>
        </p:nvSpPr>
        <p:spPr>
          <a:xfrm>
            <a:off x="7258050" y="4648200"/>
            <a:ext cx="4095750" cy="266700"/>
          </a:xfrm>
          <a:prstGeom prst="rect">
            <a:avLst/>
          </a:prstGeom>
          <a:noFill/>
        </p:spPr>
        <p:txBody>
          <a:bodyPr wrap="square" lIns="0" rIns="0" tIns="0" bIns="0" anchor="t">
            <a:spAutoFit/>
          </a:bodyPr>
          <a:lstStyle/>
          <a:p>
            <a:pPr algn="l">
              <a:lnSpc>
                <a:spcPct val="100000"/>
              </a:lnSpc>
              <a:spcBef>
                <a:spcPts val="0"/>
              </a:spcBef>
              <a:spcAft>
                <a:spcPts val="0"/>
              </a:spcAft>
            </a:pPr>
            <a:r>
              <a:rPr sz="1162" b="1">
                <a:solidFill>
                  <a:srgbClr val="16243A"/>
                </a:solidFill>
                <a:latin typeface="微软雅黑"/>
                <a:ea typeface="微软雅黑"/>
              </a:rPr>
              <a:t>对特殊群体给予优先保护</a:t>
            </a:r>
          </a:p>
        </p:txBody>
      </p:sp>
      <p:sp>
        <p:nvSpPr>
          <p:cNvPr id="43" name="TextBox 42"/>
          <p:cNvSpPr txBox="1"/>
          <p:nvPr/>
        </p:nvSpPr>
        <p:spPr>
          <a:xfrm>
            <a:off x="6438900" y="5029200"/>
            <a:ext cx="4914900" cy="723900"/>
          </a:xfrm>
          <a:prstGeom prst="rect">
            <a:avLst/>
          </a:prstGeom>
          <a:noFill/>
        </p:spPr>
        <p:txBody>
          <a:bodyPr wrap="square" lIns="0" rIns="0" tIns="0" bIns="0" anchor="t">
            <a:spAutoFit/>
          </a:bodyPr>
          <a:lstStyle/>
          <a:p>
            <a:pPr algn="l">
              <a:lnSpc>
                <a:spcPct val="150000"/>
              </a:lnSpc>
              <a:spcBef>
                <a:spcPts val="0"/>
              </a:spcBef>
              <a:spcAft>
                <a:spcPts val="0"/>
              </a:spcAft>
            </a:pPr>
            <a:r>
              <a:rPr sz="900" b="0">
                <a:solidFill>
                  <a:srgbClr val="5A6B80"/>
                </a:solidFill>
                <a:latin typeface="微软雅黑"/>
                <a:ea typeface="微软雅黑"/>
              </a:rPr>
              <a:t>对未成年人、老年人、残疾人、孕产期和哺乳期妇女、需及时就医的伤病人员等群体给予特殊、优先保护。</a:t>
            </a:r>
          </a:p>
        </p:txBody>
      </p:sp>
      <p:sp>
        <p:nvSpPr>
          <p:cNvPr id="44" name="TextBox 43"/>
          <p:cNvSpPr txBox="1"/>
          <p:nvPr/>
        </p:nvSpPr>
        <p:spPr>
          <a:xfrm>
            <a:off x="609600" y="6057900"/>
            <a:ext cx="10972800" cy="228600"/>
          </a:xfrm>
          <a:prstGeom prst="rect">
            <a:avLst/>
          </a:prstGeom>
          <a:noFill/>
        </p:spPr>
        <p:txBody>
          <a:bodyPr wrap="square" lIns="0" rIns="0" tIns="0" bIns="0" anchor="t">
            <a:spAutoFit/>
          </a:bodyPr>
          <a:lstStyle/>
          <a:p>
            <a:pPr algn="l">
              <a:lnSpc>
                <a:spcPct val="100000"/>
              </a:lnSpc>
              <a:spcBef>
                <a:spcPts val="0"/>
              </a:spcBef>
              <a:spcAft>
                <a:spcPts val="0"/>
              </a:spcAft>
            </a:pPr>
            <a:r>
              <a:rPr sz="862" b="0">
                <a:solidFill>
                  <a:srgbClr val="5A6B80"/>
                </a:solidFill>
                <a:latin typeface="微软雅黑"/>
                <a:ea typeface="微软雅黑"/>
              </a:rPr>
              <a:t>法律依据：《中华人民共和国突发事件应对法》（2024 年修订，2024 年 11 月 1 日施行）</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09600" y="495299"/>
            <a:ext cx="57150" cy="304800"/>
          </a:xfrm>
          <a:prstGeom prst="roundRect">
            <a:avLst>
              <a:gd name="adj" fmla="val 50000"/>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381000"/>
            <a:ext cx="8191500" cy="533400"/>
          </a:xfrm>
          <a:prstGeom prst="rect">
            <a:avLst/>
          </a:prstGeom>
          <a:noFill/>
        </p:spPr>
        <p:txBody>
          <a:bodyPr wrap="square" lIns="0" rIns="0" tIns="0" bIns="0" anchor="t">
            <a:spAutoFit/>
          </a:bodyPr>
          <a:lstStyle/>
          <a:p>
            <a:pPr algn="l">
              <a:lnSpc>
                <a:spcPct val="100000"/>
              </a:lnSpc>
              <a:spcBef>
                <a:spcPts val="0"/>
              </a:spcBef>
              <a:spcAft>
                <a:spcPts val="0"/>
              </a:spcAft>
            </a:pPr>
            <a:r>
              <a:rPr sz="2550" b="1">
                <a:solidFill>
                  <a:srgbClr val="16243A"/>
                </a:solidFill>
                <a:latin typeface="微软雅黑"/>
                <a:ea typeface="微软雅黑"/>
              </a:rPr>
              <a:t>应急准备"六个到位"</a:t>
            </a:r>
          </a:p>
        </p:txBody>
      </p:sp>
      <p:sp>
        <p:nvSpPr>
          <p:cNvPr id="5" name="TextBox 4"/>
          <p:cNvSpPr txBox="1"/>
          <p:nvPr/>
        </p:nvSpPr>
        <p:spPr>
          <a:xfrm>
            <a:off x="5715000" y="514350"/>
            <a:ext cx="5867400" cy="2667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把功夫下在灾害来临之前</a:t>
            </a:r>
          </a:p>
        </p:txBody>
      </p:sp>
      <p:sp>
        <p:nvSpPr>
          <p:cNvPr id="6" name="TextBox 5"/>
          <p:cNvSpPr txBox="1"/>
          <p:nvPr/>
        </p:nvSpPr>
        <p:spPr>
          <a:xfrm>
            <a:off x="609600" y="6362700"/>
            <a:ext cx="7239000" cy="228600"/>
          </a:xfrm>
          <a:prstGeom prst="rect">
            <a:avLst/>
          </a:prstGeom>
          <a:noFill/>
        </p:spPr>
        <p:txBody>
          <a:bodyPr wrap="square" lIns="0" rIns="0" tIns="0" bIns="0" anchor="t">
            <a:spAutoFit/>
          </a:bodyPr>
          <a:lstStyle/>
          <a:p>
            <a:pPr algn="l">
              <a:lnSpc>
                <a:spcPct val="100000"/>
              </a:lnSpc>
              <a:spcBef>
                <a:spcPts val="0"/>
              </a:spcBef>
              <a:spcAft>
                <a:spcPts val="0"/>
              </a:spcAft>
            </a:pPr>
            <a:r>
              <a:rPr sz="975" b="0">
                <a:solidFill>
                  <a:srgbClr val="5A6B80"/>
                </a:solidFill>
                <a:latin typeface="微软雅黑"/>
                <a:ea typeface="微软雅黑"/>
              </a:rPr>
              <a:t>防灾减灾培训课件 · 近 10 年自然灾害典型案例解读</a:t>
            </a:r>
          </a:p>
        </p:txBody>
      </p:sp>
      <p:sp>
        <p:nvSpPr>
          <p:cNvPr id="7" name="TextBox 6"/>
          <p:cNvSpPr txBox="1"/>
          <p:nvPr/>
        </p:nvSpPr>
        <p:spPr>
          <a:xfrm>
            <a:off x="8572500" y="6362700"/>
            <a:ext cx="3009900" cy="2286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39 / 44</a:t>
            </a:r>
          </a:p>
        </p:txBody>
      </p:sp>
      <p:sp>
        <p:nvSpPr>
          <p:cNvPr id="8" name="Rounded Rectangle 7"/>
          <p:cNvSpPr/>
          <p:nvPr/>
        </p:nvSpPr>
        <p:spPr>
          <a:xfrm>
            <a:off x="609600" y="1257300"/>
            <a:ext cx="3505200" cy="2057400"/>
          </a:xfrm>
          <a:prstGeom prst="roundRect">
            <a:avLst>
              <a:gd name="adj" fmla="val 6481"/>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609600" y="1257300"/>
            <a:ext cx="3505200" cy="57150"/>
          </a:xfrm>
          <a:prstGeom prst="rect">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76300" y="1524000"/>
            <a:ext cx="3048000" cy="323850"/>
          </a:xfrm>
          <a:prstGeom prst="rect">
            <a:avLst/>
          </a:prstGeom>
          <a:noFill/>
        </p:spPr>
        <p:txBody>
          <a:bodyPr wrap="square" lIns="0" rIns="0" tIns="0" bIns="0" anchor="t">
            <a:spAutoFit/>
          </a:bodyPr>
          <a:lstStyle/>
          <a:p>
            <a:pPr algn="l">
              <a:lnSpc>
                <a:spcPct val="100000"/>
              </a:lnSpc>
              <a:spcBef>
                <a:spcPts val="0"/>
              </a:spcBef>
              <a:spcAft>
                <a:spcPts val="0"/>
              </a:spcAft>
            </a:pPr>
            <a:r>
              <a:rPr sz="1575" b="1">
                <a:solidFill>
                  <a:srgbClr val="0B3A6B"/>
                </a:solidFill>
                <a:latin typeface="微软雅黑"/>
                <a:ea typeface="微软雅黑"/>
              </a:rPr>
              <a:t>组织到位</a:t>
            </a:r>
          </a:p>
        </p:txBody>
      </p:sp>
      <p:sp>
        <p:nvSpPr>
          <p:cNvPr id="11" name="Rounded Rectangle 10"/>
          <p:cNvSpPr/>
          <p:nvPr/>
        </p:nvSpPr>
        <p:spPr>
          <a:xfrm>
            <a:off x="876300" y="1943100"/>
            <a:ext cx="514350" cy="38100"/>
          </a:xfrm>
          <a:prstGeom prst="roundRect">
            <a:avLst>
              <a:gd name="adj" fmla="val 50000"/>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76300" y="2152650"/>
            <a:ext cx="2971800" cy="1028700"/>
          </a:xfrm>
          <a:prstGeom prst="rect">
            <a:avLst/>
          </a:prstGeom>
          <a:noFill/>
        </p:spPr>
        <p:txBody>
          <a:bodyPr wrap="square" lIns="0" rIns="0" tIns="0" bIns="0" anchor="t">
            <a:spAutoFit/>
          </a:bodyPr>
          <a:lstStyle/>
          <a:p>
            <a:pPr algn="l">
              <a:lnSpc>
                <a:spcPct val="160000"/>
              </a:lnSpc>
              <a:spcBef>
                <a:spcPts val="0"/>
              </a:spcBef>
              <a:spcAft>
                <a:spcPts val="0"/>
              </a:spcAft>
            </a:pPr>
            <a:r>
              <a:rPr sz="937" b="0">
                <a:solidFill>
                  <a:srgbClr val="16243A"/>
                </a:solidFill>
                <a:latin typeface="微软雅黑"/>
                <a:ea typeface="微软雅黑"/>
              </a:rPr>
              <a:t>成立应急指挥机构，明确总指挥、疏散引导、抢险救援、医疗救护、后勤保障等分组及职责</a:t>
            </a:r>
          </a:p>
        </p:txBody>
      </p:sp>
      <p:sp>
        <p:nvSpPr>
          <p:cNvPr id="13" name="Rounded Rectangle 12"/>
          <p:cNvSpPr/>
          <p:nvPr/>
        </p:nvSpPr>
        <p:spPr>
          <a:xfrm>
            <a:off x="4305300" y="1257300"/>
            <a:ext cx="3505200" cy="2057400"/>
          </a:xfrm>
          <a:prstGeom prst="roundRect">
            <a:avLst>
              <a:gd name="adj" fmla="val 6481"/>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4305300" y="1257300"/>
            <a:ext cx="3505200" cy="57150"/>
          </a:xfrm>
          <a:prstGeom prst="rect">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572000" y="1524000"/>
            <a:ext cx="3048000" cy="323850"/>
          </a:xfrm>
          <a:prstGeom prst="rect">
            <a:avLst/>
          </a:prstGeom>
          <a:noFill/>
        </p:spPr>
        <p:txBody>
          <a:bodyPr wrap="square" lIns="0" rIns="0" tIns="0" bIns="0" anchor="t">
            <a:spAutoFit/>
          </a:bodyPr>
          <a:lstStyle/>
          <a:p>
            <a:pPr algn="l">
              <a:lnSpc>
                <a:spcPct val="100000"/>
              </a:lnSpc>
              <a:spcBef>
                <a:spcPts val="0"/>
              </a:spcBef>
              <a:spcAft>
                <a:spcPts val="0"/>
              </a:spcAft>
            </a:pPr>
            <a:r>
              <a:rPr sz="1575" b="1">
                <a:solidFill>
                  <a:srgbClr val="2E7DD1"/>
                </a:solidFill>
                <a:latin typeface="微软雅黑"/>
                <a:ea typeface="微软雅黑"/>
              </a:rPr>
              <a:t>预案到位</a:t>
            </a:r>
          </a:p>
        </p:txBody>
      </p:sp>
      <p:sp>
        <p:nvSpPr>
          <p:cNvPr id="16" name="Rounded Rectangle 15"/>
          <p:cNvSpPr/>
          <p:nvPr/>
        </p:nvSpPr>
        <p:spPr>
          <a:xfrm>
            <a:off x="4572000" y="1943100"/>
            <a:ext cx="514350" cy="38100"/>
          </a:xfrm>
          <a:prstGeom prst="roundRect">
            <a:avLst>
              <a:gd name="adj" fmla="val 50000"/>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4572000" y="2152650"/>
            <a:ext cx="2971800" cy="1028700"/>
          </a:xfrm>
          <a:prstGeom prst="rect">
            <a:avLst/>
          </a:prstGeom>
          <a:noFill/>
        </p:spPr>
        <p:txBody>
          <a:bodyPr wrap="square" lIns="0" rIns="0" tIns="0" bIns="0" anchor="t">
            <a:spAutoFit/>
          </a:bodyPr>
          <a:lstStyle/>
          <a:p>
            <a:pPr algn="l">
              <a:lnSpc>
                <a:spcPct val="160000"/>
              </a:lnSpc>
              <a:spcBef>
                <a:spcPts val="0"/>
              </a:spcBef>
              <a:spcAft>
                <a:spcPts val="0"/>
              </a:spcAft>
            </a:pPr>
            <a:r>
              <a:rPr sz="937" b="0">
                <a:solidFill>
                  <a:srgbClr val="16243A"/>
                </a:solidFill>
                <a:latin typeface="微软雅黑"/>
                <a:ea typeface="微软雅黑"/>
              </a:rPr>
              <a:t>编制综合应急预案与防汛、防台风、防震、防地质灾害等专项预案，明确触发条件与处置流程</a:t>
            </a:r>
          </a:p>
        </p:txBody>
      </p:sp>
      <p:sp>
        <p:nvSpPr>
          <p:cNvPr id="18" name="Rounded Rectangle 17"/>
          <p:cNvSpPr/>
          <p:nvPr/>
        </p:nvSpPr>
        <p:spPr>
          <a:xfrm>
            <a:off x="8001000" y="1257300"/>
            <a:ext cx="3505200" cy="2057400"/>
          </a:xfrm>
          <a:prstGeom prst="roundRect">
            <a:avLst>
              <a:gd name="adj" fmla="val 6481"/>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8001000" y="1257300"/>
            <a:ext cx="3505200" cy="57150"/>
          </a:xfrm>
          <a:prstGeom prst="rect">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67699" y="1524000"/>
            <a:ext cx="3048000" cy="323850"/>
          </a:xfrm>
          <a:prstGeom prst="rect">
            <a:avLst/>
          </a:prstGeom>
          <a:noFill/>
        </p:spPr>
        <p:txBody>
          <a:bodyPr wrap="square" lIns="0" rIns="0" tIns="0" bIns="0" anchor="t">
            <a:spAutoFit/>
          </a:bodyPr>
          <a:lstStyle/>
          <a:p>
            <a:pPr algn="l">
              <a:lnSpc>
                <a:spcPct val="100000"/>
              </a:lnSpc>
              <a:spcBef>
                <a:spcPts val="0"/>
              </a:spcBef>
              <a:spcAft>
                <a:spcPts val="0"/>
              </a:spcAft>
            </a:pPr>
            <a:r>
              <a:rPr sz="1575" b="1">
                <a:solidFill>
                  <a:srgbClr val="2E7DD1"/>
                </a:solidFill>
                <a:latin typeface="微软雅黑"/>
                <a:ea typeface="微软雅黑"/>
              </a:rPr>
              <a:t>物资到位</a:t>
            </a:r>
          </a:p>
        </p:txBody>
      </p:sp>
      <p:sp>
        <p:nvSpPr>
          <p:cNvPr id="21" name="Rounded Rectangle 20"/>
          <p:cNvSpPr/>
          <p:nvPr/>
        </p:nvSpPr>
        <p:spPr>
          <a:xfrm>
            <a:off x="8267699" y="1943100"/>
            <a:ext cx="514350" cy="38100"/>
          </a:xfrm>
          <a:prstGeom prst="roundRect">
            <a:avLst>
              <a:gd name="adj" fmla="val 50000"/>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8267699" y="2152650"/>
            <a:ext cx="2971800" cy="1028700"/>
          </a:xfrm>
          <a:prstGeom prst="rect">
            <a:avLst/>
          </a:prstGeom>
          <a:noFill/>
        </p:spPr>
        <p:txBody>
          <a:bodyPr wrap="square" lIns="0" rIns="0" tIns="0" bIns="0" anchor="t">
            <a:spAutoFit/>
          </a:bodyPr>
          <a:lstStyle/>
          <a:p>
            <a:pPr algn="l">
              <a:lnSpc>
                <a:spcPct val="160000"/>
              </a:lnSpc>
              <a:spcBef>
                <a:spcPts val="0"/>
              </a:spcBef>
              <a:spcAft>
                <a:spcPts val="0"/>
              </a:spcAft>
            </a:pPr>
            <a:r>
              <a:rPr sz="937" b="0">
                <a:solidFill>
                  <a:srgbClr val="16243A"/>
                </a:solidFill>
                <a:latin typeface="微软雅黑"/>
                <a:ea typeface="微软雅黑"/>
              </a:rPr>
              <a:t>储备沙袋、挡水板、抽水泵、应急照明、发电机、救生衣、急救箱、应急食品与饮用水</a:t>
            </a:r>
          </a:p>
        </p:txBody>
      </p:sp>
      <p:sp>
        <p:nvSpPr>
          <p:cNvPr id="23" name="Rounded Rectangle 22"/>
          <p:cNvSpPr/>
          <p:nvPr/>
        </p:nvSpPr>
        <p:spPr>
          <a:xfrm>
            <a:off x="609600" y="3543300"/>
            <a:ext cx="3505200" cy="2057400"/>
          </a:xfrm>
          <a:prstGeom prst="roundRect">
            <a:avLst>
              <a:gd name="adj" fmla="val 6481"/>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609600" y="3543300"/>
            <a:ext cx="3505200" cy="57150"/>
          </a:xfrm>
          <a:prstGeom prst="rect">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76300" y="3810000"/>
            <a:ext cx="3048000" cy="323850"/>
          </a:xfrm>
          <a:prstGeom prst="rect">
            <a:avLst/>
          </a:prstGeom>
          <a:noFill/>
        </p:spPr>
        <p:txBody>
          <a:bodyPr wrap="square" lIns="0" rIns="0" tIns="0" bIns="0" anchor="t">
            <a:spAutoFit/>
          </a:bodyPr>
          <a:lstStyle/>
          <a:p>
            <a:pPr algn="l">
              <a:lnSpc>
                <a:spcPct val="100000"/>
              </a:lnSpc>
              <a:spcBef>
                <a:spcPts val="0"/>
              </a:spcBef>
              <a:spcAft>
                <a:spcPts val="0"/>
              </a:spcAft>
            </a:pPr>
            <a:r>
              <a:rPr sz="1575" b="1">
                <a:solidFill>
                  <a:srgbClr val="E8562A"/>
                </a:solidFill>
                <a:latin typeface="微软雅黑"/>
                <a:ea typeface="微软雅黑"/>
              </a:rPr>
              <a:t>队伍到位</a:t>
            </a:r>
          </a:p>
        </p:txBody>
      </p:sp>
      <p:sp>
        <p:nvSpPr>
          <p:cNvPr id="26" name="Rounded Rectangle 25"/>
          <p:cNvSpPr/>
          <p:nvPr/>
        </p:nvSpPr>
        <p:spPr>
          <a:xfrm>
            <a:off x="876300" y="4229100"/>
            <a:ext cx="514350" cy="38100"/>
          </a:xfrm>
          <a:prstGeom prst="roundRect">
            <a:avLst>
              <a:gd name="adj" fmla="val 5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876300" y="4438650"/>
            <a:ext cx="2971800" cy="1028700"/>
          </a:xfrm>
          <a:prstGeom prst="rect">
            <a:avLst/>
          </a:prstGeom>
          <a:noFill/>
        </p:spPr>
        <p:txBody>
          <a:bodyPr wrap="square" lIns="0" rIns="0" tIns="0" bIns="0" anchor="t">
            <a:spAutoFit/>
          </a:bodyPr>
          <a:lstStyle/>
          <a:p>
            <a:pPr algn="l">
              <a:lnSpc>
                <a:spcPct val="160000"/>
              </a:lnSpc>
              <a:spcBef>
                <a:spcPts val="0"/>
              </a:spcBef>
              <a:spcAft>
                <a:spcPts val="0"/>
              </a:spcAft>
            </a:pPr>
            <a:r>
              <a:rPr sz="937" b="0">
                <a:solidFill>
                  <a:srgbClr val="16243A"/>
                </a:solidFill>
                <a:latin typeface="微软雅黑"/>
                <a:ea typeface="微软雅黑"/>
              </a:rPr>
              <a:t>组建兼职应急救援队伍，明确集结地点与响应时间，与属地消防、医疗建立联动</a:t>
            </a:r>
          </a:p>
        </p:txBody>
      </p:sp>
      <p:sp>
        <p:nvSpPr>
          <p:cNvPr id="28" name="Rounded Rectangle 27"/>
          <p:cNvSpPr/>
          <p:nvPr/>
        </p:nvSpPr>
        <p:spPr>
          <a:xfrm>
            <a:off x="4305300" y="3543300"/>
            <a:ext cx="3505200" cy="2057400"/>
          </a:xfrm>
          <a:prstGeom prst="roundRect">
            <a:avLst>
              <a:gd name="adj" fmla="val 6481"/>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4305300" y="3543300"/>
            <a:ext cx="3505200" cy="57150"/>
          </a:xfrm>
          <a:prstGeom prst="rect">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4572000" y="3810000"/>
            <a:ext cx="3048000" cy="323850"/>
          </a:xfrm>
          <a:prstGeom prst="rect">
            <a:avLst/>
          </a:prstGeom>
          <a:noFill/>
        </p:spPr>
        <p:txBody>
          <a:bodyPr wrap="square" lIns="0" rIns="0" tIns="0" bIns="0" anchor="t">
            <a:spAutoFit/>
          </a:bodyPr>
          <a:lstStyle/>
          <a:p>
            <a:pPr algn="l">
              <a:lnSpc>
                <a:spcPct val="100000"/>
              </a:lnSpc>
              <a:spcBef>
                <a:spcPts val="0"/>
              </a:spcBef>
              <a:spcAft>
                <a:spcPts val="0"/>
              </a:spcAft>
            </a:pPr>
            <a:r>
              <a:rPr sz="1575" b="1">
                <a:solidFill>
                  <a:srgbClr val="E8562A"/>
                </a:solidFill>
                <a:latin typeface="微软雅黑"/>
                <a:ea typeface="微软雅黑"/>
              </a:rPr>
              <a:t>演练到位</a:t>
            </a:r>
          </a:p>
        </p:txBody>
      </p:sp>
      <p:sp>
        <p:nvSpPr>
          <p:cNvPr id="31" name="Rounded Rectangle 30"/>
          <p:cNvSpPr/>
          <p:nvPr/>
        </p:nvSpPr>
        <p:spPr>
          <a:xfrm>
            <a:off x="4572000" y="4229100"/>
            <a:ext cx="514350" cy="38100"/>
          </a:xfrm>
          <a:prstGeom prst="roundRect">
            <a:avLst>
              <a:gd name="adj" fmla="val 5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4572000" y="4438650"/>
            <a:ext cx="2971800" cy="1028700"/>
          </a:xfrm>
          <a:prstGeom prst="rect">
            <a:avLst/>
          </a:prstGeom>
          <a:noFill/>
        </p:spPr>
        <p:txBody>
          <a:bodyPr wrap="square" lIns="0" rIns="0" tIns="0" bIns="0" anchor="t">
            <a:spAutoFit/>
          </a:bodyPr>
          <a:lstStyle/>
          <a:p>
            <a:pPr algn="l">
              <a:lnSpc>
                <a:spcPct val="160000"/>
              </a:lnSpc>
              <a:spcBef>
                <a:spcPts val="0"/>
              </a:spcBef>
              <a:spcAft>
                <a:spcPts val="0"/>
              </a:spcAft>
            </a:pPr>
            <a:r>
              <a:rPr sz="937" b="0">
                <a:solidFill>
                  <a:srgbClr val="16243A"/>
                </a:solidFill>
                <a:latin typeface="微软雅黑"/>
                <a:ea typeface="微软雅黑"/>
              </a:rPr>
              <a:t>每年至少组织 1 次综合演练、2 次专项演练，覆盖白班、夜班与节假日三种情景</a:t>
            </a:r>
          </a:p>
        </p:txBody>
      </p:sp>
      <p:sp>
        <p:nvSpPr>
          <p:cNvPr id="33" name="Rounded Rectangle 32"/>
          <p:cNvSpPr/>
          <p:nvPr/>
        </p:nvSpPr>
        <p:spPr>
          <a:xfrm>
            <a:off x="8001000" y="3543300"/>
            <a:ext cx="3505200" cy="2057400"/>
          </a:xfrm>
          <a:prstGeom prst="roundRect">
            <a:avLst>
              <a:gd name="adj" fmla="val 6481"/>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Rectangle 33"/>
          <p:cNvSpPr/>
          <p:nvPr/>
        </p:nvSpPr>
        <p:spPr>
          <a:xfrm>
            <a:off x="8001000" y="3543300"/>
            <a:ext cx="3505200" cy="57150"/>
          </a:xfrm>
          <a:prstGeom prst="rect">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8267699" y="3810000"/>
            <a:ext cx="3048000" cy="323850"/>
          </a:xfrm>
          <a:prstGeom prst="rect">
            <a:avLst/>
          </a:prstGeom>
          <a:noFill/>
        </p:spPr>
        <p:txBody>
          <a:bodyPr wrap="square" lIns="0" rIns="0" tIns="0" bIns="0" anchor="t">
            <a:spAutoFit/>
          </a:bodyPr>
          <a:lstStyle/>
          <a:p>
            <a:pPr algn="l">
              <a:lnSpc>
                <a:spcPct val="100000"/>
              </a:lnSpc>
              <a:spcBef>
                <a:spcPts val="0"/>
              </a:spcBef>
              <a:spcAft>
                <a:spcPts val="0"/>
              </a:spcAft>
            </a:pPr>
            <a:r>
              <a:rPr sz="1575" b="1">
                <a:solidFill>
                  <a:srgbClr val="0B3A6B"/>
                </a:solidFill>
                <a:latin typeface="微软雅黑"/>
                <a:ea typeface="微软雅黑"/>
              </a:rPr>
              <a:t>信息到位</a:t>
            </a:r>
          </a:p>
        </p:txBody>
      </p:sp>
      <p:sp>
        <p:nvSpPr>
          <p:cNvPr id="36" name="Rounded Rectangle 35"/>
          <p:cNvSpPr/>
          <p:nvPr/>
        </p:nvSpPr>
        <p:spPr>
          <a:xfrm>
            <a:off x="8267699" y="4229100"/>
            <a:ext cx="514350" cy="38100"/>
          </a:xfrm>
          <a:prstGeom prst="roundRect">
            <a:avLst>
              <a:gd name="adj" fmla="val 50000"/>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8267699" y="4438650"/>
            <a:ext cx="2971800" cy="1028700"/>
          </a:xfrm>
          <a:prstGeom prst="rect">
            <a:avLst/>
          </a:prstGeom>
          <a:noFill/>
        </p:spPr>
        <p:txBody>
          <a:bodyPr wrap="square" lIns="0" rIns="0" tIns="0" bIns="0" anchor="t">
            <a:spAutoFit/>
          </a:bodyPr>
          <a:lstStyle/>
          <a:p>
            <a:pPr algn="l">
              <a:lnSpc>
                <a:spcPct val="160000"/>
              </a:lnSpc>
              <a:spcBef>
                <a:spcPts val="0"/>
              </a:spcBef>
              <a:spcAft>
                <a:spcPts val="0"/>
              </a:spcAft>
            </a:pPr>
            <a:r>
              <a:rPr sz="937" b="0">
                <a:solidFill>
                  <a:srgbClr val="16243A"/>
                </a:solidFill>
                <a:latin typeface="微软雅黑"/>
                <a:ea typeface="微软雅黑"/>
              </a:rPr>
              <a:t>建立预警接收与传达机制，明确"叫应"责任人，确保预警直达每一名员工</a:t>
            </a:r>
          </a:p>
        </p:txBody>
      </p:sp>
      <p:sp>
        <p:nvSpPr>
          <p:cNvPr id="38" name="TextBox 37"/>
          <p:cNvSpPr txBox="1"/>
          <p:nvPr/>
        </p:nvSpPr>
        <p:spPr>
          <a:xfrm>
            <a:off x="609600" y="6000750"/>
            <a:ext cx="10972800" cy="228600"/>
          </a:xfrm>
          <a:prstGeom prst="rect">
            <a:avLst/>
          </a:prstGeom>
          <a:noFill/>
        </p:spPr>
        <p:txBody>
          <a:bodyPr wrap="square" lIns="0" rIns="0" tIns="0" bIns="0" anchor="t">
            <a:spAutoFit/>
          </a:bodyPr>
          <a:lstStyle/>
          <a:p>
            <a:pPr algn="l">
              <a:lnSpc>
                <a:spcPct val="100000"/>
              </a:lnSpc>
              <a:spcBef>
                <a:spcPts val="0"/>
              </a:spcBef>
              <a:spcAft>
                <a:spcPts val="0"/>
              </a:spcAft>
            </a:pPr>
            <a:r>
              <a:rPr sz="937" b="1">
                <a:solidFill>
                  <a:srgbClr val="C2401C"/>
                </a:solidFill>
                <a:latin typeface="微软雅黑"/>
                <a:ea typeface="微软雅黑"/>
              </a:rPr>
              <a:t>对照检查：以上六项，贵单位目前完成了几项？未完成的请列入下季度改进计划。</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09600" y="495299"/>
            <a:ext cx="57150" cy="304800"/>
          </a:xfrm>
          <a:prstGeom prst="roundRect">
            <a:avLst>
              <a:gd name="adj" fmla="val 50000"/>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381000"/>
            <a:ext cx="8191500" cy="533400"/>
          </a:xfrm>
          <a:prstGeom prst="rect">
            <a:avLst/>
          </a:prstGeom>
          <a:noFill/>
        </p:spPr>
        <p:txBody>
          <a:bodyPr wrap="square" lIns="0" rIns="0" tIns="0" bIns="0" anchor="t">
            <a:spAutoFit/>
          </a:bodyPr>
          <a:lstStyle/>
          <a:p>
            <a:pPr algn="l">
              <a:lnSpc>
                <a:spcPct val="100000"/>
              </a:lnSpc>
              <a:spcBef>
                <a:spcPts val="0"/>
              </a:spcBef>
              <a:spcAft>
                <a:spcPts val="0"/>
              </a:spcAft>
            </a:pPr>
            <a:r>
              <a:rPr sz="2550" b="1">
                <a:solidFill>
                  <a:srgbClr val="16243A"/>
                </a:solidFill>
                <a:latin typeface="微软雅黑"/>
                <a:ea typeface="微软雅黑"/>
              </a:rPr>
              <a:t>分灾种避险要点（速查卡）</a:t>
            </a:r>
          </a:p>
        </p:txBody>
      </p:sp>
      <p:sp>
        <p:nvSpPr>
          <p:cNvPr id="5" name="TextBox 4"/>
          <p:cNvSpPr txBox="1"/>
          <p:nvPr/>
        </p:nvSpPr>
        <p:spPr>
          <a:xfrm>
            <a:off x="5715000" y="514350"/>
            <a:ext cx="5867400" cy="2667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遇险时按此行动</a:t>
            </a:r>
          </a:p>
        </p:txBody>
      </p:sp>
      <p:sp>
        <p:nvSpPr>
          <p:cNvPr id="6" name="TextBox 5"/>
          <p:cNvSpPr txBox="1"/>
          <p:nvPr/>
        </p:nvSpPr>
        <p:spPr>
          <a:xfrm>
            <a:off x="609600" y="6362700"/>
            <a:ext cx="7239000" cy="228600"/>
          </a:xfrm>
          <a:prstGeom prst="rect">
            <a:avLst/>
          </a:prstGeom>
          <a:noFill/>
        </p:spPr>
        <p:txBody>
          <a:bodyPr wrap="square" lIns="0" rIns="0" tIns="0" bIns="0" anchor="t">
            <a:spAutoFit/>
          </a:bodyPr>
          <a:lstStyle/>
          <a:p>
            <a:pPr algn="l">
              <a:lnSpc>
                <a:spcPct val="100000"/>
              </a:lnSpc>
              <a:spcBef>
                <a:spcPts val="0"/>
              </a:spcBef>
              <a:spcAft>
                <a:spcPts val="0"/>
              </a:spcAft>
            </a:pPr>
            <a:r>
              <a:rPr sz="975" b="0">
                <a:solidFill>
                  <a:srgbClr val="5A6B80"/>
                </a:solidFill>
                <a:latin typeface="微软雅黑"/>
                <a:ea typeface="微软雅黑"/>
              </a:rPr>
              <a:t>防灾减灾培训课件 · 近 10 年自然灾害典型案例解读</a:t>
            </a:r>
          </a:p>
        </p:txBody>
      </p:sp>
      <p:sp>
        <p:nvSpPr>
          <p:cNvPr id="7" name="TextBox 6"/>
          <p:cNvSpPr txBox="1"/>
          <p:nvPr/>
        </p:nvSpPr>
        <p:spPr>
          <a:xfrm>
            <a:off x="8572500" y="6362700"/>
            <a:ext cx="3009900" cy="2286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40 / 44</a:t>
            </a:r>
          </a:p>
        </p:txBody>
      </p:sp>
      <p:sp>
        <p:nvSpPr>
          <p:cNvPr id="8" name="Rounded Rectangle 7"/>
          <p:cNvSpPr/>
          <p:nvPr/>
        </p:nvSpPr>
        <p:spPr>
          <a:xfrm>
            <a:off x="609600" y="1238250"/>
            <a:ext cx="3505200" cy="2209800"/>
          </a:xfrm>
          <a:prstGeom prst="roundRect">
            <a:avLst>
              <a:gd name="adj" fmla="val 6034"/>
            </a:avLst>
          </a:prstGeom>
          <a:solidFill>
            <a:srgbClr val="FFFFFF"/>
          </a:solidFill>
          <a:ln w="1270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609600" y="1238250"/>
            <a:ext cx="3505200" cy="514350"/>
          </a:xfrm>
          <a:prstGeom prst="roundRect">
            <a:avLst>
              <a:gd name="adj" fmla="val 25925"/>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09600" y="1581150"/>
            <a:ext cx="3505200" cy="171450"/>
          </a:xfrm>
          <a:prstGeom prst="rect">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38200" y="1238250"/>
            <a:ext cx="3048000" cy="514350"/>
          </a:xfrm>
          <a:prstGeom prst="rect">
            <a:avLst/>
          </a:prstGeom>
          <a:noFill/>
        </p:spPr>
        <p:txBody>
          <a:bodyPr wrap="square" lIns="0" rIns="0" tIns="0" bIns="0" anchor="ctr">
            <a:spAutoFit/>
          </a:bodyPr>
          <a:lstStyle/>
          <a:p>
            <a:pPr algn="l">
              <a:lnSpc>
                <a:spcPct val="100000"/>
              </a:lnSpc>
              <a:spcBef>
                <a:spcPts val="0"/>
              </a:spcBef>
              <a:spcAft>
                <a:spcPts val="0"/>
              </a:spcAft>
            </a:pPr>
            <a:r>
              <a:rPr sz="1350" b="1">
                <a:solidFill>
                  <a:srgbClr val="FFFFFF"/>
                </a:solidFill>
                <a:latin typeface="微软雅黑"/>
                <a:ea typeface="微软雅黑"/>
              </a:rPr>
              <a:t>洪涝 / 内涝</a:t>
            </a:r>
          </a:p>
        </p:txBody>
      </p:sp>
      <p:sp>
        <p:nvSpPr>
          <p:cNvPr id="12" name="Oval 11"/>
          <p:cNvSpPr/>
          <p:nvPr/>
        </p:nvSpPr>
        <p:spPr>
          <a:xfrm>
            <a:off x="838200" y="2009774"/>
            <a:ext cx="66675" cy="66675"/>
          </a:xfrm>
          <a:prstGeom prst="ellipse">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09650" y="1943100"/>
            <a:ext cx="2876550" cy="304800"/>
          </a:xfrm>
          <a:prstGeom prst="rect">
            <a:avLst/>
          </a:prstGeom>
          <a:noFill/>
        </p:spPr>
        <p:txBody>
          <a:bodyPr wrap="square" lIns="0" rIns="0" tIns="0" bIns="0" anchor="t">
            <a:spAutoFit/>
          </a:bodyPr>
          <a:lstStyle/>
          <a:p>
            <a:pPr algn="l">
              <a:lnSpc>
                <a:spcPct val="130000"/>
              </a:lnSpc>
              <a:spcBef>
                <a:spcPts val="0"/>
              </a:spcBef>
              <a:spcAft>
                <a:spcPts val="0"/>
              </a:spcAft>
            </a:pPr>
            <a:r>
              <a:rPr sz="937" b="0">
                <a:solidFill>
                  <a:srgbClr val="16243A"/>
                </a:solidFill>
                <a:latin typeface="微软雅黑"/>
                <a:ea typeface="微软雅黑"/>
              </a:rPr>
              <a:t>不涉水：水深过膝不通行</a:t>
            </a:r>
          </a:p>
        </p:txBody>
      </p:sp>
      <p:sp>
        <p:nvSpPr>
          <p:cNvPr id="14" name="Oval 13"/>
          <p:cNvSpPr/>
          <p:nvPr/>
        </p:nvSpPr>
        <p:spPr>
          <a:xfrm>
            <a:off x="838200" y="2371725"/>
            <a:ext cx="66675" cy="66675"/>
          </a:xfrm>
          <a:prstGeom prst="ellipse">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009650" y="2305050"/>
            <a:ext cx="2876550" cy="304800"/>
          </a:xfrm>
          <a:prstGeom prst="rect">
            <a:avLst/>
          </a:prstGeom>
          <a:noFill/>
        </p:spPr>
        <p:txBody>
          <a:bodyPr wrap="square" lIns="0" rIns="0" tIns="0" bIns="0" anchor="t">
            <a:spAutoFit/>
          </a:bodyPr>
          <a:lstStyle/>
          <a:p>
            <a:pPr algn="l">
              <a:lnSpc>
                <a:spcPct val="130000"/>
              </a:lnSpc>
              <a:spcBef>
                <a:spcPts val="0"/>
              </a:spcBef>
              <a:spcAft>
                <a:spcPts val="0"/>
              </a:spcAft>
            </a:pPr>
            <a:r>
              <a:rPr sz="937" b="0">
                <a:solidFill>
                  <a:srgbClr val="16243A"/>
                </a:solidFill>
                <a:latin typeface="微软雅黑"/>
                <a:ea typeface="微软雅黑"/>
              </a:rPr>
              <a:t>不恋车：水位过门槛即弃车</a:t>
            </a:r>
          </a:p>
        </p:txBody>
      </p:sp>
      <p:sp>
        <p:nvSpPr>
          <p:cNvPr id="16" name="Oval 15"/>
          <p:cNvSpPr/>
          <p:nvPr/>
        </p:nvSpPr>
        <p:spPr>
          <a:xfrm>
            <a:off x="838200" y="2733675"/>
            <a:ext cx="66675" cy="66675"/>
          </a:xfrm>
          <a:prstGeom prst="ellipse">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009650" y="2667000"/>
            <a:ext cx="2876550" cy="304800"/>
          </a:xfrm>
          <a:prstGeom prst="rect">
            <a:avLst/>
          </a:prstGeom>
          <a:noFill/>
        </p:spPr>
        <p:txBody>
          <a:bodyPr wrap="square" lIns="0" rIns="0" tIns="0" bIns="0" anchor="t">
            <a:spAutoFit/>
          </a:bodyPr>
          <a:lstStyle/>
          <a:p>
            <a:pPr algn="l">
              <a:lnSpc>
                <a:spcPct val="130000"/>
              </a:lnSpc>
              <a:spcBef>
                <a:spcPts val="0"/>
              </a:spcBef>
              <a:spcAft>
                <a:spcPts val="0"/>
              </a:spcAft>
            </a:pPr>
            <a:r>
              <a:rPr sz="937" b="0">
                <a:solidFill>
                  <a:srgbClr val="16243A"/>
                </a:solidFill>
                <a:latin typeface="微软雅黑"/>
                <a:ea typeface="微软雅黑"/>
              </a:rPr>
              <a:t>高处待援：向楼上、高地转移</a:t>
            </a:r>
          </a:p>
        </p:txBody>
      </p:sp>
      <p:sp>
        <p:nvSpPr>
          <p:cNvPr id="18" name="Oval 17"/>
          <p:cNvSpPr/>
          <p:nvPr/>
        </p:nvSpPr>
        <p:spPr>
          <a:xfrm>
            <a:off x="838200" y="3095625"/>
            <a:ext cx="66675" cy="66675"/>
          </a:xfrm>
          <a:prstGeom prst="ellipse">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09650" y="3028950"/>
            <a:ext cx="2876550" cy="304800"/>
          </a:xfrm>
          <a:prstGeom prst="rect">
            <a:avLst/>
          </a:prstGeom>
          <a:noFill/>
        </p:spPr>
        <p:txBody>
          <a:bodyPr wrap="square" lIns="0" rIns="0" tIns="0" bIns="0" anchor="t">
            <a:spAutoFit/>
          </a:bodyPr>
          <a:lstStyle/>
          <a:p>
            <a:pPr algn="l">
              <a:lnSpc>
                <a:spcPct val="130000"/>
              </a:lnSpc>
              <a:spcBef>
                <a:spcPts val="0"/>
              </a:spcBef>
              <a:spcAft>
                <a:spcPts val="0"/>
              </a:spcAft>
            </a:pPr>
            <a:r>
              <a:rPr sz="937" b="0">
                <a:solidFill>
                  <a:srgbClr val="16243A"/>
                </a:solidFill>
                <a:latin typeface="微软雅黑"/>
                <a:ea typeface="微软雅黑"/>
              </a:rPr>
              <a:t>断电源：进水前切断总电</a:t>
            </a:r>
          </a:p>
        </p:txBody>
      </p:sp>
      <p:sp>
        <p:nvSpPr>
          <p:cNvPr id="20" name="Rounded Rectangle 19"/>
          <p:cNvSpPr/>
          <p:nvPr/>
        </p:nvSpPr>
        <p:spPr>
          <a:xfrm>
            <a:off x="4305300" y="1238250"/>
            <a:ext cx="3505200" cy="2209800"/>
          </a:xfrm>
          <a:prstGeom prst="roundRect">
            <a:avLst>
              <a:gd name="adj" fmla="val 6034"/>
            </a:avLst>
          </a:prstGeom>
          <a:solidFill>
            <a:srgbClr val="FFFFFF"/>
          </a:solidFill>
          <a:ln w="1270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4305300" y="1238250"/>
            <a:ext cx="3505200" cy="514350"/>
          </a:xfrm>
          <a:prstGeom prst="roundRect">
            <a:avLst>
              <a:gd name="adj" fmla="val 25925"/>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05300" y="1581150"/>
            <a:ext cx="3505200" cy="171450"/>
          </a:xfrm>
          <a:prstGeom prst="rect">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4533900" y="1238250"/>
            <a:ext cx="3048000" cy="514350"/>
          </a:xfrm>
          <a:prstGeom prst="rect">
            <a:avLst/>
          </a:prstGeom>
          <a:noFill/>
        </p:spPr>
        <p:txBody>
          <a:bodyPr wrap="square" lIns="0" rIns="0" tIns="0" bIns="0" anchor="ctr">
            <a:spAutoFit/>
          </a:bodyPr>
          <a:lstStyle/>
          <a:p>
            <a:pPr algn="l">
              <a:lnSpc>
                <a:spcPct val="100000"/>
              </a:lnSpc>
              <a:spcBef>
                <a:spcPts val="0"/>
              </a:spcBef>
              <a:spcAft>
                <a:spcPts val="0"/>
              </a:spcAft>
            </a:pPr>
            <a:r>
              <a:rPr sz="1350" b="1">
                <a:solidFill>
                  <a:srgbClr val="FFFFFF"/>
                </a:solidFill>
                <a:latin typeface="微软雅黑"/>
                <a:ea typeface="微软雅黑"/>
              </a:rPr>
              <a:t>台风</a:t>
            </a:r>
          </a:p>
        </p:txBody>
      </p:sp>
      <p:sp>
        <p:nvSpPr>
          <p:cNvPr id="24" name="Oval 23"/>
          <p:cNvSpPr/>
          <p:nvPr/>
        </p:nvSpPr>
        <p:spPr>
          <a:xfrm>
            <a:off x="4533900" y="2009774"/>
            <a:ext cx="66675" cy="66675"/>
          </a:xfrm>
          <a:prstGeom prst="ellipse">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4705350" y="1943100"/>
            <a:ext cx="2876550" cy="304800"/>
          </a:xfrm>
          <a:prstGeom prst="rect">
            <a:avLst/>
          </a:prstGeom>
          <a:noFill/>
        </p:spPr>
        <p:txBody>
          <a:bodyPr wrap="square" lIns="0" rIns="0" tIns="0" bIns="0" anchor="t">
            <a:spAutoFit/>
          </a:bodyPr>
          <a:lstStyle/>
          <a:p>
            <a:pPr algn="l">
              <a:lnSpc>
                <a:spcPct val="130000"/>
              </a:lnSpc>
              <a:spcBef>
                <a:spcPts val="0"/>
              </a:spcBef>
              <a:spcAft>
                <a:spcPts val="0"/>
              </a:spcAft>
            </a:pPr>
            <a:r>
              <a:rPr sz="937" b="0">
                <a:solidFill>
                  <a:srgbClr val="16243A"/>
                </a:solidFill>
                <a:latin typeface="微软雅黑"/>
                <a:ea typeface="微软雅黑"/>
              </a:rPr>
              <a:t>听通告：执行"五停"要求</a:t>
            </a:r>
          </a:p>
        </p:txBody>
      </p:sp>
      <p:sp>
        <p:nvSpPr>
          <p:cNvPr id="26" name="Oval 25"/>
          <p:cNvSpPr/>
          <p:nvPr/>
        </p:nvSpPr>
        <p:spPr>
          <a:xfrm>
            <a:off x="4533900" y="2371725"/>
            <a:ext cx="66675" cy="66675"/>
          </a:xfrm>
          <a:prstGeom prst="ellipse">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4705350" y="2305050"/>
            <a:ext cx="2876550" cy="304800"/>
          </a:xfrm>
          <a:prstGeom prst="rect">
            <a:avLst/>
          </a:prstGeom>
          <a:noFill/>
        </p:spPr>
        <p:txBody>
          <a:bodyPr wrap="square" lIns="0" rIns="0" tIns="0" bIns="0" anchor="t">
            <a:spAutoFit/>
          </a:bodyPr>
          <a:lstStyle/>
          <a:p>
            <a:pPr algn="l">
              <a:lnSpc>
                <a:spcPct val="130000"/>
              </a:lnSpc>
              <a:spcBef>
                <a:spcPts val="0"/>
              </a:spcBef>
              <a:spcAft>
                <a:spcPts val="0"/>
              </a:spcAft>
            </a:pPr>
            <a:r>
              <a:rPr sz="937" b="0">
                <a:solidFill>
                  <a:srgbClr val="16243A"/>
                </a:solidFill>
                <a:latin typeface="微软雅黑"/>
                <a:ea typeface="微软雅黑"/>
              </a:rPr>
              <a:t>远离窗：避开玻璃幕墙、广告牌</a:t>
            </a:r>
          </a:p>
        </p:txBody>
      </p:sp>
      <p:sp>
        <p:nvSpPr>
          <p:cNvPr id="28" name="Oval 27"/>
          <p:cNvSpPr/>
          <p:nvPr/>
        </p:nvSpPr>
        <p:spPr>
          <a:xfrm>
            <a:off x="4533900" y="2733675"/>
            <a:ext cx="66675" cy="66675"/>
          </a:xfrm>
          <a:prstGeom prst="ellipse">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4705350" y="2667000"/>
            <a:ext cx="2876550" cy="304800"/>
          </a:xfrm>
          <a:prstGeom prst="rect">
            <a:avLst/>
          </a:prstGeom>
          <a:noFill/>
        </p:spPr>
        <p:txBody>
          <a:bodyPr wrap="square" lIns="0" rIns="0" tIns="0" bIns="0" anchor="t">
            <a:spAutoFit/>
          </a:bodyPr>
          <a:lstStyle/>
          <a:p>
            <a:pPr algn="l">
              <a:lnSpc>
                <a:spcPct val="130000"/>
              </a:lnSpc>
              <a:spcBef>
                <a:spcPts val="0"/>
              </a:spcBef>
              <a:spcAft>
                <a:spcPts val="0"/>
              </a:spcAft>
            </a:pPr>
            <a:r>
              <a:rPr sz="937" b="0">
                <a:solidFill>
                  <a:srgbClr val="16243A"/>
                </a:solidFill>
                <a:latin typeface="微软雅黑"/>
                <a:ea typeface="微软雅黑"/>
              </a:rPr>
              <a:t>收阳台：清除高空坠物隐患</a:t>
            </a:r>
          </a:p>
        </p:txBody>
      </p:sp>
      <p:sp>
        <p:nvSpPr>
          <p:cNvPr id="30" name="Oval 29"/>
          <p:cNvSpPr/>
          <p:nvPr/>
        </p:nvSpPr>
        <p:spPr>
          <a:xfrm>
            <a:off x="4533900" y="3095625"/>
            <a:ext cx="66675" cy="66675"/>
          </a:xfrm>
          <a:prstGeom prst="ellipse">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4705350" y="3028950"/>
            <a:ext cx="2876550" cy="304800"/>
          </a:xfrm>
          <a:prstGeom prst="rect">
            <a:avLst/>
          </a:prstGeom>
          <a:noFill/>
        </p:spPr>
        <p:txBody>
          <a:bodyPr wrap="square" lIns="0" rIns="0" tIns="0" bIns="0" anchor="t">
            <a:spAutoFit/>
          </a:bodyPr>
          <a:lstStyle/>
          <a:p>
            <a:pPr algn="l">
              <a:lnSpc>
                <a:spcPct val="130000"/>
              </a:lnSpc>
              <a:spcBef>
                <a:spcPts val="0"/>
              </a:spcBef>
              <a:spcAft>
                <a:spcPts val="0"/>
              </a:spcAft>
            </a:pPr>
            <a:r>
              <a:rPr sz="937" b="0">
                <a:solidFill>
                  <a:srgbClr val="16243A"/>
                </a:solidFill>
                <a:latin typeface="微软雅黑"/>
                <a:ea typeface="微软雅黑"/>
              </a:rPr>
              <a:t>不外出：风力 10 级以上严禁户外</a:t>
            </a:r>
          </a:p>
        </p:txBody>
      </p:sp>
      <p:sp>
        <p:nvSpPr>
          <p:cNvPr id="32" name="Rounded Rectangle 31"/>
          <p:cNvSpPr/>
          <p:nvPr/>
        </p:nvSpPr>
        <p:spPr>
          <a:xfrm>
            <a:off x="8001000" y="1238250"/>
            <a:ext cx="3505200" cy="2209800"/>
          </a:xfrm>
          <a:prstGeom prst="roundRect">
            <a:avLst>
              <a:gd name="adj" fmla="val 6034"/>
            </a:avLst>
          </a:prstGeom>
          <a:solidFill>
            <a:srgbClr val="FFFFFF"/>
          </a:solidFill>
          <a:ln w="1270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ounded Rectangle 32"/>
          <p:cNvSpPr/>
          <p:nvPr/>
        </p:nvSpPr>
        <p:spPr>
          <a:xfrm>
            <a:off x="8001000" y="1238250"/>
            <a:ext cx="3505200" cy="514350"/>
          </a:xfrm>
          <a:prstGeom prst="roundRect">
            <a:avLst>
              <a:gd name="adj" fmla="val 25925"/>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Rectangle 33"/>
          <p:cNvSpPr/>
          <p:nvPr/>
        </p:nvSpPr>
        <p:spPr>
          <a:xfrm>
            <a:off x="8001000" y="1581150"/>
            <a:ext cx="3505200" cy="171450"/>
          </a:xfrm>
          <a:prstGeom prst="rect">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8229600" y="1238250"/>
            <a:ext cx="3048000" cy="514350"/>
          </a:xfrm>
          <a:prstGeom prst="rect">
            <a:avLst/>
          </a:prstGeom>
          <a:noFill/>
        </p:spPr>
        <p:txBody>
          <a:bodyPr wrap="square" lIns="0" rIns="0" tIns="0" bIns="0" anchor="ctr">
            <a:spAutoFit/>
          </a:bodyPr>
          <a:lstStyle/>
          <a:p>
            <a:pPr algn="l">
              <a:lnSpc>
                <a:spcPct val="100000"/>
              </a:lnSpc>
              <a:spcBef>
                <a:spcPts val="0"/>
              </a:spcBef>
              <a:spcAft>
                <a:spcPts val="0"/>
              </a:spcAft>
            </a:pPr>
            <a:r>
              <a:rPr sz="1350" b="1">
                <a:solidFill>
                  <a:srgbClr val="FFFFFF"/>
                </a:solidFill>
                <a:latin typeface="微软雅黑"/>
                <a:ea typeface="微软雅黑"/>
              </a:rPr>
              <a:t>地震</a:t>
            </a:r>
          </a:p>
        </p:txBody>
      </p:sp>
      <p:sp>
        <p:nvSpPr>
          <p:cNvPr id="36" name="Oval 35"/>
          <p:cNvSpPr/>
          <p:nvPr/>
        </p:nvSpPr>
        <p:spPr>
          <a:xfrm>
            <a:off x="8229600" y="2009774"/>
            <a:ext cx="66675" cy="66675"/>
          </a:xfrm>
          <a:prstGeom prst="ellipse">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8401050" y="1943100"/>
            <a:ext cx="2876550" cy="304800"/>
          </a:xfrm>
          <a:prstGeom prst="rect">
            <a:avLst/>
          </a:prstGeom>
          <a:noFill/>
        </p:spPr>
        <p:txBody>
          <a:bodyPr wrap="square" lIns="0" rIns="0" tIns="0" bIns="0" anchor="t">
            <a:spAutoFit/>
          </a:bodyPr>
          <a:lstStyle/>
          <a:p>
            <a:pPr algn="l">
              <a:lnSpc>
                <a:spcPct val="130000"/>
              </a:lnSpc>
              <a:spcBef>
                <a:spcPts val="0"/>
              </a:spcBef>
              <a:spcAft>
                <a:spcPts val="0"/>
              </a:spcAft>
            </a:pPr>
            <a:r>
              <a:rPr sz="937" b="0">
                <a:solidFill>
                  <a:srgbClr val="16243A"/>
                </a:solidFill>
                <a:latin typeface="微软雅黑"/>
                <a:ea typeface="微软雅黑"/>
              </a:rPr>
              <a:t>伏地：立即蹲下降低重心</a:t>
            </a:r>
          </a:p>
        </p:txBody>
      </p:sp>
      <p:sp>
        <p:nvSpPr>
          <p:cNvPr id="38" name="Oval 37"/>
          <p:cNvSpPr/>
          <p:nvPr/>
        </p:nvSpPr>
        <p:spPr>
          <a:xfrm>
            <a:off x="8229600" y="2371725"/>
            <a:ext cx="66675" cy="66675"/>
          </a:xfrm>
          <a:prstGeom prst="ellipse">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8401050" y="2305050"/>
            <a:ext cx="2876550" cy="304800"/>
          </a:xfrm>
          <a:prstGeom prst="rect">
            <a:avLst/>
          </a:prstGeom>
          <a:noFill/>
        </p:spPr>
        <p:txBody>
          <a:bodyPr wrap="square" lIns="0" rIns="0" tIns="0" bIns="0" anchor="t">
            <a:spAutoFit/>
          </a:bodyPr>
          <a:lstStyle/>
          <a:p>
            <a:pPr algn="l">
              <a:lnSpc>
                <a:spcPct val="130000"/>
              </a:lnSpc>
              <a:spcBef>
                <a:spcPts val="0"/>
              </a:spcBef>
              <a:spcAft>
                <a:spcPts val="0"/>
              </a:spcAft>
            </a:pPr>
            <a:r>
              <a:rPr sz="937" b="0">
                <a:solidFill>
                  <a:srgbClr val="16243A"/>
                </a:solidFill>
                <a:latin typeface="微软雅黑"/>
                <a:ea typeface="微软雅黑"/>
              </a:rPr>
              <a:t>遮挡：桌下、墙角护住头颈</a:t>
            </a:r>
          </a:p>
        </p:txBody>
      </p:sp>
      <p:sp>
        <p:nvSpPr>
          <p:cNvPr id="40" name="Oval 39"/>
          <p:cNvSpPr/>
          <p:nvPr/>
        </p:nvSpPr>
        <p:spPr>
          <a:xfrm>
            <a:off x="8229600" y="2733675"/>
            <a:ext cx="66675" cy="66675"/>
          </a:xfrm>
          <a:prstGeom prst="ellipse">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8401050" y="2667000"/>
            <a:ext cx="2876550" cy="304800"/>
          </a:xfrm>
          <a:prstGeom prst="rect">
            <a:avLst/>
          </a:prstGeom>
          <a:noFill/>
        </p:spPr>
        <p:txBody>
          <a:bodyPr wrap="square" lIns="0" rIns="0" tIns="0" bIns="0" anchor="t">
            <a:spAutoFit/>
          </a:bodyPr>
          <a:lstStyle/>
          <a:p>
            <a:pPr algn="l">
              <a:lnSpc>
                <a:spcPct val="130000"/>
              </a:lnSpc>
              <a:spcBef>
                <a:spcPts val="0"/>
              </a:spcBef>
              <a:spcAft>
                <a:spcPts val="0"/>
              </a:spcAft>
            </a:pPr>
            <a:r>
              <a:rPr sz="937" b="0">
                <a:solidFill>
                  <a:srgbClr val="16243A"/>
                </a:solidFill>
                <a:latin typeface="微软雅黑"/>
                <a:ea typeface="微软雅黑"/>
              </a:rPr>
              <a:t>手抓牢：抓住固定物随其移动</a:t>
            </a:r>
          </a:p>
        </p:txBody>
      </p:sp>
      <p:sp>
        <p:nvSpPr>
          <p:cNvPr id="42" name="Oval 41"/>
          <p:cNvSpPr/>
          <p:nvPr/>
        </p:nvSpPr>
        <p:spPr>
          <a:xfrm>
            <a:off x="8229600" y="3095625"/>
            <a:ext cx="66675" cy="66675"/>
          </a:xfrm>
          <a:prstGeom prst="ellipse">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8401050" y="3028950"/>
            <a:ext cx="2876550" cy="304800"/>
          </a:xfrm>
          <a:prstGeom prst="rect">
            <a:avLst/>
          </a:prstGeom>
          <a:noFill/>
        </p:spPr>
        <p:txBody>
          <a:bodyPr wrap="square" lIns="0" rIns="0" tIns="0" bIns="0" anchor="t">
            <a:spAutoFit/>
          </a:bodyPr>
          <a:lstStyle/>
          <a:p>
            <a:pPr algn="l">
              <a:lnSpc>
                <a:spcPct val="130000"/>
              </a:lnSpc>
              <a:spcBef>
                <a:spcPts val="0"/>
              </a:spcBef>
              <a:spcAft>
                <a:spcPts val="0"/>
              </a:spcAft>
            </a:pPr>
            <a:r>
              <a:rPr sz="937" b="0">
                <a:solidFill>
                  <a:srgbClr val="16243A"/>
                </a:solidFill>
                <a:latin typeface="微软雅黑"/>
                <a:ea typeface="微软雅黑"/>
              </a:rPr>
              <a:t>震后撤：走楼梯、不乘电梯</a:t>
            </a:r>
          </a:p>
        </p:txBody>
      </p:sp>
      <p:sp>
        <p:nvSpPr>
          <p:cNvPr id="44" name="Rounded Rectangle 43"/>
          <p:cNvSpPr/>
          <p:nvPr/>
        </p:nvSpPr>
        <p:spPr>
          <a:xfrm>
            <a:off x="609600" y="3657600"/>
            <a:ext cx="3505200" cy="2209800"/>
          </a:xfrm>
          <a:prstGeom prst="roundRect">
            <a:avLst>
              <a:gd name="adj" fmla="val 6034"/>
            </a:avLst>
          </a:prstGeom>
          <a:solidFill>
            <a:srgbClr val="FFFFFF"/>
          </a:solidFill>
          <a:ln w="1270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Rounded Rectangle 44"/>
          <p:cNvSpPr/>
          <p:nvPr/>
        </p:nvSpPr>
        <p:spPr>
          <a:xfrm>
            <a:off x="609600" y="3657600"/>
            <a:ext cx="3505200" cy="514350"/>
          </a:xfrm>
          <a:prstGeom prst="roundRect">
            <a:avLst>
              <a:gd name="adj" fmla="val 25925"/>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Rectangle 45"/>
          <p:cNvSpPr/>
          <p:nvPr/>
        </p:nvSpPr>
        <p:spPr>
          <a:xfrm>
            <a:off x="609600" y="4000500"/>
            <a:ext cx="3505200" cy="171450"/>
          </a:xfrm>
          <a:prstGeom prst="rect">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TextBox 46"/>
          <p:cNvSpPr txBox="1"/>
          <p:nvPr/>
        </p:nvSpPr>
        <p:spPr>
          <a:xfrm>
            <a:off x="838200" y="3657600"/>
            <a:ext cx="3048000" cy="514350"/>
          </a:xfrm>
          <a:prstGeom prst="rect">
            <a:avLst/>
          </a:prstGeom>
          <a:noFill/>
        </p:spPr>
        <p:txBody>
          <a:bodyPr wrap="square" lIns="0" rIns="0" tIns="0" bIns="0" anchor="ctr">
            <a:spAutoFit/>
          </a:bodyPr>
          <a:lstStyle/>
          <a:p>
            <a:pPr algn="l">
              <a:lnSpc>
                <a:spcPct val="100000"/>
              </a:lnSpc>
              <a:spcBef>
                <a:spcPts val="0"/>
              </a:spcBef>
              <a:spcAft>
                <a:spcPts val="0"/>
              </a:spcAft>
            </a:pPr>
            <a:r>
              <a:rPr sz="1350" b="1">
                <a:solidFill>
                  <a:srgbClr val="FFFFFF"/>
                </a:solidFill>
                <a:latin typeface="微软雅黑"/>
                <a:ea typeface="微软雅黑"/>
              </a:rPr>
              <a:t>地质灾害</a:t>
            </a:r>
          </a:p>
        </p:txBody>
      </p:sp>
      <p:sp>
        <p:nvSpPr>
          <p:cNvPr id="48" name="Oval 47"/>
          <p:cNvSpPr/>
          <p:nvPr/>
        </p:nvSpPr>
        <p:spPr>
          <a:xfrm>
            <a:off x="838200" y="4429125"/>
            <a:ext cx="66675" cy="66675"/>
          </a:xfrm>
          <a:prstGeom prst="ellipse">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TextBox 48"/>
          <p:cNvSpPr txBox="1"/>
          <p:nvPr/>
        </p:nvSpPr>
        <p:spPr>
          <a:xfrm>
            <a:off x="1009650" y="4362450"/>
            <a:ext cx="2876550" cy="304800"/>
          </a:xfrm>
          <a:prstGeom prst="rect">
            <a:avLst/>
          </a:prstGeom>
          <a:noFill/>
        </p:spPr>
        <p:txBody>
          <a:bodyPr wrap="square" lIns="0" rIns="0" tIns="0" bIns="0" anchor="t">
            <a:spAutoFit/>
          </a:bodyPr>
          <a:lstStyle/>
          <a:p>
            <a:pPr algn="l">
              <a:lnSpc>
                <a:spcPct val="130000"/>
              </a:lnSpc>
              <a:spcBef>
                <a:spcPts val="0"/>
              </a:spcBef>
              <a:spcAft>
                <a:spcPts val="0"/>
              </a:spcAft>
            </a:pPr>
            <a:r>
              <a:rPr sz="937" b="0">
                <a:solidFill>
                  <a:srgbClr val="16243A"/>
                </a:solidFill>
                <a:latin typeface="微软雅黑"/>
                <a:ea typeface="微软雅黑"/>
              </a:rPr>
              <a:t>看前兆：裂缝、渗水、异响</a:t>
            </a:r>
          </a:p>
        </p:txBody>
      </p:sp>
      <p:sp>
        <p:nvSpPr>
          <p:cNvPr id="50" name="Oval 49"/>
          <p:cNvSpPr/>
          <p:nvPr/>
        </p:nvSpPr>
        <p:spPr>
          <a:xfrm>
            <a:off x="838200" y="4791075"/>
            <a:ext cx="66675" cy="66675"/>
          </a:xfrm>
          <a:prstGeom prst="ellipse">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 name="TextBox 50"/>
          <p:cNvSpPr txBox="1"/>
          <p:nvPr/>
        </p:nvSpPr>
        <p:spPr>
          <a:xfrm>
            <a:off x="1009650" y="4724400"/>
            <a:ext cx="2876550" cy="304800"/>
          </a:xfrm>
          <a:prstGeom prst="rect">
            <a:avLst/>
          </a:prstGeom>
          <a:noFill/>
        </p:spPr>
        <p:txBody>
          <a:bodyPr wrap="square" lIns="0" rIns="0" tIns="0" bIns="0" anchor="t">
            <a:spAutoFit/>
          </a:bodyPr>
          <a:lstStyle/>
          <a:p>
            <a:pPr algn="l">
              <a:lnSpc>
                <a:spcPct val="130000"/>
              </a:lnSpc>
              <a:spcBef>
                <a:spcPts val="0"/>
              </a:spcBef>
              <a:spcAft>
                <a:spcPts val="0"/>
              </a:spcAft>
            </a:pPr>
            <a:r>
              <a:rPr sz="937" b="0">
                <a:solidFill>
                  <a:srgbClr val="16243A"/>
                </a:solidFill>
                <a:latin typeface="微软雅黑"/>
                <a:ea typeface="微软雅黑"/>
              </a:rPr>
              <a:t>横向跑：垂直滑动方向撤离</a:t>
            </a:r>
          </a:p>
        </p:txBody>
      </p:sp>
      <p:sp>
        <p:nvSpPr>
          <p:cNvPr id="52" name="Oval 51"/>
          <p:cNvSpPr/>
          <p:nvPr/>
        </p:nvSpPr>
        <p:spPr>
          <a:xfrm>
            <a:off x="838200" y="5153025"/>
            <a:ext cx="66675" cy="66675"/>
          </a:xfrm>
          <a:prstGeom prst="ellipse">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3" name="TextBox 52"/>
          <p:cNvSpPr txBox="1"/>
          <p:nvPr/>
        </p:nvSpPr>
        <p:spPr>
          <a:xfrm>
            <a:off x="1009650" y="5086350"/>
            <a:ext cx="2876550" cy="304800"/>
          </a:xfrm>
          <a:prstGeom prst="rect">
            <a:avLst/>
          </a:prstGeom>
          <a:noFill/>
        </p:spPr>
        <p:txBody>
          <a:bodyPr wrap="square" lIns="0" rIns="0" tIns="0" bIns="0" anchor="t">
            <a:spAutoFit/>
          </a:bodyPr>
          <a:lstStyle/>
          <a:p>
            <a:pPr algn="l">
              <a:lnSpc>
                <a:spcPct val="130000"/>
              </a:lnSpc>
              <a:spcBef>
                <a:spcPts val="0"/>
              </a:spcBef>
              <a:spcAft>
                <a:spcPts val="0"/>
              </a:spcAft>
            </a:pPr>
            <a:r>
              <a:rPr sz="937" b="0">
                <a:solidFill>
                  <a:srgbClr val="16243A"/>
                </a:solidFill>
                <a:latin typeface="微软雅黑"/>
                <a:ea typeface="微软雅黑"/>
              </a:rPr>
              <a:t>上高处：向两侧山坡高处转移</a:t>
            </a:r>
          </a:p>
        </p:txBody>
      </p:sp>
      <p:sp>
        <p:nvSpPr>
          <p:cNvPr id="54" name="Oval 53"/>
          <p:cNvSpPr/>
          <p:nvPr/>
        </p:nvSpPr>
        <p:spPr>
          <a:xfrm>
            <a:off x="838200" y="5514975"/>
            <a:ext cx="66675" cy="66675"/>
          </a:xfrm>
          <a:prstGeom prst="ellipse">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5" name="TextBox 54"/>
          <p:cNvSpPr txBox="1"/>
          <p:nvPr/>
        </p:nvSpPr>
        <p:spPr>
          <a:xfrm>
            <a:off x="1009650" y="5448300"/>
            <a:ext cx="2876550" cy="304800"/>
          </a:xfrm>
          <a:prstGeom prst="rect">
            <a:avLst/>
          </a:prstGeom>
          <a:noFill/>
        </p:spPr>
        <p:txBody>
          <a:bodyPr wrap="square" lIns="0" rIns="0" tIns="0" bIns="0" anchor="t">
            <a:spAutoFit/>
          </a:bodyPr>
          <a:lstStyle/>
          <a:p>
            <a:pPr algn="l">
              <a:lnSpc>
                <a:spcPct val="130000"/>
              </a:lnSpc>
              <a:spcBef>
                <a:spcPts val="0"/>
              </a:spcBef>
              <a:spcAft>
                <a:spcPts val="0"/>
              </a:spcAft>
            </a:pPr>
            <a:r>
              <a:rPr sz="937" b="0">
                <a:solidFill>
                  <a:srgbClr val="16243A"/>
                </a:solidFill>
                <a:latin typeface="微软雅黑"/>
                <a:ea typeface="微软雅黑"/>
              </a:rPr>
              <a:t>不返回：严禁回危险区取物</a:t>
            </a:r>
          </a:p>
        </p:txBody>
      </p:sp>
      <p:sp>
        <p:nvSpPr>
          <p:cNvPr id="56" name="Rounded Rectangle 55"/>
          <p:cNvSpPr/>
          <p:nvPr/>
        </p:nvSpPr>
        <p:spPr>
          <a:xfrm>
            <a:off x="4305300" y="3657600"/>
            <a:ext cx="3505200" cy="2209800"/>
          </a:xfrm>
          <a:prstGeom prst="roundRect">
            <a:avLst>
              <a:gd name="adj" fmla="val 6034"/>
            </a:avLst>
          </a:prstGeom>
          <a:solidFill>
            <a:srgbClr val="FFFFFF"/>
          </a:solidFill>
          <a:ln w="1270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7" name="Rounded Rectangle 56"/>
          <p:cNvSpPr/>
          <p:nvPr/>
        </p:nvSpPr>
        <p:spPr>
          <a:xfrm>
            <a:off x="4305300" y="3657600"/>
            <a:ext cx="3505200" cy="514350"/>
          </a:xfrm>
          <a:prstGeom prst="roundRect">
            <a:avLst>
              <a:gd name="adj" fmla="val 25925"/>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8" name="Rectangle 57"/>
          <p:cNvSpPr/>
          <p:nvPr/>
        </p:nvSpPr>
        <p:spPr>
          <a:xfrm>
            <a:off x="4305300" y="4000500"/>
            <a:ext cx="3505200" cy="171450"/>
          </a:xfrm>
          <a:prstGeom prst="rect">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9" name="TextBox 58"/>
          <p:cNvSpPr txBox="1"/>
          <p:nvPr/>
        </p:nvSpPr>
        <p:spPr>
          <a:xfrm>
            <a:off x="4533900" y="3657600"/>
            <a:ext cx="3048000" cy="514350"/>
          </a:xfrm>
          <a:prstGeom prst="rect">
            <a:avLst/>
          </a:prstGeom>
          <a:noFill/>
        </p:spPr>
        <p:txBody>
          <a:bodyPr wrap="square" lIns="0" rIns="0" tIns="0" bIns="0" anchor="ctr">
            <a:spAutoFit/>
          </a:bodyPr>
          <a:lstStyle/>
          <a:p>
            <a:pPr algn="l">
              <a:lnSpc>
                <a:spcPct val="100000"/>
              </a:lnSpc>
              <a:spcBef>
                <a:spcPts val="0"/>
              </a:spcBef>
              <a:spcAft>
                <a:spcPts val="0"/>
              </a:spcAft>
            </a:pPr>
            <a:r>
              <a:rPr sz="1350" b="1">
                <a:solidFill>
                  <a:srgbClr val="FFFFFF"/>
                </a:solidFill>
                <a:latin typeface="微软雅黑"/>
                <a:ea typeface="微软雅黑"/>
              </a:rPr>
              <a:t>强对流 / 龙卷风</a:t>
            </a:r>
          </a:p>
        </p:txBody>
      </p:sp>
      <p:sp>
        <p:nvSpPr>
          <p:cNvPr id="60" name="Oval 59"/>
          <p:cNvSpPr/>
          <p:nvPr/>
        </p:nvSpPr>
        <p:spPr>
          <a:xfrm>
            <a:off x="4533900" y="4429125"/>
            <a:ext cx="66675" cy="66675"/>
          </a:xfrm>
          <a:prstGeom prst="ellipse">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1" name="TextBox 60"/>
          <p:cNvSpPr txBox="1"/>
          <p:nvPr/>
        </p:nvSpPr>
        <p:spPr>
          <a:xfrm>
            <a:off x="4705350" y="4362450"/>
            <a:ext cx="2876550" cy="304800"/>
          </a:xfrm>
          <a:prstGeom prst="rect">
            <a:avLst/>
          </a:prstGeom>
          <a:noFill/>
        </p:spPr>
        <p:txBody>
          <a:bodyPr wrap="square" lIns="0" rIns="0" tIns="0" bIns="0" anchor="t">
            <a:spAutoFit/>
          </a:bodyPr>
          <a:lstStyle/>
          <a:p>
            <a:pPr algn="l">
              <a:lnSpc>
                <a:spcPct val="130000"/>
              </a:lnSpc>
              <a:spcBef>
                <a:spcPts val="0"/>
              </a:spcBef>
              <a:spcAft>
                <a:spcPts val="0"/>
              </a:spcAft>
            </a:pPr>
            <a:r>
              <a:rPr sz="937" b="0">
                <a:solidFill>
                  <a:srgbClr val="16243A"/>
                </a:solidFill>
                <a:latin typeface="微软雅黑"/>
                <a:ea typeface="微软雅黑"/>
              </a:rPr>
              <a:t>听轰鸣：类似货车驶过的声音</a:t>
            </a:r>
          </a:p>
        </p:txBody>
      </p:sp>
      <p:sp>
        <p:nvSpPr>
          <p:cNvPr id="62" name="Oval 61"/>
          <p:cNvSpPr/>
          <p:nvPr/>
        </p:nvSpPr>
        <p:spPr>
          <a:xfrm>
            <a:off x="4533900" y="4791075"/>
            <a:ext cx="66675" cy="66675"/>
          </a:xfrm>
          <a:prstGeom prst="ellipse">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3" name="TextBox 62"/>
          <p:cNvSpPr txBox="1"/>
          <p:nvPr/>
        </p:nvSpPr>
        <p:spPr>
          <a:xfrm>
            <a:off x="4705350" y="4724400"/>
            <a:ext cx="2876550" cy="304800"/>
          </a:xfrm>
          <a:prstGeom prst="rect">
            <a:avLst/>
          </a:prstGeom>
          <a:noFill/>
        </p:spPr>
        <p:txBody>
          <a:bodyPr wrap="square" lIns="0" rIns="0" tIns="0" bIns="0" anchor="t">
            <a:spAutoFit/>
          </a:bodyPr>
          <a:lstStyle/>
          <a:p>
            <a:pPr algn="l">
              <a:lnSpc>
                <a:spcPct val="130000"/>
              </a:lnSpc>
              <a:spcBef>
                <a:spcPts val="0"/>
              </a:spcBef>
              <a:spcAft>
                <a:spcPts val="0"/>
              </a:spcAft>
            </a:pPr>
            <a:r>
              <a:rPr sz="937" b="0">
                <a:solidFill>
                  <a:srgbClr val="16243A"/>
                </a:solidFill>
                <a:latin typeface="微软雅黑"/>
                <a:ea typeface="微软雅黑"/>
              </a:rPr>
              <a:t>进底层：坚固建筑最内侧房间</a:t>
            </a:r>
          </a:p>
        </p:txBody>
      </p:sp>
      <p:sp>
        <p:nvSpPr>
          <p:cNvPr id="64" name="Oval 63"/>
          <p:cNvSpPr/>
          <p:nvPr/>
        </p:nvSpPr>
        <p:spPr>
          <a:xfrm>
            <a:off x="4533900" y="5153025"/>
            <a:ext cx="66675" cy="66675"/>
          </a:xfrm>
          <a:prstGeom prst="ellipse">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5" name="TextBox 64"/>
          <p:cNvSpPr txBox="1"/>
          <p:nvPr/>
        </p:nvSpPr>
        <p:spPr>
          <a:xfrm>
            <a:off x="4705350" y="5086350"/>
            <a:ext cx="2876550" cy="304800"/>
          </a:xfrm>
          <a:prstGeom prst="rect">
            <a:avLst/>
          </a:prstGeom>
          <a:noFill/>
        </p:spPr>
        <p:txBody>
          <a:bodyPr wrap="square" lIns="0" rIns="0" tIns="0" bIns="0" anchor="t">
            <a:spAutoFit/>
          </a:bodyPr>
          <a:lstStyle/>
          <a:p>
            <a:pPr algn="l">
              <a:lnSpc>
                <a:spcPct val="130000"/>
              </a:lnSpc>
              <a:spcBef>
                <a:spcPts val="0"/>
              </a:spcBef>
              <a:spcAft>
                <a:spcPts val="0"/>
              </a:spcAft>
            </a:pPr>
            <a:r>
              <a:rPr sz="937" b="0">
                <a:solidFill>
                  <a:srgbClr val="16243A"/>
                </a:solidFill>
                <a:latin typeface="微软雅黑"/>
                <a:ea typeface="微软雅黑"/>
              </a:rPr>
              <a:t>避玻璃：远离门窗、玻璃幕墙</a:t>
            </a:r>
          </a:p>
        </p:txBody>
      </p:sp>
      <p:sp>
        <p:nvSpPr>
          <p:cNvPr id="66" name="Oval 65"/>
          <p:cNvSpPr/>
          <p:nvPr/>
        </p:nvSpPr>
        <p:spPr>
          <a:xfrm>
            <a:off x="4533900" y="5514975"/>
            <a:ext cx="66675" cy="66675"/>
          </a:xfrm>
          <a:prstGeom prst="ellipse">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7" name="TextBox 66"/>
          <p:cNvSpPr txBox="1"/>
          <p:nvPr/>
        </p:nvSpPr>
        <p:spPr>
          <a:xfrm>
            <a:off x="4705350" y="5448300"/>
            <a:ext cx="2876550" cy="304800"/>
          </a:xfrm>
          <a:prstGeom prst="rect">
            <a:avLst/>
          </a:prstGeom>
          <a:noFill/>
        </p:spPr>
        <p:txBody>
          <a:bodyPr wrap="square" lIns="0" rIns="0" tIns="0" bIns="0" anchor="t">
            <a:spAutoFit/>
          </a:bodyPr>
          <a:lstStyle/>
          <a:p>
            <a:pPr algn="l">
              <a:lnSpc>
                <a:spcPct val="130000"/>
              </a:lnSpc>
              <a:spcBef>
                <a:spcPts val="0"/>
              </a:spcBef>
              <a:spcAft>
                <a:spcPts val="0"/>
              </a:spcAft>
            </a:pPr>
            <a:r>
              <a:rPr sz="937" b="0">
                <a:solidFill>
                  <a:srgbClr val="16243A"/>
                </a:solidFill>
                <a:latin typeface="微软雅黑"/>
                <a:ea typeface="微软雅黑"/>
              </a:rPr>
              <a:t>不侥幸：不躲大树、棚屋下</a:t>
            </a:r>
          </a:p>
        </p:txBody>
      </p:sp>
      <p:sp>
        <p:nvSpPr>
          <p:cNvPr id="68" name="Rounded Rectangle 67"/>
          <p:cNvSpPr/>
          <p:nvPr/>
        </p:nvSpPr>
        <p:spPr>
          <a:xfrm>
            <a:off x="8001000" y="3657600"/>
            <a:ext cx="3505200" cy="2209800"/>
          </a:xfrm>
          <a:prstGeom prst="roundRect">
            <a:avLst>
              <a:gd name="adj" fmla="val 6034"/>
            </a:avLst>
          </a:prstGeom>
          <a:solidFill>
            <a:srgbClr val="FFFFFF"/>
          </a:solidFill>
          <a:ln w="1270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9" name="Rounded Rectangle 68"/>
          <p:cNvSpPr/>
          <p:nvPr/>
        </p:nvSpPr>
        <p:spPr>
          <a:xfrm>
            <a:off x="8001000" y="3657600"/>
            <a:ext cx="3505200" cy="514350"/>
          </a:xfrm>
          <a:prstGeom prst="roundRect">
            <a:avLst>
              <a:gd name="adj" fmla="val 25925"/>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0" name="Rectangle 69"/>
          <p:cNvSpPr/>
          <p:nvPr/>
        </p:nvSpPr>
        <p:spPr>
          <a:xfrm>
            <a:off x="8001000" y="4000500"/>
            <a:ext cx="3505200" cy="171450"/>
          </a:xfrm>
          <a:prstGeom prst="rect">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1" name="TextBox 70"/>
          <p:cNvSpPr txBox="1"/>
          <p:nvPr/>
        </p:nvSpPr>
        <p:spPr>
          <a:xfrm>
            <a:off x="8229600" y="3657600"/>
            <a:ext cx="3048000" cy="514350"/>
          </a:xfrm>
          <a:prstGeom prst="rect">
            <a:avLst/>
          </a:prstGeom>
          <a:noFill/>
        </p:spPr>
        <p:txBody>
          <a:bodyPr wrap="square" lIns="0" rIns="0" tIns="0" bIns="0" anchor="ctr">
            <a:spAutoFit/>
          </a:bodyPr>
          <a:lstStyle/>
          <a:p>
            <a:pPr algn="l">
              <a:lnSpc>
                <a:spcPct val="100000"/>
              </a:lnSpc>
              <a:spcBef>
                <a:spcPts val="0"/>
              </a:spcBef>
              <a:spcAft>
                <a:spcPts val="0"/>
              </a:spcAft>
            </a:pPr>
            <a:r>
              <a:rPr sz="1350" b="1">
                <a:solidFill>
                  <a:srgbClr val="FFFFFF"/>
                </a:solidFill>
                <a:latin typeface="微软雅黑"/>
                <a:ea typeface="微软雅黑"/>
              </a:rPr>
              <a:t>雷电</a:t>
            </a:r>
          </a:p>
        </p:txBody>
      </p:sp>
      <p:sp>
        <p:nvSpPr>
          <p:cNvPr id="72" name="Oval 71"/>
          <p:cNvSpPr/>
          <p:nvPr/>
        </p:nvSpPr>
        <p:spPr>
          <a:xfrm>
            <a:off x="8229600" y="4429125"/>
            <a:ext cx="66675" cy="66675"/>
          </a:xfrm>
          <a:prstGeom prst="ellipse">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3" name="TextBox 72"/>
          <p:cNvSpPr txBox="1"/>
          <p:nvPr/>
        </p:nvSpPr>
        <p:spPr>
          <a:xfrm>
            <a:off x="8401050" y="4362450"/>
            <a:ext cx="2876550" cy="304800"/>
          </a:xfrm>
          <a:prstGeom prst="rect">
            <a:avLst/>
          </a:prstGeom>
          <a:noFill/>
        </p:spPr>
        <p:txBody>
          <a:bodyPr wrap="square" lIns="0" rIns="0" tIns="0" bIns="0" anchor="t">
            <a:spAutoFit/>
          </a:bodyPr>
          <a:lstStyle/>
          <a:p>
            <a:pPr algn="l">
              <a:lnSpc>
                <a:spcPct val="130000"/>
              </a:lnSpc>
              <a:spcBef>
                <a:spcPts val="0"/>
              </a:spcBef>
              <a:spcAft>
                <a:spcPts val="0"/>
              </a:spcAft>
            </a:pPr>
            <a:r>
              <a:rPr sz="937" b="0">
                <a:solidFill>
                  <a:srgbClr val="16243A"/>
                </a:solidFill>
                <a:latin typeface="微软雅黑"/>
                <a:ea typeface="微软雅黑"/>
              </a:rPr>
              <a:t>避高避尖：远离金属杆、树下</a:t>
            </a:r>
          </a:p>
        </p:txBody>
      </p:sp>
      <p:sp>
        <p:nvSpPr>
          <p:cNvPr id="74" name="Oval 73"/>
          <p:cNvSpPr/>
          <p:nvPr/>
        </p:nvSpPr>
        <p:spPr>
          <a:xfrm>
            <a:off x="8229600" y="4791075"/>
            <a:ext cx="66675" cy="66675"/>
          </a:xfrm>
          <a:prstGeom prst="ellipse">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5" name="TextBox 74"/>
          <p:cNvSpPr txBox="1"/>
          <p:nvPr/>
        </p:nvSpPr>
        <p:spPr>
          <a:xfrm>
            <a:off x="8401050" y="4724400"/>
            <a:ext cx="2876550" cy="304800"/>
          </a:xfrm>
          <a:prstGeom prst="rect">
            <a:avLst/>
          </a:prstGeom>
          <a:noFill/>
        </p:spPr>
        <p:txBody>
          <a:bodyPr wrap="square" lIns="0" rIns="0" tIns="0" bIns="0" anchor="t">
            <a:spAutoFit/>
          </a:bodyPr>
          <a:lstStyle/>
          <a:p>
            <a:pPr algn="l">
              <a:lnSpc>
                <a:spcPct val="130000"/>
              </a:lnSpc>
              <a:spcBef>
                <a:spcPts val="0"/>
              </a:spcBef>
              <a:spcAft>
                <a:spcPts val="0"/>
              </a:spcAft>
            </a:pPr>
            <a:r>
              <a:rPr sz="937" b="0">
                <a:solidFill>
                  <a:srgbClr val="16243A"/>
                </a:solidFill>
                <a:latin typeface="微软雅黑"/>
                <a:ea typeface="微软雅黑"/>
              </a:rPr>
              <a:t>降低身体：双脚并拢蹲下</a:t>
            </a:r>
          </a:p>
        </p:txBody>
      </p:sp>
      <p:sp>
        <p:nvSpPr>
          <p:cNvPr id="76" name="Oval 75"/>
          <p:cNvSpPr/>
          <p:nvPr/>
        </p:nvSpPr>
        <p:spPr>
          <a:xfrm>
            <a:off x="8229600" y="5153025"/>
            <a:ext cx="66675" cy="66675"/>
          </a:xfrm>
          <a:prstGeom prst="ellipse">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7" name="TextBox 76"/>
          <p:cNvSpPr txBox="1"/>
          <p:nvPr/>
        </p:nvSpPr>
        <p:spPr>
          <a:xfrm>
            <a:off x="8401050" y="5086350"/>
            <a:ext cx="2876550" cy="304800"/>
          </a:xfrm>
          <a:prstGeom prst="rect">
            <a:avLst/>
          </a:prstGeom>
          <a:noFill/>
        </p:spPr>
        <p:txBody>
          <a:bodyPr wrap="square" lIns="0" rIns="0" tIns="0" bIns="0" anchor="t">
            <a:spAutoFit/>
          </a:bodyPr>
          <a:lstStyle/>
          <a:p>
            <a:pPr algn="l">
              <a:lnSpc>
                <a:spcPct val="130000"/>
              </a:lnSpc>
              <a:spcBef>
                <a:spcPts val="0"/>
              </a:spcBef>
              <a:spcAft>
                <a:spcPts val="0"/>
              </a:spcAft>
            </a:pPr>
            <a:r>
              <a:rPr sz="937" b="0">
                <a:solidFill>
                  <a:srgbClr val="16243A"/>
                </a:solidFill>
                <a:latin typeface="微软雅黑"/>
                <a:ea typeface="微软雅黑"/>
              </a:rPr>
              <a:t>断开电源：拔掉电器插头</a:t>
            </a:r>
          </a:p>
        </p:txBody>
      </p:sp>
      <p:sp>
        <p:nvSpPr>
          <p:cNvPr id="78" name="Oval 77"/>
          <p:cNvSpPr/>
          <p:nvPr/>
        </p:nvSpPr>
        <p:spPr>
          <a:xfrm>
            <a:off x="8229600" y="5514975"/>
            <a:ext cx="66675" cy="66675"/>
          </a:xfrm>
          <a:prstGeom prst="ellipse">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9" name="TextBox 78"/>
          <p:cNvSpPr txBox="1"/>
          <p:nvPr/>
        </p:nvSpPr>
        <p:spPr>
          <a:xfrm>
            <a:off x="8401050" y="5448300"/>
            <a:ext cx="2876550" cy="304800"/>
          </a:xfrm>
          <a:prstGeom prst="rect">
            <a:avLst/>
          </a:prstGeom>
          <a:noFill/>
        </p:spPr>
        <p:txBody>
          <a:bodyPr wrap="square" lIns="0" rIns="0" tIns="0" bIns="0" anchor="t">
            <a:spAutoFit/>
          </a:bodyPr>
          <a:lstStyle/>
          <a:p>
            <a:pPr algn="l">
              <a:lnSpc>
                <a:spcPct val="130000"/>
              </a:lnSpc>
              <a:spcBef>
                <a:spcPts val="0"/>
              </a:spcBef>
              <a:spcAft>
                <a:spcPts val="0"/>
              </a:spcAft>
            </a:pPr>
            <a:r>
              <a:rPr sz="937" b="0">
                <a:solidFill>
                  <a:srgbClr val="16243A"/>
                </a:solidFill>
                <a:latin typeface="微软雅黑"/>
                <a:ea typeface="微软雅黑"/>
              </a:rPr>
              <a:t>车内安全：汽车内相对安全</a:t>
            </a:r>
          </a:p>
        </p:txBody>
      </p:sp>
      <p:sp>
        <p:nvSpPr>
          <p:cNvPr id="80" name="TextBox 79"/>
          <p:cNvSpPr txBox="1"/>
          <p:nvPr/>
        </p:nvSpPr>
        <p:spPr>
          <a:xfrm>
            <a:off x="609600" y="6096000"/>
            <a:ext cx="10972800" cy="228600"/>
          </a:xfrm>
          <a:prstGeom prst="rect">
            <a:avLst/>
          </a:prstGeom>
          <a:noFill/>
        </p:spPr>
        <p:txBody>
          <a:bodyPr wrap="square" lIns="0" rIns="0" tIns="0" bIns="0" anchor="t">
            <a:spAutoFit/>
          </a:bodyPr>
          <a:lstStyle/>
          <a:p>
            <a:pPr algn="l">
              <a:lnSpc>
                <a:spcPct val="100000"/>
              </a:lnSpc>
              <a:spcBef>
                <a:spcPts val="0"/>
              </a:spcBef>
              <a:spcAft>
                <a:spcPts val="0"/>
              </a:spcAft>
            </a:pPr>
            <a:r>
              <a:rPr sz="900" b="0">
                <a:solidFill>
                  <a:srgbClr val="5A6B80"/>
                </a:solidFill>
                <a:latin typeface="微软雅黑"/>
                <a:ea typeface="微软雅黑"/>
              </a:rPr>
              <a:t>建议：将本页打印张贴在车间、班组园地、办公区与宿舍，便于随时查阅。</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09600" y="495299"/>
            <a:ext cx="57150" cy="304800"/>
          </a:xfrm>
          <a:prstGeom prst="roundRect">
            <a:avLst>
              <a:gd name="adj" fmla="val 50000"/>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381000"/>
            <a:ext cx="8191500" cy="533400"/>
          </a:xfrm>
          <a:prstGeom prst="rect">
            <a:avLst/>
          </a:prstGeom>
          <a:noFill/>
        </p:spPr>
        <p:txBody>
          <a:bodyPr wrap="square" lIns="0" rIns="0" tIns="0" bIns="0" anchor="t">
            <a:spAutoFit/>
          </a:bodyPr>
          <a:lstStyle/>
          <a:p>
            <a:pPr algn="l">
              <a:lnSpc>
                <a:spcPct val="100000"/>
              </a:lnSpc>
              <a:spcBef>
                <a:spcPts val="0"/>
              </a:spcBef>
              <a:spcAft>
                <a:spcPts val="0"/>
              </a:spcAft>
            </a:pPr>
            <a:r>
              <a:rPr sz="2550" b="1">
                <a:solidFill>
                  <a:srgbClr val="16243A"/>
                </a:solidFill>
                <a:latin typeface="微软雅黑"/>
                <a:ea typeface="微软雅黑"/>
              </a:rPr>
              <a:t>家庭应急物资储备（11 类）</a:t>
            </a:r>
          </a:p>
        </p:txBody>
      </p:sp>
      <p:sp>
        <p:nvSpPr>
          <p:cNvPr id="5" name="TextBox 4"/>
          <p:cNvSpPr txBox="1"/>
          <p:nvPr/>
        </p:nvSpPr>
        <p:spPr>
          <a:xfrm>
            <a:off x="5715000" y="514350"/>
            <a:ext cx="5867400" cy="2667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依据：应急管理部《全国基础版家庭应急物资储备建议清单》</a:t>
            </a:r>
          </a:p>
        </p:txBody>
      </p:sp>
      <p:sp>
        <p:nvSpPr>
          <p:cNvPr id="6" name="TextBox 5"/>
          <p:cNvSpPr txBox="1"/>
          <p:nvPr/>
        </p:nvSpPr>
        <p:spPr>
          <a:xfrm>
            <a:off x="609600" y="6362700"/>
            <a:ext cx="7239000" cy="228600"/>
          </a:xfrm>
          <a:prstGeom prst="rect">
            <a:avLst/>
          </a:prstGeom>
          <a:noFill/>
        </p:spPr>
        <p:txBody>
          <a:bodyPr wrap="square" lIns="0" rIns="0" tIns="0" bIns="0" anchor="t">
            <a:spAutoFit/>
          </a:bodyPr>
          <a:lstStyle/>
          <a:p>
            <a:pPr algn="l">
              <a:lnSpc>
                <a:spcPct val="100000"/>
              </a:lnSpc>
              <a:spcBef>
                <a:spcPts val="0"/>
              </a:spcBef>
              <a:spcAft>
                <a:spcPts val="0"/>
              </a:spcAft>
            </a:pPr>
            <a:r>
              <a:rPr sz="975" b="0">
                <a:solidFill>
                  <a:srgbClr val="5A6B80"/>
                </a:solidFill>
                <a:latin typeface="微软雅黑"/>
                <a:ea typeface="微软雅黑"/>
              </a:rPr>
              <a:t>防灾减灾培训课件 · 近 10 年自然灾害典型案例解读</a:t>
            </a:r>
          </a:p>
        </p:txBody>
      </p:sp>
      <p:sp>
        <p:nvSpPr>
          <p:cNvPr id="7" name="TextBox 6"/>
          <p:cNvSpPr txBox="1"/>
          <p:nvPr/>
        </p:nvSpPr>
        <p:spPr>
          <a:xfrm>
            <a:off x="8572500" y="6362700"/>
            <a:ext cx="3009900" cy="2286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41 / 44</a:t>
            </a:r>
          </a:p>
        </p:txBody>
      </p:sp>
      <p:sp>
        <p:nvSpPr>
          <p:cNvPr id="8" name="Rounded Rectangle 7"/>
          <p:cNvSpPr/>
          <p:nvPr/>
        </p:nvSpPr>
        <p:spPr>
          <a:xfrm>
            <a:off x="609600" y="1314450"/>
            <a:ext cx="3505200" cy="971550"/>
          </a:xfrm>
          <a:prstGeom prst="roundRect">
            <a:avLst>
              <a:gd name="adj" fmla="val 11764"/>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609600" y="1314450"/>
            <a:ext cx="47625" cy="971550"/>
          </a:xfrm>
          <a:prstGeom prst="roundRect">
            <a:avLst>
              <a:gd name="adj" fmla="val 40000"/>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38200" y="1485900"/>
            <a:ext cx="3048000" cy="285750"/>
          </a:xfrm>
          <a:prstGeom prst="rect">
            <a:avLst/>
          </a:prstGeom>
          <a:noFill/>
        </p:spPr>
        <p:txBody>
          <a:bodyPr wrap="square" lIns="0" rIns="0" tIns="0" bIns="0" anchor="t">
            <a:spAutoFit/>
          </a:bodyPr>
          <a:lstStyle/>
          <a:p>
            <a:pPr algn="l">
              <a:lnSpc>
                <a:spcPct val="100000"/>
              </a:lnSpc>
              <a:spcBef>
                <a:spcPts val="0"/>
              </a:spcBef>
              <a:spcAft>
                <a:spcPts val="0"/>
              </a:spcAft>
            </a:pPr>
            <a:r>
              <a:rPr sz="1237" b="1">
                <a:solidFill>
                  <a:srgbClr val="0B3A6B"/>
                </a:solidFill>
                <a:latin typeface="微软雅黑"/>
                <a:ea typeface="微软雅黑"/>
              </a:rPr>
              <a:t>饮用水</a:t>
            </a:r>
          </a:p>
        </p:txBody>
      </p:sp>
      <p:sp>
        <p:nvSpPr>
          <p:cNvPr id="11" name="TextBox 10"/>
          <p:cNvSpPr txBox="1"/>
          <p:nvPr/>
        </p:nvSpPr>
        <p:spPr>
          <a:xfrm>
            <a:off x="838200" y="1828800"/>
            <a:ext cx="3048000" cy="342900"/>
          </a:xfrm>
          <a:prstGeom prst="rect">
            <a:avLst/>
          </a:prstGeom>
          <a:noFill/>
        </p:spPr>
        <p:txBody>
          <a:bodyPr wrap="square" lIns="0" rIns="0" tIns="0" bIns="0" anchor="t">
            <a:spAutoFit/>
          </a:bodyPr>
          <a:lstStyle/>
          <a:p>
            <a:pPr algn="l">
              <a:lnSpc>
                <a:spcPct val="140000"/>
              </a:lnSpc>
              <a:spcBef>
                <a:spcPts val="0"/>
              </a:spcBef>
              <a:spcAft>
                <a:spcPts val="0"/>
              </a:spcAft>
            </a:pPr>
            <a:r>
              <a:rPr sz="900" b="0">
                <a:solidFill>
                  <a:srgbClr val="5A6B80"/>
                </a:solidFill>
                <a:latin typeface="微软雅黑"/>
                <a:ea typeface="微软雅黑"/>
              </a:rPr>
              <a:t>3 升 / 人·天，保障 3 天</a:t>
            </a:r>
          </a:p>
        </p:txBody>
      </p:sp>
      <p:sp>
        <p:nvSpPr>
          <p:cNvPr id="12" name="Rounded Rectangle 11"/>
          <p:cNvSpPr/>
          <p:nvPr/>
        </p:nvSpPr>
        <p:spPr>
          <a:xfrm>
            <a:off x="4305300" y="1314450"/>
            <a:ext cx="3505200" cy="971550"/>
          </a:xfrm>
          <a:prstGeom prst="roundRect">
            <a:avLst>
              <a:gd name="adj" fmla="val 11764"/>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4305300" y="1314450"/>
            <a:ext cx="47625" cy="971550"/>
          </a:xfrm>
          <a:prstGeom prst="roundRect">
            <a:avLst>
              <a:gd name="adj" fmla="val 40000"/>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533900" y="1485900"/>
            <a:ext cx="3048000" cy="285750"/>
          </a:xfrm>
          <a:prstGeom prst="rect">
            <a:avLst/>
          </a:prstGeom>
          <a:noFill/>
        </p:spPr>
        <p:txBody>
          <a:bodyPr wrap="square" lIns="0" rIns="0" tIns="0" bIns="0" anchor="t">
            <a:spAutoFit/>
          </a:bodyPr>
          <a:lstStyle/>
          <a:p>
            <a:pPr algn="l">
              <a:lnSpc>
                <a:spcPct val="100000"/>
              </a:lnSpc>
              <a:spcBef>
                <a:spcPts val="0"/>
              </a:spcBef>
              <a:spcAft>
                <a:spcPts val="0"/>
              </a:spcAft>
            </a:pPr>
            <a:r>
              <a:rPr sz="1237" b="1">
                <a:solidFill>
                  <a:srgbClr val="0B3A6B"/>
                </a:solidFill>
                <a:latin typeface="微软雅黑"/>
                <a:ea typeface="微软雅黑"/>
              </a:rPr>
              <a:t>方便食品</a:t>
            </a:r>
          </a:p>
        </p:txBody>
      </p:sp>
      <p:sp>
        <p:nvSpPr>
          <p:cNvPr id="15" name="TextBox 14"/>
          <p:cNvSpPr txBox="1"/>
          <p:nvPr/>
        </p:nvSpPr>
        <p:spPr>
          <a:xfrm>
            <a:off x="4533900" y="1828800"/>
            <a:ext cx="3048000" cy="342900"/>
          </a:xfrm>
          <a:prstGeom prst="rect">
            <a:avLst/>
          </a:prstGeom>
          <a:noFill/>
        </p:spPr>
        <p:txBody>
          <a:bodyPr wrap="square" lIns="0" rIns="0" tIns="0" bIns="0" anchor="t">
            <a:spAutoFit/>
          </a:bodyPr>
          <a:lstStyle/>
          <a:p>
            <a:pPr algn="l">
              <a:lnSpc>
                <a:spcPct val="140000"/>
              </a:lnSpc>
              <a:spcBef>
                <a:spcPts val="0"/>
              </a:spcBef>
              <a:spcAft>
                <a:spcPts val="0"/>
              </a:spcAft>
            </a:pPr>
            <a:r>
              <a:rPr sz="900" b="0">
                <a:solidFill>
                  <a:srgbClr val="5A6B80"/>
                </a:solidFill>
                <a:latin typeface="微软雅黑"/>
                <a:ea typeface="微软雅黑"/>
              </a:rPr>
              <a:t>饼干、罐头等免加工食品</a:t>
            </a:r>
          </a:p>
        </p:txBody>
      </p:sp>
      <p:sp>
        <p:nvSpPr>
          <p:cNvPr id="16" name="Rounded Rectangle 15"/>
          <p:cNvSpPr/>
          <p:nvPr/>
        </p:nvSpPr>
        <p:spPr>
          <a:xfrm>
            <a:off x="8001000" y="1314450"/>
            <a:ext cx="3505200" cy="971550"/>
          </a:xfrm>
          <a:prstGeom prst="roundRect">
            <a:avLst>
              <a:gd name="adj" fmla="val 11764"/>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8001000" y="1314450"/>
            <a:ext cx="47625" cy="971550"/>
          </a:xfrm>
          <a:prstGeom prst="roundRect">
            <a:avLst>
              <a:gd name="adj" fmla="val 4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0" y="1485900"/>
            <a:ext cx="3048000" cy="285750"/>
          </a:xfrm>
          <a:prstGeom prst="rect">
            <a:avLst/>
          </a:prstGeom>
          <a:noFill/>
        </p:spPr>
        <p:txBody>
          <a:bodyPr wrap="square" lIns="0" rIns="0" tIns="0" bIns="0" anchor="t">
            <a:spAutoFit/>
          </a:bodyPr>
          <a:lstStyle/>
          <a:p>
            <a:pPr algn="l">
              <a:lnSpc>
                <a:spcPct val="100000"/>
              </a:lnSpc>
              <a:spcBef>
                <a:spcPts val="0"/>
              </a:spcBef>
              <a:spcAft>
                <a:spcPts val="0"/>
              </a:spcAft>
            </a:pPr>
            <a:r>
              <a:rPr sz="1237" b="1">
                <a:solidFill>
                  <a:srgbClr val="E8562A"/>
                </a:solidFill>
                <a:latin typeface="微软雅黑"/>
                <a:ea typeface="微软雅黑"/>
              </a:rPr>
              <a:t>灭火器 / 灭火毯</a:t>
            </a:r>
          </a:p>
        </p:txBody>
      </p:sp>
      <p:sp>
        <p:nvSpPr>
          <p:cNvPr id="19" name="TextBox 18"/>
          <p:cNvSpPr txBox="1"/>
          <p:nvPr/>
        </p:nvSpPr>
        <p:spPr>
          <a:xfrm>
            <a:off x="8229600" y="1828800"/>
            <a:ext cx="3048000" cy="342900"/>
          </a:xfrm>
          <a:prstGeom prst="rect">
            <a:avLst/>
          </a:prstGeom>
          <a:noFill/>
        </p:spPr>
        <p:txBody>
          <a:bodyPr wrap="square" lIns="0" rIns="0" tIns="0" bIns="0" anchor="t">
            <a:spAutoFit/>
          </a:bodyPr>
          <a:lstStyle/>
          <a:p>
            <a:pPr algn="l">
              <a:lnSpc>
                <a:spcPct val="140000"/>
              </a:lnSpc>
              <a:spcBef>
                <a:spcPts val="0"/>
              </a:spcBef>
              <a:spcAft>
                <a:spcPts val="0"/>
              </a:spcAft>
            </a:pPr>
            <a:r>
              <a:rPr sz="900" b="0">
                <a:solidFill>
                  <a:srgbClr val="5A6B80"/>
                </a:solidFill>
                <a:latin typeface="微软雅黑"/>
                <a:ea typeface="微软雅黑"/>
              </a:rPr>
              <a:t>家用小型灭火器材</a:t>
            </a:r>
          </a:p>
        </p:txBody>
      </p:sp>
      <p:sp>
        <p:nvSpPr>
          <p:cNvPr id="20" name="Rounded Rectangle 19"/>
          <p:cNvSpPr/>
          <p:nvPr/>
        </p:nvSpPr>
        <p:spPr>
          <a:xfrm>
            <a:off x="609600" y="2419350"/>
            <a:ext cx="3505200" cy="971550"/>
          </a:xfrm>
          <a:prstGeom prst="roundRect">
            <a:avLst>
              <a:gd name="adj" fmla="val 11764"/>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609600" y="2419350"/>
            <a:ext cx="47625" cy="971550"/>
          </a:xfrm>
          <a:prstGeom prst="roundRect">
            <a:avLst>
              <a:gd name="adj" fmla="val 4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838200" y="2590800"/>
            <a:ext cx="3048000" cy="285750"/>
          </a:xfrm>
          <a:prstGeom prst="rect">
            <a:avLst/>
          </a:prstGeom>
          <a:noFill/>
        </p:spPr>
        <p:txBody>
          <a:bodyPr wrap="square" lIns="0" rIns="0" tIns="0" bIns="0" anchor="t">
            <a:spAutoFit/>
          </a:bodyPr>
          <a:lstStyle/>
          <a:p>
            <a:pPr algn="l">
              <a:lnSpc>
                <a:spcPct val="100000"/>
              </a:lnSpc>
              <a:spcBef>
                <a:spcPts val="0"/>
              </a:spcBef>
              <a:spcAft>
                <a:spcPts val="0"/>
              </a:spcAft>
            </a:pPr>
            <a:r>
              <a:rPr sz="1237" b="1">
                <a:solidFill>
                  <a:srgbClr val="E8562A"/>
                </a:solidFill>
                <a:latin typeface="微软雅黑"/>
                <a:ea typeface="微软雅黑"/>
              </a:rPr>
              <a:t>呼吸面罩</a:t>
            </a:r>
          </a:p>
        </p:txBody>
      </p:sp>
      <p:sp>
        <p:nvSpPr>
          <p:cNvPr id="23" name="TextBox 22"/>
          <p:cNvSpPr txBox="1"/>
          <p:nvPr/>
        </p:nvSpPr>
        <p:spPr>
          <a:xfrm>
            <a:off x="838200" y="2933700"/>
            <a:ext cx="3048000" cy="342900"/>
          </a:xfrm>
          <a:prstGeom prst="rect">
            <a:avLst/>
          </a:prstGeom>
          <a:noFill/>
        </p:spPr>
        <p:txBody>
          <a:bodyPr wrap="square" lIns="0" rIns="0" tIns="0" bIns="0" anchor="t">
            <a:spAutoFit/>
          </a:bodyPr>
          <a:lstStyle/>
          <a:p>
            <a:pPr algn="l">
              <a:lnSpc>
                <a:spcPct val="140000"/>
              </a:lnSpc>
              <a:spcBef>
                <a:spcPts val="0"/>
              </a:spcBef>
              <a:spcAft>
                <a:spcPts val="0"/>
              </a:spcAft>
            </a:pPr>
            <a:r>
              <a:rPr sz="900" b="0">
                <a:solidFill>
                  <a:srgbClr val="5A6B80"/>
                </a:solidFill>
                <a:latin typeface="微软雅黑"/>
                <a:ea typeface="微软雅黑"/>
              </a:rPr>
              <a:t>每人 1 个，防烟防毒</a:t>
            </a:r>
          </a:p>
        </p:txBody>
      </p:sp>
      <p:sp>
        <p:nvSpPr>
          <p:cNvPr id="24" name="Rounded Rectangle 23"/>
          <p:cNvSpPr/>
          <p:nvPr/>
        </p:nvSpPr>
        <p:spPr>
          <a:xfrm>
            <a:off x="4305300" y="2419350"/>
            <a:ext cx="3505200" cy="971550"/>
          </a:xfrm>
          <a:prstGeom prst="roundRect">
            <a:avLst>
              <a:gd name="adj" fmla="val 11764"/>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ounded Rectangle 24"/>
          <p:cNvSpPr/>
          <p:nvPr/>
        </p:nvSpPr>
        <p:spPr>
          <a:xfrm>
            <a:off x="4305300" y="2419350"/>
            <a:ext cx="47625" cy="971550"/>
          </a:xfrm>
          <a:prstGeom prst="roundRect">
            <a:avLst>
              <a:gd name="adj" fmla="val 40000"/>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4533900" y="2590800"/>
            <a:ext cx="3048000" cy="285750"/>
          </a:xfrm>
          <a:prstGeom prst="rect">
            <a:avLst/>
          </a:prstGeom>
          <a:noFill/>
        </p:spPr>
        <p:txBody>
          <a:bodyPr wrap="square" lIns="0" rIns="0" tIns="0" bIns="0" anchor="t">
            <a:spAutoFit/>
          </a:bodyPr>
          <a:lstStyle/>
          <a:p>
            <a:pPr algn="l">
              <a:lnSpc>
                <a:spcPct val="100000"/>
              </a:lnSpc>
              <a:spcBef>
                <a:spcPts val="0"/>
              </a:spcBef>
              <a:spcAft>
                <a:spcPts val="0"/>
              </a:spcAft>
            </a:pPr>
            <a:r>
              <a:rPr sz="1237" b="1">
                <a:solidFill>
                  <a:srgbClr val="2E7DD1"/>
                </a:solidFill>
                <a:latin typeface="微软雅黑"/>
                <a:ea typeface="微软雅黑"/>
              </a:rPr>
              <a:t>手电筒</a:t>
            </a:r>
          </a:p>
        </p:txBody>
      </p:sp>
      <p:sp>
        <p:nvSpPr>
          <p:cNvPr id="27" name="TextBox 26"/>
          <p:cNvSpPr txBox="1"/>
          <p:nvPr/>
        </p:nvSpPr>
        <p:spPr>
          <a:xfrm>
            <a:off x="4533900" y="2933700"/>
            <a:ext cx="3048000" cy="342900"/>
          </a:xfrm>
          <a:prstGeom prst="rect">
            <a:avLst/>
          </a:prstGeom>
          <a:noFill/>
        </p:spPr>
        <p:txBody>
          <a:bodyPr wrap="square" lIns="0" rIns="0" tIns="0" bIns="0" anchor="t">
            <a:spAutoFit/>
          </a:bodyPr>
          <a:lstStyle/>
          <a:p>
            <a:pPr algn="l">
              <a:lnSpc>
                <a:spcPct val="140000"/>
              </a:lnSpc>
              <a:spcBef>
                <a:spcPts val="0"/>
              </a:spcBef>
              <a:spcAft>
                <a:spcPts val="0"/>
              </a:spcAft>
            </a:pPr>
            <a:r>
              <a:rPr sz="900" b="0">
                <a:solidFill>
                  <a:srgbClr val="5A6B80"/>
                </a:solidFill>
                <a:latin typeface="微软雅黑"/>
                <a:ea typeface="微软雅黑"/>
              </a:rPr>
              <a:t>含备用电池，也可用手摇式</a:t>
            </a:r>
          </a:p>
        </p:txBody>
      </p:sp>
      <p:sp>
        <p:nvSpPr>
          <p:cNvPr id="28" name="Rounded Rectangle 27"/>
          <p:cNvSpPr/>
          <p:nvPr/>
        </p:nvSpPr>
        <p:spPr>
          <a:xfrm>
            <a:off x="8001000" y="2419350"/>
            <a:ext cx="3505200" cy="971550"/>
          </a:xfrm>
          <a:prstGeom prst="roundRect">
            <a:avLst>
              <a:gd name="adj" fmla="val 11764"/>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ounded Rectangle 28"/>
          <p:cNvSpPr/>
          <p:nvPr/>
        </p:nvSpPr>
        <p:spPr>
          <a:xfrm>
            <a:off x="8001000" y="2419350"/>
            <a:ext cx="47625" cy="971550"/>
          </a:xfrm>
          <a:prstGeom prst="roundRect">
            <a:avLst>
              <a:gd name="adj" fmla="val 40000"/>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8229600" y="2590800"/>
            <a:ext cx="3048000" cy="285750"/>
          </a:xfrm>
          <a:prstGeom prst="rect">
            <a:avLst/>
          </a:prstGeom>
          <a:noFill/>
        </p:spPr>
        <p:txBody>
          <a:bodyPr wrap="square" lIns="0" rIns="0" tIns="0" bIns="0" anchor="t">
            <a:spAutoFit/>
          </a:bodyPr>
          <a:lstStyle/>
          <a:p>
            <a:pPr algn="l">
              <a:lnSpc>
                <a:spcPct val="100000"/>
              </a:lnSpc>
              <a:spcBef>
                <a:spcPts val="0"/>
              </a:spcBef>
              <a:spcAft>
                <a:spcPts val="0"/>
              </a:spcAft>
            </a:pPr>
            <a:r>
              <a:rPr sz="1237" b="1">
                <a:solidFill>
                  <a:srgbClr val="2E7DD1"/>
                </a:solidFill>
                <a:latin typeface="微软雅黑"/>
                <a:ea typeface="微软雅黑"/>
              </a:rPr>
              <a:t>多功能小刀</a:t>
            </a:r>
          </a:p>
        </p:txBody>
      </p:sp>
      <p:sp>
        <p:nvSpPr>
          <p:cNvPr id="31" name="TextBox 30"/>
          <p:cNvSpPr txBox="1"/>
          <p:nvPr/>
        </p:nvSpPr>
        <p:spPr>
          <a:xfrm>
            <a:off x="8229600" y="2933700"/>
            <a:ext cx="3048000" cy="342900"/>
          </a:xfrm>
          <a:prstGeom prst="rect">
            <a:avLst/>
          </a:prstGeom>
          <a:noFill/>
        </p:spPr>
        <p:txBody>
          <a:bodyPr wrap="square" lIns="0" rIns="0" tIns="0" bIns="0" anchor="t">
            <a:spAutoFit/>
          </a:bodyPr>
          <a:lstStyle/>
          <a:p>
            <a:pPr algn="l">
              <a:lnSpc>
                <a:spcPct val="140000"/>
              </a:lnSpc>
              <a:spcBef>
                <a:spcPts val="0"/>
              </a:spcBef>
              <a:spcAft>
                <a:spcPts val="0"/>
              </a:spcAft>
            </a:pPr>
            <a:r>
              <a:rPr sz="900" b="0">
                <a:solidFill>
                  <a:srgbClr val="5A6B80"/>
                </a:solidFill>
                <a:latin typeface="微软雅黑"/>
                <a:ea typeface="微软雅黑"/>
              </a:rPr>
              <a:t>切割、破窗等多用途</a:t>
            </a:r>
          </a:p>
        </p:txBody>
      </p:sp>
      <p:sp>
        <p:nvSpPr>
          <p:cNvPr id="32" name="Rounded Rectangle 31"/>
          <p:cNvSpPr/>
          <p:nvPr/>
        </p:nvSpPr>
        <p:spPr>
          <a:xfrm>
            <a:off x="609600" y="3524250"/>
            <a:ext cx="3505200" cy="971550"/>
          </a:xfrm>
          <a:prstGeom prst="roundRect">
            <a:avLst>
              <a:gd name="adj" fmla="val 11764"/>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ounded Rectangle 32"/>
          <p:cNvSpPr/>
          <p:nvPr/>
        </p:nvSpPr>
        <p:spPr>
          <a:xfrm>
            <a:off x="609600" y="3524250"/>
            <a:ext cx="47625" cy="971550"/>
          </a:xfrm>
          <a:prstGeom prst="roundRect">
            <a:avLst>
              <a:gd name="adj" fmla="val 40000"/>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838200" y="3695700"/>
            <a:ext cx="3048000" cy="285750"/>
          </a:xfrm>
          <a:prstGeom prst="rect">
            <a:avLst/>
          </a:prstGeom>
          <a:noFill/>
        </p:spPr>
        <p:txBody>
          <a:bodyPr wrap="square" lIns="0" rIns="0" tIns="0" bIns="0" anchor="t">
            <a:spAutoFit/>
          </a:bodyPr>
          <a:lstStyle/>
          <a:p>
            <a:pPr algn="l">
              <a:lnSpc>
                <a:spcPct val="100000"/>
              </a:lnSpc>
              <a:spcBef>
                <a:spcPts val="0"/>
              </a:spcBef>
              <a:spcAft>
                <a:spcPts val="0"/>
              </a:spcAft>
            </a:pPr>
            <a:r>
              <a:rPr sz="1237" b="1">
                <a:solidFill>
                  <a:srgbClr val="0B3A6B"/>
                </a:solidFill>
                <a:latin typeface="微软雅黑"/>
                <a:ea typeface="微软雅黑"/>
              </a:rPr>
              <a:t>收音机</a:t>
            </a:r>
          </a:p>
        </p:txBody>
      </p:sp>
      <p:sp>
        <p:nvSpPr>
          <p:cNvPr id="35" name="TextBox 34"/>
          <p:cNvSpPr txBox="1"/>
          <p:nvPr/>
        </p:nvSpPr>
        <p:spPr>
          <a:xfrm>
            <a:off x="838200" y="4038600"/>
            <a:ext cx="3048000" cy="342900"/>
          </a:xfrm>
          <a:prstGeom prst="rect">
            <a:avLst/>
          </a:prstGeom>
          <a:noFill/>
        </p:spPr>
        <p:txBody>
          <a:bodyPr wrap="square" lIns="0" rIns="0" tIns="0" bIns="0" anchor="t">
            <a:spAutoFit/>
          </a:bodyPr>
          <a:lstStyle/>
          <a:p>
            <a:pPr algn="l">
              <a:lnSpc>
                <a:spcPct val="140000"/>
              </a:lnSpc>
              <a:spcBef>
                <a:spcPts val="0"/>
              </a:spcBef>
              <a:spcAft>
                <a:spcPts val="0"/>
              </a:spcAft>
            </a:pPr>
            <a:r>
              <a:rPr sz="900" b="0">
                <a:solidFill>
                  <a:srgbClr val="5A6B80"/>
                </a:solidFill>
                <a:latin typeface="微软雅黑"/>
                <a:ea typeface="微软雅黑"/>
              </a:rPr>
              <a:t>接收应急广播信息</a:t>
            </a:r>
          </a:p>
        </p:txBody>
      </p:sp>
      <p:sp>
        <p:nvSpPr>
          <p:cNvPr id="36" name="Rounded Rectangle 35"/>
          <p:cNvSpPr/>
          <p:nvPr/>
        </p:nvSpPr>
        <p:spPr>
          <a:xfrm>
            <a:off x="4305300" y="3524250"/>
            <a:ext cx="3505200" cy="971550"/>
          </a:xfrm>
          <a:prstGeom prst="roundRect">
            <a:avLst>
              <a:gd name="adj" fmla="val 11764"/>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Rounded Rectangle 36"/>
          <p:cNvSpPr/>
          <p:nvPr/>
        </p:nvSpPr>
        <p:spPr>
          <a:xfrm>
            <a:off x="4305300" y="3524250"/>
            <a:ext cx="47625" cy="971550"/>
          </a:xfrm>
          <a:prstGeom prst="roundRect">
            <a:avLst>
              <a:gd name="adj" fmla="val 4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4533900" y="3695700"/>
            <a:ext cx="3048000" cy="285750"/>
          </a:xfrm>
          <a:prstGeom prst="rect">
            <a:avLst/>
          </a:prstGeom>
          <a:noFill/>
        </p:spPr>
        <p:txBody>
          <a:bodyPr wrap="square" lIns="0" rIns="0" tIns="0" bIns="0" anchor="t">
            <a:spAutoFit/>
          </a:bodyPr>
          <a:lstStyle/>
          <a:p>
            <a:pPr algn="l">
              <a:lnSpc>
                <a:spcPct val="100000"/>
              </a:lnSpc>
              <a:spcBef>
                <a:spcPts val="0"/>
              </a:spcBef>
              <a:spcAft>
                <a:spcPts val="0"/>
              </a:spcAft>
            </a:pPr>
            <a:r>
              <a:rPr sz="1237" b="1">
                <a:solidFill>
                  <a:srgbClr val="E8562A"/>
                </a:solidFill>
                <a:latin typeface="微软雅黑"/>
                <a:ea typeface="微软雅黑"/>
              </a:rPr>
              <a:t>救生哨子</a:t>
            </a:r>
          </a:p>
        </p:txBody>
      </p:sp>
      <p:sp>
        <p:nvSpPr>
          <p:cNvPr id="39" name="TextBox 38"/>
          <p:cNvSpPr txBox="1"/>
          <p:nvPr/>
        </p:nvSpPr>
        <p:spPr>
          <a:xfrm>
            <a:off x="4533900" y="4038600"/>
            <a:ext cx="3048000" cy="342900"/>
          </a:xfrm>
          <a:prstGeom prst="rect">
            <a:avLst/>
          </a:prstGeom>
          <a:noFill/>
        </p:spPr>
        <p:txBody>
          <a:bodyPr wrap="square" lIns="0" rIns="0" tIns="0" bIns="0" anchor="t">
            <a:spAutoFit/>
          </a:bodyPr>
          <a:lstStyle/>
          <a:p>
            <a:pPr algn="l">
              <a:lnSpc>
                <a:spcPct val="140000"/>
              </a:lnSpc>
              <a:spcBef>
                <a:spcPts val="0"/>
              </a:spcBef>
              <a:spcAft>
                <a:spcPts val="0"/>
              </a:spcAft>
            </a:pPr>
            <a:r>
              <a:rPr sz="900" b="0">
                <a:solidFill>
                  <a:srgbClr val="5A6B80"/>
                </a:solidFill>
                <a:latin typeface="微软雅黑"/>
                <a:ea typeface="微软雅黑"/>
              </a:rPr>
              <a:t>被困时节省体力发出求救信号</a:t>
            </a:r>
          </a:p>
        </p:txBody>
      </p:sp>
      <p:sp>
        <p:nvSpPr>
          <p:cNvPr id="40" name="Rounded Rectangle 39"/>
          <p:cNvSpPr/>
          <p:nvPr/>
        </p:nvSpPr>
        <p:spPr>
          <a:xfrm>
            <a:off x="8001000" y="3524250"/>
            <a:ext cx="3505200" cy="971550"/>
          </a:xfrm>
          <a:prstGeom prst="roundRect">
            <a:avLst>
              <a:gd name="adj" fmla="val 11764"/>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Rounded Rectangle 40"/>
          <p:cNvSpPr/>
          <p:nvPr/>
        </p:nvSpPr>
        <p:spPr>
          <a:xfrm>
            <a:off x="8001000" y="3524250"/>
            <a:ext cx="47625" cy="971550"/>
          </a:xfrm>
          <a:prstGeom prst="roundRect">
            <a:avLst>
              <a:gd name="adj" fmla="val 40000"/>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8229600" y="3695700"/>
            <a:ext cx="3048000" cy="285750"/>
          </a:xfrm>
          <a:prstGeom prst="rect">
            <a:avLst/>
          </a:prstGeom>
          <a:noFill/>
        </p:spPr>
        <p:txBody>
          <a:bodyPr wrap="square" lIns="0" rIns="0" tIns="0" bIns="0" anchor="t">
            <a:spAutoFit/>
          </a:bodyPr>
          <a:lstStyle/>
          <a:p>
            <a:pPr algn="l">
              <a:lnSpc>
                <a:spcPct val="100000"/>
              </a:lnSpc>
              <a:spcBef>
                <a:spcPts val="0"/>
              </a:spcBef>
              <a:spcAft>
                <a:spcPts val="0"/>
              </a:spcAft>
            </a:pPr>
            <a:r>
              <a:rPr sz="1237" b="1">
                <a:solidFill>
                  <a:srgbClr val="2E7DD1"/>
                </a:solidFill>
                <a:latin typeface="微软雅黑"/>
                <a:ea typeface="微软雅黑"/>
              </a:rPr>
              <a:t>外用药品</a:t>
            </a:r>
          </a:p>
        </p:txBody>
      </p:sp>
      <p:sp>
        <p:nvSpPr>
          <p:cNvPr id="43" name="TextBox 42"/>
          <p:cNvSpPr txBox="1"/>
          <p:nvPr/>
        </p:nvSpPr>
        <p:spPr>
          <a:xfrm>
            <a:off x="8229600" y="4038600"/>
            <a:ext cx="3048000" cy="342900"/>
          </a:xfrm>
          <a:prstGeom prst="rect">
            <a:avLst/>
          </a:prstGeom>
          <a:noFill/>
        </p:spPr>
        <p:txBody>
          <a:bodyPr wrap="square" lIns="0" rIns="0" tIns="0" bIns="0" anchor="t">
            <a:spAutoFit/>
          </a:bodyPr>
          <a:lstStyle/>
          <a:p>
            <a:pPr algn="l">
              <a:lnSpc>
                <a:spcPct val="140000"/>
              </a:lnSpc>
              <a:spcBef>
                <a:spcPts val="0"/>
              </a:spcBef>
              <a:spcAft>
                <a:spcPts val="0"/>
              </a:spcAft>
            </a:pPr>
            <a:r>
              <a:rPr sz="900" b="0">
                <a:solidFill>
                  <a:srgbClr val="5A6B80"/>
                </a:solidFill>
                <a:latin typeface="微软雅黑"/>
                <a:ea typeface="微软雅黑"/>
              </a:rPr>
              <a:t>创可贴、碘伏、纱布等</a:t>
            </a:r>
          </a:p>
        </p:txBody>
      </p:sp>
      <p:sp>
        <p:nvSpPr>
          <p:cNvPr id="44" name="Rounded Rectangle 43"/>
          <p:cNvSpPr/>
          <p:nvPr/>
        </p:nvSpPr>
        <p:spPr>
          <a:xfrm>
            <a:off x="609600" y="4629150"/>
            <a:ext cx="3505200" cy="971550"/>
          </a:xfrm>
          <a:prstGeom prst="roundRect">
            <a:avLst>
              <a:gd name="adj" fmla="val 11764"/>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Rounded Rectangle 44"/>
          <p:cNvSpPr/>
          <p:nvPr/>
        </p:nvSpPr>
        <p:spPr>
          <a:xfrm>
            <a:off x="609600" y="4629150"/>
            <a:ext cx="47625" cy="971550"/>
          </a:xfrm>
          <a:prstGeom prst="roundRect">
            <a:avLst>
              <a:gd name="adj" fmla="val 40000"/>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TextBox 45"/>
          <p:cNvSpPr txBox="1"/>
          <p:nvPr/>
        </p:nvSpPr>
        <p:spPr>
          <a:xfrm>
            <a:off x="838200" y="4800600"/>
            <a:ext cx="3048000" cy="285750"/>
          </a:xfrm>
          <a:prstGeom prst="rect">
            <a:avLst/>
          </a:prstGeom>
          <a:noFill/>
        </p:spPr>
        <p:txBody>
          <a:bodyPr wrap="square" lIns="0" rIns="0" tIns="0" bIns="0" anchor="t">
            <a:spAutoFit/>
          </a:bodyPr>
          <a:lstStyle/>
          <a:p>
            <a:pPr algn="l">
              <a:lnSpc>
                <a:spcPct val="100000"/>
              </a:lnSpc>
              <a:spcBef>
                <a:spcPts val="0"/>
              </a:spcBef>
              <a:spcAft>
                <a:spcPts val="0"/>
              </a:spcAft>
            </a:pPr>
            <a:r>
              <a:rPr sz="1237" b="1">
                <a:solidFill>
                  <a:srgbClr val="0B3A6B"/>
                </a:solidFill>
                <a:latin typeface="微软雅黑"/>
                <a:ea typeface="微软雅黑"/>
              </a:rPr>
              <a:t>消毒湿纸巾</a:t>
            </a:r>
          </a:p>
        </p:txBody>
      </p:sp>
      <p:sp>
        <p:nvSpPr>
          <p:cNvPr id="47" name="TextBox 46"/>
          <p:cNvSpPr txBox="1"/>
          <p:nvPr/>
        </p:nvSpPr>
        <p:spPr>
          <a:xfrm>
            <a:off x="838200" y="5143500"/>
            <a:ext cx="3048000" cy="342900"/>
          </a:xfrm>
          <a:prstGeom prst="rect">
            <a:avLst/>
          </a:prstGeom>
          <a:noFill/>
        </p:spPr>
        <p:txBody>
          <a:bodyPr wrap="square" lIns="0" rIns="0" tIns="0" bIns="0" anchor="t">
            <a:spAutoFit/>
          </a:bodyPr>
          <a:lstStyle/>
          <a:p>
            <a:pPr algn="l">
              <a:lnSpc>
                <a:spcPct val="140000"/>
              </a:lnSpc>
              <a:spcBef>
                <a:spcPts val="0"/>
              </a:spcBef>
              <a:spcAft>
                <a:spcPts val="0"/>
              </a:spcAft>
            </a:pPr>
            <a:r>
              <a:rPr sz="900" b="0">
                <a:solidFill>
                  <a:srgbClr val="5A6B80"/>
                </a:solidFill>
                <a:latin typeface="微软雅黑"/>
                <a:ea typeface="微软雅黑"/>
              </a:rPr>
              <a:t>清洁与消毒</a:t>
            </a:r>
          </a:p>
        </p:txBody>
      </p:sp>
      <p:sp>
        <p:nvSpPr>
          <p:cNvPr id="48" name="Rounded Rectangle 47"/>
          <p:cNvSpPr/>
          <p:nvPr/>
        </p:nvSpPr>
        <p:spPr>
          <a:xfrm>
            <a:off x="4305300" y="4629150"/>
            <a:ext cx="3505200" cy="971550"/>
          </a:xfrm>
          <a:prstGeom prst="roundRect">
            <a:avLst>
              <a:gd name="adj" fmla="val 11764"/>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Rounded Rectangle 48"/>
          <p:cNvSpPr/>
          <p:nvPr/>
        </p:nvSpPr>
        <p:spPr>
          <a:xfrm>
            <a:off x="4305300" y="4629150"/>
            <a:ext cx="47625" cy="971550"/>
          </a:xfrm>
          <a:prstGeom prst="roundRect">
            <a:avLst>
              <a:gd name="adj" fmla="val 40000"/>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0" name="TextBox 49"/>
          <p:cNvSpPr txBox="1"/>
          <p:nvPr/>
        </p:nvSpPr>
        <p:spPr>
          <a:xfrm>
            <a:off x="4533900" y="4800600"/>
            <a:ext cx="3048000" cy="285750"/>
          </a:xfrm>
          <a:prstGeom prst="rect">
            <a:avLst/>
          </a:prstGeom>
          <a:noFill/>
        </p:spPr>
        <p:txBody>
          <a:bodyPr wrap="square" lIns="0" rIns="0" tIns="0" bIns="0" anchor="t">
            <a:spAutoFit/>
          </a:bodyPr>
          <a:lstStyle/>
          <a:p>
            <a:pPr algn="l">
              <a:lnSpc>
                <a:spcPct val="100000"/>
              </a:lnSpc>
              <a:spcBef>
                <a:spcPts val="0"/>
              </a:spcBef>
              <a:spcAft>
                <a:spcPts val="0"/>
              </a:spcAft>
            </a:pPr>
            <a:r>
              <a:rPr sz="1237" b="1">
                <a:solidFill>
                  <a:srgbClr val="2E7DD1"/>
                </a:solidFill>
                <a:latin typeface="微软雅黑"/>
                <a:ea typeface="微软雅黑"/>
              </a:rPr>
              <a:t>医用外科口罩</a:t>
            </a:r>
          </a:p>
        </p:txBody>
      </p:sp>
      <p:sp>
        <p:nvSpPr>
          <p:cNvPr id="51" name="TextBox 50"/>
          <p:cNvSpPr txBox="1"/>
          <p:nvPr/>
        </p:nvSpPr>
        <p:spPr>
          <a:xfrm>
            <a:off x="4533900" y="5143500"/>
            <a:ext cx="3048000" cy="342900"/>
          </a:xfrm>
          <a:prstGeom prst="rect">
            <a:avLst/>
          </a:prstGeom>
          <a:noFill/>
        </p:spPr>
        <p:txBody>
          <a:bodyPr wrap="square" lIns="0" rIns="0" tIns="0" bIns="0" anchor="t">
            <a:spAutoFit/>
          </a:bodyPr>
          <a:lstStyle/>
          <a:p>
            <a:pPr algn="l">
              <a:lnSpc>
                <a:spcPct val="140000"/>
              </a:lnSpc>
              <a:spcBef>
                <a:spcPts val="0"/>
              </a:spcBef>
              <a:spcAft>
                <a:spcPts val="0"/>
              </a:spcAft>
            </a:pPr>
            <a:r>
              <a:rPr sz="900" b="0">
                <a:solidFill>
                  <a:srgbClr val="5A6B80"/>
                </a:solidFill>
                <a:latin typeface="微软雅黑"/>
                <a:ea typeface="微软雅黑"/>
              </a:rPr>
              <a:t>防尘防疫</a:t>
            </a:r>
          </a:p>
        </p:txBody>
      </p:sp>
      <p:sp>
        <p:nvSpPr>
          <p:cNvPr id="52" name="Rounded Rectangle 51"/>
          <p:cNvSpPr/>
          <p:nvPr/>
        </p:nvSpPr>
        <p:spPr>
          <a:xfrm>
            <a:off x="8077200" y="4552950"/>
            <a:ext cx="3505200" cy="1047749"/>
          </a:xfrm>
          <a:prstGeom prst="roundRect">
            <a:avLst>
              <a:gd name="adj" fmla="val 10909"/>
            </a:avLst>
          </a:prstGeom>
          <a:solidFill>
            <a:srgbClr val="E8562A">
              <a:alpha val="1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3" name="TextBox 52"/>
          <p:cNvSpPr txBox="1"/>
          <p:nvPr/>
        </p:nvSpPr>
        <p:spPr>
          <a:xfrm>
            <a:off x="8305800" y="4705350"/>
            <a:ext cx="3048000" cy="247649"/>
          </a:xfrm>
          <a:prstGeom prst="rect">
            <a:avLst/>
          </a:prstGeom>
          <a:noFill/>
        </p:spPr>
        <p:txBody>
          <a:bodyPr wrap="square" lIns="0" rIns="0" tIns="0" bIns="0" anchor="t">
            <a:spAutoFit/>
          </a:bodyPr>
          <a:lstStyle/>
          <a:p>
            <a:pPr algn="l">
              <a:lnSpc>
                <a:spcPct val="100000"/>
              </a:lnSpc>
              <a:spcBef>
                <a:spcPts val="0"/>
              </a:spcBef>
              <a:spcAft>
                <a:spcPts val="0"/>
              </a:spcAft>
            </a:pPr>
            <a:r>
              <a:rPr sz="1050" b="1">
                <a:solidFill>
                  <a:srgbClr val="C2401C"/>
                </a:solidFill>
                <a:latin typeface="微软雅黑"/>
                <a:ea typeface="微软雅黑"/>
              </a:rPr>
              <a:t>存放建议</a:t>
            </a:r>
          </a:p>
        </p:txBody>
      </p:sp>
      <p:sp>
        <p:nvSpPr>
          <p:cNvPr id="54" name="TextBox 53"/>
          <p:cNvSpPr txBox="1"/>
          <p:nvPr/>
        </p:nvSpPr>
        <p:spPr>
          <a:xfrm>
            <a:off x="8305800" y="4991100"/>
            <a:ext cx="3048000" cy="571500"/>
          </a:xfrm>
          <a:prstGeom prst="rect">
            <a:avLst/>
          </a:prstGeom>
          <a:noFill/>
        </p:spPr>
        <p:txBody>
          <a:bodyPr wrap="square" lIns="0" rIns="0" tIns="0" bIns="0" anchor="t">
            <a:spAutoFit/>
          </a:bodyPr>
          <a:lstStyle/>
          <a:p>
            <a:pPr algn="l">
              <a:lnSpc>
                <a:spcPct val="145000"/>
              </a:lnSpc>
              <a:spcBef>
                <a:spcPts val="0"/>
              </a:spcBef>
              <a:spcAft>
                <a:spcPts val="0"/>
              </a:spcAft>
            </a:pPr>
            <a:r>
              <a:rPr sz="862" b="0">
                <a:solidFill>
                  <a:srgbClr val="16243A"/>
                </a:solidFill>
                <a:latin typeface="微软雅黑"/>
                <a:ea typeface="微软雅黑"/>
              </a:rPr>
              <a:t>集中放在家庭应急包内，置于玄关或卧室等易取位置；每半年检查一次有效期，及时更换过期物资。</a:t>
            </a:r>
          </a:p>
        </p:txBody>
      </p:sp>
      <p:sp>
        <p:nvSpPr>
          <p:cNvPr id="55" name="TextBox 54"/>
          <p:cNvSpPr txBox="1"/>
          <p:nvPr/>
        </p:nvSpPr>
        <p:spPr>
          <a:xfrm>
            <a:off x="609600" y="6057900"/>
            <a:ext cx="10972800" cy="228600"/>
          </a:xfrm>
          <a:prstGeom prst="rect">
            <a:avLst/>
          </a:prstGeom>
          <a:noFill/>
        </p:spPr>
        <p:txBody>
          <a:bodyPr wrap="square" lIns="0" rIns="0" tIns="0" bIns="0" anchor="t">
            <a:spAutoFit/>
          </a:bodyPr>
          <a:lstStyle/>
          <a:p>
            <a:pPr algn="l">
              <a:lnSpc>
                <a:spcPct val="100000"/>
              </a:lnSpc>
              <a:spcBef>
                <a:spcPts val="0"/>
              </a:spcBef>
              <a:spcAft>
                <a:spcPts val="0"/>
              </a:spcAft>
            </a:pPr>
            <a:r>
              <a:rPr sz="862" b="0">
                <a:solidFill>
                  <a:srgbClr val="5A6B80"/>
                </a:solidFill>
                <a:latin typeface="微软雅黑"/>
                <a:ea typeface="微软雅黑"/>
              </a:rPr>
              <a:t>另有建议清单还包括：应急逃生绳、应急帐篷、防寒衣物、家庭应急卡等，各地可结合本地灾种补充。</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09600" y="495299"/>
            <a:ext cx="57150" cy="304800"/>
          </a:xfrm>
          <a:prstGeom prst="roundRect">
            <a:avLst>
              <a:gd name="adj" fmla="val 50000"/>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381000"/>
            <a:ext cx="8191500" cy="533400"/>
          </a:xfrm>
          <a:prstGeom prst="rect">
            <a:avLst/>
          </a:prstGeom>
          <a:noFill/>
        </p:spPr>
        <p:txBody>
          <a:bodyPr wrap="square" lIns="0" rIns="0" tIns="0" bIns="0" anchor="t">
            <a:spAutoFit/>
          </a:bodyPr>
          <a:lstStyle/>
          <a:p>
            <a:pPr algn="l">
              <a:lnSpc>
                <a:spcPct val="100000"/>
              </a:lnSpc>
              <a:spcBef>
                <a:spcPts val="0"/>
              </a:spcBef>
              <a:spcAft>
                <a:spcPts val="0"/>
              </a:spcAft>
            </a:pPr>
            <a:r>
              <a:rPr sz="2550" b="1">
                <a:solidFill>
                  <a:srgbClr val="16243A"/>
                </a:solidFill>
                <a:latin typeface="微软雅黑"/>
                <a:ea typeface="微软雅黑"/>
              </a:rPr>
              <a:t>演练：让预案"活"起来</a:t>
            </a:r>
          </a:p>
        </p:txBody>
      </p:sp>
      <p:sp>
        <p:nvSpPr>
          <p:cNvPr id="5" name="TextBox 4"/>
          <p:cNvSpPr txBox="1"/>
          <p:nvPr/>
        </p:nvSpPr>
        <p:spPr>
          <a:xfrm>
            <a:off x="5715000" y="514350"/>
            <a:ext cx="5867400" cy="2667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练一次，胜过讲十次</a:t>
            </a:r>
          </a:p>
        </p:txBody>
      </p:sp>
      <p:sp>
        <p:nvSpPr>
          <p:cNvPr id="6" name="TextBox 5"/>
          <p:cNvSpPr txBox="1"/>
          <p:nvPr/>
        </p:nvSpPr>
        <p:spPr>
          <a:xfrm>
            <a:off x="609600" y="6362700"/>
            <a:ext cx="7239000" cy="228600"/>
          </a:xfrm>
          <a:prstGeom prst="rect">
            <a:avLst/>
          </a:prstGeom>
          <a:noFill/>
        </p:spPr>
        <p:txBody>
          <a:bodyPr wrap="square" lIns="0" rIns="0" tIns="0" bIns="0" anchor="t">
            <a:spAutoFit/>
          </a:bodyPr>
          <a:lstStyle/>
          <a:p>
            <a:pPr algn="l">
              <a:lnSpc>
                <a:spcPct val="100000"/>
              </a:lnSpc>
              <a:spcBef>
                <a:spcPts val="0"/>
              </a:spcBef>
              <a:spcAft>
                <a:spcPts val="0"/>
              </a:spcAft>
            </a:pPr>
            <a:r>
              <a:rPr sz="975" b="0">
                <a:solidFill>
                  <a:srgbClr val="5A6B80"/>
                </a:solidFill>
                <a:latin typeface="微软雅黑"/>
                <a:ea typeface="微软雅黑"/>
              </a:rPr>
              <a:t>防灾减灾培训课件 · 近 10 年自然灾害典型案例解读</a:t>
            </a:r>
          </a:p>
        </p:txBody>
      </p:sp>
      <p:sp>
        <p:nvSpPr>
          <p:cNvPr id="7" name="TextBox 6"/>
          <p:cNvSpPr txBox="1"/>
          <p:nvPr/>
        </p:nvSpPr>
        <p:spPr>
          <a:xfrm>
            <a:off x="8572500" y="6362700"/>
            <a:ext cx="3009900" cy="2286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42 / 44</a:t>
            </a:r>
          </a:p>
        </p:txBody>
      </p:sp>
      <p:pic>
        <p:nvPicPr>
          <p:cNvPr id="8" name="Picture 7" descr="drill_company_512x300.png"/>
          <p:cNvPicPr>
            <a:picLocks noChangeAspect="1"/>
          </p:cNvPicPr>
          <p:nvPr/>
        </p:nvPicPr>
        <p:blipFill>
          <a:blip r:embed="rId2"/>
          <a:stretch>
            <a:fillRect/>
          </a:stretch>
        </p:blipFill>
        <p:spPr>
          <a:xfrm>
            <a:off x="609600" y="1238250"/>
            <a:ext cx="4876800" cy="2857500"/>
          </a:xfrm>
          <a:prstGeom prst="rect">
            <a:avLst/>
          </a:prstGeom>
        </p:spPr>
      </p:pic>
      <p:sp>
        <p:nvSpPr>
          <p:cNvPr id="9" name="Rectangle 8"/>
          <p:cNvSpPr/>
          <p:nvPr/>
        </p:nvSpPr>
        <p:spPr>
          <a:xfrm>
            <a:off x="609600" y="1238250"/>
            <a:ext cx="4876800" cy="2857500"/>
          </a:xfrm>
          <a:prstGeom prst="rect">
            <a:avLst/>
          </a:prstGeom>
          <a:solidFill>
            <a:srgbClr val="0B3A6B">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0100" y="3771900"/>
            <a:ext cx="1905000" cy="323850"/>
          </a:xfrm>
          <a:prstGeom prst="roundRect">
            <a:avLst>
              <a:gd name="adj" fmla="val 5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00100" y="3771900"/>
            <a:ext cx="1905000" cy="323850"/>
          </a:xfrm>
          <a:prstGeom prst="rect">
            <a:avLst/>
          </a:prstGeom>
          <a:noFill/>
        </p:spPr>
        <p:txBody>
          <a:bodyPr wrap="square" lIns="0" rIns="0" tIns="0" bIns="0" anchor="ctr">
            <a:spAutoFit/>
          </a:bodyPr>
          <a:lstStyle/>
          <a:p>
            <a:pPr algn="ctr">
              <a:lnSpc>
                <a:spcPct val="100000"/>
              </a:lnSpc>
              <a:spcBef>
                <a:spcPts val="0"/>
              </a:spcBef>
              <a:spcAft>
                <a:spcPts val="0"/>
              </a:spcAft>
            </a:pPr>
            <a:r>
              <a:rPr sz="975" b="1">
                <a:solidFill>
                  <a:srgbClr val="FFFFFF"/>
                </a:solidFill>
                <a:latin typeface="微软雅黑"/>
                <a:ea typeface="微软雅黑"/>
              </a:rPr>
              <a:t>企业应急演练</a:t>
            </a:r>
          </a:p>
        </p:txBody>
      </p:sp>
      <p:sp>
        <p:nvSpPr>
          <p:cNvPr id="12" name="TextBox 11"/>
          <p:cNvSpPr txBox="1"/>
          <p:nvPr/>
        </p:nvSpPr>
        <p:spPr>
          <a:xfrm>
            <a:off x="5753100" y="1257300"/>
            <a:ext cx="5829300" cy="285750"/>
          </a:xfrm>
          <a:prstGeom prst="rect">
            <a:avLst/>
          </a:prstGeom>
          <a:noFill/>
        </p:spPr>
        <p:txBody>
          <a:bodyPr wrap="square" lIns="0" rIns="0" tIns="0" bIns="0" anchor="t">
            <a:spAutoFit/>
          </a:bodyPr>
          <a:lstStyle/>
          <a:p>
            <a:pPr algn="l">
              <a:lnSpc>
                <a:spcPct val="100000"/>
              </a:lnSpc>
              <a:spcBef>
                <a:spcPts val="0"/>
              </a:spcBef>
              <a:spcAft>
                <a:spcPts val="0"/>
              </a:spcAft>
            </a:pPr>
            <a:r>
              <a:rPr sz="1200" b="1">
                <a:solidFill>
                  <a:srgbClr val="0B3A6B"/>
                </a:solidFill>
                <a:latin typeface="微软雅黑"/>
                <a:ea typeface="微软雅黑"/>
              </a:rPr>
              <a:t>演练的四种类型</a:t>
            </a:r>
          </a:p>
        </p:txBody>
      </p:sp>
      <p:sp>
        <p:nvSpPr>
          <p:cNvPr id="13" name="Rounded Rectangle 12"/>
          <p:cNvSpPr/>
          <p:nvPr/>
        </p:nvSpPr>
        <p:spPr>
          <a:xfrm>
            <a:off x="5753100" y="1600200"/>
            <a:ext cx="5829300" cy="571500"/>
          </a:xfrm>
          <a:prstGeom prst="roundRect">
            <a:avLst>
              <a:gd name="adj" fmla="val 16666"/>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5753100" y="1600200"/>
            <a:ext cx="47625" cy="571500"/>
          </a:xfrm>
          <a:prstGeom prst="roundRect">
            <a:avLst>
              <a:gd name="adj" fmla="val 40000"/>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962650" y="1676400"/>
            <a:ext cx="1333500" cy="228600"/>
          </a:xfrm>
          <a:prstGeom prst="rect">
            <a:avLst/>
          </a:prstGeom>
          <a:noFill/>
        </p:spPr>
        <p:txBody>
          <a:bodyPr wrap="square" lIns="0" rIns="0" tIns="0" bIns="0" anchor="t">
            <a:spAutoFit/>
          </a:bodyPr>
          <a:lstStyle/>
          <a:p>
            <a:pPr algn="l">
              <a:lnSpc>
                <a:spcPct val="100000"/>
              </a:lnSpc>
              <a:spcBef>
                <a:spcPts val="0"/>
              </a:spcBef>
              <a:spcAft>
                <a:spcPts val="0"/>
              </a:spcAft>
            </a:pPr>
            <a:r>
              <a:rPr sz="1050" b="1">
                <a:solidFill>
                  <a:srgbClr val="0B3A6B"/>
                </a:solidFill>
                <a:latin typeface="微软雅黑"/>
                <a:ea typeface="微软雅黑"/>
              </a:rPr>
              <a:t>桌面推演</a:t>
            </a:r>
          </a:p>
        </p:txBody>
      </p:sp>
      <p:sp>
        <p:nvSpPr>
          <p:cNvPr id="16" name="TextBox 15"/>
          <p:cNvSpPr txBox="1"/>
          <p:nvPr/>
        </p:nvSpPr>
        <p:spPr>
          <a:xfrm>
            <a:off x="5962650" y="1905000"/>
            <a:ext cx="5429250" cy="228600"/>
          </a:xfrm>
          <a:prstGeom prst="rect">
            <a:avLst/>
          </a:prstGeom>
          <a:noFill/>
        </p:spPr>
        <p:txBody>
          <a:bodyPr wrap="square" lIns="0" rIns="0" tIns="0" bIns="0" anchor="t">
            <a:spAutoFit/>
          </a:bodyPr>
          <a:lstStyle/>
          <a:p>
            <a:pPr algn="l">
              <a:lnSpc>
                <a:spcPct val="100000"/>
              </a:lnSpc>
              <a:spcBef>
                <a:spcPts val="0"/>
              </a:spcBef>
              <a:spcAft>
                <a:spcPts val="0"/>
              </a:spcAft>
            </a:pPr>
            <a:r>
              <a:rPr sz="900" b="0">
                <a:solidFill>
                  <a:srgbClr val="5A6B80"/>
                </a:solidFill>
                <a:latin typeface="微软雅黑"/>
                <a:ea typeface="微软雅黑"/>
              </a:rPr>
              <a:t>不实际移动人员装备，仅按预案流程推演决策与协调</a:t>
            </a:r>
          </a:p>
        </p:txBody>
      </p:sp>
      <p:sp>
        <p:nvSpPr>
          <p:cNvPr id="17" name="Rounded Rectangle 16"/>
          <p:cNvSpPr/>
          <p:nvPr/>
        </p:nvSpPr>
        <p:spPr>
          <a:xfrm>
            <a:off x="5753100" y="2247900"/>
            <a:ext cx="5829300" cy="571500"/>
          </a:xfrm>
          <a:prstGeom prst="roundRect">
            <a:avLst>
              <a:gd name="adj" fmla="val 16666"/>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5753100" y="2247900"/>
            <a:ext cx="47625" cy="571500"/>
          </a:xfrm>
          <a:prstGeom prst="roundRect">
            <a:avLst>
              <a:gd name="adj" fmla="val 40000"/>
            </a:avLst>
          </a:prstGeom>
          <a:solidFill>
            <a:srgbClr val="2E7DD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5962650" y="2324100"/>
            <a:ext cx="1333500" cy="228600"/>
          </a:xfrm>
          <a:prstGeom prst="rect">
            <a:avLst/>
          </a:prstGeom>
          <a:noFill/>
        </p:spPr>
        <p:txBody>
          <a:bodyPr wrap="square" lIns="0" rIns="0" tIns="0" bIns="0" anchor="t">
            <a:spAutoFit/>
          </a:bodyPr>
          <a:lstStyle/>
          <a:p>
            <a:pPr algn="l">
              <a:lnSpc>
                <a:spcPct val="100000"/>
              </a:lnSpc>
              <a:spcBef>
                <a:spcPts val="0"/>
              </a:spcBef>
              <a:spcAft>
                <a:spcPts val="0"/>
              </a:spcAft>
            </a:pPr>
            <a:r>
              <a:rPr sz="1050" b="1">
                <a:solidFill>
                  <a:srgbClr val="2E7DD1"/>
                </a:solidFill>
                <a:latin typeface="微软雅黑"/>
                <a:ea typeface="微软雅黑"/>
              </a:rPr>
              <a:t>单项演练</a:t>
            </a:r>
          </a:p>
        </p:txBody>
      </p:sp>
      <p:sp>
        <p:nvSpPr>
          <p:cNvPr id="20" name="TextBox 19"/>
          <p:cNvSpPr txBox="1"/>
          <p:nvPr/>
        </p:nvSpPr>
        <p:spPr>
          <a:xfrm>
            <a:off x="5962650" y="2552700"/>
            <a:ext cx="5429250" cy="228600"/>
          </a:xfrm>
          <a:prstGeom prst="rect">
            <a:avLst/>
          </a:prstGeom>
          <a:noFill/>
        </p:spPr>
        <p:txBody>
          <a:bodyPr wrap="square" lIns="0" rIns="0" tIns="0" bIns="0" anchor="t">
            <a:spAutoFit/>
          </a:bodyPr>
          <a:lstStyle/>
          <a:p>
            <a:pPr algn="l">
              <a:lnSpc>
                <a:spcPct val="100000"/>
              </a:lnSpc>
              <a:spcBef>
                <a:spcPts val="0"/>
              </a:spcBef>
              <a:spcAft>
                <a:spcPts val="0"/>
              </a:spcAft>
            </a:pPr>
            <a:r>
              <a:rPr sz="900" b="0">
                <a:solidFill>
                  <a:srgbClr val="5A6B80"/>
                </a:solidFill>
                <a:latin typeface="微软雅黑"/>
                <a:ea typeface="微软雅黑"/>
              </a:rPr>
              <a:t>针对疏散、通信、医疗救护等某一环节单独训练</a:t>
            </a:r>
          </a:p>
        </p:txBody>
      </p:sp>
      <p:sp>
        <p:nvSpPr>
          <p:cNvPr id="21" name="Rounded Rectangle 20"/>
          <p:cNvSpPr/>
          <p:nvPr/>
        </p:nvSpPr>
        <p:spPr>
          <a:xfrm>
            <a:off x="5753100" y="2895600"/>
            <a:ext cx="5829300" cy="571500"/>
          </a:xfrm>
          <a:prstGeom prst="roundRect">
            <a:avLst>
              <a:gd name="adj" fmla="val 16666"/>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5753100" y="2895600"/>
            <a:ext cx="47625" cy="571500"/>
          </a:xfrm>
          <a:prstGeom prst="roundRect">
            <a:avLst>
              <a:gd name="adj" fmla="val 4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5962650" y="2971800"/>
            <a:ext cx="1333500" cy="228600"/>
          </a:xfrm>
          <a:prstGeom prst="rect">
            <a:avLst/>
          </a:prstGeom>
          <a:noFill/>
        </p:spPr>
        <p:txBody>
          <a:bodyPr wrap="square" lIns="0" rIns="0" tIns="0" bIns="0" anchor="t">
            <a:spAutoFit/>
          </a:bodyPr>
          <a:lstStyle/>
          <a:p>
            <a:pPr algn="l">
              <a:lnSpc>
                <a:spcPct val="100000"/>
              </a:lnSpc>
              <a:spcBef>
                <a:spcPts val="0"/>
              </a:spcBef>
              <a:spcAft>
                <a:spcPts val="0"/>
              </a:spcAft>
            </a:pPr>
            <a:r>
              <a:rPr sz="1050" b="1">
                <a:solidFill>
                  <a:srgbClr val="E8562A"/>
                </a:solidFill>
                <a:latin typeface="微软雅黑"/>
                <a:ea typeface="微软雅黑"/>
              </a:rPr>
              <a:t>综合演练</a:t>
            </a:r>
          </a:p>
        </p:txBody>
      </p:sp>
      <p:sp>
        <p:nvSpPr>
          <p:cNvPr id="24" name="TextBox 23"/>
          <p:cNvSpPr txBox="1"/>
          <p:nvPr/>
        </p:nvSpPr>
        <p:spPr>
          <a:xfrm>
            <a:off x="5962650" y="3200400"/>
            <a:ext cx="5429250" cy="228600"/>
          </a:xfrm>
          <a:prstGeom prst="rect">
            <a:avLst/>
          </a:prstGeom>
          <a:noFill/>
        </p:spPr>
        <p:txBody>
          <a:bodyPr wrap="square" lIns="0" rIns="0" tIns="0" bIns="0" anchor="t">
            <a:spAutoFit/>
          </a:bodyPr>
          <a:lstStyle/>
          <a:p>
            <a:pPr algn="l">
              <a:lnSpc>
                <a:spcPct val="100000"/>
              </a:lnSpc>
              <a:spcBef>
                <a:spcPts val="0"/>
              </a:spcBef>
              <a:spcAft>
                <a:spcPts val="0"/>
              </a:spcAft>
            </a:pPr>
            <a:r>
              <a:rPr sz="900" b="0">
                <a:solidFill>
                  <a:srgbClr val="5A6B80"/>
                </a:solidFill>
                <a:latin typeface="微软雅黑"/>
                <a:ea typeface="微软雅黑"/>
              </a:rPr>
              <a:t>全面检验预警、指挥、疏散、救援、保障全链条</a:t>
            </a:r>
          </a:p>
        </p:txBody>
      </p:sp>
      <p:sp>
        <p:nvSpPr>
          <p:cNvPr id="25" name="Rounded Rectangle 24"/>
          <p:cNvSpPr/>
          <p:nvPr/>
        </p:nvSpPr>
        <p:spPr>
          <a:xfrm>
            <a:off x="5753100" y="3543300"/>
            <a:ext cx="5829300" cy="571500"/>
          </a:xfrm>
          <a:prstGeom prst="roundRect">
            <a:avLst>
              <a:gd name="adj" fmla="val 16666"/>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ounded Rectangle 25"/>
          <p:cNvSpPr/>
          <p:nvPr/>
        </p:nvSpPr>
        <p:spPr>
          <a:xfrm>
            <a:off x="5753100" y="3543300"/>
            <a:ext cx="47625" cy="571500"/>
          </a:xfrm>
          <a:prstGeom prst="roundRect">
            <a:avLst>
              <a:gd name="adj" fmla="val 4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5962650" y="3619500"/>
            <a:ext cx="1333500" cy="228600"/>
          </a:xfrm>
          <a:prstGeom prst="rect">
            <a:avLst/>
          </a:prstGeom>
          <a:noFill/>
        </p:spPr>
        <p:txBody>
          <a:bodyPr wrap="square" lIns="0" rIns="0" tIns="0" bIns="0" anchor="t">
            <a:spAutoFit/>
          </a:bodyPr>
          <a:lstStyle/>
          <a:p>
            <a:pPr algn="l">
              <a:lnSpc>
                <a:spcPct val="100000"/>
              </a:lnSpc>
              <a:spcBef>
                <a:spcPts val="0"/>
              </a:spcBef>
              <a:spcAft>
                <a:spcPts val="0"/>
              </a:spcAft>
            </a:pPr>
            <a:r>
              <a:rPr sz="1050" b="1">
                <a:solidFill>
                  <a:srgbClr val="E8562A"/>
                </a:solidFill>
                <a:latin typeface="微软雅黑"/>
                <a:ea typeface="微软雅黑"/>
              </a:rPr>
              <a:t>无脚本演练</a:t>
            </a:r>
          </a:p>
        </p:txBody>
      </p:sp>
      <p:sp>
        <p:nvSpPr>
          <p:cNvPr id="28" name="TextBox 27"/>
          <p:cNvSpPr txBox="1"/>
          <p:nvPr/>
        </p:nvSpPr>
        <p:spPr>
          <a:xfrm>
            <a:off x="5962650" y="3848099"/>
            <a:ext cx="5429250" cy="228600"/>
          </a:xfrm>
          <a:prstGeom prst="rect">
            <a:avLst/>
          </a:prstGeom>
          <a:noFill/>
        </p:spPr>
        <p:txBody>
          <a:bodyPr wrap="square" lIns="0" rIns="0" tIns="0" bIns="0" anchor="t">
            <a:spAutoFit/>
          </a:bodyPr>
          <a:lstStyle/>
          <a:p>
            <a:pPr algn="l">
              <a:lnSpc>
                <a:spcPct val="100000"/>
              </a:lnSpc>
              <a:spcBef>
                <a:spcPts val="0"/>
              </a:spcBef>
              <a:spcAft>
                <a:spcPts val="0"/>
              </a:spcAft>
            </a:pPr>
            <a:r>
              <a:rPr sz="900" b="0">
                <a:solidFill>
                  <a:srgbClr val="5A6B80"/>
                </a:solidFill>
                <a:latin typeface="微软雅黑"/>
                <a:ea typeface="微软雅黑"/>
              </a:rPr>
              <a:t>不预先告知时间与情景，检验真实反应能力</a:t>
            </a:r>
          </a:p>
        </p:txBody>
      </p:sp>
      <p:sp>
        <p:nvSpPr>
          <p:cNvPr id="29" name="TextBox 28"/>
          <p:cNvSpPr txBox="1"/>
          <p:nvPr/>
        </p:nvSpPr>
        <p:spPr>
          <a:xfrm>
            <a:off x="609600" y="4267200"/>
            <a:ext cx="10972800" cy="266700"/>
          </a:xfrm>
          <a:prstGeom prst="rect">
            <a:avLst/>
          </a:prstGeom>
          <a:noFill/>
        </p:spPr>
        <p:txBody>
          <a:bodyPr wrap="square" lIns="0" rIns="0" tIns="0" bIns="0" anchor="t">
            <a:spAutoFit/>
          </a:bodyPr>
          <a:lstStyle/>
          <a:p>
            <a:pPr algn="l">
              <a:lnSpc>
                <a:spcPct val="100000"/>
              </a:lnSpc>
              <a:spcBef>
                <a:spcPts val="0"/>
              </a:spcBef>
              <a:spcAft>
                <a:spcPts val="0"/>
              </a:spcAft>
            </a:pPr>
            <a:r>
              <a:rPr sz="1200" b="1">
                <a:solidFill>
                  <a:srgbClr val="0B3A6B"/>
                </a:solidFill>
                <a:latin typeface="微软雅黑"/>
                <a:ea typeface="微软雅黑"/>
              </a:rPr>
              <a:t>一次有效演练必须回答的五个问题</a:t>
            </a:r>
          </a:p>
        </p:txBody>
      </p:sp>
      <p:sp>
        <p:nvSpPr>
          <p:cNvPr id="30" name="Rounded Rectangle 29"/>
          <p:cNvSpPr/>
          <p:nvPr/>
        </p:nvSpPr>
        <p:spPr>
          <a:xfrm>
            <a:off x="609600" y="4629150"/>
            <a:ext cx="3505200" cy="666750"/>
          </a:xfrm>
          <a:prstGeom prst="roundRect">
            <a:avLst>
              <a:gd name="adj" fmla="val 14285"/>
            </a:avLst>
          </a:prstGeom>
          <a:solidFill>
            <a:srgbClr val="FFFFFF"/>
          </a:solidFill>
          <a:ln w="1270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00100" y="4705350"/>
            <a:ext cx="3143250" cy="228600"/>
          </a:xfrm>
          <a:prstGeom prst="rect">
            <a:avLst/>
          </a:prstGeom>
          <a:noFill/>
        </p:spPr>
        <p:txBody>
          <a:bodyPr wrap="square" lIns="0" rIns="0" tIns="0" bIns="0" anchor="t">
            <a:spAutoFit/>
          </a:bodyPr>
          <a:lstStyle/>
          <a:p>
            <a:pPr algn="l">
              <a:lnSpc>
                <a:spcPct val="100000"/>
              </a:lnSpc>
              <a:spcBef>
                <a:spcPts val="0"/>
              </a:spcBef>
              <a:spcAft>
                <a:spcPts val="0"/>
              </a:spcAft>
            </a:pPr>
            <a:r>
              <a:rPr sz="1012" b="1">
                <a:solidFill>
                  <a:srgbClr val="C2401C"/>
                </a:solidFill>
                <a:latin typeface="微软雅黑"/>
                <a:ea typeface="微软雅黑"/>
              </a:rPr>
              <a:t>预警接收</a:t>
            </a:r>
          </a:p>
        </p:txBody>
      </p:sp>
      <p:sp>
        <p:nvSpPr>
          <p:cNvPr id="32" name="TextBox 31"/>
          <p:cNvSpPr txBox="1"/>
          <p:nvPr/>
        </p:nvSpPr>
        <p:spPr>
          <a:xfrm>
            <a:off x="800100" y="4933950"/>
            <a:ext cx="3143250" cy="304800"/>
          </a:xfrm>
          <a:prstGeom prst="rect">
            <a:avLst/>
          </a:prstGeom>
          <a:noFill/>
        </p:spPr>
        <p:txBody>
          <a:bodyPr wrap="square" lIns="0" rIns="0" tIns="0" bIns="0" anchor="t">
            <a:spAutoFit/>
          </a:bodyPr>
          <a:lstStyle/>
          <a:p>
            <a:pPr algn="l">
              <a:lnSpc>
                <a:spcPct val="135000"/>
              </a:lnSpc>
              <a:spcBef>
                <a:spcPts val="0"/>
              </a:spcBef>
              <a:spcAft>
                <a:spcPts val="0"/>
              </a:spcAft>
            </a:pPr>
            <a:r>
              <a:rPr sz="862" b="0">
                <a:solidFill>
                  <a:srgbClr val="5A6B80"/>
                </a:solidFill>
                <a:latin typeface="微软雅黑"/>
                <a:ea typeface="微软雅黑"/>
              </a:rPr>
              <a:t>预警信息多久传到一线？夜间和节假日能否覆盖？</a:t>
            </a:r>
          </a:p>
        </p:txBody>
      </p:sp>
      <p:sp>
        <p:nvSpPr>
          <p:cNvPr id="33" name="Rounded Rectangle 32"/>
          <p:cNvSpPr/>
          <p:nvPr/>
        </p:nvSpPr>
        <p:spPr>
          <a:xfrm>
            <a:off x="4305300" y="4629150"/>
            <a:ext cx="3505200" cy="666750"/>
          </a:xfrm>
          <a:prstGeom prst="roundRect">
            <a:avLst>
              <a:gd name="adj" fmla="val 14285"/>
            </a:avLst>
          </a:prstGeom>
          <a:solidFill>
            <a:srgbClr val="FFFFFF"/>
          </a:solidFill>
          <a:ln w="1270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4495800" y="4705350"/>
            <a:ext cx="3143250" cy="228600"/>
          </a:xfrm>
          <a:prstGeom prst="rect">
            <a:avLst/>
          </a:prstGeom>
          <a:noFill/>
        </p:spPr>
        <p:txBody>
          <a:bodyPr wrap="square" lIns="0" rIns="0" tIns="0" bIns="0" anchor="t">
            <a:spAutoFit/>
          </a:bodyPr>
          <a:lstStyle/>
          <a:p>
            <a:pPr algn="l">
              <a:lnSpc>
                <a:spcPct val="100000"/>
              </a:lnSpc>
              <a:spcBef>
                <a:spcPts val="0"/>
              </a:spcBef>
              <a:spcAft>
                <a:spcPts val="0"/>
              </a:spcAft>
            </a:pPr>
            <a:r>
              <a:rPr sz="1012" b="1">
                <a:solidFill>
                  <a:srgbClr val="C2401C"/>
                </a:solidFill>
                <a:latin typeface="微软雅黑"/>
                <a:ea typeface="微软雅黑"/>
              </a:rPr>
              <a:t>指挥衔接</a:t>
            </a:r>
          </a:p>
        </p:txBody>
      </p:sp>
      <p:sp>
        <p:nvSpPr>
          <p:cNvPr id="35" name="TextBox 34"/>
          <p:cNvSpPr txBox="1"/>
          <p:nvPr/>
        </p:nvSpPr>
        <p:spPr>
          <a:xfrm>
            <a:off x="4495800" y="4933950"/>
            <a:ext cx="3143250" cy="304800"/>
          </a:xfrm>
          <a:prstGeom prst="rect">
            <a:avLst/>
          </a:prstGeom>
          <a:noFill/>
        </p:spPr>
        <p:txBody>
          <a:bodyPr wrap="square" lIns="0" rIns="0" tIns="0" bIns="0" anchor="t">
            <a:spAutoFit/>
          </a:bodyPr>
          <a:lstStyle/>
          <a:p>
            <a:pPr algn="l">
              <a:lnSpc>
                <a:spcPct val="135000"/>
              </a:lnSpc>
              <a:spcBef>
                <a:spcPts val="0"/>
              </a:spcBef>
              <a:spcAft>
                <a:spcPts val="0"/>
              </a:spcAft>
            </a:pPr>
            <a:r>
              <a:rPr sz="862" b="0">
                <a:solidFill>
                  <a:srgbClr val="5A6B80"/>
                </a:solidFill>
                <a:latin typeface="微软雅黑"/>
                <a:ea typeface="微软雅黑"/>
              </a:rPr>
              <a:t>指挥机构多久完成集结？与属地政府如何对接？</a:t>
            </a:r>
          </a:p>
        </p:txBody>
      </p:sp>
      <p:sp>
        <p:nvSpPr>
          <p:cNvPr id="36" name="Rounded Rectangle 35"/>
          <p:cNvSpPr/>
          <p:nvPr/>
        </p:nvSpPr>
        <p:spPr>
          <a:xfrm>
            <a:off x="8001000" y="4629150"/>
            <a:ext cx="3505200" cy="666750"/>
          </a:xfrm>
          <a:prstGeom prst="roundRect">
            <a:avLst>
              <a:gd name="adj" fmla="val 14285"/>
            </a:avLst>
          </a:prstGeom>
          <a:solidFill>
            <a:srgbClr val="FFFFFF"/>
          </a:solidFill>
          <a:ln w="1270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8191500" y="4705350"/>
            <a:ext cx="3143250" cy="228600"/>
          </a:xfrm>
          <a:prstGeom prst="rect">
            <a:avLst/>
          </a:prstGeom>
          <a:noFill/>
        </p:spPr>
        <p:txBody>
          <a:bodyPr wrap="square" lIns="0" rIns="0" tIns="0" bIns="0" anchor="t">
            <a:spAutoFit/>
          </a:bodyPr>
          <a:lstStyle/>
          <a:p>
            <a:pPr algn="l">
              <a:lnSpc>
                <a:spcPct val="100000"/>
              </a:lnSpc>
              <a:spcBef>
                <a:spcPts val="0"/>
              </a:spcBef>
              <a:spcAft>
                <a:spcPts val="0"/>
              </a:spcAft>
            </a:pPr>
            <a:r>
              <a:rPr sz="1012" b="1">
                <a:solidFill>
                  <a:srgbClr val="C2401C"/>
                </a:solidFill>
                <a:latin typeface="微软雅黑"/>
                <a:ea typeface="微软雅黑"/>
              </a:rPr>
              <a:t>疏散时间</a:t>
            </a:r>
          </a:p>
        </p:txBody>
      </p:sp>
      <p:sp>
        <p:nvSpPr>
          <p:cNvPr id="38" name="TextBox 37"/>
          <p:cNvSpPr txBox="1"/>
          <p:nvPr/>
        </p:nvSpPr>
        <p:spPr>
          <a:xfrm>
            <a:off x="8191500" y="4933950"/>
            <a:ext cx="3143250" cy="304800"/>
          </a:xfrm>
          <a:prstGeom prst="rect">
            <a:avLst/>
          </a:prstGeom>
          <a:noFill/>
        </p:spPr>
        <p:txBody>
          <a:bodyPr wrap="square" lIns="0" rIns="0" tIns="0" bIns="0" anchor="t">
            <a:spAutoFit/>
          </a:bodyPr>
          <a:lstStyle/>
          <a:p>
            <a:pPr algn="l">
              <a:lnSpc>
                <a:spcPct val="135000"/>
              </a:lnSpc>
              <a:spcBef>
                <a:spcPts val="0"/>
              </a:spcBef>
              <a:spcAft>
                <a:spcPts val="0"/>
              </a:spcAft>
            </a:pPr>
            <a:r>
              <a:rPr sz="862" b="0">
                <a:solidFill>
                  <a:srgbClr val="5A6B80"/>
                </a:solidFill>
                <a:latin typeface="微软雅黑"/>
                <a:ea typeface="微软雅黑"/>
              </a:rPr>
              <a:t>全体人员撤离到集合点需要多少分钟？瓶颈在哪里？</a:t>
            </a:r>
          </a:p>
        </p:txBody>
      </p:sp>
      <p:sp>
        <p:nvSpPr>
          <p:cNvPr id="39" name="Rounded Rectangle 38"/>
          <p:cNvSpPr/>
          <p:nvPr/>
        </p:nvSpPr>
        <p:spPr>
          <a:xfrm>
            <a:off x="609600" y="5410200"/>
            <a:ext cx="3505200" cy="666750"/>
          </a:xfrm>
          <a:prstGeom prst="roundRect">
            <a:avLst>
              <a:gd name="adj" fmla="val 14285"/>
            </a:avLst>
          </a:prstGeom>
          <a:solidFill>
            <a:srgbClr val="FFFFFF"/>
          </a:solidFill>
          <a:ln w="1270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800100" y="5486400"/>
            <a:ext cx="3143250" cy="228600"/>
          </a:xfrm>
          <a:prstGeom prst="rect">
            <a:avLst/>
          </a:prstGeom>
          <a:noFill/>
        </p:spPr>
        <p:txBody>
          <a:bodyPr wrap="square" lIns="0" rIns="0" tIns="0" bIns="0" anchor="t">
            <a:spAutoFit/>
          </a:bodyPr>
          <a:lstStyle/>
          <a:p>
            <a:pPr algn="l">
              <a:lnSpc>
                <a:spcPct val="100000"/>
              </a:lnSpc>
              <a:spcBef>
                <a:spcPts val="0"/>
              </a:spcBef>
              <a:spcAft>
                <a:spcPts val="0"/>
              </a:spcAft>
            </a:pPr>
            <a:r>
              <a:rPr sz="1012" b="1">
                <a:solidFill>
                  <a:srgbClr val="C2401C"/>
                </a:solidFill>
                <a:latin typeface="微软雅黑"/>
                <a:ea typeface="微软雅黑"/>
              </a:rPr>
              <a:t>关键岗位</a:t>
            </a:r>
          </a:p>
        </p:txBody>
      </p:sp>
      <p:sp>
        <p:nvSpPr>
          <p:cNvPr id="41" name="TextBox 40"/>
          <p:cNvSpPr txBox="1"/>
          <p:nvPr/>
        </p:nvSpPr>
        <p:spPr>
          <a:xfrm>
            <a:off x="800100" y="5715000"/>
            <a:ext cx="3143250" cy="304800"/>
          </a:xfrm>
          <a:prstGeom prst="rect">
            <a:avLst/>
          </a:prstGeom>
          <a:noFill/>
        </p:spPr>
        <p:txBody>
          <a:bodyPr wrap="square" lIns="0" rIns="0" tIns="0" bIns="0" anchor="t">
            <a:spAutoFit/>
          </a:bodyPr>
          <a:lstStyle/>
          <a:p>
            <a:pPr algn="l">
              <a:lnSpc>
                <a:spcPct val="135000"/>
              </a:lnSpc>
              <a:spcBef>
                <a:spcPts val="0"/>
              </a:spcBef>
              <a:spcAft>
                <a:spcPts val="0"/>
              </a:spcAft>
            </a:pPr>
            <a:r>
              <a:rPr sz="862" b="0">
                <a:solidFill>
                  <a:srgbClr val="5A6B80"/>
                </a:solidFill>
                <a:latin typeface="微软雅黑"/>
                <a:ea typeface="微软雅黑"/>
              </a:rPr>
              <a:t>值班、断电、关阀、抢险等关键岗位是否到人？</a:t>
            </a:r>
          </a:p>
        </p:txBody>
      </p:sp>
      <p:sp>
        <p:nvSpPr>
          <p:cNvPr id="42" name="Rounded Rectangle 41"/>
          <p:cNvSpPr/>
          <p:nvPr/>
        </p:nvSpPr>
        <p:spPr>
          <a:xfrm>
            <a:off x="4305300" y="5410200"/>
            <a:ext cx="3505200" cy="666750"/>
          </a:xfrm>
          <a:prstGeom prst="roundRect">
            <a:avLst>
              <a:gd name="adj" fmla="val 14285"/>
            </a:avLst>
          </a:prstGeom>
          <a:solidFill>
            <a:srgbClr val="FFFFFF"/>
          </a:solidFill>
          <a:ln w="1270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4495800" y="5486400"/>
            <a:ext cx="3143250" cy="228600"/>
          </a:xfrm>
          <a:prstGeom prst="rect">
            <a:avLst/>
          </a:prstGeom>
          <a:noFill/>
        </p:spPr>
        <p:txBody>
          <a:bodyPr wrap="square" lIns="0" rIns="0" tIns="0" bIns="0" anchor="t">
            <a:spAutoFit/>
          </a:bodyPr>
          <a:lstStyle/>
          <a:p>
            <a:pPr algn="l">
              <a:lnSpc>
                <a:spcPct val="100000"/>
              </a:lnSpc>
              <a:spcBef>
                <a:spcPts val="0"/>
              </a:spcBef>
              <a:spcAft>
                <a:spcPts val="0"/>
              </a:spcAft>
            </a:pPr>
            <a:r>
              <a:rPr sz="1012" b="1">
                <a:solidFill>
                  <a:srgbClr val="C2401C"/>
                </a:solidFill>
                <a:latin typeface="微软雅黑"/>
                <a:ea typeface="微软雅黑"/>
              </a:rPr>
              <a:t>复盘改进</a:t>
            </a:r>
          </a:p>
        </p:txBody>
      </p:sp>
      <p:sp>
        <p:nvSpPr>
          <p:cNvPr id="44" name="TextBox 43"/>
          <p:cNvSpPr txBox="1"/>
          <p:nvPr/>
        </p:nvSpPr>
        <p:spPr>
          <a:xfrm>
            <a:off x="4495800" y="5715000"/>
            <a:ext cx="3143250" cy="304800"/>
          </a:xfrm>
          <a:prstGeom prst="rect">
            <a:avLst/>
          </a:prstGeom>
          <a:noFill/>
        </p:spPr>
        <p:txBody>
          <a:bodyPr wrap="square" lIns="0" rIns="0" tIns="0" bIns="0" anchor="t">
            <a:spAutoFit/>
          </a:bodyPr>
          <a:lstStyle/>
          <a:p>
            <a:pPr algn="l">
              <a:lnSpc>
                <a:spcPct val="135000"/>
              </a:lnSpc>
              <a:spcBef>
                <a:spcPts val="0"/>
              </a:spcBef>
              <a:spcAft>
                <a:spcPts val="0"/>
              </a:spcAft>
            </a:pPr>
            <a:r>
              <a:rPr sz="862" b="0">
                <a:solidFill>
                  <a:srgbClr val="5A6B80"/>
                </a:solidFill>
                <a:latin typeface="微软雅黑"/>
                <a:ea typeface="微软雅黑"/>
              </a:rPr>
              <a:t>演练发现的问题是否形成整改清单并限期闭环？</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ending_1280x720.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0" y="0"/>
            <a:ext cx="12192000" cy="6858000"/>
          </a:xfrm>
          <a:prstGeom prst="rect">
            <a:avLst/>
          </a:prstGeom>
          <a:solidFill>
            <a:srgbClr val="062242">
              <a:alpha val="64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47749" y="1600200"/>
            <a:ext cx="9525000" cy="419100"/>
          </a:xfrm>
          <a:prstGeom prst="rect">
            <a:avLst/>
          </a:prstGeom>
          <a:noFill/>
        </p:spPr>
        <p:txBody>
          <a:bodyPr wrap="square" lIns="0" rIns="0" tIns="0" bIns="0" anchor="t">
            <a:spAutoFit/>
          </a:bodyPr>
          <a:lstStyle/>
          <a:p>
            <a:pPr algn="l">
              <a:lnSpc>
                <a:spcPct val="100000"/>
              </a:lnSpc>
              <a:spcBef>
                <a:spcPts val="0"/>
              </a:spcBef>
              <a:spcAft>
                <a:spcPts val="0"/>
              </a:spcAft>
            </a:pPr>
            <a:r>
              <a:rPr sz="2250" b="1">
                <a:solidFill>
                  <a:srgbClr val="A9C9EC"/>
                </a:solidFill>
                <a:latin typeface="微软雅黑"/>
                <a:ea typeface="微软雅黑"/>
              </a:rPr>
              <a:t>把每一次灾害，都变成下一次安全的能力</a:t>
            </a:r>
          </a:p>
        </p:txBody>
      </p:sp>
      <p:sp>
        <p:nvSpPr>
          <p:cNvPr id="5" name="TextBox 4"/>
          <p:cNvSpPr txBox="1"/>
          <p:nvPr/>
        </p:nvSpPr>
        <p:spPr>
          <a:xfrm>
            <a:off x="1047749" y="2209800"/>
            <a:ext cx="10096500" cy="1143000"/>
          </a:xfrm>
          <a:prstGeom prst="rect">
            <a:avLst/>
          </a:prstGeom>
          <a:noFill/>
        </p:spPr>
        <p:txBody>
          <a:bodyPr wrap="square" lIns="0" rIns="0" tIns="0" bIns="0" anchor="t">
            <a:spAutoFit/>
          </a:bodyPr>
          <a:lstStyle/>
          <a:p>
            <a:pPr algn="l">
              <a:lnSpc>
                <a:spcPct val="100000"/>
              </a:lnSpc>
              <a:spcBef>
                <a:spcPts val="0"/>
              </a:spcBef>
              <a:spcAft>
                <a:spcPts val="0"/>
              </a:spcAft>
            </a:pPr>
            <a:r>
              <a:rPr sz="4050" b="1">
                <a:solidFill>
                  <a:srgbClr val="FFFFFF"/>
                </a:solidFill>
                <a:latin typeface="微软雅黑"/>
                <a:ea typeface="微软雅黑"/>
              </a:rPr>
              <a:t>灾害无法阻止，但伤亡可以减轻。</a:t>
            </a:r>
          </a:p>
        </p:txBody>
      </p:sp>
      <p:sp>
        <p:nvSpPr>
          <p:cNvPr id="6" name="Rounded Rectangle 5"/>
          <p:cNvSpPr/>
          <p:nvPr/>
        </p:nvSpPr>
        <p:spPr>
          <a:xfrm>
            <a:off x="1085850" y="3505200"/>
            <a:ext cx="876300" cy="57150"/>
          </a:xfrm>
          <a:prstGeom prst="roundRect">
            <a:avLst>
              <a:gd name="adj" fmla="val 5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47749" y="3790949"/>
            <a:ext cx="10096500" cy="800100"/>
          </a:xfrm>
          <a:prstGeom prst="rect">
            <a:avLst/>
          </a:prstGeom>
          <a:noFill/>
        </p:spPr>
        <p:txBody>
          <a:bodyPr wrap="square" lIns="0" rIns="0" tIns="0" bIns="0" anchor="t">
            <a:spAutoFit/>
          </a:bodyPr>
          <a:lstStyle/>
          <a:p>
            <a:pPr algn="l">
              <a:lnSpc>
                <a:spcPct val="170000"/>
              </a:lnSpc>
              <a:spcBef>
                <a:spcPts val="0"/>
              </a:spcBef>
              <a:spcAft>
                <a:spcPts val="0"/>
              </a:spcAft>
            </a:pPr>
            <a:r>
              <a:rPr sz="1200" b="0">
                <a:solidFill>
                  <a:srgbClr val="C9DCF2"/>
                </a:solidFill>
                <a:latin typeface="微软雅黑"/>
                <a:ea typeface="微软雅黑"/>
              </a:rPr>
              <a:t>从 13 个案例中我们看到的，不是"天灾不可抗力"的无奈，而是"人可以做些什么"的确定：
预警到人、该停则停、该撤则撤、准备在前——这才是"安全韧性"的真正含义。</a:t>
            </a:r>
          </a:p>
        </p:txBody>
      </p:sp>
      <p:sp>
        <p:nvSpPr>
          <p:cNvPr id="8" name="Rounded Rectangle 7"/>
          <p:cNvSpPr/>
          <p:nvPr/>
        </p:nvSpPr>
        <p:spPr>
          <a:xfrm>
            <a:off x="1047749" y="4876800"/>
            <a:ext cx="2381250" cy="419100"/>
          </a:xfrm>
          <a:prstGeom prst="roundRect">
            <a:avLst>
              <a:gd name="adj" fmla="val 50000"/>
            </a:avLst>
          </a:prstGeom>
          <a:solidFill>
            <a:srgbClr val="E856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47749" y="4876800"/>
            <a:ext cx="2381250" cy="419100"/>
          </a:xfrm>
          <a:prstGeom prst="rect">
            <a:avLst/>
          </a:prstGeom>
          <a:noFill/>
        </p:spPr>
        <p:txBody>
          <a:bodyPr wrap="square" lIns="0" rIns="0" tIns="0" bIns="0" anchor="ctr">
            <a:spAutoFit/>
          </a:bodyPr>
          <a:lstStyle/>
          <a:p>
            <a:pPr algn="ctr">
              <a:lnSpc>
                <a:spcPct val="100000"/>
              </a:lnSpc>
              <a:spcBef>
                <a:spcPts val="0"/>
              </a:spcBef>
              <a:spcAft>
                <a:spcPts val="0"/>
              </a:spcAft>
            </a:pPr>
            <a:r>
              <a:rPr sz="1125" b="1">
                <a:solidFill>
                  <a:srgbClr val="FFFFFF"/>
                </a:solidFill>
                <a:latin typeface="微软雅黑"/>
                <a:ea typeface="微软雅黑"/>
              </a:rPr>
              <a:t>防灾减灾 · 人人有责</a:t>
            </a:r>
          </a:p>
        </p:txBody>
      </p:sp>
      <p:sp>
        <p:nvSpPr>
          <p:cNvPr id="10" name="TextBox 9"/>
          <p:cNvSpPr txBox="1"/>
          <p:nvPr/>
        </p:nvSpPr>
        <p:spPr>
          <a:xfrm>
            <a:off x="1047749" y="5543550"/>
            <a:ext cx="9525000" cy="247649"/>
          </a:xfrm>
          <a:prstGeom prst="rect">
            <a:avLst/>
          </a:prstGeom>
          <a:noFill/>
        </p:spPr>
        <p:txBody>
          <a:bodyPr wrap="square" lIns="0" rIns="0" tIns="0" bIns="0" anchor="t">
            <a:spAutoFit/>
          </a:bodyPr>
          <a:lstStyle/>
          <a:p>
            <a:pPr algn="l">
              <a:lnSpc>
                <a:spcPct val="100000"/>
              </a:lnSpc>
              <a:spcBef>
                <a:spcPts val="0"/>
              </a:spcBef>
              <a:spcAft>
                <a:spcPts val="0"/>
              </a:spcAft>
            </a:pPr>
            <a:r>
              <a:rPr sz="1200" b="0">
                <a:solidFill>
                  <a:srgbClr val="A9C9EC"/>
                </a:solidFill>
                <a:latin typeface="微软雅黑"/>
                <a:ea typeface="微软雅黑"/>
              </a:rPr>
              <a:t>谢谢聆听　|　EHS 管理部</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09600" y="495299"/>
            <a:ext cx="57150" cy="304800"/>
          </a:xfrm>
          <a:prstGeom prst="roundRect">
            <a:avLst>
              <a:gd name="adj" fmla="val 50000"/>
            </a:avLst>
          </a:prstGeom>
          <a:solidFill>
            <a:srgbClr val="0B3A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381000"/>
            <a:ext cx="8191500" cy="533400"/>
          </a:xfrm>
          <a:prstGeom prst="rect">
            <a:avLst/>
          </a:prstGeom>
          <a:noFill/>
        </p:spPr>
        <p:txBody>
          <a:bodyPr wrap="square" lIns="0" rIns="0" tIns="0" bIns="0" anchor="t">
            <a:spAutoFit/>
          </a:bodyPr>
          <a:lstStyle/>
          <a:p>
            <a:pPr algn="l">
              <a:lnSpc>
                <a:spcPct val="100000"/>
              </a:lnSpc>
              <a:spcBef>
                <a:spcPts val="0"/>
              </a:spcBef>
              <a:spcAft>
                <a:spcPts val="0"/>
              </a:spcAft>
            </a:pPr>
            <a:r>
              <a:rPr sz="2550" b="1">
                <a:solidFill>
                  <a:srgbClr val="16243A"/>
                </a:solidFill>
                <a:latin typeface="微软雅黑"/>
                <a:ea typeface="微软雅黑"/>
              </a:rPr>
              <a:t>资料来源与使用声明</a:t>
            </a:r>
          </a:p>
        </p:txBody>
      </p:sp>
      <p:sp>
        <p:nvSpPr>
          <p:cNvPr id="5" name="TextBox 4"/>
          <p:cNvSpPr txBox="1"/>
          <p:nvPr/>
        </p:nvSpPr>
        <p:spPr>
          <a:xfrm>
            <a:off x="5715000" y="514350"/>
            <a:ext cx="5867400" cy="2667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全部数据可溯源</a:t>
            </a:r>
          </a:p>
        </p:txBody>
      </p:sp>
      <p:sp>
        <p:nvSpPr>
          <p:cNvPr id="6" name="TextBox 5"/>
          <p:cNvSpPr txBox="1"/>
          <p:nvPr/>
        </p:nvSpPr>
        <p:spPr>
          <a:xfrm>
            <a:off x="609600" y="6362700"/>
            <a:ext cx="7239000" cy="228600"/>
          </a:xfrm>
          <a:prstGeom prst="rect">
            <a:avLst/>
          </a:prstGeom>
          <a:noFill/>
        </p:spPr>
        <p:txBody>
          <a:bodyPr wrap="square" lIns="0" rIns="0" tIns="0" bIns="0" anchor="t">
            <a:spAutoFit/>
          </a:bodyPr>
          <a:lstStyle/>
          <a:p>
            <a:pPr algn="l">
              <a:lnSpc>
                <a:spcPct val="100000"/>
              </a:lnSpc>
              <a:spcBef>
                <a:spcPts val="0"/>
              </a:spcBef>
              <a:spcAft>
                <a:spcPts val="0"/>
              </a:spcAft>
            </a:pPr>
            <a:r>
              <a:rPr sz="975" b="0">
                <a:solidFill>
                  <a:srgbClr val="5A6B80"/>
                </a:solidFill>
                <a:latin typeface="微软雅黑"/>
                <a:ea typeface="微软雅黑"/>
              </a:rPr>
              <a:t>防灾减灾培训课件 · 近 10 年自然灾害典型案例解读</a:t>
            </a:r>
          </a:p>
        </p:txBody>
      </p:sp>
      <p:sp>
        <p:nvSpPr>
          <p:cNvPr id="7" name="TextBox 6"/>
          <p:cNvSpPr txBox="1"/>
          <p:nvPr/>
        </p:nvSpPr>
        <p:spPr>
          <a:xfrm>
            <a:off x="8572500" y="6362700"/>
            <a:ext cx="3009900" cy="228600"/>
          </a:xfrm>
          <a:prstGeom prst="rect">
            <a:avLst/>
          </a:prstGeom>
          <a:noFill/>
        </p:spPr>
        <p:txBody>
          <a:bodyPr wrap="square" lIns="0" rIns="0" tIns="0" bIns="0" anchor="t">
            <a:spAutoFit/>
          </a:bodyPr>
          <a:lstStyle/>
          <a:p>
            <a:pPr algn="r">
              <a:lnSpc>
                <a:spcPct val="100000"/>
              </a:lnSpc>
              <a:spcBef>
                <a:spcPts val="0"/>
              </a:spcBef>
              <a:spcAft>
                <a:spcPts val="0"/>
              </a:spcAft>
            </a:pPr>
            <a:r>
              <a:rPr sz="975" b="0">
                <a:solidFill>
                  <a:srgbClr val="5A6B80"/>
                </a:solidFill>
                <a:latin typeface="微软雅黑"/>
                <a:ea typeface="微软雅黑"/>
              </a:rPr>
              <a:t>44 / 44</a:t>
            </a:r>
          </a:p>
        </p:txBody>
      </p:sp>
      <p:sp>
        <p:nvSpPr>
          <p:cNvPr id="8" name="Rounded Rectangle 7"/>
          <p:cNvSpPr/>
          <p:nvPr/>
        </p:nvSpPr>
        <p:spPr>
          <a:xfrm>
            <a:off x="609600" y="1219200"/>
            <a:ext cx="10972800" cy="2247900"/>
          </a:xfrm>
          <a:prstGeom prst="roundRect">
            <a:avLst>
              <a:gd name="adj" fmla="val 5084"/>
            </a:avLst>
          </a:prstGeom>
          <a:solidFill>
            <a:srgbClr val="F2F7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38200" y="1371600"/>
            <a:ext cx="10515600" cy="266700"/>
          </a:xfrm>
          <a:prstGeom prst="rect">
            <a:avLst/>
          </a:prstGeom>
          <a:noFill/>
        </p:spPr>
        <p:txBody>
          <a:bodyPr wrap="square" lIns="0" rIns="0" tIns="0" bIns="0" anchor="t">
            <a:spAutoFit/>
          </a:bodyPr>
          <a:lstStyle/>
          <a:p>
            <a:pPr algn="l">
              <a:lnSpc>
                <a:spcPct val="100000"/>
              </a:lnSpc>
              <a:spcBef>
                <a:spcPts val="0"/>
              </a:spcBef>
              <a:spcAft>
                <a:spcPts val="0"/>
              </a:spcAft>
            </a:pPr>
            <a:r>
              <a:rPr sz="1162" b="1">
                <a:solidFill>
                  <a:srgbClr val="0B3A6B"/>
                </a:solidFill>
                <a:latin typeface="微软雅黑"/>
                <a:ea typeface="微软雅黑"/>
              </a:rPr>
              <a:t>一、官方数据来源</a:t>
            </a:r>
          </a:p>
        </p:txBody>
      </p:sp>
      <p:sp>
        <p:nvSpPr>
          <p:cNvPr id="10" name="TextBox 9"/>
          <p:cNvSpPr txBox="1"/>
          <p:nvPr/>
        </p:nvSpPr>
        <p:spPr>
          <a:xfrm>
            <a:off x="838200" y="1695450"/>
            <a:ext cx="10515600" cy="228600"/>
          </a:xfrm>
          <a:prstGeom prst="rect">
            <a:avLst/>
          </a:prstGeom>
          <a:noFill/>
        </p:spPr>
        <p:txBody>
          <a:bodyPr wrap="square" lIns="0" rIns="0" tIns="0" bIns="0" anchor="t">
            <a:spAutoFit/>
          </a:bodyPr>
          <a:lstStyle/>
          <a:p>
            <a:pPr algn="l">
              <a:lnSpc>
                <a:spcPct val="130000"/>
              </a:lnSpc>
              <a:spcBef>
                <a:spcPts val="0"/>
              </a:spcBef>
              <a:spcAft>
                <a:spcPts val="0"/>
              </a:spcAft>
            </a:pPr>
            <a:r>
              <a:rPr sz="862" b="0">
                <a:solidFill>
                  <a:srgbClr val="16243A"/>
                </a:solidFill>
                <a:latin typeface="微软雅黑"/>
                <a:ea typeface="微软雅黑"/>
              </a:rPr>
              <a:t>· 应急管理部：2025 年全国安全生产和自然灾害情况（2026-01-15 季度例行新闻发布会）</a:t>
            </a:r>
          </a:p>
        </p:txBody>
      </p:sp>
      <p:sp>
        <p:nvSpPr>
          <p:cNvPr id="11" name="TextBox 10"/>
          <p:cNvSpPr txBox="1"/>
          <p:nvPr/>
        </p:nvSpPr>
        <p:spPr>
          <a:xfrm>
            <a:off x="838200" y="1933575"/>
            <a:ext cx="10515600" cy="228600"/>
          </a:xfrm>
          <a:prstGeom prst="rect">
            <a:avLst/>
          </a:prstGeom>
          <a:noFill/>
        </p:spPr>
        <p:txBody>
          <a:bodyPr wrap="square" lIns="0" rIns="0" tIns="0" bIns="0" anchor="t">
            <a:spAutoFit/>
          </a:bodyPr>
          <a:lstStyle/>
          <a:p>
            <a:pPr algn="l">
              <a:lnSpc>
                <a:spcPct val="130000"/>
              </a:lnSpc>
              <a:spcBef>
                <a:spcPts val="0"/>
              </a:spcBef>
              <a:spcAft>
                <a:spcPts val="0"/>
              </a:spcAft>
            </a:pPr>
            <a:r>
              <a:rPr sz="862" b="0">
                <a:solidFill>
                  <a:srgbClr val="16243A"/>
                </a:solidFill>
                <a:latin typeface="微软雅黑"/>
                <a:ea typeface="微软雅黑"/>
              </a:rPr>
              <a:t>· 应急管理部、国家防灾减灾救灾委员会办公室：2019、2022、2023、2025 年全国十大自然灾害通报</a:t>
            </a:r>
          </a:p>
        </p:txBody>
      </p:sp>
      <p:sp>
        <p:nvSpPr>
          <p:cNvPr id="12" name="TextBox 11"/>
          <p:cNvSpPr txBox="1"/>
          <p:nvPr/>
        </p:nvSpPr>
        <p:spPr>
          <a:xfrm>
            <a:off x="838200" y="2171700"/>
            <a:ext cx="10515600" cy="228600"/>
          </a:xfrm>
          <a:prstGeom prst="rect">
            <a:avLst/>
          </a:prstGeom>
          <a:noFill/>
        </p:spPr>
        <p:txBody>
          <a:bodyPr wrap="square" lIns="0" rIns="0" tIns="0" bIns="0" anchor="t">
            <a:spAutoFit/>
          </a:bodyPr>
          <a:lstStyle/>
          <a:p>
            <a:pPr algn="l">
              <a:lnSpc>
                <a:spcPct val="130000"/>
              </a:lnSpc>
              <a:spcBef>
                <a:spcPts val="0"/>
              </a:spcBef>
              <a:spcAft>
                <a:spcPts val="0"/>
              </a:spcAft>
            </a:pPr>
            <a:r>
              <a:rPr sz="862" b="0">
                <a:solidFill>
                  <a:srgbClr val="16243A"/>
                </a:solidFill>
                <a:latin typeface="微软雅黑"/>
                <a:ea typeface="微软雅黑"/>
              </a:rPr>
              <a:t>· 国务院河南郑州"7·20"特大暴雨灾害调查组：《河南郑州"7·20"特大暴雨灾害调查报告》（2022 年 1 月）</a:t>
            </a:r>
          </a:p>
        </p:txBody>
      </p:sp>
      <p:sp>
        <p:nvSpPr>
          <p:cNvPr id="13" name="TextBox 12"/>
          <p:cNvSpPr txBox="1"/>
          <p:nvPr/>
        </p:nvSpPr>
        <p:spPr>
          <a:xfrm>
            <a:off x="838200" y="2409825"/>
            <a:ext cx="10515600" cy="228600"/>
          </a:xfrm>
          <a:prstGeom prst="rect">
            <a:avLst/>
          </a:prstGeom>
          <a:noFill/>
        </p:spPr>
        <p:txBody>
          <a:bodyPr wrap="square" lIns="0" rIns="0" tIns="0" bIns="0" anchor="t">
            <a:spAutoFit/>
          </a:bodyPr>
          <a:lstStyle/>
          <a:p>
            <a:pPr algn="l">
              <a:lnSpc>
                <a:spcPct val="130000"/>
              </a:lnSpc>
              <a:spcBef>
                <a:spcPts val="0"/>
              </a:spcBef>
              <a:spcAft>
                <a:spcPts val="0"/>
              </a:spcAft>
            </a:pPr>
            <a:r>
              <a:rPr sz="862" b="0">
                <a:solidFill>
                  <a:srgbClr val="16243A"/>
                </a:solidFill>
                <a:latin typeface="微软雅黑"/>
                <a:ea typeface="微软雅黑"/>
              </a:rPr>
              <a:t>· 水利部海河水利委员会：《海河"23·7"流域性特大洪水防御纪实》《调查分析》</a:t>
            </a:r>
          </a:p>
        </p:txBody>
      </p:sp>
      <p:sp>
        <p:nvSpPr>
          <p:cNvPr id="14" name="TextBox 13"/>
          <p:cNvSpPr txBox="1"/>
          <p:nvPr/>
        </p:nvSpPr>
        <p:spPr>
          <a:xfrm>
            <a:off x="838200" y="2647950"/>
            <a:ext cx="10515600" cy="228600"/>
          </a:xfrm>
          <a:prstGeom prst="rect">
            <a:avLst/>
          </a:prstGeom>
          <a:noFill/>
        </p:spPr>
        <p:txBody>
          <a:bodyPr wrap="square" lIns="0" rIns="0" tIns="0" bIns="0" anchor="t">
            <a:spAutoFit/>
          </a:bodyPr>
          <a:lstStyle/>
          <a:p>
            <a:pPr algn="l">
              <a:lnSpc>
                <a:spcPct val="130000"/>
              </a:lnSpc>
              <a:spcBef>
                <a:spcPts val="0"/>
              </a:spcBef>
              <a:spcAft>
                <a:spcPts val="0"/>
              </a:spcAft>
            </a:pPr>
            <a:r>
              <a:rPr sz="862" b="0">
                <a:solidFill>
                  <a:srgbClr val="16243A"/>
                </a:solidFill>
                <a:latin typeface="微软雅黑"/>
                <a:ea typeface="微软雅黑"/>
              </a:rPr>
              <a:t>· 海南省防御台风"摩羯"应急指挥部新闻发布会实录（2024-09-08）</a:t>
            </a:r>
          </a:p>
        </p:txBody>
      </p:sp>
      <p:sp>
        <p:nvSpPr>
          <p:cNvPr id="15" name="TextBox 14"/>
          <p:cNvSpPr txBox="1"/>
          <p:nvPr/>
        </p:nvSpPr>
        <p:spPr>
          <a:xfrm>
            <a:off x="838200" y="2886075"/>
            <a:ext cx="10515600" cy="228600"/>
          </a:xfrm>
          <a:prstGeom prst="rect">
            <a:avLst/>
          </a:prstGeom>
          <a:noFill/>
        </p:spPr>
        <p:txBody>
          <a:bodyPr wrap="square" lIns="0" rIns="0" tIns="0" bIns="0" anchor="t">
            <a:spAutoFit/>
          </a:bodyPr>
          <a:lstStyle/>
          <a:p>
            <a:pPr algn="l">
              <a:lnSpc>
                <a:spcPct val="130000"/>
              </a:lnSpc>
              <a:spcBef>
                <a:spcPts val="0"/>
              </a:spcBef>
              <a:spcAft>
                <a:spcPts val="0"/>
              </a:spcAft>
            </a:pPr>
            <a:r>
              <a:rPr sz="862" b="0">
                <a:solidFill>
                  <a:srgbClr val="16243A"/>
                </a:solidFill>
                <a:latin typeface="微软雅黑"/>
                <a:ea typeface="微软雅黑"/>
              </a:rPr>
              <a:t>· 湖南省人民政府、华容县人民政府：团洲垸洞庭湖一线堤防决口险情处置新闻发布会（2024-07）</a:t>
            </a:r>
          </a:p>
        </p:txBody>
      </p:sp>
      <p:sp>
        <p:nvSpPr>
          <p:cNvPr id="16" name="TextBox 15"/>
          <p:cNvSpPr txBox="1"/>
          <p:nvPr/>
        </p:nvSpPr>
        <p:spPr>
          <a:xfrm>
            <a:off x="838200" y="3124200"/>
            <a:ext cx="10515600" cy="228600"/>
          </a:xfrm>
          <a:prstGeom prst="rect">
            <a:avLst/>
          </a:prstGeom>
          <a:noFill/>
        </p:spPr>
        <p:txBody>
          <a:bodyPr wrap="square" lIns="0" rIns="0" tIns="0" bIns="0" anchor="t">
            <a:spAutoFit/>
          </a:bodyPr>
          <a:lstStyle/>
          <a:p>
            <a:pPr algn="l">
              <a:lnSpc>
                <a:spcPct val="130000"/>
              </a:lnSpc>
              <a:spcBef>
                <a:spcPts val="0"/>
              </a:spcBef>
              <a:spcAft>
                <a:spcPts val="0"/>
              </a:spcAft>
            </a:pPr>
            <a:r>
              <a:rPr sz="862" b="0">
                <a:solidFill>
                  <a:srgbClr val="16243A"/>
                </a:solidFill>
                <a:latin typeface="微软雅黑"/>
                <a:ea typeface="微软雅黑"/>
              </a:rPr>
              <a:t>· 江苏省民政厅、盐城市人民政府：盐城"6·23"特大龙卷风冰雹灾害相关公开信息</a:t>
            </a:r>
          </a:p>
        </p:txBody>
      </p:sp>
      <p:sp>
        <p:nvSpPr>
          <p:cNvPr id="17" name="Rounded Rectangle 16"/>
          <p:cNvSpPr/>
          <p:nvPr/>
        </p:nvSpPr>
        <p:spPr>
          <a:xfrm>
            <a:off x="609600" y="3619500"/>
            <a:ext cx="5372100" cy="1676400"/>
          </a:xfrm>
          <a:prstGeom prst="roundRect">
            <a:avLst>
              <a:gd name="adj" fmla="val 6818"/>
            </a:avLst>
          </a:prstGeom>
          <a:solidFill>
            <a:srgbClr val="FFFFFF"/>
          </a:solidFill>
          <a:ln w="1270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38200" y="3771900"/>
            <a:ext cx="4953000" cy="247649"/>
          </a:xfrm>
          <a:prstGeom prst="rect">
            <a:avLst/>
          </a:prstGeom>
          <a:noFill/>
        </p:spPr>
        <p:txBody>
          <a:bodyPr wrap="square" lIns="0" rIns="0" tIns="0" bIns="0" anchor="t">
            <a:spAutoFit/>
          </a:bodyPr>
          <a:lstStyle/>
          <a:p>
            <a:pPr algn="l">
              <a:lnSpc>
                <a:spcPct val="100000"/>
              </a:lnSpc>
              <a:spcBef>
                <a:spcPts val="0"/>
              </a:spcBef>
              <a:spcAft>
                <a:spcPts val="0"/>
              </a:spcAft>
            </a:pPr>
            <a:r>
              <a:rPr sz="1125" b="1">
                <a:solidFill>
                  <a:srgbClr val="0B3A6B"/>
                </a:solidFill>
                <a:latin typeface="微软雅黑"/>
                <a:ea typeface="微软雅黑"/>
              </a:rPr>
              <a:t>二、法律法规与标准依据</a:t>
            </a:r>
          </a:p>
        </p:txBody>
      </p:sp>
      <p:sp>
        <p:nvSpPr>
          <p:cNvPr id="19" name="TextBox 18"/>
          <p:cNvSpPr txBox="1"/>
          <p:nvPr/>
        </p:nvSpPr>
        <p:spPr>
          <a:xfrm>
            <a:off x="838200" y="4076699"/>
            <a:ext cx="4953000" cy="228600"/>
          </a:xfrm>
          <a:prstGeom prst="rect">
            <a:avLst/>
          </a:prstGeom>
          <a:noFill/>
        </p:spPr>
        <p:txBody>
          <a:bodyPr wrap="square" lIns="0" rIns="0" tIns="0" bIns="0" anchor="t">
            <a:spAutoFit/>
          </a:bodyPr>
          <a:lstStyle/>
          <a:p>
            <a:pPr algn="l">
              <a:lnSpc>
                <a:spcPct val="100000"/>
              </a:lnSpc>
              <a:spcBef>
                <a:spcPts val="0"/>
              </a:spcBef>
              <a:spcAft>
                <a:spcPts val="0"/>
              </a:spcAft>
            </a:pPr>
            <a:r>
              <a:rPr sz="862" b="0">
                <a:solidFill>
                  <a:srgbClr val="16243A"/>
                </a:solidFill>
                <a:latin typeface="微软雅黑"/>
                <a:ea typeface="微软雅黑"/>
              </a:rPr>
              <a:t>· 《中华人民共和国突发事件应对法》（2024 年修订）</a:t>
            </a:r>
          </a:p>
        </p:txBody>
      </p:sp>
      <p:sp>
        <p:nvSpPr>
          <p:cNvPr id="20" name="TextBox 19"/>
          <p:cNvSpPr txBox="1"/>
          <p:nvPr/>
        </p:nvSpPr>
        <p:spPr>
          <a:xfrm>
            <a:off x="838200" y="4324350"/>
            <a:ext cx="4953000" cy="228600"/>
          </a:xfrm>
          <a:prstGeom prst="rect">
            <a:avLst/>
          </a:prstGeom>
          <a:noFill/>
        </p:spPr>
        <p:txBody>
          <a:bodyPr wrap="square" lIns="0" rIns="0" tIns="0" bIns="0" anchor="t">
            <a:spAutoFit/>
          </a:bodyPr>
          <a:lstStyle/>
          <a:p>
            <a:pPr algn="l">
              <a:lnSpc>
                <a:spcPct val="100000"/>
              </a:lnSpc>
              <a:spcBef>
                <a:spcPts val="0"/>
              </a:spcBef>
              <a:spcAft>
                <a:spcPts val="0"/>
              </a:spcAft>
            </a:pPr>
            <a:r>
              <a:rPr sz="862" b="0">
                <a:solidFill>
                  <a:srgbClr val="16243A"/>
                </a:solidFill>
                <a:latin typeface="微软雅黑"/>
                <a:ea typeface="微软雅黑"/>
              </a:rPr>
              <a:t>· 《中华人民共和国安全生产法》</a:t>
            </a:r>
          </a:p>
        </p:txBody>
      </p:sp>
      <p:sp>
        <p:nvSpPr>
          <p:cNvPr id="21" name="TextBox 20"/>
          <p:cNvSpPr txBox="1"/>
          <p:nvPr/>
        </p:nvSpPr>
        <p:spPr>
          <a:xfrm>
            <a:off x="838200" y="4572000"/>
            <a:ext cx="4953000" cy="228600"/>
          </a:xfrm>
          <a:prstGeom prst="rect">
            <a:avLst/>
          </a:prstGeom>
          <a:noFill/>
        </p:spPr>
        <p:txBody>
          <a:bodyPr wrap="square" lIns="0" rIns="0" tIns="0" bIns="0" anchor="t">
            <a:spAutoFit/>
          </a:bodyPr>
          <a:lstStyle/>
          <a:p>
            <a:pPr algn="l">
              <a:lnSpc>
                <a:spcPct val="100000"/>
              </a:lnSpc>
              <a:spcBef>
                <a:spcPts val="0"/>
              </a:spcBef>
              <a:spcAft>
                <a:spcPts val="0"/>
              </a:spcAft>
            </a:pPr>
            <a:r>
              <a:rPr sz="862" b="0">
                <a:solidFill>
                  <a:srgbClr val="16243A"/>
                </a:solidFill>
                <a:latin typeface="微软雅黑"/>
                <a:ea typeface="微软雅黑"/>
              </a:rPr>
              <a:t>· 《气象灾害防御条例》《防汛条例》</a:t>
            </a:r>
          </a:p>
        </p:txBody>
      </p:sp>
      <p:sp>
        <p:nvSpPr>
          <p:cNvPr id="22" name="TextBox 21"/>
          <p:cNvSpPr txBox="1"/>
          <p:nvPr/>
        </p:nvSpPr>
        <p:spPr>
          <a:xfrm>
            <a:off x="838200" y="4819650"/>
            <a:ext cx="4953000" cy="228600"/>
          </a:xfrm>
          <a:prstGeom prst="rect">
            <a:avLst/>
          </a:prstGeom>
          <a:noFill/>
        </p:spPr>
        <p:txBody>
          <a:bodyPr wrap="square" lIns="0" rIns="0" tIns="0" bIns="0" anchor="t">
            <a:spAutoFit/>
          </a:bodyPr>
          <a:lstStyle/>
          <a:p>
            <a:pPr algn="l">
              <a:lnSpc>
                <a:spcPct val="100000"/>
              </a:lnSpc>
              <a:spcBef>
                <a:spcPts val="0"/>
              </a:spcBef>
              <a:spcAft>
                <a:spcPts val="0"/>
              </a:spcAft>
            </a:pPr>
            <a:r>
              <a:rPr sz="862" b="0">
                <a:solidFill>
                  <a:srgbClr val="16243A"/>
                </a:solidFill>
                <a:latin typeface="微软雅黑"/>
                <a:ea typeface="微软雅黑"/>
              </a:rPr>
              <a:t>· GB/T 27962《气象灾害预警信号发布与传播办法》</a:t>
            </a:r>
          </a:p>
        </p:txBody>
      </p:sp>
      <p:sp>
        <p:nvSpPr>
          <p:cNvPr id="23" name="TextBox 22"/>
          <p:cNvSpPr txBox="1"/>
          <p:nvPr/>
        </p:nvSpPr>
        <p:spPr>
          <a:xfrm>
            <a:off x="838200" y="5067300"/>
            <a:ext cx="4953000" cy="228600"/>
          </a:xfrm>
          <a:prstGeom prst="rect">
            <a:avLst/>
          </a:prstGeom>
          <a:noFill/>
        </p:spPr>
        <p:txBody>
          <a:bodyPr wrap="square" lIns="0" rIns="0" tIns="0" bIns="0" anchor="t">
            <a:spAutoFit/>
          </a:bodyPr>
          <a:lstStyle/>
          <a:p>
            <a:pPr algn="l">
              <a:lnSpc>
                <a:spcPct val="100000"/>
              </a:lnSpc>
              <a:spcBef>
                <a:spcPts val="0"/>
              </a:spcBef>
              <a:spcAft>
                <a:spcPts val="0"/>
              </a:spcAft>
            </a:pPr>
            <a:r>
              <a:rPr sz="862" b="0">
                <a:solidFill>
                  <a:srgbClr val="16243A"/>
                </a:solidFill>
                <a:latin typeface="微软雅黑"/>
                <a:ea typeface="微软雅黑"/>
              </a:rPr>
              <a:t>· GB/T 19201《热带气旋等级》</a:t>
            </a:r>
          </a:p>
        </p:txBody>
      </p:sp>
      <p:sp>
        <p:nvSpPr>
          <p:cNvPr id="24" name="Rounded Rectangle 23"/>
          <p:cNvSpPr/>
          <p:nvPr/>
        </p:nvSpPr>
        <p:spPr>
          <a:xfrm>
            <a:off x="6210300" y="3619500"/>
            <a:ext cx="5372100" cy="1676400"/>
          </a:xfrm>
          <a:prstGeom prst="roundRect">
            <a:avLst>
              <a:gd name="adj" fmla="val 6818"/>
            </a:avLst>
          </a:prstGeom>
          <a:solidFill>
            <a:srgbClr val="FFFFFF"/>
          </a:solidFill>
          <a:ln w="12700">
            <a:solidFill>
              <a:srgbClr val="DCE6F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438900" y="3771900"/>
            <a:ext cx="4953000" cy="247649"/>
          </a:xfrm>
          <a:prstGeom prst="rect">
            <a:avLst/>
          </a:prstGeom>
          <a:noFill/>
        </p:spPr>
        <p:txBody>
          <a:bodyPr wrap="square" lIns="0" rIns="0" tIns="0" bIns="0" anchor="t">
            <a:spAutoFit/>
          </a:bodyPr>
          <a:lstStyle/>
          <a:p>
            <a:pPr algn="l">
              <a:lnSpc>
                <a:spcPct val="100000"/>
              </a:lnSpc>
              <a:spcBef>
                <a:spcPts val="0"/>
              </a:spcBef>
              <a:spcAft>
                <a:spcPts val="0"/>
              </a:spcAft>
            </a:pPr>
            <a:r>
              <a:rPr sz="1125" b="1">
                <a:solidFill>
                  <a:srgbClr val="C2401C"/>
                </a:solidFill>
                <a:latin typeface="微软雅黑"/>
                <a:ea typeface="微软雅黑"/>
              </a:rPr>
              <a:t>三、使用声明</a:t>
            </a:r>
          </a:p>
        </p:txBody>
      </p:sp>
      <p:sp>
        <p:nvSpPr>
          <p:cNvPr id="26" name="TextBox 25"/>
          <p:cNvSpPr txBox="1"/>
          <p:nvPr/>
        </p:nvSpPr>
        <p:spPr>
          <a:xfrm>
            <a:off x="6438900" y="4076699"/>
            <a:ext cx="4953000" cy="1181100"/>
          </a:xfrm>
          <a:prstGeom prst="rect">
            <a:avLst/>
          </a:prstGeom>
          <a:noFill/>
        </p:spPr>
        <p:txBody>
          <a:bodyPr wrap="square" lIns="0" rIns="0" tIns="0" bIns="0" anchor="t">
            <a:spAutoFit/>
          </a:bodyPr>
          <a:lstStyle/>
          <a:p>
            <a:pPr algn="l">
              <a:lnSpc>
                <a:spcPct val="145000"/>
              </a:lnSpc>
              <a:spcBef>
                <a:spcPts val="0"/>
              </a:spcBef>
              <a:spcAft>
                <a:spcPts val="0"/>
              </a:spcAft>
            </a:pPr>
            <a:r>
              <a:rPr sz="825" b="0">
                <a:solidFill>
                  <a:srgbClr val="5A6B80"/>
                </a:solidFill>
                <a:latin typeface="微软雅黑"/>
                <a:ea typeface="微软雅黑"/>
              </a:rPr>
              <a:t>1. 本课件所引用的数据、死亡失踪人数、直接经济损失等，均来自上述官方公开发布信息，未采用未经权威渠道核实的数据。
2. 课件中的插画为示意性扁平插画，非灾情现场照片，仅用于版面装饰与氛围表达。
3. 有关具体事件的责任认定，以司法机关和相关主管部门的结论为准。</a:t>
            </a:r>
          </a:p>
        </p:txBody>
      </p:sp>
      <p:sp>
        <p:nvSpPr>
          <p:cNvPr id="27" name="Rounded Rectangle 26"/>
          <p:cNvSpPr/>
          <p:nvPr/>
        </p:nvSpPr>
        <p:spPr>
          <a:xfrm>
            <a:off x="609600" y="5448300"/>
            <a:ext cx="10972800" cy="628650"/>
          </a:xfrm>
          <a:prstGeom prst="roundRect">
            <a:avLst>
              <a:gd name="adj" fmla="val 15151"/>
            </a:avLst>
          </a:prstGeom>
          <a:solidFill>
            <a:srgbClr val="0B3A6B">
              <a:alpha val="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876300" y="5562600"/>
            <a:ext cx="10439400" cy="419100"/>
          </a:xfrm>
          <a:prstGeom prst="rect">
            <a:avLst/>
          </a:prstGeom>
          <a:noFill/>
        </p:spPr>
        <p:txBody>
          <a:bodyPr wrap="square" lIns="0" rIns="0" tIns="0" bIns="0" anchor="t">
            <a:spAutoFit/>
          </a:bodyPr>
          <a:lstStyle/>
          <a:p>
            <a:pPr algn="l">
              <a:lnSpc>
                <a:spcPct val="150000"/>
              </a:lnSpc>
              <a:spcBef>
                <a:spcPts val="0"/>
              </a:spcBef>
              <a:spcAft>
                <a:spcPts val="0"/>
              </a:spcAft>
            </a:pPr>
            <a:r>
              <a:rPr sz="937" b="0">
                <a:solidFill>
                  <a:srgbClr val="16243A"/>
                </a:solidFill>
                <a:latin typeface="微软雅黑"/>
                <a:ea typeface="微软雅黑"/>
              </a:rPr>
              <a:t>建议各单位结合自身所处区域的主要灾种、厂区平面布局与应急预案，对本课件进行本地化改编后使用；涉及具体场所的疏散路线，请以经实地核对的竣工图为准。</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