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_home_1280x7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182E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8381999" cy="6858000"/>
          </a:xfrm>
          <a:prstGeom prst="rect">
            <a:avLst/>
          </a:prstGeom>
          <a:solidFill>
            <a:srgbClr val="05182E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00100" y="2209800"/>
            <a:ext cx="11049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495550"/>
            <a:ext cx="7620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0">
                <a:solidFill>
                  <a:srgbClr val="A9C9EC"/>
                </a:solidFill>
                <a:latin typeface="微软雅黑"/>
                <a:ea typeface="微软雅黑"/>
              </a:rPr>
              <a:t>2026 年 10 月 13 日 · 第 37 个国际减灾日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857500"/>
            <a:ext cx="8763000" cy="876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550" b="1">
                <a:solidFill>
                  <a:srgbClr val="FFFFFF"/>
                </a:solidFill>
                <a:latin typeface="微软雅黑"/>
                <a:ea typeface="微软雅黑"/>
              </a:rPr>
              <a:t>建设安全韧性家园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943350"/>
            <a:ext cx="781049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rgbClr val="D8E6F5"/>
                </a:solidFill>
                <a:latin typeface="微软雅黑"/>
                <a:ea typeface="微软雅黑"/>
              </a:rPr>
              <a:t>安全主题培训课件 —— 让每一栋房子、每一个家庭、每一个社区
都成为灾害面前最坚固的第一道防线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100" y="4895850"/>
            <a:ext cx="3257550" cy="400050"/>
          </a:xfrm>
          <a:prstGeom prst="roundRect">
            <a:avLst>
              <a:gd name="adj" fmla="val 50000"/>
            </a:avLst>
          </a:prstGeom>
          <a:solidFill>
            <a:srgbClr val="2E7DD1">
              <a:alpha val="35000"/>
            </a:srgbClr>
          </a:solidFill>
          <a:ln w="12700">
            <a:solidFill>
              <a:srgbClr val="A9C9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" y="4895850"/>
            <a:ext cx="325755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EAF3FC"/>
                </a:solidFill>
                <a:latin typeface="微软雅黑"/>
                <a:ea typeface="微软雅黑"/>
              </a:rPr>
              <a:t>国际主题 · Resilience Starts at Home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90999" y="4895850"/>
            <a:ext cx="2381250" cy="400050"/>
          </a:xfrm>
          <a:prstGeom prst="roundRect">
            <a:avLst>
              <a:gd name="adj" fmla="val 50000"/>
            </a:avLst>
          </a:prstGeom>
          <a:solidFill>
            <a:srgbClr val="E8562A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90999" y="4895850"/>
            <a:ext cx="238125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人人讲安全 · 个个会应急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314700" cy="6858000"/>
          </a:xfrm>
          <a:prstGeom prst="rect">
            <a:avLst/>
          </a:prstGeom>
          <a:gradFill rotWithShape="1">
            <a:gsLst>
              <a:gs pos="0">
                <a:srgbClr val="082A50"/>
              </a:gs>
              <a:gs pos="100000">
                <a:srgbClr val="1B4E85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8150" y="2400300"/>
            <a:ext cx="495299" cy="47625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150" y="2628900"/>
            <a:ext cx="22860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50" b="1">
                <a:solidFill>
                  <a:srgbClr val="FFFFFF"/>
                </a:solidFill>
                <a:latin typeface="微软雅黑"/>
                <a:ea typeface="微软雅黑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8150" y="3352800"/>
            <a:ext cx="228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A9C9EC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150" y="3829050"/>
            <a:ext cx="24384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C9DCF2"/>
                </a:solidFill>
                <a:latin typeface="微软雅黑"/>
                <a:ea typeface="微软雅黑"/>
              </a:rPr>
              <a:t>一条主线：从认识"建设安全韧性家园"这一主题出发，把韧性落到住房、家庭、社区三个灾害应对的"最小单元"。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8099" y="933449"/>
            <a:ext cx="5524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E8562A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2950" y="952500"/>
            <a:ext cx="6572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6243A"/>
                </a:solidFill>
                <a:latin typeface="微软雅黑"/>
                <a:ea typeface="微软雅黑"/>
              </a:rPr>
              <a:t>认识国际减灾日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52950" y="1276350"/>
            <a:ext cx="6572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5A6B80"/>
                </a:solidFill>
                <a:latin typeface="微软雅黑"/>
                <a:ea typeface="微软雅黑"/>
              </a:rPr>
              <a:t>从 1989 到 2026：37 年减灾历程，今年的主题为何落到"家园"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68100" y="990599"/>
            <a:ext cx="9525" cy="323850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48099" y="1971675"/>
            <a:ext cx="5524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E8562A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2950" y="1990725"/>
            <a:ext cx="6572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6243A"/>
                </a:solidFill>
                <a:latin typeface="微软雅黑"/>
                <a:ea typeface="微软雅黑"/>
              </a:rPr>
              <a:t>理念与政策方向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2950" y="2314575"/>
            <a:ext cx="6572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5A6B80"/>
                </a:solidFill>
                <a:latin typeface="微软雅黑"/>
                <a:ea typeface="微软雅黑"/>
              </a:rPr>
              <a:t>两个坚持、三个转变、七个坚持，与国家层面的五大工作部署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468100" y="2028825"/>
            <a:ext cx="9525" cy="323850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48099" y="3009900"/>
            <a:ext cx="5524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E8562A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2950" y="3028950"/>
            <a:ext cx="6572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6243A"/>
                </a:solidFill>
                <a:latin typeface="微软雅黑"/>
                <a:ea typeface="微软雅黑"/>
              </a:rPr>
              <a:t>家园韧性怎么建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2950" y="3352800"/>
            <a:ext cx="6572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5A6B80"/>
                </a:solidFill>
                <a:latin typeface="微软雅黑"/>
                <a:ea typeface="微软雅黑"/>
              </a:rPr>
              <a:t>住房、家庭、物资三件事，把准备做在灾害发生之前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468100" y="3067050"/>
            <a:ext cx="9525" cy="323850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48099" y="4048124"/>
            <a:ext cx="5524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E8562A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4067175"/>
            <a:ext cx="6572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6243A"/>
                </a:solidFill>
                <a:latin typeface="微软雅黑"/>
                <a:ea typeface="微软雅黑"/>
              </a:rPr>
              <a:t>分灾种避险技能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4391025"/>
            <a:ext cx="6572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5A6B80"/>
                </a:solidFill>
                <a:latin typeface="微软雅黑"/>
                <a:ea typeface="微软雅黑"/>
              </a:rPr>
              <a:t>地震、火灾、洪涝、台风、地质灾害，关键动作逐个过一遍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468100" y="4105274"/>
            <a:ext cx="9525" cy="323850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8099" y="5086350"/>
            <a:ext cx="55245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1">
                <a:solidFill>
                  <a:srgbClr val="E8562A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2950" y="5105400"/>
            <a:ext cx="6572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6243A"/>
                </a:solidFill>
                <a:latin typeface="微软雅黑"/>
                <a:ea typeface="微软雅黑"/>
              </a:rPr>
              <a:t>共建共享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2950" y="5429250"/>
            <a:ext cx="6572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5A6B80"/>
                </a:solidFill>
                <a:latin typeface="微软雅黑"/>
                <a:ea typeface="微软雅黑"/>
              </a:rPr>
              <a:t>社区、企业与"我的家园韧性自查清单"，从今天开始行动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468100" y="5143500"/>
            <a:ext cx="9525" cy="323850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82A50"/>
              </a:gs>
              <a:gs pos="100000">
                <a:srgbClr val="164A80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58250" y="-857250"/>
            <a:ext cx="4190999" cy="4190999"/>
          </a:xfrm>
          <a:prstGeom prst="ellipse">
            <a:avLst/>
          </a:prstGeom>
          <a:solidFill>
            <a:srgbClr val="2E7DD1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49000" y="5143500"/>
            <a:ext cx="2667000" cy="2667000"/>
          </a:xfrm>
          <a:prstGeom prst="ellipse">
            <a:avLst/>
          </a:prstGeom>
          <a:solidFill>
            <a:srgbClr val="E8562A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7749" y="2038349"/>
            <a:ext cx="66675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100" b="1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47749" y="35433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49" y="3790949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</a:rPr>
              <a:t>认识国际减灾日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49" y="462915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A9C9EC"/>
                </a:solidFill>
                <a:latin typeface="微软雅黑"/>
                <a:ea typeface="微软雅黑"/>
              </a:rPr>
              <a:t>37 年减灾历程：从 1989 年设立，到 2026 年主题收敛到"家园"这个最小单元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从 1989 到 2026：国际减灾日的由来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04 /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1238250"/>
            <a:ext cx="3429000" cy="3429000"/>
          </a:xfrm>
          <a:prstGeom prst="roundRect">
            <a:avLst>
              <a:gd name="adj" fmla="val 3888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1504950"/>
            <a:ext cx="22860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rgbClr val="0B3A6B"/>
                </a:solidFill>
                <a:latin typeface="微软雅黑"/>
                <a:ea typeface="微软雅黑"/>
              </a:rPr>
              <a:t>1989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6300" y="2266950"/>
            <a:ext cx="419100" cy="38100"/>
          </a:xfrm>
          <a:prstGeom prst="roundRect">
            <a:avLst>
              <a:gd name="adj" fmla="val 50000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2514600"/>
            <a:ext cx="28956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联合国大会将每年 10 月的第二个星期三确定为"国际减灾日"，旨在增强公众对自然灾害的认识，普及防灾减灾知识。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76699" y="2914650"/>
            <a:ext cx="323850" cy="28575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438650" y="1238250"/>
            <a:ext cx="3429000" cy="3429000"/>
          </a:xfrm>
          <a:prstGeom prst="roundRect">
            <a:avLst>
              <a:gd name="adj" fmla="val 3888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5350" y="1504950"/>
            <a:ext cx="22860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rgbClr val="0B3A6B"/>
                </a:solidFill>
                <a:latin typeface="微软雅黑"/>
                <a:ea typeface="微软雅黑"/>
              </a:rPr>
              <a:t>2009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05350" y="2266950"/>
            <a:ext cx="419100" cy="38100"/>
          </a:xfrm>
          <a:prstGeom prst="roundRect">
            <a:avLst>
              <a:gd name="adj" fmla="val 50000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05350" y="2514600"/>
            <a:ext cx="28956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联合国大会通过决议，把国际减灾日固定为每年的 10 月 13 日，推动各国常态化开展减灾宣传教育。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05750" y="2914650"/>
            <a:ext cx="323850" cy="28575"/>
          </a:xfrm>
          <a:prstGeom prst="rect">
            <a:avLst/>
          </a:prstGeom>
          <a:solidFill>
            <a:srgbClr val="DCE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67699" y="1238250"/>
            <a:ext cx="3314700" cy="34290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34400" y="1504950"/>
            <a:ext cx="22860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rgbClr val="E8562A"/>
                </a:solidFill>
                <a:latin typeface="微软雅黑"/>
                <a:ea typeface="微软雅黑"/>
              </a:rPr>
              <a:t>2026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77450" y="1619250"/>
            <a:ext cx="1219200" cy="2857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77450" y="1619250"/>
            <a:ext cx="121920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FFFFFF"/>
                </a:solidFill>
                <a:latin typeface="微软雅黑"/>
                <a:ea typeface="微软雅黑"/>
              </a:rPr>
              <a:t>今年 · 第 37 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34400" y="2266950"/>
            <a:ext cx="419100" cy="381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34400" y="2514600"/>
            <a:ext cx="27813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EAF3FC"/>
                </a:solidFill>
                <a:latin typeface="微软雅黑"/>
                <a:ea typeface="微软雅黑"/>
              </a:rPr>
              <a:t>10 月 13 日，第 37 个国际减灾日，主题"建设安全韧性家园"——主题第一次把落脚点放在每个人的"家"上。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600" y="4972050"/>
            <a:ext cx="10972800" cy="1028700"/>
          </a:xfrm>
          <a:prstGeom prst="roundRect">
            <a:avLst>
              <a:gd name="adj" fmla="val 7407"/>
            </a:avLst>
          </a:prstGeom>
          <a:solidFill>
            <a:srgbClr val="2E7DD1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9600" y="4972050"/>
            <a:ext cx="38100" cy="1028700"/>
          </a:xfrm>
          <a:prstGeom prst="rect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972050"/>
            <a:ext cx="10382250" cy="1028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1">
                <a:solidFill>
                  <a:srgbClr val="0B3A6B"/>
                </a:solidFill>
                <a:latin typeface="微软雅黑"/>
                <a:ea typeface="微软雅黑"/>
              </a:rPr>
              <a:t>培训提示：</a:t>
            </a: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我国还设有"全国防灾减灾日"（每年 5 月 12 日），与国际减灾日一"全国"一"国际"，日期与由来不同；本单位宣传培训中注意区分，避免混用。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一条主线看主题演进：从"社会韧性"到"家园韧性"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05 /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1333500"/>
            <a:ext cx="6667500" cy="952500"/>
          </a:xfrm>
          <a:prstGeom prst="roundRect">
            <a:avLst>
              <a:gd name="adj" fmla="val 12000"/>
            </a:avLst>
          </a:prstGeom>
          <a:solidFill>
            <a:srgbClr val="F2F7FC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1333500"/>
            <a:ext cx="1238250" cy="952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2E7DD1"/>
                </a:solidFill>
                <a:latin typeface="微软雅黑"/>
                <a:ea typeface="微软雅黑"/>
              </a:rPr>
              <a:t>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0" y="1504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第 34 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7526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rgbClr val="16243A"/>
                </a:solidFill>
                <a:latin typeface="微软雅黑"/>
                <a:ea typeface="微软雅黑"/>
              </a:rPr>
              <a:t>共同打造有韧性的未来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2419350"/>
            <a:ext cx="666750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7250" y="2419350"/>
            <a:ext cx="1238250" cy="952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2E7DD1"/>
                </a:solidFill>
                <a:latin typeface="微软雅黑"/>
                <a:ea typeface="微软雅黑"/>
              </a:rPr>
              <a:t>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5908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第 35 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283845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rgbClr val="16243A"/>
                </a:solidFill>
                <a:latin typeface="微软雅黑"/>
                <a:ea typeface="微软雅黑"/>
              </a:rPr>
              <a:t>赋能年轻一代，共筑韧性未来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3505200"/>
            <a:ext cx="6667500" cy="952500"/>
          </a:xfrm>
          <a:prstGeom prst="roundRect">
            <a:avLst>
              <a:gd name="adj" fmla="val 12000"/>
            </a:avLst>
          </a:prstGeom>
          <a:solidFill>
            <a:srgbClr val="F2F7FC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250" y="3505200"/>
            <a:ext cx="1238250" cy="952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2E7DD1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0" y="3676649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第 36 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39243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rgbClr val="16243A"/>
                </a:solidFill>
                <a:latin typeface="微软雅黑"/>
                <a:ea typeface="微软雅黑"/>
              </a:rPr>
              <a:t>投资韧性建设，提升防灾减灾能力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4591050"/>
            <a:ext cx="6667500" cy="9525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7250" y="4591050"/>
            <a:ext cx="1238250" cy="952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E8562A"/>
                </a:solidFill>
                <a:latin typeface="微软雅黑"/>
                <a:ea typeface="微软雅黑"/>
              </a:rPr>
              <a:t>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0" y="47625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A9C9EC"/>
                </a:solidFill>
                <a:latin typeface="微软雅黑"/>
                <a:ea typeface="微软雅黑"/>
              </a:rPr>
              <a:t>第 37 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501015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rgbClr val="FFFFFF"/>
                </a:solidFill>
                <a:latin typeface="微软雅黑"/>
                <a:ea typeface="微软雅黑"/>
              </a:rPr>
              <a:t>建设安全韧性家园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0" y="1333500"/>
            <a:ext cx="3962399" cy="2019300"/>
          </a:xfrm>
          <a:prstGeom prst="roundRect">
            <a:avLst>
              <a:gd name="adj" fmla="val 6603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7649" y="1562100"/>
            <a:ext cx="3467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0B3A6B"/>
                </a:solidFill>
                <a:latin typeface="微软雅黑"/>
                <a:ea typeface="微软雅黑"/>
              </a:rPr>
              <a:t>六年一条主线：韧性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7649" y="1924049"/>
            <a:ext cx="34671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16243A"/>
                </a:solidFill>
                <a:latin typeface="微软雅黑"/>
                <a:ea typeface="微软雅黑"/>
              </a:rPr>
              <a:t>从"打造有韧性的未来"，到"投资韧性建设"，再到"建设安全韧性家园"——韧性连续多年出现在主题里，说明它已经从理念变成各国减灾工作的共同标尺。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620000" y="3543300"/>
            <a:ext cx="3962399" cy="1905000"/>
          </a:xfrm>
          <a:prstGeom prst="roundRect">
            <a:avLst>
              <a:gd name="adj" fmla="val 4000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620000" y="3543300"/>
            <a:ext cx="38100" cy="1905000"/>
          </a:xfrm>
          <a:prstGeom prst="rect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86700" y="3752850"/>
            <a:ext cx="3467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C2401C"/>
                </a:solidFill>
                <a:latin typeface="微软雅黑"/>
                <a:ea typeface="微软雅黑"/>
              </a:rPr>
              <a:t>今年多了一层：家园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86700" y="4114800"/>
            <a:ext cx="34671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16243A"/>
                </a:solidFill>
                <a:latin typeface="微软雅黑"/>
                <a:ea typeface="微软雅黑"/>
              </a:rPr>
              <a:t>焦点从社会整体收敛到家庭——韧性不再只是政府和企业的工程指标，而是每个家庭都能动手做的事。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2026 主题深度解读：韧性始于家园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06 /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1238250"/>
            <a:ext cx="6286500" cy="1447800"/>
          </a:xfrm>
          <a:prstGeom prst="roundRect">
            <a:avLst>
              <a:gd name="adj" fmla="val 921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600" y="1238250"/>
            <a:ext cx="38100" cy="1447800"/>
          </a:xfrm>
          <a:prstGeom prst="rect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4097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5A6B80"/>
                </a:solidFill>
                <a:latin typeface="微软雅黑"/>
                <a:ea typeface="微软雅黑"/>
              </a:rPr>
              <a:t>国际主题 · 联合国减灾署（UNDRR）2026 年 6 月宣布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657350"/>
            <a:ext cx="5715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0B3A6B"/>
                </a:solidFill>
                <a:latin typeface="微软雅黑"/>
                <a:ea typeface="微软雅黑"/>
              </a:rPr>
              <a:t>Resilience Starts at Home（韧性始于家园）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057400"/>
            <a:ext cx="5715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0">
                <a:solidFill>
                  <a:srgbClr val="16243A"/>
                </a:solidFill>
                <a:latin typeface="微软雅黑"/>
                <a:ea typeface="微软雅黑"/>
              </a:rPr>
              <a:t>家既是灾害冲击最直接的地方，也是韧性建设的起点。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2838450"/>
            <a:ext cx="6286500" cy="14097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30099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A9C9EC"/>
                </a:solidFill>
                <a:latin typeface="微软雅黑"/>
                <a:ea typeface="微软雅黑"/>
              </a:rPr>
              <a:t>中国主题 · 国家防灾减灾救灾委员会办公室《关于做好 2026 年国际减灾日有关工作的通知》（国防减救办明电〔2026〕8 号）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543300"/>
            <a:ext cx="571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75" b="1">
                <a:solidFill>
                  <a:srgbClr val="FFFFFF"/>
                </a:solidFill>
                <a:latin typeface="微软雅黑"/>
                <a:ea typeface="微软雅黑"/>
              </a:rPr>
              <a:t>建设安全韧性家园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4400550"/>
            <a:ext cx="6286500" cy="1162050"/>
          </a:xfrm>
          <a:prstGeom prst="roundRect">
            <a:avLst>
              <a:gd name="adj" fmla="val 6557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9600" y="4400550"/>
            <a:ext cx="38100" cy="1162050"/>
          </a:xfrm>
          <a:prstGeom prst="rect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400550"/>
            <a:ext cx="5715000" cy="1162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1">
                <a:solidFill>
                  <a:srgbClr val="C2401C"/>
                </a:solidFill>
                <a:latin typeface="微软雅黑"/>
                <a:ea typeface="微软雅黑"/>
              </a:rPr>
              <a:t>主题内涵：</a:t>
            </a: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围绕家园安全，从住房、家庭、社区等灾害应对</a:t>
            </a:r>
            <a:r>
              <a:rPr sz="1162" b="1">
                <a:solidFill>
                  <a:srgbClr val="C2401C"/>
                </a:solidFill>
                <a:latin typeface="微软雅黑"/>
                <a:ea typeface="微软雅黑"/>
              </a:rPr>
              <a:t>"最小单元"韧性能力建设</a:t>
            </a: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出发，着力提升灾害预防准备和应急响应能力。</a:t>
            </a:r>
          </a:p>
        </p:txBody>
      </p:sp>
      <p:pic>
        <p:nvPicPr>
          <p:cNvPr id="18" name="Picture 17" descr="theme_home_resilience_464x4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1238250"/>
            <a:ext cx="4419600" cy="43053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162800" y="5638800"/>
            <a:ext cx="441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家庭是社会的最小单元，也是减灾的"最后一米"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数据警示：2025 年的灾害答卷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07 / 29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714500"/>
            <a:ext cx="2971800" cy="19050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64A80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1962150"/>
            <a:ext cx="2571750" cy="590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E8562A"/>
                </a:solidFill>
                <a:latin typeface="微软雅黑"/>
                <a:ea typeface="微软雅黑"/>
              </a:rPr>
              <a:t>6703.37</a:t>
            </a:r>
            <a:r>
              <a:rPr sz="1650" b="1">
                <a:solidFill>
                  <a:srgbClr val="E8562A"/>
                </a:solidFill>
                <a:latin typeface="微软雅黑"/>
                <a:ea typeface="微软雅黑"/>
              </a:rPr>
              <a:t>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26860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人次不同程度受灾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2971800"/>
            <a:ext cx="2571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A9C9EC"/>
                </a:solidFill>
                <a:latin typeface="微软雅黑"/>
                <a:ea typeface="微软雅黑"/>
              </a:rPr>
              <a:t>灾害规模仍处高位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33799" y="1714500"/>
            <a:ext cx="2971800" cy="1905000"/>
          </a:xfrm>
          <a:prstGeom prst="roundRect">
            <a:avLst>
              <a:gd name="adj" fmla="val 70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81450" y="1962150"/>
            <a:ext cx="2571750" cy="590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0B3A6B"/>
                </a:solidFill>
                <a:latin typeface="微软雅黑"/>
                <a:ea typeface="微软雅黑"/>
              </a:rPr>
              <a:t>763</a:t>
            </a: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1450" y="26860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243A"/>
                </a:solidFill>
                <a:latin typeface="微软雅黑"/>
                <a:ea typeface="微软雅黑"/>
              </a:rPr>
              <a:t>因灾死亡失踪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1450" y="2971800"/>
            <a:ext cx="2571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每一个数字背后都是一个家庭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3771900"/>
            <a:ext cx="2971800" cy="1905000"/>
          </a:xfrm>
          <a:prstGeom prst="roundRect">
            <a:avLst>
              <a:gd name="adj" fmla="val 70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250" y="4019549"/>
            <a:ext cx="2571750" cy="590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0B3A6B"/>
                </a:solidFill>
                <a:latin typeface="微软雅黑"/>
                <a:ea typeface="微软雅黑"/>
              </a:rPr>
              <a:t>2416.17</a:t>
            </a: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7250" y="47434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243A"/>
                </a:solidFill>
                <a:latin typeface="微软雅黑"/>
                <a:ea typeface="微软雅黑"/>
              </a:rPr>
              <a:t>元直接经济损失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5029200"/>
            <a:ext cx="2571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损失集中在住房与基础设施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733799" y="3771900"/>
            <a:ext cx="2971800" cy="1905000"/>
          </a:xfrm>
          <a:prstGeom prst="roundRect">
            <a:avLst>
              <a:gd name="adj" fmla="val 70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81450" y="4019549"/>
            <a:ext cx="2571750" cy="590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0B3A6B"/>
                </a:solidFill>
                <a:latin typeface="微软雅黑"/>
                <a:ea typeface="微软雅黑"/>
              </a:rPr>
              <a:t>5.7</a:t>
            </a: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万间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81450" y="4743450"/>
            <a:ext cx="2571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243A"/>
                </a:solidFill>
                <a:latin typeface="微软雅黑"/>
                <a:ea typeface="微软雅黑"/>
              </a:rPr>
              <a:t>房屋倒塌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81450" y="5029200"/>
            <a:ext cx="2571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房屋是灾害中"最受伤"的家产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53250" y="1428750"/>
            <a:ext cx="4629150" cy="1695450"/>
          </a:xfrm>
          <a:prstGeom prst="roundRect">
            <a:avLst>
              <a:gd name="adj" fmla="val 786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00900" y="1619250"/>
            <a:ext cx="413384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B3A6B"/>
                </a:solidFill>
                <a:latin typeface="微软雅黑"/>
                <a:ea typeface="微软雅黑"/>
              </a:rPr>
              <a:t>2025 年灾害以什么为主？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0900" y="1962150"/>
            <a:ext cx="4133849" cy="10477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16243A"/>
                </a:solidFill>
                <a:latin typeface="微软雅黑"/>
                <a:ea typeface="微软雅黑"/>
              </a:rPr>
              <a:t>洪涝和地质灾害、地震、台风、风雹为主；干旱、低温冷冻和雪灾、沙尘暴、森林草原火灾、海洋灾害等也有不同程度发生。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953250" y="3276600"/>
            <a:ext cx="4629150" cy="1866899"/>
          </a:xfrm>
          <a:prstGeom prst="roundRect">
            <a:avLst>
              <a:gd name="adj" fmla="val 4081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953250" y="3276600"/>
            <a:ext cx="38100" cy="1866899"/>
          </a:xfrm>
          <a:prstGeom prst="rect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19950" y="3467100"/>
            <a:ext cx="413384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C2401C"/>
                </a:solidFill>
                <a:latin typeface="微软雅黑"/>
                <a:ea typeface="微软雅黑"/>
              </a:rPr>
              <a:t>这组数据告诉我们什么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19950" y="3810000"/>
            <a:ext cx="4133849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16243A"/>
                </a:solidFill>
                <a:latin typeface="微软雅黑"/>
                <a:ea typeface="微软雅黑"/>
              </a:rPr>
              <a:t>极端天气事件趋多趋强，北方极端暴雨越来越频繁——靠"灾后救援"已经不够，必须把防线前移到每一栋住房、每一个家庭。这正是今年主题的现实背景。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53250" y="5295900"/>
            <a:ext cx="462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0">
                <a:solidFill>
                  <a:srgbClr val="5A6B80"/>
                </a:solidFill>
                <a:latin typeface="微软雅黑"/>
                <a:ea typeface="微软雅黑"/>
              </a:rPr>
              <a:t>数据来源：应急管理部 2026 年 1 月 15 日新闻发布会（2025 年全国自然灾害情况）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82A50"/>
              </a:gs>
              <a:gs pos="100000">
                <a:srgbClr val="164A80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58250" y="-857250"/>
            <a:ext cx="4190999" cy="4190999"/>
          </a:xfrm>
          <a:prstGeom prst="ellipse">
            <a:avLst/>
          </a:prstGeom>
          <a:solidFill>
            <a:srgbClr val="2E7DD1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49000" y="5143500"/>
            <a:ext cx="2667000" cy="2667000"/>
          </a:xfrm>
          <a:prstGeom prst="ellipse">
            <a:avLst/>
          </a:prstGeom>
          <a:solidFill>
            <a:srgbClr val="E8562A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7749" y="2038349"/>
            <a:ext cx="66675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100" b="1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47749" y="35433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49" y="3790949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</a:rPr>
              <a:t>理念与政策方向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49" y="462915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A9C9EC"/>
                </a:solidFill>
                <a:latin typeface="微软雅黑"/>
                <a:ea typeface="微软雅黑"/>
              </a:rPr>
              <a:t>读懂"两个坚持、三个转变、七个坚持"，读懂国家部署的五大重点工作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理念指引：两个坚持 · 三个转变 · 七个坚持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09 / 29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238250"/>
            <a:ext cx="2857500" cy="47625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76300" y="1600200"/>
            <a:ext cx="438150" cy="47625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1828800"/>
            <a:ext cx="23241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防灾减灾救灾的
中国理念主线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009900"/>
            <a:ext cx="2324100" cy="2476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0">
                <a:solidFill>
                  <a:srgbClr val="C9DCF2"/>
                </a:solidFill>
                <a:latin typeface="微软雅黑"/>
                <a:ea typeface="微软雅黑"/>
              </a:rPr>
              <a:t>从 2016 年唐山考察提出的"两个坚持、三个转变"，到 2026 年中央政治局集体学习凝练的"七个坚持"——理念一脉相承，重心始终是防在灾前。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95700" y="1238250"/>
            <a:ext cx="2486025" cy="4762500"/>
          </a:xfrm>
          <a:prstGeom prst="roundRect">
            <a:avLst>
              <a:gd name="adj" fmla="val 5363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86200" y="1447800"/>
            <a:ext cx="2105025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两个坚持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1771650"/>
            <a:ext cx="21050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2" b="0">
                <a:solidFill>
                  <a:srgbClr val="5A6B80"/>
                </a:solidFill>
                <a:latin typeface="微软雅黑"/>
                <a:ea typeface="微软雅黑"/>
              </a:rPr>
              <a:t>2016 年 · 唐山</a:t>
            </a:r>
          </a:p>
        </p:txBody>
      </p:sp>
      <p:sp>
        <p:nvSpPr>
          <p:cNvPr id="14" name="Oval 13"/>
          <p:cNvSpPr/>
          <p:nvPr/>
        </p:nvSpPr>
        <p:spPr>
          <a:xfrm>
            <a:off x="3886200" y="21431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00500" y="2076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坚持以防为主、防抗救相结合</a:t>
            </a:r>
          </a:p>
        </p:txBody>
      </p:sp>
      <p:sp>
        <p:nvSpPr>
          <p:cNvPr id="16" name="Oval 15"/>
          <p:cNvSpPr/>
          <p:nvPr/>
        </p:nvSpPr>
        <p:spPr>
          <a:xfrm>
            <a:off x="3886200" y="25241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00500" y="2457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坚持常态减灾和非常态救灾相统一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6200" y="2971800"/>
            <a:ext cx="2105025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37" b="0">
                <a:solidFill>
                  <a:srgbClr val="5A6B80"/>
                </a:solidFill>
                <a:latin typeface="微软雅黑"/>
                <a:ea typeface="微软雅黑"/>
              </a:rPr>
              <a:t>防的重心在平时：风险排查、物资储备、演练到位，灾害来临时才救得下来。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91275" y="1238250"/>
            <a:ext cx="2486025" cy="4762500"/>
          </a:xfrm>
          <a:prstGeom prst="roundRect">
            <a:avLst>
              <a:gd name="adj" fmla="val 5363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1775" y="1447800"/>
            <a:ext cx="2105025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三个转变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1775" y="1771650"/>
            <a:ext cx="21050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2" b="0">
                <a:solidFill>
                  <a:srgbClr val="5A6B80"/>
                </a:solidFill>
                <a:latin typeface="微软雅黑"/>
                <a:ea typeface="微软雅黑"/>
              </a:rPr>
              <a:t>治理模式转型</a:t>
            </a:r>
          </a:p>
        </p:txBody>
      </p:sp>
      <p:sp>
        <p:nvSpPr>
          <p:cNvPr id="22" name="Oval 21"/>
          <p:cNvSpPr/>
          <p:nvPr/>
        </p:nvSpPr>
        <p:spPr>
          <a:xfrm>
            <a:off x="6581775" y="21431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96075" y="2076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从注重灾后救助向注重灾前预防转变</a:t>
            </a:r>
          </a:p>
        </p:txBody>
      </p:sp>
      <p:sp>
        <p:nvSpPr>
          <p:cNvPr id="24" name="Oval 23"/>
          <p:cNvSpPr/>
          <p:nvPr/>
        </p:nvSpPr>
        <p:spPr>
          <a:xfrm>
            <a:off x="6581775" y="25241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96075" y="2457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从应对单一灾种向综合减灾转变</a:t>
            </a:r>
          </a:p>
        </p:txBody>
      </p:sp>
      <p:sp>
        <p:nvSpPr>
          <p:cNvPr id="26" name="Oval 25"/>
          <p:cNvSpPr/>
          <p:nvPr/>
        </p:nvSpPr>
        <p:spPr>
          <a:xfrm>
            <a:off x="6581775" y="29051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96075" y="2838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从减少灾害损失向减轻灾害风险转变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1775" y="3352800"/>
            <a:ext cx="2105025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37" b="0">
                <a:solidFill>
                  <a:srgbClr val="5A6B80"/>
                </a:solidFill>
                <a:latin typeface="微软雅黑"/>
                <a:ea typeface="微软雅黑"/>
              </a:rPr>
              <a:t>"减轻风险"比"减少损失"更进一步——损失防不住时，风险本来就不该让它形成。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86850" y="1238250"/>
            <a:ext cx="2486025" cy="4762500"/>
          </a:xfrm>
          <a:prstGeom prst="roundRect">
            <a:avLst>
              <a:gd name="adj" fmla="val 5363"/>
            </a:avLst>
          </a:prstGeom>
          <a:solidFill>
            <a:srgbClr val="E8562A">
              <a:alpha val="6000"/>
            </a:srgbClr>
          </a:solidFill>
          <a:ln w="12700">
            <a:solidFill>
              <a:srgbClr val="F2C4B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77350" y="1447800"/>
            <a:ext cx="2105025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C2401C"/>
                </a:solidFill>
                <a:latin typeface="微软雅黑"/>
                <a:ea typeface="微软雅黑"/>
              </a:rPr>
              <a:t>七个坚持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77350" y="1771650"/>
            <a:ext cx="2105025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2" b="0">
                <a:solidFill>
                  <a:srgbClr val="5A6B80"/>
                </a:solidFill>
                <a:latin typeface="微软雅黑"/>
                <a:ea typeface="微软雅黑"/>
              </a:rPr>
              <a:t>2026 年 4 月 · 政治局集体学习</a:t>
            </a:r>
          </a:p>
        </p:txBody>
      </p:sp>
      <p:sp>
        <p:nvSpPr>
          <p:cNvPr id="32" name="Oval 31"/>
          <p:cNvSpPr/>
          <p:nvPr/>
        </p:nvSpPr>
        <p:spPr>
          <a:xfrm>
            <a:off x="9277350" y="2143125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91650" y="2076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坚持党的全面领导</a:t>
            </a:r>
          </a:p>
        </p:txBody>
      </p:sp>
      <p:sp>
        <p:nvSpPr>
          <p:cNvPr id="34" name="Oval 33"/>
          <p:cNvSpPr/>
          <p:nvPr/>
        </p:nvSpPr>
        <p:spPr>
          <a:xfrm>
            <a:off x="9277350" y="2524125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391650" y="2457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坚持人民至上、生命至上</a:t>
            </a:r>
          </a:p>
        </p:txBody>
      </p:sp>
      <p:sp>
        <p:nvSpPr>
          <p:cNvPr id="36" name="Oval 35"/>
          <p:cNvSpPr/>
          <p:nvPr/>
        </p:nvSpPr>
        <p:spPr>
          <a:xfrm>
            <a:off x="9277350" y="2905125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91650" y="2838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坚持尊重自然规律</a:t>
            </a:r>
          </a:p>
        </p:txBody>
      </p:sp>
      <p:sp>
        <p:nvSpPr>
          <p:cNvPr id="38" name="Oval 37"/>
          <p:cNvSpPr/>
          <p:nvPr/>
        </p:nvSpPr>
        <p:spPr>
          <a:xfrm>
            <a:off x="9277350" y="3286125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91650" y="3219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坚持预防为主</a:t>
            </a:r>
          </a:p>
        </p:txBody>
      </p:sp>
      <p:sp>
        <p:nvSpPr>
          <p:cNvPr id="40" name="Oval 39"/>
          <p:cNvSpPr/>
          <p:nvPr/>
        </p:nvSpPr>
        <p:spPr>
          <a:xfrm>
            <a:off x="9277350" y="3667125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91650" y="3600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坚持改革创新</a:t>
            </a:r>
          </a:p>
        </p:txBody>
      </p:sp>
      <p:sp>
        <p:nvSpPr>
          <p:cNvPr id="42" name="Oval 41"/>
          <p:cNvSpPr/>
          <p:nvPr/>
        </p:nvSpPr>
        <p:spPr>
          <a:xfrm>
            <a:off x="9277350" y="4048124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391650" y="3981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坚持系统观念</a:t>
            </a:r>
          </a:p>
        </p:txBody>
      </p:sp>
      <p:sp>
        <p:nvSpPr>
          <p:cNvPr id="44" name="Oval 43"/>
          <p:cNvSpPr/>
          <p:nvPr/>
        </p:nvSpPr>
        <p:spPr>
          <a:xfrm>
            <a:off x="9277350" y="4429125"/>
            <a:ext cx="47625" cy="47625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391650" y="4362450"/>
            <a:ext cx="1990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坚持社会共治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277350" y="4876800"/>
            <a:ext cx="2105025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37" b="0">
                <a:solidFill>
                  <a:srgbClr val="5A6B80"/>
                </a:solidFill>
                <a:latin typeface="微软雅黑"/>
                <a:ea typeface="微软雅黑"/>
              </a:rPr>
              <a:t>社会共治落到我们身上：每个家庭都是韧性链条上不可缺少的一环。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官方部署：做好国际减灾日工作的五大重点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10 / 29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238250"/>
            <a:ext cx="2514600" cy="47625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7250" y="1581150"/>
            <a:ext cx="438150" cy="47625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7250" y="1790700"/>
            <a:ext cx="20193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五项部署，
一条主线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2743200"/>
            <a:ext cx="2019300" cy="285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C9DCF2"/>
                </a:solidFill>
                <a:latin typeface="微软雅黑"/>
                <a:ea typeface="微软雅黑"/>
              </a:rPr>
              <a:t>国家防灾减灾救灾委员会办公室印发《关于做好 2026 年国际减灾日有关工作的通知》，把韧性建设落到基层与家庭——这五项也是各单位今年宣传培训的对照表。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352800" y="1238250"/>
          <a:ext cx="8229600" cy="4724400"/>
        </p:xfrm>
        <a:graphic>
          <a:graphicData uri="http://schemas.openxmlformats.org/drawingml/2006/table">
            <a:tbl>
              <a:tblPr/>
              <a:tblGrid>
                <a:gridCol w="2057400"/>
                <a:gridCol w="6172200"/>
              </a:tblGrid>
              <a:tr h="4381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重点工作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12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核心要求（国防减救办明电〔2026〕8 号）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</a:tr>
              <a:tr h="8572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01 基层宣传教育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采取培训交流、实地观摩、案例警示等方式，将"两个坚持、三个转变"理念、"七个坚持"宝贵经验宣传到基层；组织沉浸式、体验式、互动式安全教育活动。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8572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02 住房安全韧性建设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用好第一次全国自然灾害综合风险普查成果；加强高风险区老旧房屋隐患排查与设防达标改造；指导新建住房科学选址；推进适老、适幼、易疏散、无障碍改造；推广巨灾保险、政策性农房保险等。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03 家庭防灾避险能力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抓实安全宣传"五进"，倡导居民参加社区应急演练；熟知避难场所、疏散路线与灾害前兆；制定家庭应急计划、储备必要应急物资；学习高层建筑火灾逃生、用电用气安全，养成居家风险自查习惯。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8572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04 专业力量下基层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常态化开展社区风险隐患排查整治，动态更新隐患底数；在人才、科技、装备、培训上加大对乡镇（街道）支持；推进应消一体综合救援服务站（点）建设，提升灾后初期"黑箱期"应急处置能力。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05 群防群治力量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基层网格员、灾害信息员、应急志愿服务队、公益性社会组织向居民普及灾害常识与隐患排查技能；开展老弱病残孕等重点群体关爱帮扶。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韧性家园框架：住房 · 家庭 · 社区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514350"/>
            <a:ext cx="58674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灾害应对的三个"最小单元"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11 / 29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143000"/>
            <a:ext cx="10972800" cy="914400"/>
          </a:xfrm>
          <a:prstGeom prst="roundRect">
            <a:avLst>
              <a:gd name="adj" fmla="val 12500"/>
            </a:avLst>
          </a:prstGeom>
          <a:solidFill>
            <a:srgbClr val="2E7DD1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50" y="1143000"/>
            <a:ext cx="10401300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1">
                <a:solidFill>
                  <a:srgbClr val="0B3A6B"/>
                </a:solidFill>
                <a:latin typeface="微软雅黑"/>
                <a:ea typeface="微软雅黑"/>
              </a:rPr>
              <a:t>一句话框架：</a:t>
            </a:r>
            <a:r>
              <a:rPr sz="1275" b="0">
                <a:solidFill>
                  <a:srgbClr val="16243A"/>
                </a:solidFill>
                <a:latin typeface="微软雅黑"/>
                <a:ea typeface="微软雅黑"/>
              </a:rPr>
              <a:t>住房是</a:t>
            </a:r>
            <a:r>
              <a:rPr sz="1275" b="1">
                <a:solidFill>
                  <a:srgbClr val="C2401C"/>
                </a:solidFill>
                <a:latin typeface="微软雅黑"/>
                <a:ea typeface="微软雅黑"/>
              </a:rPr>
              <a:t>物理底座</a:t>
            </a:r>
            <a:r>
              <a:rPr sz="1275" b="0">
                <a:solidFill>
                  <a:srgbClr val="16243A"/>
                </a:solidFill>
                <a:latin typeface="微软雅黑"/>
                <a:ea typeface="微软雅黑"/>
              </a:rPr>
              <a:t>，家庭是</a:t>
            </a:r>
            <a:r>
              <a:rPr sz="1275" b="1">
                <a:solidFill>
                  <a:srgbClr val="C2401C"/>
                </a:solidFill>
                <a:latin typeface="微软雅黑"/>
                <a:ea typeface="微软雅黑"/>
              </a:rPr>
              <a:t>行动主体</a:t>
            </a:r>
            <a:r>
              <a:rPr sz="1275" b="0">
                <a:solidFill>
                  <a:srgbClr val="16243A"/>
                </a:solidFill>
                <a:latin typeface="微软雅黑"/>
                <a:ea typeface="微软雅黑"/>
              </a:rPr>
              <a:t>，社区是</a:t>
            </a:r>
            <a:r>
              <a:rPr sz="1275" b="1">
                <a:solidFill>
                  <a:srgbClr val="C2401C"/>
                </a:solidFill>
                <a:latin typeface="微软雅黑"/>
                <a:ea typeface="微软雅黑"/>
              </a:rPr>
              <a:t>组织依托</a:t>
            </a:r>
            <a:r>
              <a:rPr sz="1275" b="0">
                <a:solidFill>
                  <a:srgbClr val="16243A"/>
                </a:solidFill>
                <a:latin typeface="微软雅黑"/>
                <a:ea typeface="微软雅黑"/>
              </a:rPr>
              <a:t>——三环相扣，缺一环，韧性就断。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2286000"/>
            <a:ext cx="3505200" cy="3714750"/>
          </a:xfrm>
          <a:prstGeom prst="roundRect">
            <a:avLst>
              <a:gd name="adj" fmla="val 3804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19150" y="2495550"/>
            <a:ext cx="495299" cy="495299"/>
          </a:xfrm>
          <a:prstGeom prst="roundRect">
            <a:avLst>
              <a:gd name="adj" fmla="val 23076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9150" y="2495550"/>
            <a:ext cx="495299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50" y="2514600"/>
            <a:ext cx="247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0B3A6B"/>
                </a:solidFill>
                <a:latin typeface="微软雅黑"/>
                <a:ea typeface="微软雅黑"/>
              </a:rPr>
              <a:t>住房 · 物理底座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8750" y="280035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扛得住的房子</a:t>
            </a:r>
          </a:p>
        </p:txBody>
      </p:sp>
      <p:sp>
        <p:nvSpPr>
          <p:cNvPr id="15" name="Oval 14"/>
          <p:cNvSpPr/>
          <p:nvPr/>
        </p:nvSpPr>
        <p:spPr>
          <a:xfrm>
            <a:off x="819150" y="3267075"/>
            <a:ext cx="47625" cy="47625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49" y="32004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科学选址：避开灾害高风险区，用好风险普查成果</a:t>
            </a:r>
          </a:p>
        </p:txBody>
      </p:sp>
      <p:sp>
        <p:nvSpPr>
          <p:cNvPr id="17" name="Oval 16"/>
          <p:cNvSpPr/>
          <p:nvPr/>
        </p:nvSpPr>
        <p:spPr>
          <a:xfrm>
            <a:off x="819150" y="3857625"/>
            <a:ext cx="47625" cy="47625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3449" y="3790949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设防达标：新建住房按标准设防，老旧房屋隐患排查改造</a:t>
            </a:r>
          </a:p>
        </p:txBody>
      </p:sp>
      <p:sp>
        <p:nvSpPr>
          <p:cNvPr id="19" name="Oval 18"/>
          <p:cNvSpPr/>
          <p:nvPr/>
        </p:nvSpPr>
        <p:spPr>
          <a:xfrm>
            <a:off x="819150" y="4448175"/>
            <a:ext cx="47625" cy="47625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3449" y="43815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韧性改造：适老、适幼、易疏散、无障碍</a:t>
            </a:r>
          </a:p>
        </p:txBody>
      </p:sp>
      <p:sp>
        <p:nvSpPr>
          <p:cNvPr id="21" name="Oval 20"/>
          <p:cNvSpPr/>
          <p:nvPr/>
        </p:nvSpPr>
        <p:spPr>
          <a:xfrm>
            <a:off x="819150" y="5038725"/>
            <a:ext cx="47625" cy="47625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3449" y="49720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保险兜底：巨灾保险、住宅巨灾保险、政策性农房保险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00" y="5924550"/>
            <a:ext cx="3505200" cy="76200"/>
          </a:xfrm>
          <a:prstGeom prst="rect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43400" y="2286000"/>
            <a:ext cx="3505200" cy="3714750"/>
          </a:xfrm>
          <a:prstGeom prst="roundRect">
            <a:avLst>
              <a:gd name="adj" fmla="val 3804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552950" y="2495550"/>
            <a:ext cx="495299" cy="495299"/>
          </a:xfrm>
          <a:prstGeom prst="roundRect">
            <a:avLst>
              <a:gd name="adj" fmla="val 23076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52950" y="2495550"/>
            <a:ext cx="495299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62550" y="2514600"/>
            <a:ext cx="247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2E7DD1"/>
                </a:solidFill>
                <a:latin typeface="微软雅黑"/>
                <a:ea typeface="微软雅黑"/>
              </a:rPr>
              <a:t>家庭 · 行动主体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62550" y="280035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会自救互救的人</a:t>
            </a:r>
          </a:p>
        </p:txBody>
      </p:sp>
      <p:sp>
        <p:nvSpPr>
          <p:cNvPr id="29" name="Oval 28"/>
          <p:cNvSpPr/>
          <p:nvPr/>
        </p:nvSpPr>
        <p:spPr>
          <a:xfrm>
            <a:off x="4552950" y="32670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667250" y="32004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一张应急计划：全家知道去哪里、带什么、联系谁</a:t>
            </a:r>
          </a:p>
        </p:txBody>
      </p:sp>
      <p:sp>
        <p:nvSpPr>
          <p:cNvPr id="31" name="Oval 30"/>
          <p:cNvSpPr/>
          <p:nvPr/>
        </p:nvSpPr>
        <p:spPr>
          <a:xfrm>
            <a:off x="4552950" y="38576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67250" y="3790949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一只应急包：基础 11 类物资，每半年维护一次</a:t>
            </a:r>
          </a:p>
        </p:txBody>
      </p:sp>
      <p:sp>
        <p:nvSpPr>
          <p:cNvPr id="33" name="Oval 32"/>
          <p:cNvSpPr/>
          <p:nvPr/>
        </p:nvSpPr>
        <p:spPr>
          <a:xfrm>
            <a:off x="4552950" y="44481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667250" y="43815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一套避险技能：分灾种的关键动作要形成条件反射</a:t>
            </a:r>
          </a:p>
        </p:txBody>
      </p:sp>
      <p:sp>
        <p:nvSpPr>
          <p:cNvPr id="35" name="Oval 34"/>
          <p:cNvSpPr/>
          <p:nvPr/>
        </p:nvSpPr>
        <p:spPr>
          <a:xfrm>
            <a:off x="4552950" y="50387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667250" y="49720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每半年一次家庭演练：走一遍疏散路线，查一遍物资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43400" y="5924550"/>
            <a:ext cx="3505200" cy="76200"/>
          </a:xfrm>
          <a:prstGeom prst="rect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8077200" y="2286000"/>
            <a:ext cx="3505200" cy="3714750"/>
          </a:xfrm>
          <a:prstGeom prst="roundRect">
            <a:avLst>
              <a:gd name="adj" fmla="val 3804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286750" y="2495550"/>
            <a:ext cx="495299" cy="495299"/>
          </a:xfrm>
          <a:prstGeom prst="roundRect">
            <a:avLst>
              <a:gd name="adj" fmla="val 23076"/>
            </a:avLst>
          </a:prstGeom>
          <a:solidFill>
            <a:srgbClr val="1B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286750" y="2495550"/>
            <a:ext cx="495299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社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96350" y="2514600"/>
            <a:ext cx="247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1B4E85"/>
                </a:solidFill>
                <a:latin typeface="微软雅黑"/>
                <a:ea typeface="微软雅黑"/>
              </a:rPr>
              <a:t>社区 · 组织依托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96350" y="2800350"/>
            <a:ext cx="2476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连得起来的网</a:t>
            </a:r>
          </a:p>
        </p:txBody>
      </p:sp>
      <p:sp>
        <p:nvSpPr>
          <p:cNvPr id="43" name="Oval 42"/>
          <p:cNvSpPr/>
          <p:nvPr/>
        </p:nvSpPr>
        <p:spPr>
          <a:xfrm>
            <a:off x="8286750" y="3267075"/>
            <a:ext cx="47625" cy="47625"/>
          </a:xfrm>
          <a:prstGeom prst="ellipse">
            <a:avLst/>
          </a:prstGeom>
          <a:solidFill>
            <a:srgbClr val="1B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401050" y="32004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隐患排查整治常态化，动态更新风险底数</a:t>
            </a:r>
          </a:p>
        </p:txBody>
      </p:sp>
      <p:sp>
        <p:nvSpPr>
          <p:cNvPr id="45" name="Oval 44"/>
          <p:cNvSpPr/>
          <p:nvPr/>
        </p:nvSpPr>
        <p:spPr>
          <a:xfrm>
            <a:off x="8286750" y="3857625"/>
            <a:ext cx="47625" cy="47625"/>
          </a:xfrm>
          <a:prstGeom prst="ellipse">
            <a:avLst/>
          </a:prstGeom>
          <a:solidFill>
            <a:srgbClr val="1B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01050" y="3790949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预警"叫应"机制：预警信息直达每一户</a:t>
            </a:r>
          </a:p>
        </p:txBody>
      </p:sp>
      <p:sp>
        <p:nvSpPr>
          <p:cNvPr id="47" name="Oval 46"/>
          <p:cNvSpPr/>
          <p:nvPr/>
        </p:nvSpPr>
        <p:spPr>
          <a:xfrm>
            <a:off x="8286750" y="4448175"/>
            <a:ext cx="47625" cy="47625"/>
          </a:xfrm>
          <a:prstGeom prst="ellipse">
            <a:avLst/>
          </a:prstGeom>
          <a:solidFill>
            <a:srgbClr val="1B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401050" y="43815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邻里互助：重点关爱老弱病残孕家庭</a:t>
            </a:r>
          </a:p>
        </p:txBody>
      </p:sp>
      <p:sp>
        <p:nvSpPr>
          <p:cNvPr id="49" name="Oval 48"/>
          <p:cNvSpPr/>
          <p:nvPr/>
        </p:nvSpPr>
        <p:spPr>
          <a:xfrm>
            <a:off x="8286750" y="5038725"/>
            <a:ext cx="47625" cy="47625"/>
          </a:xfrm>
          <a:prstGeom prst="ellipse">
            <a:avLst/>
          </a:prstGeom>
          <a:solidFill>
            <a:srgbClr val="1B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401050" y="49720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初期处置：应消一体服务站，撑起灾后"黑箱期"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077200" y="5924550"/>
            <a:ext cx="3505200" cy="76200"/>
          </a:xfrm>
          <a:prstGeom prst="rect">
            <a:avLst/>
          </a:prstGeom>
          <a:solidFill>
            <a:srgbClr val="1B4E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82A50"/>
              </a:gs>
              <a:gs pos="100000">
                <a:srgbClr val="164A80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58250" y="-857250"/>
            <a:ext cx="4190999" cy="4190999"/>
          </a:xfrm>
          <a:prstGeom prst="ellipse">
            <a:avLst/>
          </a:prstGeom>
          <a:solidFill>
            <a:srgbClr val="2E7DD1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49000" y="5143500"/>
            <a:ext cx="2667000" cy="2667000"/>
          </a:xfrm>
          <a:prstGeom prst="ellipse">
            <a:avLst/>
          </a:prstGeom>
          <a:solidFill>
            <a:srgbClr val="E8562A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7749" y="2038349"/>
            <a:ext cx="66675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100" b="1">
                <a:solidFill>
                  <a:srgbClr val="FFFFFF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47749" y="35433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49" y="3790949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</a:rPr>
              <a:t>家园韧性怎么建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49" y="462915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A9C9EC"/>
                </a:solidFill>
                <a:latin typeface="微软雅黑"/>
                <a:ea typeface="微软雅黑"/>
              </a:rPr>
              <a:t>住房安全、居家自查、家庭应急计划、物资清单、预警响应——把准备做在灾前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住房安全韧性：让房子扛得住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13 / 29</a:t>
            </a:r>
          </a:p>
        </p:txBody>
      </p:sp>
      <p:pic>
        <p:nvPicPr>
          <p:cNvPr id="7" name="Picture 6" descr="house_inspect_560x4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38250"/>
            <a:ext cx="5334000" cy="4305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638800"/>
            <a:ext cx="533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老旧房屋安全隐患排查与设防达标改造，是住房韧性的第一道工序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1704975"/>
            <a:ext cx="4381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E8562A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4650" y="1628775"/>
            <a:ext cx="4857750" cy="990599"/>
          </a:xfrm>
          <a:prstGeom prst="roundRect">
            <a:avLst>
              <a:gd name="adj" fmla="val 961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15150" y="1743075"/>
            <a:ext cx="4476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1">
                <a:solidFill>
                  <a:srgbClr val="0B3A6B"/>
                </a:solidFill>
                <a:latin typeface="微软雅黑"/>
                <a:ea typeface="微软雅黑"/>
              </a:rPr>
              <a:t>排查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15150" y="2009774"/>
            <a:ext cx="4476750" cy="552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结合农房安全隐患常态化巡查、城镇老旧小区改造，加强灾害高风险区老旧房屋安全隐患排查和设防达标改造。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828925"/>
            <a:ext cx="4381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E8562A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24650" y="2752725"/>
            <a:ext cx="4857750" cy="990599"/>
          </a:xfrm>
          <a:prstGeom prst="roundRect">
            <a:avLst>
              <a:gd name="adj" fmla="val 961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15150" y="2867025"/>
            <a:ext cx="4476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1">
                <a:solidFill>
                  <a:srgbClr val="0B3A6B"/>
                </a:solidFill>
                <a:latin typeface="微软雅黑"/>
                <a:ea typeface="微软雅黑"/>
              </a:rPr>
              <a:t>选址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15150" y="3133725"/>
            <a:ext cx="4476750" cy="552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用好第一次全国自然灾害综合风险普查及其更新成果，指导新建居民住房科学选址建设，有效规避和防范灾害风险。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200" y="3952875"/>
            <a:ext cx="4381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E8562A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24650" y="3876674"/>
            <a:ext cx="4857750" cy="990599"/>
          </a:xfrm>
          <a:prstGeom prst="roundRect">
            <a:avLst>
              <a:gd name="adj" fmla="val 961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15150" y="3990974"/>
            <a:ext cx="4476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1">
                <a:solidFill>
                  <a:srgbClr val="0B3A6B"/>
                </a:solidFill>
                <a:latin typeface="微软雅黑"/>
                <a:ea typeface="微软雅黑"/>
              </a:rPr>
              <a:t>改造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15150" y="4257675"/>
            <a:ext cx="4476750" cy="552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引导地方因地制宜推进住房适老、适幼、易疏散、无障碍等韧性改造——家里有老人孩子，这条与你直接相关。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200" y="5076825"/>
            <a:ext cx="43815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E8562A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4650" y="5000625"/>
            <a:ext cx="4857750" cy="990599"/>
          </a:xfrm>
          <a:prstGeom prst="roundRect">
            <a:avLst>
              <a:gd name="adj" fmla="val 961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15150" y="5114925"/>
            <a:ext cx="44767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1">
                <a:solidFill>
                  <a:srgbClr val="0B3A6B"/>
                </a:solidFill>
                <a:latin typeface="微软雅黑"/>
                <a:ea typeface="微软雅黑"/>
              </a:rPr>
              <a:t>兜底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5150" y="5381625"/>
            <a:ext cx="4476750" cy="552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推广综合性巨灾保险、城乡居民住宅巨灾保险、政策性农村住房保险、灾害民生综合保险，用市场化工具分散财产损失。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居家安全风险自查：找到家里的"薄弱点"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14 /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1504950"/>
            <a:ext cx="6286500" cy="742950"/>
          </a:xfrm>
          <a:prstGeom prst="roundRect">
            <a:avLst>
              <a:gd name="adj" fmla="val 1282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23900" y="1685925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3900" y="1685925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1">
                <a:solidFill>
                  <a:srgbClr val="FFFFFF"/>
                </a:solidFill>
                <a:latin typeface="微软雅黑"/>
                <a:ea typeface="微软雅黑"/>
              </a:rPr>
              <a:t>电气安全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3550" y="1581150"/>
            <a:ext cx="5048250" cy="590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无私拉乱接电线；插座不超负荷、大功率电器不共用一个插座；及时更换老化线路与"三无"电器；充电器用完即拔。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2371725"/>
            <a:ext cx="6286500" cy="742950"/>
          </a:xfrm>
          <a:prstGeom prst="roundRect">
            <a:avLst>
              <a:gd name="adj" fmla="val 12820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" y="2552700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3900" y="2552700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1">
                <a:solidFill>
                  <a:srgbClr val="FFFFFF"/>
                </a:solidFill>
                <a:latin typeface="微软雅黑"/>
                <a:ea typeface="微软雅黑"/>
              </a:rPr>
              <a:t>燃气安全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3550" y="2447925"/>
            <a:ext cx="5048250" cy="590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燃气软管定期检查更换（建议不锈钢波纹管）；用气不离人；闻到异味严禁开关电器、点火——立即关阀、开窗，到室外报修。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3238500"/>
            <a:ext cx="6286500" cy="742950"/>
          </a:xfrm>
          <a:prstGeom prst="roundRect">
            <a:avLst>
              <a:gd name="adj" fmla="val 1282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23900" y="3419475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3900" y="3419475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1">
                <a:solidFill>
                  <a:srgbClr val="FFFFFF"/>
                </a:solidFill>
                <a:latin typeface="微软雅黑"/>
                <a:ea typeface="微软雅黑"/>
              </a:rPr>
              <a:t>明火用火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3550" y="3314700"/>
            <a:ext cx="5048250" cy="590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不卧床吸烟、不乱丢烟头；打火机放在儿童拿不到的地方；取暖器远离窗帘被褥；熏烤、焚香、蚊香全程有人看管。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4105274"/>
            <a:ext cx="6286500" cy="742950"/>
          </a:xfrm>
          <a:prstGeom prst="roundRect">
            <a:avLst>
              <a:gd name="adj" fmla="val 12820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" y="4286250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3900" y="4286250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1">
                <a:solidFill>
                  <a:srgbClr val="FFFFFF"/>
                </a:solidFill>
                <a:latin typeface="微软雅黑"/>
                <a:ea typeface="微软雅黑"/>
              </a:rPr>
              <a:t>疏散通道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33550" y="4181475"/>
            <a:ext cx="5048250" cy="590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楼道、阳台、楼梯间不堆杂物；电动车严禁进楼入户、飞线充电；常闭式防火门保持关闭；防盗窗预留可向内开启的逃生口。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600" y="4972050"/>
            <a:ext cx="6286500" cy="742950"/>
          </a:xfrm>
          <a:prstGeom prst="roundRect">
            <a:avLst>
              <a:gd name="adj" fmla="val 1282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" y="5153025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3900" y="5153025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87" b="1">
                <a:solidFill>
                  <a:srgbClr val="FFFFFF"/>
                </a:solidFill>
                <a:latin typeface="微软雅黑"/>
                <a:ea typeface="微软雅黑"/>
              </a:rPr>
              <a:t>易燃易爆品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3550" y="5048250"/>
            <a:ext cx="5048250" cy="590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酒精、花露水、杀虫剂、充电宝远离灶台高温与阳光暴晒区域；酒精少量分装，禁止直接向电器喷洒。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24700" y="1504950"/>
            <a:ext cx="4457700" cy="238125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91400" y="1733550"/>
            <a:ext cx="39243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</a:rPr>
              <a:t>每月一次 · 十分钟"家庭安全扫描"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91400" y="2114550"/>
            <a:ext cx="39243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5000"/>
              </a:lnSpc>
              <a:spcBef>
                <a:spcPts val="0"/>
              </a:spcBef>
              <a:spcAft>
                <a:spcPts val="0"/>
              </a:spcAft>
            </a:pPr>
            <a:r>
              <a:rPr sz="1087" b="0">
                <a:solidFill>
                  <a:srgbClr val="C9DCF2"/>
                </a:solidFill>
                <a:latin typeface="微软雅黑"/>
                <a:ea typeface="微软雅黑"/>
              </a:rPr>
              <a:t>按左侧五类逐项过一遍，发现一项改一项。把"居家安全风险自查"变成家里的固定动作——这正是今年通知号召的"自觉养成居家安全风险自查习惯"。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24700" y="4076699"/>
            <a:ext cx="4457700" cy="1905000"/>
          </a:xfrm>
          <a:prstGeom prst="roundRect">
            <a:avLst>
              <a:gd name="adj" fmla="val 4000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124700" y="4076699"/>
            <a:ext cx="38100" cy="1905000"/>
          </a:xfrm>
          <a:prstGeom prst="rect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91400" y="4267200"/>
            <a:ext cx="39243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2401C"/>
                </a:solidFill>
                <a:latin typeface="微软雅黑"/>
                <a:ea typeface="微软雅黑"/>
              </a:rPr>
              <a:t>为什么必须自查？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91400" y="4591050"/>
            <a:ext cx="39243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6243A"/>
                </a:solidFill>
                <a:latin typeface="微软雅黑"/>
                <a:ea typeface="微软雅黑"/>
              </a:rPr>
              <a:t>应急管理部门在家庭火灾隐患通报中反复点名同一批"小习惯"：手机充电器不拔、电动车进楼入户、油锅起火处置不当、乱丢烟头、堵塞消防通道——小习惯，大隐患。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家庭应急计划：一张纸的预案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15 / 29</a:t>
            </a:r>
          </a:p>
        </p:txBody>
      </p:sp>
      <p:pic>
        <p:nvPicPr>
          <p:cNvPr id="7" name="Picture 6" descr="family_plan_1152x2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62050"/>
            <a:ext cx="10972800" cy="207645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600" y="3429000"/>
            <a:ext cx="5419725" cy="990599"/>
          </a:xfrm>
          <a:prstGeom prst="roundRect">
            <a:avLst>
              <a:gd name="adj" fmla="val 11538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0100" y="3676649"/>
            <a:ext cx="74295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" y="3676649"/>
            <a:ext cx="7429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谁知道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76400" y="3543300"/>
            <a:ext cx="4190999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全家熟记 110（报警）、119（火警）、120（急救）与家人手机号；教孩子背熟父母电话与家庭住址。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62675" y="3429000"/>
            <a:ext cx="5419725" cy="990599"/>
          </a:xfrm>
          <a:prstGeom prst="roundRect">
            <a:avLst>
              <a:gd name="adj" fmla="val 11538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53175" y="3676649"/>
            <a:ext cx="74295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3175" y="3676649"/>
            <a:ext cx="7429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去哪里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9475" y="3543300"/>
            <a:ext cx="4190999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确认周边应急避难场所的位置，规划至少两条不同方向的疏散路线，并实地走一遍。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4572000"/>
            <a:ext cx="5419725" cy="990599"/>
          </a:xfrm>
          <a:prstGeom prst="roundRect">
            <a:avLst>
              <a:gd name="adj" fmla="val 11538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00100" y="4819650"/>
            <a:ext cx="74295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0100" y="4819650"/>
            <a:ext cx="7429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带什么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76400" y="4686300"/>
            <a:ext cx="4190999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应急包放在全家人都知道、灾害时顺手可取的位置（入户门口或床头）；全员清楚包里有什么。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62675" y="4572000"/>
            <a:ext cx="5419725" cy="990599"/>
          </a:xfrm>
          <a:prstGeom prst="roundRect">
            <a:avLst>
              <a:gd name="adj" fmla="val 11538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353175" y="4819650"/>
            <a:ext cx="74295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3175" y="4819650"/>
            <a:ext cx="7429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怎么联系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9475" y="4686300"/>
            <a:ext cx="4190999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约定失散后的集合点；指定一名外地亲友作为"中转联系人"——灾害发生时本地通信线路往往拥堵。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家庭应急物资储备清单（基础版 11 类）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514350"/>
            <a:ext cx="58674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应急管理部《全国基础版家庭应急物资储备建议清单》（2020 年 11 月）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16 / 29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1143000"/>
          <a:ext cx="10972799" cy="4257675"/>
        </p:xfrm>
        <a:graphic>
          <a:graphicData uri="http://schemas.openxmlformats.org/drawingml/2006/table">
            <a:tbl>
              <a:tblPr/>
              <a:tblGrid>
                <a:gridCol w="495299"/>
                <a:gridCol w="1809750"/>
                <a:gridCol w="8667750"/>
              </a:tblGrid>
              <a:tr h="38100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序号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物品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储备要点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1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饮用水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保障每人 3 天基本饮水需求，至少 3 升 / 人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2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方便食品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保障每人 3 天基本食物需求：巧克力、肉类罐头、压缩饼干等高热量食品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3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灭火器和灭火毯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扑救初起火灾；灭火毯可披覆在身上逃生；建议存放在灶具附近明显位置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4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呼吸面罩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每人 1 个消防过滤式自救呼吸器，用于火灾逃生；存放在房门等逃生必经处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5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手电筒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防水防爆型；定期充电或更换电池；建议存放在床头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6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多功能小刀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具备刀锯、螺丝刀、钢钳等组合功能；放应急包内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7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收音机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接收应急广播；定期充电或更换电池；放应急包内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8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救生哨子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选择无核产品，可吹出高频求救信号；放应急包内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9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外用药品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止血粉、止血贴、纱布绷带、棉球、碘伏棉棒等，处理伤口、消毒杀菌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10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消毒湿纸巾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用于个人卫生清洁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352425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11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医用外科口罩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37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病毒防护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59245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各地在基础版之上发布了扩充版清单（如江西省扩充版含 5 大类 66 种物资），可结合本地灾害风险与家庭实际增减——山区重点防水防地质，沿海重点防台风。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应急包与黄金 48 小时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17 / 29</a:t>
            </a:r>
          </a:p>
        </p:txBody>
      </p:sp>
      <p:pic>
        <p:nvPicPr>
          <p:cNvPr id="7" name="Picture 6" descr="family_kit_470x4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38250"/>
            <a:ext cx="4476750" cy="400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0"/>
            <a:ext cx="447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基础版应急包：水、食品、照明、求救、急救、防护六大功能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72100" y="1238250"/>
            <a:ext cx="2857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0" b="1">
                <a:solidFill>
                  <a:srgbClr val="E8562A"/>
                </a:solidFill>
                <a:latin typeface="微软雅黑"/>
                <a:ea typeface="微软雅黑"/>
              </a:rPr>
              <a:t>48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3800" y="1447800"/>
            <a:ext cx="4000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0B3A6B"/>
                </a:solidFill>
                <a:latin typeface="微软雅黑"/>
                <a:ea typeface="微软雅黑"/>
              </a:rPr>
              <a:t>小时 · 黄金救援期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43800" y="1866899"/>
            <a:ext cx="4000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0"/>
                </a:solidFill>
                <a:latin typeface="微软雅黑"/>
                <a:ea typeface="微软雅黑"/>
              </a:rPr>
              <a:t>灾害发生后最关键的自救互救窗口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2100" y="2609850"/>
            <a:ext cx="6210300" cy="723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在专业救援力量到达之前，第一时间能帮到你的，是身边的家人、邻居，和你自己提前准备的那只应急包——它在"黄金救援期"里为生命争取时间。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72100" y="3543300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72100" y="3543300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FFFFFF"/>
                </a:solidFill>
                <a:latin typeface="微软雅黑"/>
                <a:ea typeface="微软雅黑"/>
              </a:rPr>
              <a:t>放对位置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1750" y="3524250"/>
            <a:ext cx="520065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全家人都知道、灾害时顺手可取：入户门口或床头，而不是储藏室最深处。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72100" y="4248150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72100" y="4248150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FFFFFF"/>
                </a:solidFill>
                <a:latin typeface="微软雅黑"/>
                <a:ea typeface="微软雅黑"/>
              </a:rPr>
              <a:t>定期维护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1750" y="4229100"/>
            <a:ext cx="520065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每半年检查一次：食品保质期、药品有效期、电池电量、饮用水更换。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72100" y="4953000"/>
            <a:ext cx="876300" cy="381000"/>
          </a:xfrm>
          <a:prstGeom prst="roundRect">
            <a:avLst>
              <a:gd name="adj" fmla="val 2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72100" y="4953000"/>
            <a:ext cx="8763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FFFFFF"/>
                </a:solidFill>
                <a:latin typeface="微软雅黑"/>
                <a:ea typeface="微软雅黑"/>
              </a:rPr>
              <a:t>因地制宜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1750" y="4933950"/>
            <a:ext cx="5200650" cy="571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结合本地灾害风险增减：地震多发区备加固与定位装备，沿海备防台风物资，山区备防雨防寒。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预警响应：从收到预警到撤离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18 /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1143000"/>
            <a:ext cx="2514600" cy="3048000"/>
          </a:xfrm>
          <a:prstGeom prst="roundRect">
            <a:avLst>
              <a:gd name="adj" fmla="val 5303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1333500"/>
            <a:ext cx="1905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2E7DD1"/>
                </a:solidFill>
                <a:latin typeface="微软雅黑"/>
                <a:ea typeface="微软雅黑"/>
              </a:rPr>
              <a:t>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1828800"/>
            <a:ext cx="1905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收到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228850"/>
            <a:ext cx="21336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通过官方渠道获取预警：气象与应急预警 App、应急广播、社区"叫应"。不信谣、不传谣，以官方发布为准。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4200" y="2514600"/>
            <a:ext cx="304800" cy="30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E7DD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29000" y="1143000"/>
            <a:ext cx="2514600" cy="3048000"/>
          </a:xfrm>
          <a:prstGeom prst="roundRect">
            <a:avLst>
              <a:gd name="adj" fmla="val 5303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9500" y="1333500"/>
            <a:ext cx="1905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2E7DD1"/>
                </a:solidFill>
                <a:latin typeface="微软雅黑"/>
                <a:ea typeface="微软雅黑"/>
              </a:rPr>
              <a:t>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9500" y="1828800"/>
            <a:ext cx="1905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判断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9500" y="2228850"/>
            <a:ext cx="21336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看懂预警级别与含义。以暴雨预警为例：蓝色→黄色→橙色→红色，级别越高风险越大，响应动作必须升级。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0" y="2514600"/>
            <a:ext cx="304800" cy="30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E7DD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48400" y="1143000"/>
            <a:ext cx="2514600" cy="3048000"/>
          </a:xfrm>
          <a:prstGeom prst="rect">
            <a:avLst/>
          </a:prstGeom>
          <a:gradFill rotWithShape="1">
            <a:gsLst>
              <a:gs pos="0">
                <a:srgbClr val="B44018"/>
              </a:gs>
              <a:gs pos="100000">
                <a:srgbClr val="E8562A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1333500"/>
            <a:ext cx="1905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FFFFFF"/>
                </a:solidFill>
                <a:latin typeface="微软雅黑"/>
                <a:ea typeface="微软雅黑"/>
              </a:rPr>
              <a:t>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1828800"/>
            <a:ext cx="1905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行动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2228850"/>
            <a:ext cx="21336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FFE9DE"/>
                </a:solidFill>
                <a:latin typeface="微软雅黑"/>
                <a:ea typeface="微软雅黑"/>
              </a:rPr>
              <a:t>按预警级别执行对应动作：停止户外作业与危险区域活动、转移车辆物资、撤离低洼地带、切断电源与燃气。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0" y="2514600"/>
            <a:ext cx="304800" cy="30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E7DD1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67800" y="1143000"/>
            <a:ext cx="2514600" cy="3048000"/>
          </a:xfrm>
          <a:prstGeom prst="roundRect">
            <a:avLst>
              <a:gd name="adj" fmla="val 5303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58300" y="1333500"/>
            <a:ext cx="1905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2E7DD1"/>
                </a:solidFill>
                <a:latin typeface="微软雅黑"/>
                <a:ea typeface="微软雅黑"/>
              </a:rPr>
              <a:t>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58300" y="1828800"/>
            <a:ext cx="1905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0B3A6B"/>
                </a:solidFill>
                <a:latin typeface="微软雅黑"/>
                <a:ea typeface="微软雅黑"/>
              </a:rPr>
              <a:t>反馈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58300" y="2228850"/>
            <a:ext cx="2133600" cy="1809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向社区、单位报告自身安全状况；未脱离危险立即求救——拨打 119/110，被困时用敲击方式发出求救信号。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09600" y="4476750"/>
            <a:ext cx="6572250" cy="1504950"/>
          </a:xfrm>
          <a:prstGeom prst="roundRect">
            <a:avLst>
              <a:gd name="adj" fmla="val 7594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95350" y="4476750"/>
            <a:ext cx="6000750" cy="1504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1">
                <a:solidFill>
                  <a:srgbClr val="0B3A6B"/>
                </a:solidFill>
                <a:latin typeface="微软雅黑"/>
                <a:ea typeface="微软雅黑"/>
              </a:rPr>
              <a:t>记住一条量化触发线：</a:t>
            </a: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暴雨</a:t>
            </a:r>
            <a:r>
              <a:rPr sz="1162" b="1">
                <a:solidFill>
                  <a:srgbClr val="C2401C"/>
                </a:solidFill>
                <a:latin typeface="微软雅黑"/>
                <a:ea typeface="微软雅黑"/>
              </a:rPr>
              <a:t>橙色预警</a:t>
            </a: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 = 未来 3 小时内降雨量将达 50 毫米以上，或已达 50 毫米以上且可能持续——此时应立即停止前往低洼、河道、地下空间等危险区域。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53299" y="4476750"/>
            <a:ext cx="4229100" cy="1504950"/>
          </a:xfrm>
          <a:prstGeom prst="roundRect">
            <a:avLst>
              <a:gd name="adj" fmla="val 7594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0" y="4476750"/>
            <a:ext cx="3714750" cy="1504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1">
                <a:solidFill>
                  <a:srgbClr val="C2401C"/>
                </a:solidFill>
                <a:latin typeface="微软雅黑"/>
                <a:ea typeface="微软雅黑"/>
              </a:rPr>
              <a:t>手机设置提醒：</a:t>
            </a: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现在就打开手机的"应急预警"开关（地震预警、极端天气预警），让预警信息能第一时间到达你和家人的手机。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82A50"/>
              </a:gs>
              <a:gs pos="100000">
                <a:srgbClr val="164A80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58250" y="-857250"/>
            <a:ext cx="4190999" cy="4190999"/>
          </a:xfrm>
          <a:prstGeom prst="ellipse">
            <a:avLst/>
          </a:prstGeom>
          <a:solidFill>
            <a:srgbClr val="2E7DD1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49000" y="5143500"/>
            <a:ext cx="2667000" cy="2667000"/>
          </a:xfrm>
          <a:prstGeom prst="ellipse">
            <a:avLst/>
          </a:prstGeom>
          <a:solidFill>
            <a:srgbClr val="E8562A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7749" y="2038349"/>
            <a:ext cx="66675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100" b="1">
                <a:solidFill>
                  <a:srgbClr val="FFFFFF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47749" y="35433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49" y="3790949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</a:rPr>
              <a:t>分灾种避险技能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49" y="462915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A9C9EC"/>
                </a:solidFill>
                <a:latin typeface="微软雅黑"/>
                <a:ea typeface="微软雅黑"/>
              </a:rPr>
              <a:t>地震、火灾、洪涝、台风、地质灾害、雷电——把关键动作变成条件反射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地震避险：伏地 · 遮挡 · 手抓牢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20 / 29</a:t>
            </a:r>
          </a:p>
        </p:txBody>
      </p:sp>
      <p:pic>
        <p:nvPicPr>
          <p:cNvPr id="7" name="Picture 6" descr="quake_drill_600x4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38250"/>
            <a:ext cx="5715000" cy="41909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5245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就近躲避：伏地（降低重心）、遮挡（护住头颈）、手抓牢（抓住桌腿）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6610350" y="1238250"/>
            <a:ext cx="4972050" cy="5334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10350" y="1238250"/>
            <a:ext cx="497205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8A5B"/>
                </a:solidFill>
                <a:latin typeface="微软雅黑"/>
                <a:ea typeface="微软雅黑"/>
              </a:rPr>
              <a:t>先躲避</a:t>
            </a: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，后撤离——绝不盲目奔跑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10350" y="1924049"/>
            <a:ext cx="4972050" cy="857250"/>
          </a:xfrm>
          <a:prstGeom prst="roundRect">
            <a:avLst>
              <a:gd name="adj" fmla="val 11111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724650" y="2152650"/>
            <a:ext cx="704850" cy="381000"/>
          </a:xfrm>
          <a:prstGeom prst="roundRect">
            <a:avLst>
              <a:gd name="adj" fmla="val 15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24650" y="2152650"/>
            <a:ext cx="7048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FFFFFF"/>
                </a:solidFill>
                <a:latin typeface="微软雅黑"/>
                <a:ea typeface="微软雅黑"/>
              </a:rPr>
              <a:t>室内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0" y="2000250"/>
            <a:ext cx="39243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就近躲在结实家具下、承重墙角或开间小的卫生间；远离玻璃窗、吊灯、外墙与高柜；不乘电梯；强烈晃动停止后再有序撤离。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10350" y="2905125"/>
            <a:ext cx="4972050" cy="857250"/>
          </a:xfrm>
          <a:prstGeom prst="roundRect">
            <a:avLst>
              <a:gd name="adj" fmla="val 11111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724650" y="3133725"/>
            <a:ext cx="704850" cy="381000"/>
          </a:xfrm>
          <a:prstGeom prst="roundRect">
            <a:avLst>
              <a:gd name="adj" fmla="val 15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24650" y="3133725"/>
            <a:ext cx="7048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FFFFFF"/>
                </a:solidFill>
                <a:latin typeface="微软雅黑"/>
                <a:ea typeface="微软雅黑"/>
              </a:rPr>
              <a:t>室外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43800" y="2981325"/>
            <a:ext cx="39243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远离建筑物、桥梁、广告牌、电线杆与围墙，到空旷处蹲下、双手护头；在山区警惕滚石与滑坡，向垂直于滚石方向两侧高处跑。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10350" y="3886200"/>
            <a:ext cx="4972050" cy="857250"/>
          </a:xfrm>
          <a:prstGeom prst="roundRect">
            <a:avLst>
              <a:gd name="adj" fmla="val 11111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724650" y="4114800"/>
            <a:ext cx="704850" cy="381000"/>
          </a:xfrm>
          <a:prstGeom prst="roundRect">
            <a:avLst>
              <a:gd name="adj" fmla="val 15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24650" y="4114800"/>
            <a:ext cx="7048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FFFFFF"/>
                </a:solidFill>
                <a:latin typeface="微软雅黑"/>
                <a:ea typeface="微软雅黑"/>
              </a:rPr>
              <a:t>被困废墟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43800" y="3962399"/>
            <a:ext cx="39243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保存体力，用敲击代替呼喊（敲击管道或墙壁，节奏约每分钟 30 次）；护住口鼻防烟尘；听到救援靠近时再短促呼救。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10350" y="4781550"/>
            <a:ext cx="4972050" cy="876300"/>
          </a:xfrm>
          <a:prstGeom prst="roundRect">
            <a:avLst>
              <a:gd name="adj" fmla="val 8695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610350" y="4781550"/>
            <a:ext cx="38100" cy="876300"/>
          </a:xfrm>
          <a:prstGeom prst="rect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38950" y="4781550"/>
            <a:ext cx="45720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C2401C"/>
                </a:solidFill>
                <a:latin typeface="微软雅黑"/>
                <a:ea typeface="微软雅黑"/>
              </a:rPr>
              <a:t>逃生误区：</a:t>
            </a:r>
            <a:r>
              <a:rPr sz="1012" b="0">
                <a:solidFill>
                  <a:srgbClr val="C2401C"/>
                </a:solidFill>
                <a:latin typeface="微软雅黑"/>
                <a:ea typeface="微软雅黑"/>
              </a:rPr>
              <a:t>地震时盲目奔跑撤离易被坠物砸伤；乘电梯可能被困；大声呼救会消耗体力并吸入烟尘。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居家防火："三清三关" + 火场逃生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21 / 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1430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0B3A6B"/>
                </a:solidFill>
                <a:latin typeface="微软雅黑"/>
                <a:ea typeface="微软雅黑"/>
              </a:rPr>
              <a:t>三清 · 清走可燃物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409700"/>
            <a:ext cx="3505200" cy="1162050"/>
          </a:xfrm>
          <a:prstGeom prst="roundRect">
            <a:avLst>
              <a:gd name="adj" fmla="val 9836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" y="1543050"/>
            <a:ext cx="3143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37" b="1">
                <a:solidFill>
                  <a:srgbClr val="0B3A6B"/>
                </a:solidFill>
                <a:latin typeface="微软雅黑"/>
                <a:ea typeface="微软雅黑"/>
              </a:rPr>
              <a:t>清厨房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1847850"/>
            <a:ext cx="3143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让油、纸、布等可燃物远离炉灶；定期清理抽油烟机、燃气灶具油渍。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09700"/>
            <a:ext cx="3505200" cy="1162050"/>
          </a:xfrm>
          <a:prstGeom prst="roundRect">
            <a:avLst>
              <a:gd name="adj" fmla="val 9836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33900" y="1543050"/>
            <a:ext cx="3143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37" b="1">
                <a:solidFill>
                  <a:srgbClr val="0B3A6B"/>
                </a:solidFill>
                <a:latin typeface="微软雅黑"/>
                <a:ea typeface="微软雅黑"/>
              </a:rPr>
              <a:t>清阳台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3900" y="1847850"/>
            <a:ext cx="3143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清理纸箱、纸皮、塑料等易燃杂物；长时间外出关闭门窗，防火星飞入。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409700"/>
            <a:ext cx="3505200" cy="1162050"/>
          </a:xfrm>
          <a:prstGeom prst="roundRect">
            <a:avLst>
              <a:gd name="adj" fmla="val 9836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67699" y="1543050"/>
            <a:ext cx="3143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37" b="1">
                <a:solidFill>
                  <a:srgbClr val="0B3A6B"/>
                </a:solidFill>
                <a:latin typeface="微软雅黑"/>
                <a:ea typeface="微软雅黑"/>
              </a:rPr>
              <a:t>清楼道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7699" y="1847850"/>
            <a:ext cx="3143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走道、楼梯拐角、地下室不堆杂物；电缆井、电梯井内不存放物品。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27813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2E7DD1"/>
                </a:solidFill>
                <a:latin typeface="微软雅黑"/>
                <a:ea typeface="微软雅黑"/>
              </a:rPr>
              <a:t>三关 · 关掉起火源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3048000"/>
            <a:ext cx="3505200" cy="1162050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0100" y="3181350"/>
            <a:ext cx="3143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37" b="1">
                <a:solidFill>
                  <a:srgbClr val="2E7DD1"/>
                </a:solidFill>
                <a:latin typeface="微软雅黑"/>
                <a:ea typeface="微软雅黑"/>
              </a:rPr>
              <a:t>关燃气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" y="3486150"/>
            <a:ext cx="3143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用气后及时关闭气源；不擅改燃气管路；定期检查软管老化、漏气。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048000"/>
            <a:ext cx="3505200" cy="1162050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33900" y="3181350"/>
            <a:ext cx="3143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37" b="1">
                <a:solidFill>
                  <a:srgbClr val="2E7DD1"/>
                </a:solidFill>
                <a:latin typeface="微软雅黑"/>
                <a:ea typeface="微软雅黑"/>
              </a:rPr>
              <a:t>关电源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3900" y="3486150"/>
            <a:ext cx="3143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电器不用时立刻拔掉电源；不私拉乱接；大功率电器不超负荷使用。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77200" y="3048000"/>
            <a:ext cx="3505200" cy="1162050"/>
          </a:xfrm>
          <a:prstGeom prst="roundRect">
            <a:avLst>
              <a:gd name="adj" fmla="val 9836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67699" y="3181350"/>
            <a:ext cx="31432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37" b="1">
                <a:solidFill>
                  <a:srgbClr val="2E7DD1"/>
                </a:solidFill>
                <a:latin typeface="微软雅黑"/>
                <a:ea typeface="微软雅黑"/>
              </a:rPr>
              <a:t>关火源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67699" y="3486150"/>
            <a:ext cx="3143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不卧床吸烟；打火机放到儿童拿不到的地方；酒精炉等明火用完即关。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4419600"/>
            <a:ext cx="10972800" cy="1562100"/>
          </a:xfrm>
          <a:prstGeom prst="rect">
            <a:avLst/>
          </a:prstGeom>
          <a:gradFill rotWithShape="1">
            <a:gsLst>
              <a:gs pos="0">
                <a:srgbClr val="B44018"/>
              </a:gs>
              <a:gs pos="100000">
                <a:srgbClr val="E8562A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5350" y="4572000"/>
            <a:ext cx="104013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1">
                <a:solidFill>
                  <a:srgbClr val="FFFFFF"/>
                </a:solidFill>
                <a:latin typeface="微软雅黑"/>
                <a:ea typeface="微软雅黑"/>
              </a:rPr>
              <a:t>火场逃生五要点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5350" y="4876800"/>
            <a:ext cx="104013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FFE9DE"/>
                </a:solidFill>
                <a:latin typeface="微软雅黑"/>
                <a:ea typeface="微软雅黑"/>
              </a:rPr>
              <a:t>① 第一时间拨打 119，按疏散标志有序逃生，不乘电梯　② 穿过浓烟时用湿衣物捂住口鼻，弯腰或匍匐贴墙前行　③ 身上起火就地打滚压灭火苗　④ 无法逃离时退到阳台、靠窗房间，关门堵烟、挥动鲜艳衣物呼救待援　⑤ 盲目跳楼会伤身，三层以下可借助绳索、床单缓降。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暴雨与洪涝：不趟水、不摸杆、不逞强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22 / 29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238250"/>
            <a:ext cx="1781175" cy="457200"/>
          </a:xfrm>
          <a:prstGeom prst="rect">
            <a:avLst/>
          </a:prstGeom>
          <a:gradFill rotWithShape="1">
            <a:gsLst>
              <a:gs pos="0">
                <a:srgbClr val="B44018"/>
              </a:gs>
              <a:gs pos="100000">
                <a:srgbClr val="E8562A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238250"/>
            <a:ext cx="1781175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</a:rPr>
              <a:t>不趟深水</a:t>
            </a:r>
          </a:p>
        </p:txBody>
      </p:sp>
      <p:sp>
        <p:nvSpPr>
          <p:cNvPr id="9" name="Rectangle 8"/>
          <p:cNvSpPr/>
          <p:nvPr/>
        </p:nvSpPr>
        <p:spPr>
          <a:xfrm>
            <a:off x="2505075" y="1238250"/>
            <a:ext cx="1781175" cy="457200"/>
          </a:xfrm>
          <a:prstGeom prst="rect">
            <a:avLst/>
          </a:prstGeom>
          <a:gradFill rotWithShape="1">
            <a:gsLst>
              <a:gs pos="0">
                <a:srgbClr val="B44018"/>
              </a:gs>
              <a:gs pos="100000">
                <a:srgbClr val="E8562A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05075" y="1238250"/>
            <a:ext cx="1781175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</a:rPr>
              <a:t>不摸灯杆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0550" y="1238250"/>
            <a:ext cx="1781175" cy="457200"/>
          </a:xfrm>
          <a:prstGeom prst="rect">
            <a:avLst/>
          </a:prstGeom>
          <a:gradFill rotWithShape="1">
            <a:gsLst>
              <a:gs pos="0">
                <a:srgbClr val="B44018"/>
              </a:gs>
              <a:gs pos="100000">
                <a:srgbClr val="E8562A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1238250"/>
            <a:ext cx="1781175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FFFFFF"/>
                </a:solidFill>
                <a:latin typeface="微软雅黑"/>
                <a:ea typeface="微软雅黑"/>
              </a:rPr>
              <a:t>不树下避雨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1866899"/>
            <a:ext cx="5572125" cy="723900"/>
          </a:xfrm>
          <a:prstGeom prst="roundRect">
            <a:avLst>
              <a:gd name="adj" fmla="val 13157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42950" y="2047875"/>
            <a:ext cx="552450" cy="361950"/>
          </a:xfrm>
          <a:prstGeom prst="roundRect">
            <a:avLst>
              <a:gd name="adj" fmla="val 15789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2950" y="2047875"/>
            <a:ext cx="5524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FFFFFF"/>
                </a:solidFill>
                <a:latin typeface="微软雅黑"/>
                <a:ea typeface="微软雅黑"/>
              </a:rPr>
              <a:t>室内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09700" y="1924049"/>
            <a:ext cx="466725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室外积水漫入时立即切断电源，防止积水带电伤人；低洼住户提前转移贵重物品、做好挡水准备。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2705100"/>
            <a:ext cx="5572125" cy="723900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42950" y="2886075"/>
            <a:ext cx="552450" cy="361950"/>
          </a:xfrm>
          <a:prstGeom prst="roundRect">
            <a:avLst>
              <a:gd name="adj" fmla="val 15789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2950" y="2886075"/>
            <a:ext cx="5524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FFFFFF"/>
                </a:solidFill>
                <a:latin typeface="微软雅黑"/>
                <a:ea typeface="微软雅黑"/>
              </a:rPr>
              <a:t>户外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09700" y="2762250"/>
            <a:ext cx="466725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向高处转移；远离路灯、高压线、围墙；积水超过膝盖不强行通过；绕开涵洞、地下通道、下穿立交。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3543300"/>
            <a:ext cx="5572125" cy="723900"/>
          </a:xfrm>
          <a:prstGeom prst="roundRect">
            <a:avLst>
              <a:gd name="adj" fmla="val 13157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42950" y="3724275"/>
            <a:ext cx="552450" cy="361950"/>
          </a:xfrm>
          <a:prstGeom prst="roundRect">
            <a:avLst>
              <a:gd name="adj" fmla="val 15789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2950" y="3724275"/>
            <a:ext cx="5524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FFFFFF"/>
                </a:solidFill>
                <a:latin typeface="微软雅黑"/>
                <a:ea typeface="微软雅黑"/>
              </a:rPr>
              <a:t>车辆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09700" y="3600450"/>
            <a:ext cx="466725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水位超过车门 1/3 立即弃车；水中熄火不二次启动；车门推不开时用破窗锤砸侧窗玻璃边缘（勿砸前挡）。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9600" y="4381500"/>
            <a:ext cx="5572125" cy="723900"/>
          </a:xfrm>
          <a:prstGeom prst="roundRect">
            <a:avLst>
              <a:gd name="adj" fmla="val 13157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42950" y="4562475"/>
            <a:ext cx="552450" cy="361950"/>
          </a:xfrm>
          <a:prstGeom prst="roundRect">
            <a:avLst>
              <a:gd name="adj" fmla="val 15789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2950" y="4562475"/>
            <a:ext cx="5524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1">
                <a:solidFill>
                  <a:srgbClr val="FFFFFF"/>
                </a:solidFill>
                <a:latin typeface="微软雅黑"/>
                <a:ea typeface="微软雅黑"/>
              </a:rPr>
              <a:t>灾后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09700" y="4438650"/>
            <a:ext cx="466725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不喝生水、不吃被洪水泡过的食物；回家先检查电气燃气，用手电照明，不划火柴以防燃气爆燃。</a:t>
            </a:r>
          </a:p>
        </p:txBody>
      </p:sp>
      <p:pic>
        <p:nvPicPr>
          <p:cNvPr id="29" name="Picture 28" descr="flood_city_543x4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325" y="1238250"/>
            <a:ext cx="5172075" cy="43053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410325" y="5638800"/>
            <a:ext cx="517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城市内涝时段：行人撤向高处，车辆避开积水路段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台风 · 地质灾害 · 雷电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23 / 29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1143000"/>
            <a:ext cx="10972800" cy="914400"/>
          </a:xfrm>
          <a:prstGeom prst="roundRect">
            <a:avLst>
              <a:gd name="adj" fmla="val 12500"/>
            </a:avLst>
          </a:prstGeom>
          <a:solidFill>
            <a:srgbClr val="2E7DD1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2500" y="1352550"/>
            <a:ext cx="495299" cy="495299"/>
          </a:xfrm>
          <a:prstGeom prst="roundRect">
            <a:avLst>
              <a:gd name="adj" fmla="val 23076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52500" y="1352550"/>
            <a:ext cx="495299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1352550"/>
            <a:ext cx="1428750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B3A6B"/>
                </a:solidFill>
                <a:latin typeface="微软雅黑"/>
                <a:ea typeface="微软雅黑"/>
              </a:rPr>
              <a:t>台风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62350" y="1352550"/>
            <a:ext cx="495299" cy="495299"/>
          </a:xfrm>
          <a:prstGeom prst="roundRect">
            <a:avLst>
              <a:gd name="adj" fmla="val 23076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2350" y="1352550"/>
            <a:ext cx="495299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71950" y="1352550"/>
            <a:ext cx="1428750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B3A6B"/>
                </a:solidFill>
                <a:latin typeface="微软雅黑"/>
                <a:ea typeface="微软雅黑"/>
              </a:rPr>
              <a:t>滑坡泥石流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352550"/>
            <a:ext cx="495299" cy="495299"/>
          </a:xfrm>
          <a:prstGeom prst="roundRect">
            <a:avLst>
              <a:gd name="adj" fmla="val 23076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0" y="1352550"/>
            <a:ext cx="495299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FFFFFF"/>
                </a:solidFill>
                <a:latin typeface="微软雅黑"/>
                <a:ea typeface="微软雅黑"/>
              </a:rPr>
              <a:t>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1352550"/>
            <a:ext cx="1428750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B3A6B"/>
                </a:solidFill>
                <a:latin typeface="微软雅黑"/>
                <a:ea typeface="微软雅黑"/>
              </a:rPr>
              <a:t>雷电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7500" y="1352550"/>
            <a:ext cx="4572000" cy="4952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0">
                <a:solidFill>
                  <a:srgbClr val="5A6B80"/>
                </a:solidFill>
                <a:latin typeface="微软雅黑"/>
                <a:ea typeface="微软雅黑"/>
              </a:rPr>
              <a:t>一句话一个动作：贴好窗、跑两侧、断电源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2247900"/>
            <a:ext cx="3505200" cy="3143250"/>
          </a:xfrm>
          <a:prstGeom prst="roundRect">
            <a:avLst>
              <a:gd name="adj" fmla="val 3636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150" y="2457450"/>
            <a:ext cx="3048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B3A6B"/>
                </a:solidFill>
                <a:latin typeface="微软雅黑"/>
                <a:ea typeface="微软雅黑"/>
              </a:rPr>
              <a:t>台风</a:t>
            </a:r>
          </a:p>
        </p:txBody>
      </p:sp>
      <p:sp>
        <p:nvSpPr>
          <p:cNvPr id="20" name="Oval 19"/>
          <p:cNvSpPr/>
          <p:nvPr/>
        </p:nvSpPr>
        <p:spPr>
          <a:xfrm>
            <a:off x="819150" y="28860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3449" y="28194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关紧门窗，用胶布在玻璃上贴"米"字格防飞溅</a:t>
            </a:r>
          </a:p>
        </p:txBody>
      </p:sp>
      <p:sp>
        <p:nvSpPr>
          <p:cNvPr id="22" name="Oval 21"/>
          <p:cNvSpPr/>
          <p:nvPr/>
        </p:nvSpPr>
        <p:spPr>
          <a:xfrm>
            <a:off x="819150" y="34766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3449" y="34099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收好阳台花盆、杂物，加固易被吹动的搭建物</a:t>
            </a:r>
          </a:p>
        </p:txBody>
      </p:sp>
      <p:sp>
        <p:nvSpPr>
          <p:cNvPr id="24" name="Oval 23"/>
          <p:cNvSpPr/>
          <p:nvPr/>
        </p:nvSpPr>
        <p:spPr>
          <a:xfrm>
            <a:off x="819150" y="40671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3449" y="40005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尽量不外出；远离广告牌、临时建筑、电线杆，防高空坠物</a:t>
            </a:r>
          </a:p>
        </p:txBody>
      </p:sp>
      <p:sp>
        <p:nvSpPr>
          <p:cNvPr id="26" name="Oval 25"/>
          <p:cNvSpPr/>
          <p:nvPr/>
        </p:nvSpPr>
        <p:spPr>
          <a:xfrm>
            <a:off x="819150" y="46577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3449" y="45910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灾后返家先检查水电燃气，不使用受损设施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2247900"/>
            <a:ext cx="3505200" cy="3143250"/>
          </a:xfrm>
          <a:prstGeom prst="roundRect">
            <a:avLst>
              <a:gd name="adj" fmla="val 3636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52950" y="2457450"/>
            <a:ext cx="3048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C2401C"/>
                </a:solidFill>
                <a:latin typeface="微软雅黑"/>
                <a:ea typeface="微软雅黑"/>
              </a:rPr>
              <a:t>滑坡 · 泥石流</a:t>
            </a:r>
          </a:p>
        </p:txBody>
      </p:sp>
      <p:sp>
        <p:nvSpPr>
          <p:cNvPr id="30" name="Oval 29"/>
          <p:cNvSpPr/>
          <p:nvPr/>
        </p:nvSpPr>
        <p:spPr>
          <a:xfrm>
            <a:off x="4552950" y="28860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67250" y="28194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前兆：山坡裂缝、坡脚冒浑水、山谷传来轰鸣声</a:t>
            </a:r>
          </a:p>
        </p:txBody>
      </p:sp>
      <p:sp>
        <p:nvSpPr>
          <p:cNvPr id="32" name="Oval 31"/>
          <p:cNvSpPr/>
          <p:nvPr/>
        </p:nvSpPr>
        <p:spPr>
          <a:xfrm>
            <a:off x="4552950" y="34766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67250" y="34099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逃生方向：向与泥石流流向垂直的两侧高处跑</a:t>
            </a:r>
          </a:p>
        </p:txBody>
      </p:sp>
      <p:sp>
        <p:nvSpPr>
          <p:cNvPr id="34" name="Oval 33"/>
          <p:cNvSpPr/>
          <p:nvPr/>
        </p:nvSpPr>
        <p:spPr>
          <a:xfrm>
            <a:off x="4552950" y="40671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667250" y="40005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绝不能顺沟往下跑，也不能躲在低洼处、沟谷口</a:t>
            </a:r>
          </a:p>
        </p:txBody>
      </p:sp>
      <p:sp>
        <p:nvSpPr>
          <p:cNvPr id="36" name="Oval 35"/>
          <p:cNvSpPr/>
          <p:nvPr/>
        </p:nvSpPr>
        <p:spPr>
          <a:xfrm>
            <a:off x="4552950" y="46577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67250" y="45910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雨季注意房前屋后边坡变化，听到异响立即撤离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77200" y="2247900"/>
            <a:ext cx="3505200" cy="3143250"/>
          </a:xfrm>
          <a:prstGeom prst="roundRect">
            <a:avLst>
              <a:gd name="adj" fmla="val 3636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86750" y="2457450"/>
            <a:ext cx="3048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0B3A6B"/>
                </a:solidFill>
                <a:latin typeface="微软雅黑"/>
                <a:ea typeface="微软雅黑"/>
              </a:rPr>
              <a:t>雷电</a:t>
            </a:r>
          </a:p>
        </p:txBody>
      </p:sp>
      <p:sp>
        <p:nvSpPr>
          <p:cNvPr id="40" name="Oval 39"/>
          <p:cNvSpPr/>
          <p:nvPr/>
        </p:nvSpPr>
        <p:spPr>
          <a:xfrm>
            <a:off x="8286750" y="28860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401050" y="28194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关好门窗，拔掉不必要的电器插头</a:t>
            </a:r>
          </a:p>
        </p:txBody>
      </p:sp>
      <p:sp>
        <p:nvSpPr>
          <p:cNvPr id="42" name="Oval 41"/>
          <p:cNvSpPr/>
          <p:nvPr/>
        </p:nvSpPr>
        <p:spPr>
          <a:xfrm>
            <a:off x="8286750" y="34766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401050" y="34099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不触摸金属管道、暖气片等金属物体</a:t>
            </a:r>
          </a:p>
        </p:txBody>
      </p:sp>
      <p:sp>
        <p:nvSpPr>
          <p:cNvPr id="44" name="Oval 43"/>
          <p:cNvSpPr/>
          <p:nvPr/>
        </p:nvSpPr>
        <p:spPr>
          <a:xfrm>
            <a:off x="8286750" y="406717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401050" y="400050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远离窗户与外墙，不在树下、线杆下避雨</a:t>
            </a:r>
          </a:p>
        </p:txBody>
      </p:sp>
      <p:sp>
        <p:nvSpPr>
          <p:cNvPr id="46" name="Oval 45"/>
          <p:cNvSpPr/>
          <p:nvPr/>
        </p:nvSpPr>
        <p:spPr>
          <a:xfrm>
            <a:off x="8286750" y="4657725"/>
            <a:ext cx="47625" cy="47625"/>
          </a:xfrm>
          <a:prstGeom prst="ellipse">
            <a:avLst/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401050" y="4591050"/>
            <a:ext cx="30099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户外不携带金属柄雨伞、锄头等高举物品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防灾减灾七条生命法则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514350"/>
            <a:ext cx="58674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消防部门广为传播的避险口诀 · 请带回家教给家人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24 / 29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06680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38200" y="1181100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1181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066800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地震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00300" y="1066800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遇地震，先躲避，桌子床下找空隙，靠在墙角曲身体，抓住机会逃出去，远离所有建筑物，余震蹲在开阔地。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173355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8200" y="1847850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" y="18478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1733550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火灾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0300" y="1733550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火灾起，怕烟熏，鼻口捂住湿毛巾，身上起火地上滚，不乘电梯往下奔，阳台滑下捆绳索，盲目跳楼会伤身。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240030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8200" y="2514600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8200" y="25146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2400300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洪水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00300" y="2400300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洪水猛，高处行，土房顶上待不成，睡床桌子扎木筏，大树能拴救命绳，准备食物手电筒，穿暖衣服度险情。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600" y="306705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38200" y="3181350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8200" y="3181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3067050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台风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00300" y="3067050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台风来，听预报，加固堤坝通水道，煤气电路检修好，临时建筑整牢靠，船进港口深抛锚，减少出行看信号。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09600" y="3733799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8200" y="3848099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8200" y="3848099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1600" y="3733799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泥石流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00300" y="3733799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下暴雨，泥石流，危险处地是下游，逃离别顺沟底走，横向快爬上山头，野外宿营不选沟，进山一定看气候。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9600" y="440055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CE6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8200" y="4514850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8200" y="45148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1600" y="4400550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雷击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00300" y="4400550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阴雨天，生雷电，避雨别在树下站，铁塔线杆要离远，打雷家中也防患，关好门窗切电源，避免雷火屋里窜。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09600" y="506730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8200" y="5181600"/>
            <a:ext cx="381000" cy="38100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38200" y="51816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25" b="1">
                <a:solidFill>
                  <a:srgbClr val="FFFFFF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71600" y="5067300"/>
            <a:ext cx="9144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0B3A6B"/>
                </a:solidFill>
                <a:latin typeface="微软雅黑"/>
                <a:ea typeface="微软雅黑"/>
              </a:rPr>
              <a:t>龙卷风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00300" y="5067300"/>
            <a:ext cx="89535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62" b="0">
                <a:solidFill>
                  <a:srgbClr val="16243A"/>
                </a:solidFill>
                <a:latin typeface="微软雅黑"/>
                <a:ea typeface="微软雅黑"/>
              </a:rPr>
              <a:t>龙卷风，强风暴，一旦袭来进地窖，室内躲避离门窗，电源水源全关掉，室外趴在低洼地，汽车里面不可靠。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82A50"/>
              </a:gs>
              <a:gs pos="100000">
                <a:srgbClr val="164A80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858250" y="-857250"/>
            <a:ext cx="4190999" cy="4190999"/>
          </a:xfrm>
          <a:prstGeom prst="ellipse">
            <a:avLst/>
          </a:prstGeom>
          <a:solidFill>
            <a:srgbClr val="2E7DD1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49000" y="5143500"/>
            <a:ext cx="2667000" cy="2667000"/>
          </a:xfrm>
          <a:prstGeom prst="ellipse">
            <a:avLst/>
          </a:prstGeom>
          <a:solidFill>
            <a:srgbClr val="E8562A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47749" y="2038349"/>
            <a:ext cx="66675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100" b="1">
                <a:solidFill>
                  <a:srgbClr val="FFFFFF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47749" y="3543300"/>
            <a:ext cx="6096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49" y="3790949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>
                <a:solidFill>
                  <a:srgbClr val="FFFFFF"/>
                </a:solidFill>
                <a:latin typeface="微软雅黑"/>
                <a:ea typeface="微软雅黑"/>
              </a:rPr>
              <a:t>共建共享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49" y="462915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A9C9EC"/>
                </a:solidFill>
                <a:latin typeface="微软雅黑"/>
                <a:ea typeface="微软雅黑"/>
              </a:rPr>
              <a:t>社区、企业与家庭联动——一个人的准备，一群人的安全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社区韧性：一个人的准备，一群人的安全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26 / 29</a:t>
            </a:r>
          </a:p>
        </p:txBody>
      </p:sp>
      <p:pic>
        <p:nvPicPr>
          <p:cNvPr id="7" name="Picture 6" descr="community_drill_560x4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38250"/>
            <a:ext cx="5334000" cy="4305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638800"/>
            <a:ext cx="533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社区应急疏散演练：预警"叫应"与有序撤离的一次实战检验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238250"/>
            <a:ext cx="5410200" cy="1143000"/>
          </a:xfrm>
          <a:prstGeom prst="roundRect">
            <a:avLst>
              <a:gd name="adj" fmla="val 100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362700" y="1409700"/>
            <a:ext cx="285750" cy="285750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62700" y="1409700"/>
            <a:ext cx="285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2750" y="1390650"/>
            <a:ext cx="4572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12" b="1">
                <a:solidFill>
                  <a:srgbClr val="0B3A6B"/>
                </a:solidFill>
                <a:latin typeface="微软雅黑"/>
                <a:ea typeface="微软雅黑"/>
              </a:rPr>
              <a:t>参加一次演练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2700" y="1733550"/>
            <a:ext cx="5029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和家人一起参加社区应急演练，熟知周边应急避难场所、疏散路线和各类灾害前兆——演练走一遍，灾害来时才不慌。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495550"/>
            <a:ext cx="5410200" cy="1143000"/>
          </a:xfrm>
          <a:prstGeom prst="roundRect">
            <a:avLst>
              <a:gd name="adj" fmla="val 100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362700" y="2667000"/>
            <a:ext cx="285750" cy="285750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62700" y="2667000"/>
            <a:ext cx="285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2750" y="2647950"/>
            <a:ext cx="4572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12" b="1">
                <a:solidFill>
                  <a:srgbClr val="0B3A6B"/>
                </a:solidFill>
                <a:latin typeface="微软雅黑"/>
                <a:ea typeface="微软雅黑"/>
              </a:rPr>
              <a:t>认准一张网络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2700" y="2990850"/>
            <a:ext cx="5029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社区网格员、灾害信息员、应急志愿服务队是隐患上报与预警传递的末梢；发现房屋裂缝、边坡异动等隐患，及时向他们报告。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3752850"/>
            <a:ext cx="5410200" cy="1143000"/>
          </a:xfrm>
          <a:prstGeom prst="roundRect">
            <a:avLst>
              <a:gd name="adj" fmla="val 100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62700" y="3924300"/>
            <a:ext cx="285750" cy="285750"/>
          </a:xfrm>
          <a:prstGeom prst="ellipse">
            <a:avLst/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62700" y="3924300"/>
            <a:ext cx="285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2750" y="3905249"/>
            <a:ext cx="4572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12" b="1">
                <a:solidFill>
                  <a:srgbClr val="0B3A6B"/>
                </a:solidFill>
                <a:latin typeface="微软雅黑"/>
                <a:ea typeface="微软雅黑"/>
              </a:rPr>
              <a:t>结好一个对子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62700" y="4248150"/>
            <a:ext cx="5029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0">
                <a:solidFill>
                  <a:srgbClr val="16243A"/>
                </a:solidFill>
                <a:latin typeface="微软雅黑"/>
                <a:ea typeface="微软雅黑"/>
              </a:rPr>
              <a:t>主动关心楼里的老弱病残孕家庭：预警到达时敲个门、撤离时搭把手。邻里互助让预警抵达"最后一米"。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5010150"/>
            <a:ext cx="5410200" cy="990599"/>
          </a:xfrm>
          <a:prstGeom prst="roundRect">
            <a:avLst>
              <a:gd name="adj" fmla="val 7692"/>
            </a:avLst>
          </a:prstGeom>
          <a:solidFill>
            <a:srgbClr val="E8562A">
              <a:alpha val="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72200" y="5010150"/>
            <a:ext cx="38100" cy="990599"/>
          </a:xfrm>
          <a:prstGeom prst="rect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5010150"/>
            <a:ext cx="4953000" cy="9905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C2401C"/>
                </a:solidFill>
                <a:latin typeface="微软雅黑"/>
                <a:ea typeface="微软雅黑"/>
              </a:rPr>
              <a:t>社区正在做的：</a:t>
            </a:r>
            <a:r>
              <a:rPr sz="1012" b="0">
                <a:solidFill>
                  <a:srgbClr val="C2401C"/>
                </a:solidFill>
                <a:latin typeface="微软雅黑"/>
                <a:ea typeface="微软雅黑"/>
              </a:rPr>
              <a:t>常态化风险隐患排查整治、动态更新隐患底数、建设应消一体综合救援服务站——撑起灾后初期"黑箱期"的应急处置。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0B3A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企业行动：把韧性带回岗位，也带回家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27 / 29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1238250"/>
            <a:ext cx="4476750" cy="4762500"/>
          </a:xfrm>
          <a:prstGeom prst="rect">
            <a:avLst/>
          </a:prstGeom>
          <a:gradFill rotWithShape="1">
            <a:gsLst>
              <a:gs pos="0">
                <a:srgbClr val="0B3A6B"/>
              </a:gs>
              <a:gs pos="100000">
                <a:srgbClr val="1B4E85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1466850"/>
            <a:ext cx="39433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rgbClr val="FFFFFF"/>
                </a:solidFill>
                <a:latin typeface="微软雅黑"/>
                <a:ea typeface="微软雅黑"/>
              </a:rPr>
              <a:t>岗位侧 · 企业这样做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6300" y="194310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A5A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194310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风险管控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5450" y="1924049"/>
            <a:ext cx="3143250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DCE9F7"/>
                </a:solidFill>
                <a:latin typeface="微软雅黑"/>
                <a:ea typeface="微软雅黑"/>
              </a:rPr>
              <a:t>把洪涝、台风、雷电、高温等灾害风险纳入岗位风险辨识；建立极端天气停工停产、撤人避险机制。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6300" y="268605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A5A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76300" y="268605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隐患排查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5450" y="2667000"/>
            <a:ext cx="3143250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DCE9F7"/>
                </a:solidFill>
                <a:latin typeface="微软雅黑"/>
                <a:ea typeface="微软雅黑"/>
              </a:rPr>
              <a:t>厂区防汛设施、防雷接地、消防设施、危化品储存区定期检查，极端天气前专项排查。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6300" y="342900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A5A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6300" y="342900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应急演练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5450" y="3409950"/>
            <a:ext cx="3143250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DCE9F7"/>
                </a:solidFill>
                <a:latin typeface="微软雅黑"/>
                <a:ea typeface="微软雅黑"/>
              </a:rPr>
              <a:t>每年组织疏散逃生与初期处置演练；员工做到"三懂三会"——懂危险、懂原理、懂法规，会报警、会逃生、会自救互救。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6300" y="417195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A5A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6300" y="417195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关爱延伸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5450" y="4152900"/>
            <a:ext cx="3143250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DCE9F7"/>
                </a:solidFill>
                <a:latin typeface="微软雅黑"/>
                <a:ea typeface="微软雅黑"/>
              </a:rPr>
              <a:t>向员工推送预警信息与家庭应急准备清单，把韧性建设的触角延伸到每个职工家庭。</a:t>
            </a:r>
          </a:p>
        </p:txBody>
      </p:sp>
      <p:sp>
        <p:nvSpPr>
          <p:cNvPr id="21" name="Oval 20"/>
          <p:cNvSpPr/>
          <p:nvPr/>
        </p:nvSpPr>
        <p:spPr>
          <a:xfrm>
            <a:off x="5391150" y="3143250"/>
            <a:ext cx="590550" cy="590550"/>
          </a:xfrm>
          <a:prstGeom prst="ellipse">
            <a:avLst/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91150" y="3143250"/>
            <a:ext cx="590550" cy="5905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>
                <a:solidFill>
                  <a:srgbClr val="FFFFFF"/>
                </a:solidFill>
                <a:latin typeface="微软雅黑"/>
                <a:ea typeface="微软雅黑"/>
              </a:rPr>
              <a:t>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86350" y="3848099"/>
            <a:ext cx="12001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12" b="1">
                <a:solidFill>
                  <a:srgbClr val="C2401C"/>
                </a:solidFill>
                <a:latin typeface="微软雅黑"/>
                <a:ea typeface="微软雅黑"/>
              </a:rPr>
              <a:t>同一个员工
两重身份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91300" y="1238250"/>
            <a:ext cx="4991100" cy="4762500"/>
          </a:xfrm>
          <a:prstGeom prst="roundRect">
            <a:avLst>
              <a:gd name="adj" fmla="val 2800"/>
            </a:avLst>
          </a:prstGeom>
          <a:solidFill>
            <a:srgbClr val="F2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0" y="1466850"/>
            <a:ext cx="44577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rgbClr val="0B3A6B"/>
                </a:solidFill>
                <a:latin typeface="微软雅黑"/>
                <a:ea typeface="微软雅黑"/>
              </a:rPr>
              <a:t>家庭侧 · 带回家的四件事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0" y="194310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0" y="194310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今晚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77150" y="1924049"/>
            <a:ext cx="3676649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打开手机应急预警开关；确认家里灭火器、呼吸面罩的位置。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268605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268605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本周末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77150" y="2667000"/>
            <a:ext cx="3676649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按 11 类基础清单清点应急包；缺什么补什么。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58000" y="342900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58000" y="342900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本月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77150" y="3409950"/>
            <a:ext cx="3676649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开一次 15 分钟家庭会：定集合点、外地联系人，画两条疏散路线。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0" y="4171950"/>
            <a:ext cx="704850" cy="323850"/>
          </a:xfrm>
          <a:prstGeom prst="roundRect">
            <a:avLst>
              <a:gd name="adj" fmla="val 20588"/>
            </a:avLst>
          </a:prstGeom>
          <a:solidFill>
            <a:srgbClr val="2E7D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171950"/>
            <a:ext cx="704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37" b="1">
                <a:solidFill>
                  <a:srgbClr val="FFFFFF"/>
                </a:solidFill>
                <a:latin typeface="微软雅黑"/>
                <a:ea typeface="微软雅黑"/>
              </a:rPr>
              <a:t>每半年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77150" y="4152900"/>
            <a:ext cx="3676649" cy="666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16243A"/>
                </a:solidFill>
                <a:latin typeface="微软雅黑"/>
                <a:ea typeface="微软雅黑"/>
              </a:rPr>
              <a:t>走一遍疏散路线、查一遍物资有效期、做一次家庭安全扫描。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95299"/>
            <a:ext cx="57150" cy="30480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381000"/>
            <a:ext cx="8191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>
                <a:solidFill>
                  <a:srgbClr val="16243A"/>
                </a:solidFill>
                <a:latin typeface="微软雅黑"/>
                <a:ea typeface="微软雅黑"/>
              </a:rPr>
              <a:t>我的家园韧性自查清单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514350"/>
            <a:ext cx="58674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打印带回家 · 今天对照一遍，这个月改掉一条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3627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建设安全韧性家园 · 2026 国际减灾日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0" y="6362700"/>
            <a:ext cx="3009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75" b="0">
                <a:solidFill>
                  <a:srgbClr val="5A6B80"/>
                </a:solidFill>
                <a:latin typeface="微软雅黑"/>
                <a:ea typeface="微软雅黑"/>
              </a:rPr>
              <a:t>28 / 29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09600" y="1143000"/>
          <a:ext cx="10972800" cy="4591050"/>
        </p:xfrm>
        <a:graphic>
          <a:graphicData uri="http://schemas.openxmlformats.org/drawingml/2006/table">
            <a:tbl>
              <a:tblPr/>
              <a:tblGrid>
                <a:gridCol w="419100"/>
                <a:gridCol w="1905000"/>
                <a:gridCol w="8648700"/>
              </a:tblGrid>
              <a:tr h="40005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√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自查项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达标做法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0B3A6B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1 家庭应急计划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全家都知道集合点、外地联系人与两条疏散路线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2 应急包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按基础版 11 类配齐，放在全家人都知道的顺手位置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3 饮水食品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储备满足每人 3 天（饮用水至少 3 升 / 人·天）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4 灭火器材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灭火器在有效期内、家人会用；灭火毯放在灶具附近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5 呼吸面罩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每人 1 个，放在房门等逃生必经的明显位置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6 电气安全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无私拉乱接、无超负荷；老化线路已更换；充电器用完即拔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7 燃气安全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软管在有效期内；用气不离人；泄漏处置"关阀开窗、不开灯不点火"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8 电动自行车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电池不进楼入户、不飞线充电；在室外集中充电点充电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9 疏散通道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楼道阳台无杂物；防盗窗留逃生口；常闭式防火门保持关闭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sz="1050" b="0">
                          <a:solidFill>
                            <a:srgbClr val="5A6B80"/>
                          </a:solidFill>
                          <a:latin typeface="微软雅黑"/>
                          <a:ea typeface="微软雅黑"/>
                        </a:rPr>
                        <a:t>□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1">
                          <a:solidFill>
                            <a:srgbClr val="0B3A6B"/>
                          </a:solidFill>
                          <a:latin typeface="微软雅黑"/>
                          <a:ea typeface="微软雅黑"/>
                        </a:rPr>
                        <a:t>10 预警与演练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sz="975" b="0">
                          <a:solidFill>
                            <a:srgbClr val="16243A"/>
                          </a:solidFill>
                          <a:latin typeface="微软雅黑"/>
                          <a:ea typeface="微软雅黑"/>
                        </a:rPr>
                        <a:t>手机已开启应急预警；参加过演练；知道最近的应急避难场所</a:t>
                      </a:r>
                    </a:p>
                  </a:txBody>
                  <a:tcPr marL="73152" marR="54864" marT="18288" marB="18288" anchor="ctr">
                    <a:lnL w="9525" cap="flat">
                      <a:solidFill>
                        <a:srgbClr val="DCE6F2"/>
                      </a:solidFill>
                    </a:lnL>
                    <a:lnR w="9525" cap="flat">
                      <a:solidFill>
                        <a:srgbClr val="DCE6F2"/>
                      </a:solidFill>
                    </a:lnR>
                    <a:lnT w="9525" cap="flat">
                      <a:solidFill>
                        <a:srgbClr val="DCE6F2"/>
                      </a:solidFill>
                    </a:lnT>
                    <a:lnB w="9525" cap="flat">
                      <a:solidFill>
                        <a:srgbClr val="DCE6F2"/>
                      </a:solidFill>
                    </a:lnB>
                    <a:solidFill>
                      <a:srgbClr val="F2F7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ding_home_1280x7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182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38800" y="1905000"/>
            <a:ext cx="914400" cy="57150"/>
          </a:xfrm>
          <a:prstGeom prst="roundRect">
            <a:avLst>
              <a:gd name="adj" fmla="val 50000"/>
            </a:avLst>
          </a:prstGeom>
          <a:solidFill>
            <a:srgbClr val="E856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28850"/>
            <a:ext cx="12192000" cy="800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让安全成为一种习惯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181350"/>
            <a:ext cx="12192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>
                <a:solidFill>
                  <a:srgbClr val="D8E6F5"/>
                </a:solidFill>
                <a:latin typeface="微软雅黑"/>
                <a:ea typeface="微软雅黑"/>
              </a:rPr>
              <a:t>建设安全韧性家园 —— 人人讲安全，个个会应急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619500"/>
            <a:ext cx="12192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A9C9EC"/>
                </a:solidFill>
                <a:latin typeface="微软雅黑"/>
                <a:ea typeface="微软雅黑"/>
              </a:rPr>
              <a:t>从今天的一次家庭安全扫描、一只应急包开始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76649" y="4267200"/>
            <a:ext cx="2857500" cy="381000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A9C9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49" y="4267200"/>
            <a:ext cx="28575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EAF3FC"/>
                </a:solidFill>
                <a:latin typeface="微软雅黑"/>
                <a:ea typeface="微软雅黑"/>
              </a:rPr>
              <a:t>2026 年 10 月 13 日 · 第 37 个国际减灾日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67500" y="4267200"/>
            <a:ext cx="1847850" cy="381000"/>
          </a:xfrm>
          <a:prstGeom prst="roundRect">
            <a:avLst>
              <a:gd name="adj" fmla="val 50000"/>
            </a:avLst>
          </a:prstGeom>
          <a:solidFill>
            <a:srgbClr val="E8562A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7500" y="4267200"/>
            <a:ext cx="184785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微软雅黑"/>
                <a:ea typeface="微软雅黑"/>
              </a:rPr>
              <a:t>安全培训课件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