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7.xml" ContentType="application/vnd.openxmlformats-officedocument.presentationml.notesSlide+xml"/>
  <Override PartName="/ppt/tags/tag3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4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42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52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53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96" r:id="rId3"/>
  </p:sldMasterIdLst>
  <p:notesMasterIdLst>
    <p:notesMasterId r:id="rId57"/>
  </p:notesMasterIdLst>
  <p:handoutMasterIdLst>
    <p:handoutMasterId r:id="rId58"/>
  </p:handoutMasterIdLst>
  <p:sldIdLst>
    <p:sldId id="6567" r:id="rId4"/>
    <p:sldId id="6568" r:id="rId5"/>
    <p:sldId id="6569" r:id="rId6"/>
    <p:sldId id="1242" r:id="rId7"/>
    <p:sldId id="6496" r:id="rId8"/>
    <p:sldId id="6497" r:id="rId9"/>
    <p:sldId id="6498" r:id="rId10"/>
    <p:sldId id="6500" r:id="rId11"/>
    <p:sldId id="6501" r:id="rId12"/>
    <p:sldId id="6570" r:id="rId13"/>
    <p:sldId id="6494" r:id="rId14"/>
    <p:sldId id="6502" r:id="rId15"/>
    <p:sldId id="6526" r:id="rId16"/>
    <p:sldId id="6527" r:id="rId17"/>
    <p:sldId id="6528" r:id="rId18"/>
    <p:sldId id="6529" r:id="rId19"/>
    <p:sldId id="6530" r:id="rId20"/>
    <p:sldId id="6531" r:id="rId21"/>
    <p:sldId id="6532" r:id="rId22"/>
    <p:sldId id="6510" r:id="rId23"/>
    <p:sldId id="6511" r:id="rId24"/>
    <p:sldId id="6513" r:id="rId25"/>
    <p:sldId id="6515" r:id="rId26"/>
    <p:sldId id="6571" r:id="rId27"/>
    <p:sldId id="6470" r:id="rId28"/>
    <p:sldId id="6533" r:id="rId29"/>
    <p:sldId id="6516" r:id="rId30"/>
    <p:sldId id="6572" r:id="rId31"/>
    <p:sldId id="6517" r:id="rId32"/>
    <p:sldId id="6472" r:id="rId33"/>
    <p:sldId id="6534" r:id="rId34"/>
    <p:sldId id="6573" r:id="rId35"/>
    <p:sldId id="6476" r:id="rId36"/>
    <p:sldId id="6489" r:id="rId37"/>
    <p:sldId id="6518" r:id="rId38"/>
    <p:sldId id="6520" r:id="rId39"/>
    <p:sldId id="6519" r:id="rId40"/>
    <p:sldId id="6574" r:id="rId41"/>
    <p:sldId id="6478" r:id="rId42"/>
    <p:sldId id="6488" r:id="rId43"/>
    <p:sldId id="6535" r:id="rId44"/>
    <p:sldId id="6536" r:id="rId45"/>
    <p:sldId id="6575" r:id="rId46"/>
    <p:sldId id="6480" r:id="rId47"/>
    <p:sldId id="6487" r:id="rId48"/>
    <p:sldId id="6522" r:id="rId49"/>
    <p:sldId id="6523" r:id="rId50"/>
    <p:sldId id="6576" r:id="rId51"/>
    <p:sldId id="6482" r:id="rId52"/>
    <p:sldId id="6486" r:id="rId53"/>
    <p:sldId id="6524" r:id="rId54"/>
    <p:sldId id="6525" r:id="rId55"/>
    <p:sldId id="6577" r:id="rId56"/>
  </p:sldIdLst>
  <p:sldSz cx="12196763" cy="6858000"/>
  <p:notesSz cx="6858000" cy="9144000"/>
  <p:custDataLst>
    <p:tags r:id="rId5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13">
          <p15:clr>
            <a:srgbClr val="A4A3A4"/>
          </p15:clr>
        </p15:guide>
        <p15:guide id="2" pos="216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n-li Mao" initials="YM" lastIdx="2" clrIdx="0"/>
  <p:cmAuthor id="2" name="王保镇" initials="王" lastIdx="1" clrIdx="0"/>
  <p:cmAuthor id="3" name="光启" initials="光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0E6"/>
    <a:srgbClr val="F6F6F6"/>
    <a:srgbClr val="C1D1D0"/>
    <a:srgbClr val="9FB7B6"/>
    <a:srgbClr val="F66F0A"/>
    <a:srgbClr val="F8954A"/>
    <a:srgbClr val="2596B1"/>
    <a:srgbClr val="36B8D6"/>
    <a:srgbClr val="259AB5"/>
    <a:srgbClr val="364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 autoAdjust="0"/>
    <p:restoredTop sz="95090" autoAdjust="0"/>
  </p:normalViewPr>
  <p:slideViewPr>
    <p:cSldViewPr snapToObjects="1">
      <p:cViewPr varScale="1">
        <p:scale>
          <a:sx n="79" d="100"/>
          <a:sy n="79" d="100"/>
        </p:scale>
        <p:origin x="619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notesViewPr>
    <p:cSldViewPr snapToObjects="1">
      <p:cViewPr varScale="1">
        <p:scale>
          <a:sx n="69" d="100"/>
          <a:sy n="69" d="100"/>
        </p:scale>
        <p:origin x="-2838" y="-90"/>
      </p:cViewPr>
      <p:guideLst>
        <p:guide orient="horz" pos="2813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gs" Target="tags/tag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10686-844B-4A1B-87C8-BB90DB4BAB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  <a:t>2026/10/4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</a:ln>
        </p:spPr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ctr" anchorCtr="0"/>
          <a:lstStyle/>
          <a:p>
            <a:pPr lvl="0"/>
            <a:endParaRPr lang="zh-CN" altLang="en-US" dirty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  <a:t>1</a:t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0723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E658ECC-5AD9-46C9-964B-CD51B84CA45C}" type="slidenum">
              <a:rPr lang="zh-CN" altLang="en-US" smtClean="0">
                <a:solidFill>
                  <a:srgbClr val="000000"/>
                </a:solidFill>
              </a:rPr>
              <a:t>13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4EC3EB8-AD8B-4625-984C-0EF29A5A563A}" type="slidenum">
              <a:rPr lang="zh-CN" altLang="en-US" smtClean="0">
                <a:solidFill>
                  <a:srgbClr val="000000"/>
                </a:solidFill>
              </a:rPr>
              <a:t>14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9237933-6A16-4D89-9ACF-A22400DAB39E}" type="slidenum">
              <a:rPr lang="zh-CN" altLang="en-US" smtClean="0">
                <a:solidFill>
                  <a:srgbClr val="000000"/>
                </a:solidFill>
              </a:rPr>
              <a:t>15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6867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26F1E0A-A594-44C2-BF00-FD7D50C0DEAF}" type="slidenum">
              <a:rPr lang="zh-CN" altLang="en-US" smtClean="0">
                <a:solidFill>
                  <a:srgbClr val="000000"/>
                </a:solidFill>
              </a:rPr>
              <a:t>16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8915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8217E09-4D08-4096-9504-ADFD1AC1463C}" type="slidenum">
              <a:rPr lang="zh-CN" altLang="en-US" smtClean="0">
                <a:solidFill>
                  <a:srgbClr val="000000"/>
                </a:solidFill>
              </a:rPr>
              <a:t>17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24F10F3-F591-468D-B7C6-83EFD7911A9A}" type="slidenum">
              <a:rPr lang="zh-CN" altLang="en-US" smtClean="0">
                <a:solidFill>
                  <a:srgbClr val="000000"/>
                </a:solidFill>
              </a:rPr>
              <a:t>18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3011" name="备注占位符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504ABBA-F2B6-4DDD-9BA4-2DFE997F8452}" type="slidenum">
              <a:rPr lang="zh-CN" altLang="en-US" smtClean="0">
                <a:solidFill>
                  <a:srgbClr val="000000"/>
                </a:solidFill>
              </a:rPr>
              <a:t>19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/>
            </a:solidFill>
          </a:ln>
        </p:spPr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ctr" anchorCtr="0"/>
          <a:lstStyle/>
          <a:p>
            <a:pPr lvl="0"/>
            <a:endParaRPr lang="zh-CN" altLang="en-US" dirty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  <a:t>53</a:t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5.jpeg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 userDrawn="1"/>
        </p:nvSpPr>
        <p:spPr bwMode="auto">
          <a:xfrm>
            <a:off x="11672470" y="6338006"/>
            <a:ext cx="485874" cy="485874"/>
          </a:xfrm>
          <a:custGeom>
            <a:avLst/>
            <a:gdLst>
              <a:gd name="connsiteX0" fmla="*/ 485874 w 485874"/>
              <a:gd name="connsiteY0" fmla="*/ 0 h 485874"/>
              <a:gd name="connsiteX1" fmla="*/ 485874 w 485874"/>
              <a:gd name="connsiteY1" fmla="*/ 461813 h 485874"/>
              <a:gd name="connsiteX2" fmla="*/ 461813 w 485874"/>
              <a:gd name="connsiteY2" fmla="*/ 485874 h 485874"/>
              <a:gd name="connsiteX3" fmla="*/ 0 w 485874"/>
              <a:gd name="connsiteY3" fmla="*/ 485874 h 48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874" h="485874">
                <a:moveTo>
                  <a:pt x="485874" y="0"/>
                </a:moveTo>
                <a:lnTo>
                  <a:pt x="485874" y="461813"/>
                </a:lnTo>
                <a:cubicBezTo>
                  <a:pt x="485874" y="475102"/>
                  <a:pt x="475102" y="485874"/>
                  <a:pt x="461813" y="485874"/>
                </a:cubicBezTo>
                <a:lnTo>
                  <a:pt x="0" y="485874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11830299" y="6517886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D8D532AE-1218-4540-83FB-2A8BCE0E4579}" type="slidenum">
              <a:rPr lang="zh-CN" altLang="en-US" sz="1200" smtClean="0">
                <a:solidFill>
                  <a:schemeClr val="bg1"/>
                </a:solidFill>
                <a:latin typeface="+mj-ea"/>
                <a:ea typeface="+mj-ea"/>
              </a:rPr>
              <a:t>‹#›</a:t>
            </a:fld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908050"/>
            <a:ext cx="10977563" cy="635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908050"/>
            <a:ext cx="10977563" cy="635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908050"/>
            <a:ext cx="10977563" cy="635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756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6913" y="2886609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30462" y="2758265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451" y="1447779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67436" y="3771071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6340" y="2904246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277817" y="2574149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1942" y="3206628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2404" y="3446014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886102" y="2725338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942800" y="3624920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1254880" y="2365000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437" y="2795894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3626" y="2785815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19340" y="3325061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9008" y="2909285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4990" y="3446013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88988" y="1584604"/>
            <a:ext cx="4309235" cy="430766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014095" y="3732108"/>
            <a:ext cx="2158771" cy="215798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172866" y="3732108"/>
            <a:ext cx="2158771" cy="215798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24556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098222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811389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385056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39289" y="13411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317867" y="13411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31699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878578" y="31699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757156" y="31699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2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7"/>
          <p:cNvSpPr/>
          <p:nvPr userDrawn="1"/>
        </p:nvSpPr>
        <p:spPr>
          <a:xfrm>
            <a:off x="0" y="763588"/>
            <a:ext cx="12188505" cy="4445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564" tIns="54780" rIns="109564" bIns="5478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160" strike="noStrike" noProof="1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3411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439289" y="13411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878578" y="13411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317867" y="13411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9757156" y="13411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31699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439289" y="31699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878578" y="31699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7867" y="31699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757156" y="3169920"/>
            <a:ext cx="2439289" cy="18288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39289" y="20066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317867" y="20066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38354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878578" y="38354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757156" y="38354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9050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39289" y="19050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878578" y="19050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317867" y="19050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757156" y="19050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3733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439289" y="3733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878578" y="3733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317867" y="3733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757156" y="3733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24556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811389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098222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385056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524556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811389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8222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385056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CASE 6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24556" y="1341120"/>
            <a:ext cx="2286833" cy="4572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811389" y="1341120"/>
            <a:ext cx="4573667" cy="2286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385056" y="1341120"/>
            <a:ext cx="2286833" cy="2286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811389" y="3627120"/>
            <a:ext cx="2286833" cy="2286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8222" y="3627120"/>
            <a:ext cx="4573667" cy="2286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227790" y="1594192"/>
            <a:ext cx="4309235" cy="430766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899073" y="2669032"/>
            <a:ext cx="2158771" cy="215798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063433" y="2669032"/>
            <a:ext cx="2158771" cy="215798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42459" y="2669032"/>
            <a:ext cx="2158771" cy="215798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980615" y="3748024"/>
            <a:ext cx="2158771" cy="2157984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4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24556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098222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524556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098222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5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811389" y="1341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098222" y="1341120"/>
            <a:ext cx="4573667" cy="4572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524556" y="3627120"/>
            <a:ext cx="2286833" cy="2286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53751" y="1341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378307" y="1341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902862" y="1341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853751" y="2865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78307" y="2865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902862" y="2865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853751" y="4389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2378307" y="4389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902862" y="4389120"/>
            <a:ext cx="1524556" cy="1524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524556" y="3169920"/>
            <a:ext cx="1829467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012956" y="1341120"/>
            <a:ext cx="3658933" cy="3657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354022" y="3169920"/>
            <a:ext cx="1829467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5183489" y="3169920"/>
            <a:ext cx="1829467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256265" y="1651000"/>
            <a:ext cx="6034699" cy="40005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pPr fontAlgn="auto"/>
            <a:r>
              <a:rPr lang="en-US" sz="378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60649" y="1651000"/>
            <a:ext cx="6034699" cy="40005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pPr fontAlgn="auto"/>
            <a:r>
              <a:rPr lang="en-US" sz="378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0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14733" y="1341120"/>
            <a:ext cx="4878578" cy="3657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403134" y="1341120"/>
            <a:ext cx="4878578" cy="3657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1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341120"/>
            <a:ext cx="3354022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003917" y="1341120"/>
            <a:ext cx="3354022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421211" y="1341120"/>
            <a:ext cx="3354022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2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341120"/>
            <a:ext cx="3354022" cy="33528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003917" y="1341120"/>
            <a:ext cx="3354022" cy="33528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421211" y="1341120"/>
            <a:ext cx="3354022" cy="33528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3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828800"/>
            <a:ext cx="3354022" cy="4267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003917" y="1828800"/>
            <a:ext cx="3354022" cy="4267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421211" y="1828800"/>
            <a:ext cx="3354022" cy="4267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4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53751" y="1341120"/>
            <a:ext cx="2134378" cy="4572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049111" y="1341120"/>
            <a:ext cx="2134378" cy="4572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244471" y="1341120"/>
            <a:ext cx="2134378" cy="4572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341120"/>
            <a:ext cx="2439289" cy="3352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31887" y="1341120"/>
            <a:ext cx="2439289" cy="3352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5269" y="1341120"/>
            <a:ext cx="2439289" cy="3352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18650" y="1341120"/>
            <a:ext cx="2439289" cy="3352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70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31887" y="170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5269" y="170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18650" y="170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7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7221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38506" y="40386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25269" y="172212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25269" y="40386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/>
          <a:p>
            <a:pPr fontAlgn="base"/>
            <a:fld id="{EFAF4AA5-1B32-4B1D-9466-74C2062FAF79}" type="slidenum">
              <a:rPr lang="uk-UA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8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92769" y="1722120"/>
            <a:ext cx="2134378" cy="2133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92769" y="4038600"/>
            <a:ext cx="2134378" cy="2133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110093" y="1722120"/>
            <a:ext cx="2134378" cy="2133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110093" y="4038600"/>
            <a:ext cx="2134378" cy="2133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/>
          <a:p>
            <a:pPr fontAlgn="base"/>
            <a:fld id="{EFAF4AA5-1B32-4B1D-9466-74C2062FAF79}" type="slidenum">
              <a:rPr lang="uk-UA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9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8506" y="1640840"/>
            <a:ext cx="3354022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003917" y="1640840"/>
            <a:ext cx="3354022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421211" y="1640840"/>
            <a:ext cx="3354022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38506" y="4140200"/>
            <a:ext cx="3354022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003917" y="4140200"/>
            <a:ext cx="3354022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421211" y="4140200"/>
            <a:ext cx="3354022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0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63915" y="1718056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557296" y="1718056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50678" y="1718056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44060" y="1718056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3915" y="424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557296" y="424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250678" y="424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8944060" y="4241800"/>
            <a:ext cx="2439289" cy="18288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1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14733" y="1803400"/>
            <a:ext cx="10366978" cy="18288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14733" y="3937000"/>
            <a:ext cx="1829467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452245" y="3937000"/>
            <a:ext cx="1829467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317867" y="3937000"/>
            <a:ext cx="1829467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183489" y="3937000"/>
            <a:ext cx="1829467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9111" y="3937000"/>
            <a:ext cx="1829467" cy="18288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205"/>
            </a:lvl1pPr>
          </a:lstStyle>
          <a:p>
            <a:pPr fontAlgn="auto"/>
            <a:r>
              <a:rPr lang="en-US" sz="1340" strike="noStrike" noProof="1"/>
              <a:t>Click icon to add picture</a:t>
            </a:r>
            <a:endParaRPr lang="uk-UA" strike="noStrike" noProof="1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35706" y="315913"/>
            <a:ext cx="555828" cy="471488"/>
          </a:xfrm>
          <a:prstGeom prst="rect">
            <a:avLst/>
          </a:prstGeom>
        </p:spPr>
        <p:txBody>
          <a:bodyPr/>
          <a:lstStyle>
            <a:lvl1pPr algn="ctr">
              <a:defRPr sz="1620">
                <a:solidFill>
                  <a:schemeClr val="bg1"/>
                </a:solidFill>
              </a:defRPr>
            </a:lvl1pPr>
          </a:lstStyle>
          <a:p>
            <a:pPr fontAlgn="base"/>
            <a:fld id="{5DE872C3-2ED1-43FB-B3C4-BA6F078D7CD3}" type="slidenum">
              <a:rPr lang="en-US" sz="243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-MEDIA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2" hasCustomPrompt="1"/>
          </p:nvPr>
        </p:nvSpPr>
        <p:spPr>
          <a:xfrm>
            <a:off x="838506" y="1558800"/>
            <a:ext cx="7329612" cy="4121405"/>
          </a:xfrm>
          <a:prstGeom prst="rect">
            <a:avLst/>
          </a:prstGeom>
        </p:spPr>
        <p:txBody>
          <a:bodyPr lIns="45720" tIns="22860" rIns="45720" bIns="22860"/>
          <a:lstStyle/>
          <a:p>
            <a:pPr fontAlgn="auto"/>
            <a:r>
              <a:rPr lang="en-US" sz="3780" strike="noStrike" noProof="1"/>
              <a:t>Click icon to add media</a:t>
            </a:r>
            <a:endParaRPr lang="uk-UA" strike="noStrike" noProof="1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838506" y="229852"/>
            <a:ext cx="10519434" cy="530528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84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en-US" altLang="zh-CN" sz="4260" strike="noStrike" noProof="1"/>
              <a:t>Click to edit Master title style</a:t>
            </a:r>
            <a:endParaRPr lang="uk-UA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1589" y="547688"/>
            <a:ext cx="12193269" cy="577851"/>
          </a:xfrm>
          <a:prstGeom prst="rect">
            <a:avLst/>
          </a:prstGeom>
          <a:solidFill>
            <a:srgbClr val="3A6C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2160" strike="noStrike" noProof="1">
              <a:solidFill>
                <a:schemeClr val="lt1"/>
              </a:solidFill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822" y="6356351"/>
            <a:ext cx="2845837" cy="365125"/>
          </a:xfrm>
          <a:prstGeom prst="rect">
            <a:avLst/>
          </a:prstGeom>
        </p:spPr>
        <p:txBody>
          <a:bodyPr/>
          <a:lstStyle/>
          <a:p>
            <a:pPr fontAlgn="base"/>
            <a:fld id="{530820CF-B880-4189-942D-D702A7CBA730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7119" y="6388100"/>
            <a:ext cx="3862208" cy="365125"/>
          </a:xfrm>
          <a:prstGeom prst="rect">
            <a:avLst/>
          </a:prstGeom>
        </p:spPr>
        <p:txBody>
          <a:bodyPr/>
          <a:lstStyle>
            <a:lvl1pPr>
              <a:defRPr sz="126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939786" y="6383339"/>
            <a:ext cx="1632546" cy="406400"/>
          </a:xfrm>
          <a:prstGeom prst="rect">
            <a:avLst/>
          </a:prstGeom>
        </p:spPr>
        <p:txBody>
          <a:bodyPr/>
          <a:lstStyle>
            <a:lvl1pPr algn="ctr">
              <a:defRPr sz="1680">
                <a:latin typeface="Impact" panose="020B0806030902050204" pitchFamily="34" charset="0"/>
              </a:defRPr>
            </a:lvl1pPr>
          </a:lstStyle>
          <a:p>
            <a:pPr fontAlgn="base"/>
            <a:fld id="{0C913308-F349-4B6D-A68A-DD1791B4A57B}" type="slidenum">
              <a:rPr lang="zh-CN" altLang="en-US" sz="1860" strike="noStrike" noProof="1" smtClean="0"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6445" cy="5048252"/>
          </a:xfrm>
          <a:custGeom>
            <a:avLst/>
            <a:gdLst>
              <a:gd name="connsiteX0" fmla="*/ 0 w 12192000"/>
              <a:gd name="connsiteY0" fmla="*/ 0 h 5048250"/>
              <a:gd name="connsiteX1" fmla="*/ 12192000 w 12192000"/>
              <a:gd name="connsiteY1" fmla="*/ 0 h 5048250"/>
              <a:gd name="connsiteX2" fmla="*/ 12192000 w 12192000"/>
              <a:gd name="connsiteY2" fmla="*/ 5048250 h 5048250"/>
              <a:gd name="connsiteX3" fmla="*/ 0 w 12192000"/>
              <a:gd name="connsiteY3" fmla="*/ 5048250 h 504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48250">
                <a:moveTo>
                  <a:pt x="0" y="0"/>
                </a:moveTo>
                <a:lnTo>
                  <a:pt x="12192000" y="0"/>
                </a:lnTo>
                <a:lnTo>
                  <a:pt x="12192000" y="5048250"/>
                </a:lnTo>
                <a:lnTo>
                  <a:pt x="0" y="50482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fontAlgn="auto"/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506" y="6356351"/>
            <a:ext cx="2744200" cy="366713"/>
          </a:xfrm>
        </p:spPr>
        <p:txBody>
          <a:bodyPr/>
          <a:lstStyle/>
          <a:p>
            <a:pPr fontAlgn="base"/>
            <a:fld id="{F6306B9B-03D0-4AE8-B9D4-8DEAC2CEAAD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40072" y="6356351"/>
            <a:ext cx="4116300" cy="366713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3739" y="6356351"/>
            <a:ext cx="2744200" cy="366713"/>
          </a:xfrm>
        </p:spPr>
        <p:txBody>
          <a:bodyPr/>
          <a:lstStyle/>
          <a:p>
            <a:pPr fontAlgn="base"/>
            <a:fld id="{D74488D5-4939-436C-BEEF-08FCD01B2418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slow" advClick="0" advTm="3000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0"/>
          <p:cNvGrpSpPr/>
          <p:nvPr userDrawn="1"/>
        </p:nvGrpSpPr>
        <p:grpSpPr>
          <a:xfrm>
            <a:off x="0" y="127000"/>
            <a:ext cx="12196445" cy="614363"/>
            <a:chOff x="-1" y="127322"/>
            <a:chExt cx="12192001" cy="613458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93539" y="740780"/>
              <a:ext cx="11798461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-1" y="127322"/>
              <a:ext cx="150471" cy="613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620" strike="noStrike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96769" y="127322"/>
              <a:ext cx="150471" cy="613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620" strike="noStrike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4" name="组合 15"/>
          <p:cNvGrpSpPr/>
          <p:nvPr userDrawn="1"/>
        </p:nvGrpSpPr>
        <p:grpSpPr>
          <a:xfrm>
            <a:off x="0" y="6662739"/>
            <a:ext cx="12196445" cy="209551"/>
            <a:chOff x="1" y="6661300"/>
            <a:chExt cx="12192000" cy="209376"/>
          </a:xfrm>
        </p:grpSpPr>
        <p:sp>
          <p:nvSpPr>
            <p:cNvPr id="17" name="矩形 16"/>
            <p:cNvSpPr/>
            <p:nvPr/>
          </p:nvSpPr>
          <p:spPr>
            <a:xfrm>
              <a:off x="1" y="6661300"/>
              <a:ext cx="12192000" cy="2093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620" strike="noStrike" noProof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36" name="箭头: V 形 17"/>
            <p:cNvSpPr/>
            <p:nvPr/>
          </p:nvSpPr>
          <p:spPr>
            <a:xfrm>
              <a:off x="12009022" y="6695086"/>
              <a:ext cx="128033" cy="141803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09664" tIns="54832" rIns="109664" bIns="54832" anchor="t" anchorCtr="0"/>
            <a:lstStyle/>
            <a:p>
              <a:pPr lvl="0" eaLnBrk="0" hangingPunct="0"/>
              <a:endParaRPr lang="zh-CN" altLang="en-US" sz="1900"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22537" name="箭头: V 形 18"/>
            <p:cNvSpPr/>
            <p:nvPr/>
          </p:nvSpPr>
          <p:spPr>
            <a:xfrm rot="10800000">
              <a:off x="37157" y="6695085"/>
              <a:ext cx="128033" cy="141803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109664" tIns="54832" rIns="109664" bIns="54832" anchor="t" anchorCtr="0"/>
            <a:lstStyle/>
            <a:p>
              <a:pPr lvl="0" eaLnBrk="0" hangingPunct="0"/>
              <a:endParaRPr lang="zh-CN" altLang="en-US" sz="1900"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506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72DFFFD3-C282-48E8-AB0A-13DCC6F3278A}" type="datetimeFigureOut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40072" y="6357939"/>
            <a:ext cx="411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3739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C302FF0A-A20F-45FC-ABD3-D4655AE8E18A}" type="slidenum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506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72DFFFD3-C282-48E8-AB0A-13DCC6F3278A}" type="datetimeFigureOut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40072" y="6357939"/>
            <a:ext cx="411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3739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C302FF0A-A20F-45FC-ABD3-D4655AE8E18A}" type="slidenum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pic>
        <p:nvPicPr>
          <p:cNvPr id="5" name="https://photo-static-api.fotomore.com/creative/vcg/400/new/VCG41N1724478770.jpg?uid=386&amp;timestamp=1699233481&amp;sign=030cbec80373699517b9e7773312b862" descr="两名男子工程师和建筑工人，戴着安全帽保护自己的头部安全，在施工区域工作时，拿着房屋平面图讨论在有限的空间内建造房屋出租。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b="56168"/>
          <a:stretch>
            <a:fillRect/>
          </a:stretch>
        </p:blipFill>
        <p:spPr>
          <a:xfrm>
            <a:off x="0" y="0"/>
            <a:ext cx="12237100" cy="35737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9"/>
          <p:cNvGrpSpPr/>
          <p:nvPr userDrawn="1"/>
        </p:nvGrpSpPr>
        <p:grpSpPr>
          <a:xfrm>
            <a:off x="6893851" y="0"/>
            <a:ext cx="5359765" cy="6845300"/>
            <a:chOff x="8407" y="0"/>
            <a:chExt cx="6060" cy="7017"/>
          </a:xfrm>
        </p:grpSpPr>
        <p:pic>
          <p:nvPicPr>
            <p:cNvPr id="24579" name="Picture 3" descr="G:\PPT\图片素材\安全插图\Redocn_2012040715454422.jpg"/>
            <p:cNvPicPr>
              <a:picLocks noChangeAspect="1"/>
            </p:cNvPicPr>
            <p:nvPr userDrawn="1">
              <p:custDataLst>
                <p:tags r:id="rId1"/>
              </p:custDataLst>
            </p:nvPr>
          </p:nvPicPr>
          <p:blipFill>
            <a:blip r:embed="rId6"/>
            <a:srcRect t="5569" b="51505"/>
            <a:stretch>
              <a:fillRect/>
            </a:stretch>
          </p:blipFill>
          <p:spPr>
            <a:xfrm>
              <a:off x="8407" y="0"/>
              <a:ext cx="6049" cy="173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0" name="Picture 3" descr="G:\PPT\图片素材\安全插图\Redocn_2012040715454422.jpg"/>
            <p:cNvPicPr>
              <a:picLocks noChangeAspect="1"/>
            </p:cNvPicPr>
            <p:nvPr userDrawn="1">
              <p:custDataLst>
                <p:tags r:id="rId2"/>
              </p:custDataLst>
            </p:nvPr>
          </p:nvPicPr>
          <p:blipFill>
            <a:blip r:embed="rId6"/>
            <a:srcRect t="5569" b="51505"/>
            <a:stretch>
              <a:fillRect/>
            </a:stretch>
          </p:blipFill>
          <p:spPr>
            <a:xfrm>
              <a:off x="8407" y="1782"/>
              <a:ext cx="6049" cy="173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1" name="Picture 3" descr="G:\PPT\图片素材\安全插图\Redocn_2012040715454422.jpg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r:embed="rId6"/>
            <a:srcRect t="5569" b="51505"/>
            <a:stretch>
              <a:fillRect/>
            </a:stretch>
          </p:blipFill>
          <p:spPr>
            <a:xfrm>
              <a:off x="8419" y="3521"/>
              <a:ext cx="6049" cy="173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2" name="Picture 3" descr="G:\PPT\图片素材\安全插图\Redocn_2012040715454422.jpg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6"/>
            <a:srcRect t="5569" b="51505"/>
            <a:stretch>
              <a:fillRect/>
            </a:stretch>
          </p:blipFill>
          <p:spPr>
            <a:xfrm>
              <a:off x="8407" y="5287"/>
              <a:ext cx="6049" cy="173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506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72DFFFD3-C282-48E8-AB0A-13DCC6F3278A}" type="datetimeFigureOut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40072" y="6357939"/>
            <a:ext cx="411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3739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fld id="{C302FF0A-A20F-45FC-ABD3-D4655AE8E18A}" type="slidenum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2DFFFD3-C282-48E8-AB0A-13DCC6F3278A}" type="datetimeFigureOut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C302FF0A-A20F-45FC-ABD3-D4655AE8E18A}" type="slidenum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56" y="1122364"/>
            <a:ext cx="9147334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pPr fontAlgn="auto"/>
            <a:r>
              <a:rPr lang="en-US" strike="noStrike" noProof="1"/>
              <a:t>Click to edit Master title style</a:t>
            </a:r>
            <a:endParaRPr lang="en-AU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56" y="3602039"/>
            <a:ext cx="9147334" cy="1655764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pPr fontAlgn="auto"/>
            <a:r>
              <a:rPr lang="en-US" sz="3240" strike="noStrike" noProof="1"/>
              <a:t>Click to edit Master subtitle style</a:t>
            </a:r>
            <a:endParaRPr lang="en-AU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2DFFFD3-C282-48E8-AB0A-13DCC6F3278A}" type="datetimeFigureOut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C302FF0A-A20F-45FC-ABD3-D4655AE8E18A}" type="slidenum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anose="02010609030101010101" pitchFamily="49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</p:sldLayoutIdLst>
  <p:transition advTm="4000"/>
  <p:hf sldNum="0" hdr="0" ftr="0" dt="0"/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ct val="1800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26060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7208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8356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94405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46634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287782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289300" algn="l" defTabSz="82296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/>
          </p:cNvSpPr>
          <p:nvPr>
            <p:ph type="title"/>
          </p:nvPr>
        </p:nvSpPr>
        <p:spPr>
          <a:xfrm>
            <a:off x="838506" y="365125"/>
            <a:ext cx="10519434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 fontAlgn="auto"/>
            <a:r>
              <a:rPr lang="zh-CN" altLang="en-US" sz="594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8195" name="文本占位符 2"/>
          <p:cNvSpPr>
            <a:spLocks noGrp="1"/>
          </p:cNvSpPr>
          <p:nvPr>
            <p:ph type="body"/>
          </p:nvPr>
        </p:nvSpPr>
        <p:spPr>
          <a:xfrm>
            <a:off x="838506" y="1825625"/>
            <a:ext cx="10519434" cy="435292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 fontAlgn="auto"/>
            <a:r>
              <a:rPr lang="zh-CN" altLang="en-US" sz="3780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z="3240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z="2430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z="2430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506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2DFFFD3-C282-48E8-AB0A-13DCC6F3278A}" type="datetimeFigureOut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2026/10/4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40072" y="6357939"/>
            <a:ext cx="4116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3739" y="6357939"/>
            <a:ext cx="274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C302FF0A-A20F-45FC-ABD3-D4655AE8E18A}" type="slidenum">
              <a:rPr lang="zh-CN" altLang="en-US" sz="1620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hf sldNum="0" hdr="0" ftr="0" dt="0"/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ct val="1800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6945" indent="-205740" algn="l" defTabSz="822960" rtl="0" eaLnBrk="1" latinLnBrk="0" hangingPunct="1">
        <a:lnSpc>
          <a:spcPct val="90000"/>
        </a:lnSpc>
        <a:spcBef>
          <a:spcPct val="9000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image" Target="../media/image14.jpeg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slideLayout" Target="../slideLayouts/slideLayout46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25.emf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tags" Target="../tags/tag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tags" Target="../tags/tag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jpeg"/><Relationship Id="rId1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12" Type="http://schemas.microsoft.com/office/2007/relationships/hdphoto" Target="../media/hdphoto4.wdp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5" Type="http://schemas.openxmlformats.org/officeDocument/2006/relationships/image" Target="../media/image56.png"/><Relationship Id="rId10" Type="http://schemas.microsoft.com/office/2007/relationships/hdphoto" Target="../media/hdphoto3.wdp"/><Relationship Id="rId4" Type="http://schemas.openxmlformats.org/officeDocument/2006/relationships/image" Target="../media/image50.png"/><Relationship Id="rId9" Type="http://schemas.openxmlformats.org/officeDocument/2006/relationships/image" Target="../media/image53.png"/><Relationship Id="rId1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tags" Target="../tags/tag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10" Type="http://schemas.openxmlformats.org/officeDocument/2006/relationships/slideLayout" Target="../slideLayouts/slideLayout48.xml"/><Relationship Id="rId4" Type="http://schemas.openxmlformats.org/officeDocument/2006/relationships/tags" Target="../tags/tag46.xml"/><Relationship Id="rId9" Type="http://schemas.openxmlformats.org/officeDocument/2006/relationships/tags" Target="../tags/tag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tags" Target="../tags/tag5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tags" Target="../tags/tag5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ttps://photo-static-api.fotomore.com/creative/vcg/400/new/VCG41N1724478770.jpg?uid=386&amp;timestamp=1699233481&amp;sign=030cbec80373699517b9e7773312b862" descr="两名男子工程师和建筑工人，戴着安全帽保护自己的头部安全，在施工区域工作时，拿着房屋平面图讨论在有限的空间内建造房屋出租。"/>
          <p:cNvPicPr>
            <a:picLocks noChangeAspect="1"/>
          </p:cNvPicPr>
          <p:nvPr/>
        </p:nvPicPr>
        <p:blipFill>
          <a:blip r:embed="rId3"/>
          <a:srcRect b="15553"/>
          <a:stretch>
            <a:fillRect/>
          </a:stretch>
        </p:blipFill>
        <p:spPr>
          <a:xfrm>
            <a:off x="3493" y="-27305"/>
            <a:ext cx="12232640" cy="688530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610" y="4504557"/>
            <a:ext cx="12222877" cy="2380959"/>
            <a:chOff x="-125" y="5460"/>
            <a:chExt cx="14518" cy="3117"/>
          </a:xfrm>
          <a:solidFill>
            <a:srgbClr val="CC181E"/>
          </a:solidFill>
        </p:grpSpPr>
        <p:sp>
          <p:nvSpPr>
            <p:cNvPr id="2" name="矩形 1"/>
            <p:cNvSpPr/>
            <p:nvPr/>
          </p:nvSpPr>
          <p:spPr>
            <a:xfrm>
              <a:off x="-125" y="5460"/>
              <a:ext cx="14518" cy="31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/>
            </a:bodyPr>
            <a:lstStyle/>
            <a:p>
              <a:pPr lvl="0" algn="ctr" fontAlgn="base">
                <a:buClrTx/>
                <a:buSzTx/>
                <a:buFontTx/>
              </a:pPr>
              <a:endParaRPr sz="2400" strike="noStrike" noProof="1">
                <a:sym typeface="+mn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82" y="7270"/>
              <a:ext cx="4676" cy="6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90000" lnSpcReduction="20000"/>
            </a:bodyPr>
            <a:lstStyle/>
            <a:p>
              <a:pPr lvl="0" algn="ctr" fontAlgn="base">
                <a:buClrTx/>
                <a:buSzTx/>
                <a:buFontTx/>
              </a:pPr>
              <a:endParaRPr sz="2400" strike="noStrike" noProof="1">
                <a:sym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32" y="5614"/>
              <a:ext cx="13576" cy="13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Autofit/>
            </a:bodyPr>
            <a:lstStyle/>
            <a:p>
              <a:pPr lvl="0" algn="ctr" defTabSz="685800" eaLnBrk="0" fontAlgn="base" hangingPunct="0">
                <a:buClrTx/>
                <a:buSzTx/>
                <a:buFontTx/>
              </a:pPr>
              <a:r>
                <a:rPr lang="zh-CN" altLang="en-US" sz="6600" b="1" strike="noStrike" spc="-150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安全生产应知应会手册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01" y="7340"/>
              <a:ext cx="1831" cy="44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50000"/>
            </a:bodyPr>
            <a:lstStyle/>
            <a:p>
              <a:pPr lvl="0" algn="ctr" fontAlgn="base">
                <a:buClrTx/>
                <a:buSzTx/>
                <a:buFontTx/>
              </a:pPr>
              <a:r>
                <a:rPr sz="2400" strike="noStrike" noProof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汇报人：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246" y="7340"/>
              <a:ext cx="1677" cy="44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50000"/>
            </a:bodyPr>
            <a:lstStyle/>
            <a:p>
              <a:pPr lvl="0" algn="ctr" fontAlgn="base">
                <a:buClrTx/>
                <a:buSzTx/>
                <a:buFontTx/>
              </a:pPr>
              <a:r>
                <a:rPr sz="2400" strike="noStrike" noProof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汇报日期：</a:t>
              </a:r>
            </a:p>
          </p:txBody>
        </p:sp>
      </p:grpSp>
    </p:spTree>
  </p:cSld>
  <p:clrMapOvr>
    <a:masterClrMapping/>
  </p:clrMapOvr>
  <p:transition advTm="4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ttps://photo-static-api.fotomore.com/creative/vcg/400/new/VCG41N1724478770.jpg?uid=386&amp;timestamp=1699233481&amp;sign=030cbec80373699517b9e7773312b862" descr="两名男子工程师和建筑工人，戴着安全帽保护自己的头部安全，在施工区域工作时，拿着房屋平面图讨论在有限的空间内建造房屋出租。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/>
          <a:srcRect r="47830" b="15553"/>
          <a:stretch>
            <a:fillRect/>
          </a:stretch>
        </p:blipFill>
        <p:spPr>
          <a:xfrm>
            <a:off x="-16827" y="0"/>
            <a:ext cx="6381750" cy="6885305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697798" y="812800"/>
            <a:ext cx="9144000" cy="4914900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grpSp>
        <p:nvGrpSpPr>
          <p:cNvPr id="28675" name="组合 19"/>
          <p:cNvGrpSpPr/>
          <p:nvPr/>
        </p:nvGrpSpPr>
        <p:grpSpPr>
          <a:xfrm>
            <a:off x="3509011" y="2343151"/>
            <a:ext cx="2381251" cy="2082800"/>
            <a:chOff x="3157322" y="2222289"/>
            <a:chExt cx="2649648" cy="2315028"/>
          </a:xfrm>
        </p:grpSpPr>
        <p:sp>
          <p:nvSpPr>
            <p:cNvPr id="51" name="任意多边形: 形状 50"/>
            <p:cNvSpPr/>
            <p:nvPr>
              <p:custDataLst>
                <p:tags r:id="rId20"/>
              </p:custDataLst>
            </p:nvPr>
          </p:nvSpPr>
          <p:spPr>
            <a:xfrm>
              <a:off x="3157322" y="2222289"/>
              <a:ext cx="2649648" cy="559977"/>
            </a:xfrm>
            <a:custGeom>
              <a:avLst/>
              <a:gdLst>
                <a:gd name="connsiteX0" fmla="*/ 438150 w 3695700"/>
                <a:gd name="connsiteY0" fmla="*/ 714375 h 781050"/>
                <a:gd name="connsiteX1" fmla="*/ 0 w 3695700"/>
                <a:gd name="connsiteY1" fmla="*/ 0 h 781050"/>
                <a:gd name="connsiteX2" fmla="*/ 3695700 w 3695700"/>
                <a:gd name="connsiteY2" fmla="*/ 0 h 781050"/>
                <a:gd name="connsiteX3" fmla="*/ 3257550 w 3695700"/>
                <a:gd name="connsiteY3" fmla="*/ 78105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00" h="781050">
                  <a:moveTo>
                    <a:pt x="438150" y="714375"/>
                  </a:moveTo>
                  <a:lnTo>
                    <a:pt x="0" y="0"/>
                  </a:lnTo>
                  <a:lnTo>
                    <a:pt x="3695700" y="0"/>
                  </a:lnTo>
                  <a:lnTo>
                    <a:pt x="3257550" y="781050"/>
                  </a:lnTo>
                </a:path>
              </a:pathLst>
            </a:custGeom>
            <a:noFill/>
            <a:ln w="38100"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600" b="1" strike="noStrike" noProof="1">
                <a:solidFill>
                  <a:schemeClr val="lt1"/>
                </a:solidFill>
                <a:ea typeface="方正黑体简体" pitchFamily="2" charset="-122"/>
              </a:endParaRPr>
            </a:p>
          </p:txBody>
        </p:sp>
        <p:sp>
          <p:nvSpPr>
            <p:cNvPr id="52" name="任意多边形: 形状 51"/>
            <p:cNvSpPr/>
            <p:nvPr>
              <p:custDataLst>
                <p:tags r:id="rId21"/>
              </p:custDataLst>
            </p:nvPr>
          </p:nvSpPr>
          <p:spPr>
            <a:xfrm>
              <a:off x="4181670" y="3977340"/>
              <a:ext cx="614609" cy="559977"/>
            </a:xfrm>
            <a:custGeom>
              <a:avLst/>
              <a:gdLst>
                <a:gd name="connsiteX0" fmla="*/ 0 w 857250"/>
                <a:gd name="connsiteY0" fmla="*/ 28575 h 781050"/>
                <a:gd name="connsiteX1" fmla="*/ 438150 w 857250"/>
                <a:gd name="connsiteY1" fmla="*/ 781050 h 781050"/>
                <a:gd name="connsiteX2" fmla="*/ 857250 w 857250"/>
                <a:gd name="connsiteY2" fmla="*/ 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0" h="781050">
                  <a:moveTo>
                    <a:pt x="0" y="28575"/>
                  </a:moveTo>
                  <a:lnTo>
                    <a:pt x="438150" y="781050"/>
                  </a:lnTo>
                  <a:lnTo>
                    <a:pt x="857250" y="0"/>
                  </a:lnTo>
                </a:path>
              </a:pathLst>
            </a:custGeom>
            <a:noFill/>
            <a:ln w="38100">
              <a:solidFill>
                <a:schemeClr val="l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600" b="1" strike="noStrike" noProof="1">
                <a:solidFill>
                  <a:schemeClr val="lt1"/>
                </a:solidFill>
                <a:ea typeface="方正黑体简体" pitchFamily="2" charset="-122"/>
              </a:endParaRPr>
            </a:p>
          </p:txBody>
        </p:sp>
        <p:grpSp>
          <p:nvGrpSpPr>
            <p:cNvPr id="28678" name="组合 17"/>
            <p:cNvGrpSpPr/>
            <p:nvPr/>
          </p:nvGrpSpPr>
          <p:grpSpPr>
            <a:xfrm>
              <a:off x="3703727" y="2564904"/>
              <a:ext cx="1581309" cy="1221215"/>
              <a:chOff x="3703727" y="2564904"/>
              <a:chExt cx="1581309" cy="1221215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3837749" y="2564904"/>
                <a:ext cx="1288788" cy="8688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algn="ctr" defTabSz="914400" eaLnBrk="0" hangingPunct="0">
                  <a:lnSpc>
                    <a:spcPct val="120000"/>
                  </a:lnSpc>
                  <a:buClrTx/>
                  <a:buSzTx/>
                  <a:buFontTx/>
                  <a:buNone/>
                </a:pPr>
                <a:r>
                  <a:rPr kumimoji="0" lang="zh-CN" altLang="en-US" sz="3740" b="1" kern="1200" cap="none" spc="100" normalizeH="0" baseline="0" noProof="1">
                    <a:solidFill>
                      <a:schemeClr val="l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目录</a:t>
                </a: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3703727" y="3356992"/>
                <a:ext cx="1581309" cy="4291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defTabSz="914400" eaLnBrk="0" hangingPunct="0">
                  <a:lnSpc>
                    <a:spcPct val="120000"/>
                  </a:lnSpc>
                  <a:buClrTx/>
                  <a:buSzTx/>
                  <a:buFontTx/>
                  <a:buNone/>
                </a:pPr>
                <a:r>
                  <a:rPr kumimoji="0" lang="en-US" altLang="zh-CN" sz="1600" b="1" kern="1200" cap="none" spc="100" normalizeH="0" baseline="0" noProof="1">
                    <a:solidFill>
                      <a:schemeClr val="l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CONTENTS</a:t>
                </a:r>
              </a:p>
            </p:txBody>
          </p:sp>
        </p:grpSp>
      </p:grp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6530340" y="1140460"/>
            <a:ext cx="5255895" cy="4318000"/>
            <a:chOff x="5952" y="1513"/>
            <a:chExt cx="8756" cy="6800"/>
          </a:xfrm>
          <a:solidFill>
            <a:schemeClr val="bg1"/>
          </a:solidFill>
        </p:grpSpPr>
        <p:sp>
          <p:nvSpPr>
            <p:cNvPr id="1174" name="矩形: 圆角 1173"/>
            <p:cNvSpPr/>
            <p:nvPr>
              <p:custDataLst>
                <p:tags r:id="rId4"/>
              </p:custDataLst>
            </p:nvPr>
          </p:nvSpPr>
          <p:spPr bwMode="auto">
            <a:xfrm>
              <a:off x="5952" y="1513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/>
              <a:r>
                <a:rPr lang="en-US" altLang="zh-CN" sz="1600">
                  <a:solidFill>
                    <a:schemeClr val="tx1"/>
                  </a:solidFill>
                  <a:latin typeface="Impact" panose="020B0806030902050204" pitchFamily="34" charset="0"/>
                  <a:ea typeface="+mj-ea"/>
                </a:rPr>
                <a:t>1</a:t>
              </a:r>
            </a:p>
          </p:txBody>
        </p:sp>
        <p:sp>
          <p:nvSpPr>
            <p:cNvPr id="272" name="矩形: 圆角 271"/>
            <p:cNvSpPr/>
            <p:nvPr>
              <p:custDataLst>
                <p:tags r:id="rId5"/>
              </p:custDataLst>
            </p:nvPr>
          </p:nvSpPr>
          <p:spPr bwMode="auto">
            <a:xfrm>
              <a:off x="6772" y="1513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关注安全  关爱生命</a:t>
              </a:r>
            </a:p>
          </p:txBody>
        </p:sp>
        <p:sp>
          <p:nvSpPr>
            <p:cNvPr id="273" name="矩形: 圆角 272"/>
            <p:cNvSpPr/>
            <p:nvPr>
              <p:custDataLst>
                <p:tags r:id="rId6"/>
              </p:custDataLst>
            </p:nvPr>
          </p:nvSpPr>
          <p:spPr bwMode="auto">
            <a:xfrm>
              <a:off x="5952" y="2383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2</a:t>
              </a:r>
            </a:p>
          </p:txBody>
        </p:sp>
        <p:sp>
          <p:nvSpPr>
            <p:cNvPr id="274" name="矩形: 圆角 273"/>
            <p:cNvSpPr/>
            <p:nvPr>
              <p:custDataLst>
                <p:tags r:id="rId7"/>
              </p:custDataLst>
            </p:nvPr>
          </p:nvSpPr>
          <p:spPr bwMode="auto">
            <a:xfrm>
              <a:off x="6772" y="2383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从业人员的安全须知</a:t>
              </a:r>
            </a:p>
          </p:txBody>
        </p:sp>
        <p:sp>
          <p:nvSpPr>
            <p:cNvPr id="275" name="矩形: 圆角 274"/>
            <p:cNvSpPr/>
            <p:nvPr>
              <p:custDataLst>
                <p:tags r:id="rId8"/>
              </p:custDataLst>
            </p:nvPr>
          </p:nvSpPr>
          <p:spPr bwMode="auto">
            <a:xfrm>
              <a:off x="5952" y="3252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3</a:t>
              </a:r>
            </a:p>
          </p:txBody>
        </p:sp>
        <p:sp>
          <p:nvSpPr>
            <p:cNvPr id="276" name="矩形: 圆角 275"/>
            <p:cNvSpPr/>
            <p:nvPr>
              <p:custDataLst>
                <p:tags r:id="rId9"/>
              </p:custDataLst>
            </p:nvPr>
          </p:nvSpPr>
          <p:spPr bwMode="auto">
            <a:xfrm>
              <a:off x="6772" y="3252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常见不安全行为和安全生产的三原则</a:t>
              </a:r>
            </a:p>
          </p:txBody>
        </p:sp>
        <p:sp>
          <p:nvSpPr>
            <p:cNvPr id="277" name="矩形: 圆角 276"/>
            <p:cNvSpPr/>
            <p:nvPr>
              <p:custDataLst>
                <p:tags r:id="rId10"/>
              </p:custDataLst>
            </p:nvPr>
          </p:nvSpPr>
          <p:spPr bwMode="auto">
            <a:xfrm>
              <a:off x="5952" y="4122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4</a:t>
              </a:r>
            </a:p>
          </p:txBody>
        </p:sp>
        <p:sp>
          <p:nvSpPr>
            <p:cNvPr id="278" name="矩形: 圆角 277"/>
            <p:cNvSpPr/>
            <p:nvPr>
              <p:custDataLst>
                <p:tags r:id="rId11"/>
              </p:custDataLst>
            </p:nvPr>
          </p:nvSpPr>
          <p:spPr bwMode="auto">
            <a:xfrm>
              <a:off x="6772" y="4122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认识安全警示标志和劳动防护用品</a:t>
              </a:r>
            </a:p>
          </p:txBody>
        </p:sp>
        <p:sp>
          <p:nvSpPr>
            <p:cNvPr id="279" name="矩形: 圆角 278"/>
            <p:cNvSpPr/>
            <p:nvPr>
              <p:custDataLst>
                <p:tags r:id="rId12"/>
              </p:custDataLst>
            </p:nvPr>
          </p:nvSpPr>
          <p:spPr bwMode="auto">
            <a:xfrm>
              <a:off x="5952" y="4992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5</a:t>
              </a:r>
            </a:p>
          </p:txBody>
        </p:sp>
        <p:sp>
          <p:nvSpPr>
            <p:cNvPr id="280" name="矩形: 圆角 279"/>
            <p:cNvSpPr/>
            <p:nvPr>
              <p:custDataLst>
                <p:tags r:id="rId13"/>
              </p:custDataLst>
            </p:nvPr>
          </p:nvSpPr>
          <p:spPr bwMode="auto">
            <a:xfrm>
              <a:off x="6772" y="4992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生产车间的基本安全知识</a:t>
              </a:r>
            </a:p>
          </p:txBody>
        </p:sp>
        <p:sp>
          <p:nvSpPr>
            <p:cNvPr id="281" name="矩形: 圆角 280"/>
            <p:cNvSpPr/>
            <p:nvPr>
              <p:custDataLst>
                <p:tags r:id="rId14"/>
              </p:custDataLst>
            </p:nvPr>
          </p:nvSpPr>
          <p:spPr bwMode="auto">
            <a:xfrm>
              <a:off x="5952" y="5861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6</a:t>
              </a:r>
            </a:p>
          </p:txBody>
        </p:sp>
        <p:sp>
          <p:nvSpPr>
            <p:cNvPr id="282" name="矩形: 圆角 281"/>
            <p:cNvSpPr/>
            <p:nvPr>
              <p:custDataLst>
                <p:tags r:id="rId15"/>
              </p:custDataLst>
            </p:nvPr>
          </p:nvSpPr>
          <p:spPr bwMode="auto">
            <a:xfrm>
              <a:off x="6772" y="5861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防火安全要求</a:t>
              </a:r>
            </a:p>
          </p:txBody>
        </p:sp>
        <p:sp>
          <p:nvSpPr>
            <p:cNvPr id="283" name="矩形: 圆角 282"/>
            <p:cNvSpPr/>
            <p:nvPr>
              <p:custDataLst>
                <p:tags r:id="rId16"/>
              </p:custDataLst>
            </p:nvPr>
          </p:nvSpPr>
          <p:spPr bwMode="auto">
            <a:xfrm>
              <a:off x="5952" y="6731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7</a:t>
              </a:r>
            </a:p>
          </p:txBody>
        </p:sp>
        <p:sp>
          <p:nvSpPr>
            <p:cNvPr id="284" name="矩形: 圆角 283"/>
            <p:cNvSpPr/>
            <p:nvPr>
              <p:custDataLst>
                <p:tags r:id="rId17"/>
              </p:custDataLst>
            </p:nvPr>
          </p:nvSpPr>
          <p:spPr bwMode="auto">
            <a:xfrm>
              <a:off x="6772" y="6731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伤亡事故和工伤认定</a:t>
              </a:r>
            </a:p>
          </p:txBody>
        </p:sp>
        <p:sp>
          <p:nvSpPr>
            <p:cNvPr id="285" name="矩形: 圆角 284"/>
            <p:cNvSpPr/>
            <p:nvPr>
              <p:custDataLst>
                <p:tags r:id="rId18"/>
              </p:custDataLst>
            </p:nvPr>
          </p:nvSpPr>
          <p:spPr bwMode="auto">
            <a:xfrm>
              <a:off x="5952" y="7601"/>
              <a:ext cx="760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0" tIns="0" rIns="0" bIns="0" numCol="1" rtlCol="0" anchor="ctr" anchorCtr="0" compatLnSpc="1"/>
            <a:lstStyle/>
            <a:p>
              <a:pPr algn="ctr">
                <a:buClrTx/>
                <a:buSzTx/>
              </a:pPr>
              <a:r>
                <a:rPr lang="en-US" altLang="zh-CN" sz="1600">
                  <a:latin typeface="Impact" panose="020B0806030902050204" pitchFamily="34" charset="0"/>
                  <a:ea typeface="+mj-ea"/>
                </a:rPr>
                <a:t>8</a:t>
              </a:r>
            </a:p>
          </p:txBody>
        </p:sp>
        <p:sp>
          <p:nvSpPr>
            <p:cNvPr id="286" name="矩形: 圆角 285"/>
            <p:cNvSpPr/>
            <p:nvPr>
              <p:custDataLst>
                <p:tags r:id="rId19"/>
              </p:custDataLst>
            </p:nvPr>
          </p:nvSpPr>
          <p:spPr bwMode="auto">
            <a:xfrm>
              <a:off x="6772" y="7601"/>
              <a:ext cx="7937" cy="713"/>
            </a:xfrm>
            <a:prstGeom prst="roundRect">
              <a:avLst>
                <a:gd name="adj" fmla="val 4920"/>
              </a:avLst>
            </a:prstGeom>
            <a:grpFill/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="horz" wrap="square" lIns="144000" tIns="0" rIns="0" bIns="0" numCol="1" rtlCol="0" anchor="ctr" anchorCtr="0" compatLnSpc="1"/>
            <a:lstStyle/>
            <a:p>
              <a:r>
                <a:rPr lang="zh-CN" altLang="en-US" sz="2000">
                  <a:latin typeface="+mj-ea"/>
                  <a:ea typeface="+mj-ea"/>
                </a:rPr>
                <a:t>日常生活注意安全</a:t>
              </a:r>
            </a:p>
          </p:txBody>
        </p:sp>
      </p:grpSp>
    </p:spTree>
  </p:cSld>
  <p:clrMapOvr>
    <a:masterClrMapping/>
  </p:clrMapOvr>
  <p:transition spd="slow" advClick="0" advTm="3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22223" y="354425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1273810" y="4005580"/>
            <a:ext cx="984504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关注安全  关爱生命</a:t>
            </a:r>
          </a:p>
        </p:txBody>
      </p:sp>
      <p:sp>
        <p:nvSpPr>
          <p:cNvPr id="29" name="TextBox 65"/>
          <p:cNvSpPr txBox="1"/>
          <p:nvPr>
            <p:custDataLst>
              <p:tags r:id="rId2"/>
            </p:custDataLst>
          </p:nvPr>
        </p:nvSpPr>
        <p:spPr>
          <a:xfrm>
            <a:off x="4226186" y="5588956"/>
            <a:ext cx="4507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800">
                <a:solidFill>
                  <a:schemeClr val="tx2"/>
                </a:solidFill>
                <a:latin typeface="+mj-ea"/>
                <a:ea typeface="+mn-ea"/>
              </a:defRPr>
            </a:lvl1pPr>
          </a:lstStyle>
          <a:p>
            <a:pPr lvl="0">
              <a:defRPr/>
            </a:pPr>
            <a:r>
              <a:rPr lang="en-US" altLang="zh-CN" sz="1600">
                <a:solidFill>
                  <a:srgbClr val="FFFFFF"/>
                </a:solidFill>
              </a:rPr>
              <a:t>1</a:t>
            </a:r>
            <a:r>
              <a:rPr lang="zh-CN" altLang="en-US" sz="1600">
                <a:solidFill>
                  <a:srgbClr val="FFFFFF"/>
                </a:solidFill>
              </a:rPr>
              <a:t>、坚持“安全第一，预防为主”的方针</a:t>
            </a:r>
          </a:p>
        </p:txBody>
      </p:sp>
      <p:sp>
        <p:nvSpPr>
          <p:cNvPr id="31" name="Freeform 21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4013737" y="5648419"/>
            <a:ext cx="218330" cy="21963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TextBox 15"/>
          <p:cNvSpPr txBox="1"/>
          <p:nvPr>
            <p:custDataLst>
              <p:tags r:id="rId4"/>
            </p:custDataLst>
          </p:nvPr>
        </p:nvSpPr>
        <p:spPr>
          <a:xfrm>
            <a:off x="4247092" y="5947208"/>
            <a:ext cx="4178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lvl="0">
              <a:defRPr/>
            </a:pPr>
            <a:r>
              <a:rPr lang="en-US" altLang="zh-CN" sz="1600">
                <a:solidFill>
                  <a:srgbClr val="FFFFFF"/>
                </a:solidFill>
              </a:rPr>
              <a:t>2</a:t>
            </a:r>
            <a:r>
              <a:rPr lang="zh-CN" altLang="en-US" sz="1600">
                <a:solidFill>
                  <a:srgbClr val="FFFFFF"/>
                </a:solidFill>
              </a:rPr>
              <a:t>、消除隐患、事故苗子，预防为主</a:t>
            </a:r>
          </a:p>
        </p:txBody>
      </p:sp>
      <p:sp>
        <p:nvSpPr>
          <p:cNvPr id="34" name="Freeform 22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013737" y="6006670"/>
            <a:ext cx="218330" cy="21963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9" name="TextBox 15"/>
          <p:cNvSpPr txBox="1"/>
          <p:nvPr>
            <p:custDataLst>
              <p:tags r:id="rId6"/>
            </p:custDataLst>
          </p:nvPr>
        </p:nvSpPr>
        <p:spPr>
          <a:xfrm>
            <a:off x="4247092" y="6309158"/>
            <a:ext cx="4178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lvl="0">
              <a:defRPr/>
            </a:pPr>
            <a:r>
              <a:rPr lang="en-US" altLang="zh-CN" sz="1600">
                <a:solidFill>
                  <a:srgbClr val="FFFFFF"/>
                </a:solidFill>
              </a:rPr>
              <a:t>3</a:t>
            </a:r>
            <a:r>
              <a:rPr lang="zh-CN" altLang="en-US" sz="1600">
                <a:solidFill>
                  <a:srgbClr val="FFFFFF"/>
                </a:solidFill>
              </a:rPr>
              <a:t>、造成生产安全事故的原因</a:t>
            </a:r>
          </a:p>
        </p:txBody>
      </p:sp>
      <p:sp>
        <p:nvSpPr>
          <p:cNvPr id="121" name="Freeform 22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4013737" y="6368620"/>
            <a:ext cx="218330" cy="219630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 bldLvl="0" animBg="1"/>
      <p:bldP spid="33" grpId="0"/>
      <p:bldP spid="34" grpId="0" bldLvl="0" animBg="1"/>
      <p:bldP spid="119" grpId="0"/>
      <p:bldP spid="12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3569364" y="-13819"/>
            <a:ext cx="215796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7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tx2">
                        <a:alpha val="50000"/>
                      </a:schemeClr>
                    </a:gs>
                    <a:gs pos="76000">
                      <a:schemeClr val="tx2">
                        <a:alpha val="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zh-CN" altLang="en-US" sz="287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chemeClr val="tx2">
                      <a:alpha val="50000"/>
                    </a:schemeClr>
                  </a:gs>
                  <a:gs pos="76000">
                    <a:schemeClr val="tx2">
                      <a:alpha val="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749038" y="-13819"/>
            <a:ext cx="215796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7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tx2">
                        <a:alpha val="50000"/>
                      </a:schemeClr>
                    </a:gs>
                    <a:gs pos="76000">
                      <a:schemeClr val="tx2">
                        <a:alpha val="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zh-CN" altLang="en-US" sz="287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chemeClr val="tx2">
                      <a:alpha val="50000"/>
                    </a:schemeClr>
                  </a:gs>
                  <a:gs pos="76000">
                    <a:schemeClr val="tx2">
                      <a:alpha val="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066936" y="-13819"/>
            <a:ext cx="2157962" cy="45089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7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tx2">
                        <a:alpha val="50000"/>
                      </a:schemeClr>
                    </a:gs>
                    <a:gs pos="76000">
                      <a:schemeClr val="tx2">
                        <a:alpha val="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</a:t>
            </a:r>
            <a:endParaRPr kumimoji="0" lang="zh-CN" altLang="en-US" sz="287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chemeClr val="tx2">
                      <a:alpha val="50000"/>
                    </a:schemeClr>
                  </a:gs>
                  <a:gs pos="76000">
                    <a:schemeClr val="tx2">
                      <a:alpha val="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323265" y="-146244"/>
            <a:ext cx="1864613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4400" b="0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chemeClr val="tx2">
                        <a:alpha val="50000"/>
                      </a:schemeClr>
                    </a:gs>
                    <a:gs pos="76000">
                      <a:schemeClr val="tx2">
                        <a:alpha val="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344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chemeClr val="tx2">
                      <a:alpha val="50000"/>
                    </a:schemeClr>
                  </a:gs>
                  <a:gs pos="76000">
                    <a:schemeClr val="tx2">
                      <a:alpha val="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604" y="1701209"/>
            <a:ext cx="1688094" cy="271463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687983" y="2179788"/>
            <a:ext cx="1996346" cy="1996346"/>
            <a:chOff x="3687983" y="2179788"/>
            <a:chExt cx="1996346" cy="1996346"/>
          </a:xfrm>
        </p:grpSpPr>
        <p:sp>
          <p:nvSpPr>
            <p:cNvPr id="31" name="椭圆 30"/>
            <p:cNvSpPr/>
            <p:nvPr/>
          </p:nvSpPr>
          <p:spPr bwMode="auto">
            <a:xfrm>
              <a:off x="3949640" y="2441446"/>
              <a:ext cx="1473031" cy="1473030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圆: 空心 31"/>
            <p:cNvSpPr/>
            <p:nvPr/>
          </p:nvSpPr>
          <p:spPr bwMode="auto">
            <a:xfrm>
              <a:off x="3687983" y="2179788"/>
              <a:ext cx="1996346" cy="1996346"/>
            </a:xfrm>
            <a:prstGeom prst="donut">
              <a:avLst>
                <a:gd name="adj" fmla="val 15759"/>
              </a:avLst>
            </a:prstGeom>
            <a:gradFill>
              <a:gsLst>
                <a:gs pos="53000">
                  <a:schemeClr val="accent1">
                    <a:lumMod val="98000"/>
                    <a:lumOff val="2000"/>
                  </a:schemeClr>
                </a:gs>
                <a:gs pos="0">
                  <a:schemeClr val="accent1">
                    <a:lumMod val="85000"/>
                    <a:lumOff val="1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16206" y="2179788"/>
            <a:ext cx="1996346" cy="1996346"/>
            <a:chOff x="5916206" y="2179788"/>
            <a:chExt cx="1996346" cy="1996346"/>
          </a:xfrm>
        </p:grpSpPr>
        <p:sp>
          <p:nvSpPr>
            <p:cNvPr id="34" name="椭圆 33"/>
            <p:cNvSpPr/>
            <p:nvPr/>
          </p:nvSpPr>
          <p:spPr bwMode="auto">
            <a:xfrm>
              <a:off x="6177863" y="2441446"/>
              <a:ext cx="1473031" cy="1473030"/>
            </a:xfrm>
            <a:prstGeom prst="ellipse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圆: 空心 34"/>
            <p:cNvSpPr/>
            <p:nvPr/>
          </p:nvSpPr>
          <p:spPr bwMode="auto">
            <a:xfrm>
              <a:off x="5916206" y="2179788"/>
              <a:ext cx="1996346" cy="1996346"/>
            </a:xfrm>
            <a:prstGeom prst="donut">
              <a:avLst>
                <a:gd name="adj" fmla="val 15759"/>
              </a:avLst>
            </a:prstGeom>
            <a:gradFill>
              <a:gsLst>
                <a:gs pos="53000">
                  <a:schemeClr val="accent1">
                    <a:lumMod val="98000"/>
                    <a:lumOff val="2000"/>
                  </a:schemeClr>
                </a:gs>
                <a:gs pos="0">
                  <a:schemeClr val="accent1">
                    <a:lumMod val="85000"/>
                    <a:lumOff val="1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14749" y="2179788"/>
            <a:ext cx="1996346" cy="1996346"/>
            <a:chOff x="8214749" y="2179788"/>
            <a:chExt cx="1996346" cy="1996346"/>
          </a:xfrm>
        </p:grpSpPr>
        <p:sp>
          <p:nvSpPr>
            <p:cNvPr id="37" name="椭圆 36"/>
            <p:cNvSpPr/>
            <p:nvPr/>
          </p:nvSpPr>
          <p:spPr bwMode="auto">
            <a:xfrm>
              <a:off x="8476406" y="2441446"/>
              <a:ext cx="1473031" cy="1473030"/>
            </a:xfrm>
            <a:prstGeom prst="ellipse">
              <a:avLst/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圆: 空心 37"/>
            <p:cNvSpPr/>
            <p:nvPr/>
          </p:nvSpPr>
          <p:spPr bwMode="auto">
            <a:xfrm>
              <a:off x="8214749" y="2179788"/>
              <a:ext cx="1996346" cy="1996346"/>
            </a:xfrm>
            <a:prstGeom prst="donut">
              <a:avLst>
                <a:gd name="adj" fmla="val 15759"/>
              </a:avLst>
            </a:prstGeom>
            <a:gradFill>
              <a:gsLst>
                <a:gs pos="53000">
                  <a:schemeClr val="accent1">
                    <a:lumMod val="98000"/>
                    <a:lumOff val="2000"/>
                  </a:schemeClr>
                </a:gs>
                <a:gs pos="0">
                  <a:schemeClr val="accent1">
                    <a:lumMod val="85000"/>
                    <a:lumOff val="1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9" name="文本框 10"/>
          <p:cNvSpPr txBox="1">
            <a:spLocks noChangeArrowheads="1"/>
          </p:cNvSpPr>
          <p:nvPr/>
        </p:nvSpPr>
        <p:spPr bwMode="auto">
          <a:xfrm>
            <a:off x="10255969" y="2830181"/>
            <a:ext cx="1551428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4400" b="1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4400" b="1">
              <a:solidFill>
                <a:srgbClr val="2C2D3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1"/>
          <p:cNvSpPr txBox="1">
            <a:spLocks noChangeArrowheads="1"/>
          </p:cNvSpPr>
          <p:nvPr/>
        </p:nvSpPr>
        <p:spPr bwMode="auto">
          <a:xfrm>
            <a:off x="1811220" y="4427736"/>
            <a:ext cx="144979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zh-CN" altLang="en-US" sz="2000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</a:t>
            </a:r>
            <a:r>
              <a:rPr lang="en-US" altLang="zh-CN" sz="2000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</a:p>
        </p:txBody>
      </p:sp>
      <p:sp>
        <p:nvSpPr>
          <p:cNvPr id="41" name="文本框 12"/>
          <p:cNvSpPr txBox="1">
            <a:spLocks noChangeArrowheads="1"/>
          </p:cNvSpPr>
          <p:nvPr/>
        </p:nvSpPr>
        <p:spPr bwMode="auto">
          <a:xfrm>
            <a:off x="4372142" y="4309344"/>
            <a:ext cx="762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000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</a:t>
            </a:r>
          </a:p>
        </p:txBody>
      </p:sp>
      <p:sp>
        <p:nvSpPr>
          <p:cNvPr id="42" name="文本框 13"/>
          <p:cNvSpPr txBox="1">
            <a:spLocks noChangeArrowheads="1"/>
          </p:cNvSpPr>
          <p:nvPr/>
        </p:nvSpPr>
        <p:spPr bwMode="auto">
          <a:xfrm>
            <a:off x="6575304" y="4309344"/>
            <a:ext cx="762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000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金钱</a:t>
            </a:r>
          </a:p>
        </p:txBody>
      </p:sp>
      <p:sp>
        <p:nvSpPr>
          <p:cNvPr id="43" name="文本框 14"/>
          <p:cNvSpPr txBox="1">
            <a:spLocks noChangeArrowheads="1"/>
          </p:cNvSpPr>
          <p:nvPr/>
        </p:nvSpPr>
        <p:spPr bwMode="auto">
          <a:xfrm>
            <a:off x="8967985" y="4309344"/>
            <a:ext cx="762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000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事业</a:t>
            </a:r>
          </a:p>
        </p:txBody>
      </p:sp>
      <p:sp>
        <p:nvSpPr>
          <p:cNvPr id="4" name="矩形 3"/>
          <p:cNvSpPr/>
          <p:nvPr/>
        </p:nvSpPr>
        <p:spPr>
          <a:xfrm>
            <a:off x="1201837" y="5318579"/>
            <a:ext cx="9768752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当把人的生命比作是“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时，生活就是在“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后面加“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，后面加的“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越多，说明事业越成功、家庭越幸福。倘若人的生命不存在了，后面加再多的“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还有什么意义呢？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739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49" grpId="0"/>
      <p:bldP spid="39" grpId="0"/>
      <p:bldP spid="40" grpId="0"/>
      <p:bldP spid="41" grpId="0"/>
      <p:bldP spid="42" grpId="0"/>
      <p:bldP spid="4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、坚持“安全第一，预防为主”的方针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2552132"/>
            <a:ext cx="12196763" cy="2858638"/>
          </a:xfrm>
          <a:prstGeom prst="rect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274721" y="3039142"/>
            <a:ext cx="6499779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中华人民共和国安全生产法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明确，我国的安全生产管理工作，必须坚持</a:t>
            </a: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“安全第一，预防为主，综合治理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”的方针。所有生产经营单位在组织生产过程中，必须把</a:t>
            </a: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保护人的生命安全放在第一位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424" y="1844824"/>
            <a:ext cx="2832332" cy="4495544"/>
          </a:xfrm>
          <a:prstGeom prst="rect">
            <a:avLst/>
          </a:prstGeom>
        </p:spPr>
      </p:pic>
    </p:spTree>
  </p:cSld>
  <p:clrMapOvr>
    <a:masterClrMapping/>
  </p:clrMapOvr>
  <p:transition spd="slow" advTm="4726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29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29" grpId="0" animBg="1"/>
          <p:bldP spid="3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 bwMode="auto">
          <a:xfrm>
            <a:off x="1092494" y="1677872"/>
            <a:ext cx="10011773" cy="18754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、消除隐患、事故苗子，预防为主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82889" y="1959392"/>
            <a:ext cx="9335068" cy="1422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事故是指人们在实现有目的的活动过程中，由不安全行为或不安全状态而引起的，突然发生的、与人的意志相反、事先未能预料到的意外事件，造成人员伤亡和财产损失，导致生产中断，对社会产生不良影响</a:t>
            </a:r>
          </a:p>
        </p:txBody>
      </p:sp>
      <p:sp>
        <p:nvSpPr>
          <p:cNvPr id="35" name="矩形 34"/>
          <p:cNvSpPr/>
          <p:nvPr/>
        </p:nvSpPr>
        <p:spPr>
          <a:xfrm>
            <a:off x="1059076" y="1216207"/>
            <a:ext cx="562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b="1">
                <a:latin typeface="+mj-ea"/>
                <a:ea typeface="+mj-ea"/>
              </a:rPr>
              <a:t>什么是事故？</a:t>
            </a:r>
            <a:endParaRPr lang="en-US" altLang="zh-CN" sz="2400" b="1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010" y="3770663"/>
            <a:ext cx="3136839" cy="233064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0054" y="3785321"/>
            <a:ext cx="3136840" cy="231598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172" y="3770663"/>
            <a:ext cx="3138689" cy="233064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37" name="矩形 36"/>
          <p:cNvSpPr/>
          <p:nvPr/>
        </p:nvSpPr>
        <p:spPr bwMode="auto">
          <a:xfrm>
            <a:off x="1250981" y="1685312"/>
            <a:ext cx="1044672" cy="11287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46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" grpId="0"/>
      <p:bldP spid="2" grpId="0" animBg="1"/>
      <p:bldP spid="30" grpId="0"/>
      <p:bldP spid="35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、消除隐患、事故苗子，预防为主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32249" y="5279365"/>
            <a:ext cx="9921315" cy="109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海因法则指出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每一起严重事故的背后，必然有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次轻微事故和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起未遂先兆以及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起事故隐患。因此，要制服事故，重在防范，要保证安全，必须以预防为主。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358743" y="3649460"/>
            <a:ext cx="3362197" cy="1160602"/>
            <a:chOff x="1358743" y="3649460"/>
            <a:chExt cx="3362197" cy="1160602"/>
          </a:xfrm>
        </p:grpSpPr>
        <p:sp>
          <p:nvSpPr>
            <p:cNvPr id="45" name="Freeform 8"/>
            <p:cNvSpPr/>
            <p:nvPr/>
          </p:nvSpPr>
          <p:spPr bwMode="auto">
            <a:xfrm>
              <a:off x="1358743" y="3649460"/>
              <a:ext cx="3362197" cy="1160602"/>
            </a:xfrm>
            <a:custGeom>
              <a:avLst/>
              <a:gdLst>
                <a:gd name="T0" fmla="*/ 2976 w 3545"/>
                <a:gd name="T1" fmla="*/ 0 h 1224"/>
                <a:gd name="T2" fmla="*/ 3262 w 3545"/>
                <a:gd name="T3" fmla="*/ 615 h 1224"/>
                <a:gd name="T4" fmla="*/ 3545 w 3545"/>
                <a:gd name="T5" fmla="*/ 1224 h 1224"/>
                <a:gd name="T6" fmla="*/ 0 w 3545"/>
                <a:gd name="T7" fmla="*/ 1224 h 1224"/>
                <a:gd name="T8" fmla="*/ 283 w 3545"/>
                <a:gd name="T9" fmla="*/ 615 h 1224"/>
                <a:gd name="T10" fmla="*/ 569 w 3545"/>
                <a:gd name="T11" fmla="*/ 0 h 1224"/>
                <a:gd name="T12" fmla="*/ 2976 w 3545"/>
                <a:gd name="T13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45" h="1224">
                  <a:moveTo>
                    <a:pt x="2976" y="0"/>
                  </a:moveTo>
                  <a:lnTo>
                    <a:pt x="3262" y="615"/>
                  </a:lnTo>
                  <a:lnTo>
                    <a:pt x="3545" y="1224"/>
                  </a:lnTo>
                  <a:lnTo>
                    <a:pt x="0" y="1224"/>
                  </a:lnTo>
                  <a:lnTo>
                    <a:pt x="283" y="615"/>
                  </a:lnTo>
                  <a:lnTo>
                    <a:pt x="569" y="0"/>
                  </a:lnTo>
                  <a:lnTo>
                    <a:pt x="2976" y="0"/>
                  </a:lnTo>
                  <a:close/>
                </a:path>
              </a:pathLst>
            </a:custGeom>
            <a:gradFill>
              <a:gsLst>
                <a:gs pos="56000">
                  <a:schemeClr val="accent5">
                    <a:lumMod val="98000"/>
                    <a:lumOff val="2000"/>
                  </a:schemeClr>
                </a:gs>
                <a:gs pos="0">
                  <a:schemeClr val="accent5">
                    <a:lumMod val="85000"/>
                    <a:lumOff val="15000"/>
                  </a:schemeClr>
                </a:gs>
                <a:gs pos="100000">
                  <a:schemeClr val="accent5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930633" y="3765471"/>
              <a:ext cx="221841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300</a:t>
              </a:r>
            </a:p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无伤害事故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30634" y="2419707"/>
            <a:ext cx="2218414" cy="1160602"/>
            <a:chOff x="1930634" y="2419707"/>
            <a:chExt cx="2218414" cy="1160602"/>
          </a:xfrm>
        </p:grpSpPr>
        <p:sp>
          <p:nvSpPr>
            <p:cNvPr id="46" name="Freeform 9"/>
            <p:cNvSpPr/>
            <p:nvPr/>
          </p:nvSpPr>
          <p:spPr bwMode="auto">
            <a:xfrm>
              <a:off x="1930634" y="2419707"/>
              <a:ext cx="2218414" cy="1160602"/>
            </a:xfrm>
            <a:custGeom>
              <a:avLst/>
              <a:gdLst>
                <a:gd name="T0" fmla="*/ 1770 w 2339"/>
                <a:gd name="T1" fmla="*/ 0 h 1224"/>
                <a:gd name="T2" fmla="*/ 2339 w 2339"/>
                <a:gd name="T3" fmla="*/ 1224 h 1224"/>
                <a:gd name="T4" fmla="*/ 0 w 2339"/>
                <a:gd name="T5" fmla="*/ 1224 h 1224"/>
                <a:gd name="T6" fmla="*/ 569 w 2339"/>
                <a:gd name="T7" fmla="*/ 0 h 1224"/>
                <a:gd name="T8" fmla="*/ 1770 w 2339"/>
                <a:gd name="T9" fmla="*/ 0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9" h="1224">
                  <a:moveTo>
                    <a:pt x="1770" y="0"/>
                  </a:moveTo>
                  <a:lnTo>
                    <a:pt x="2339" y="1224"/>
                  </a:lnTo>
                  <a:lnTo>
                    <a:pt x="0" y="1224"/>
                  </a:lnTo>
                  <a:lnTo>
                    <a:pt x="569" y="0"/>
                  </a:lnTo>
                  <a:lnTo>
                    <a:pt x="1770" y="0"/>
                  </a:lnTo>
                  <a:close/>
                </a:path>
              </a:pathLst>
            </a:custGeom>
            <a:gradFill>
              <a:gsLst>
                <a:gs pos="53000">
                  <a:schemeClr val="accent1">
                    <a:lumMod val="98000"/>
                    <a:lumOff val="2000"/>
                  </a:schemeClr>
                </a:gs>
                <a:gs pos="0">
                  <a:schemeClr val="accent1">
                    <a:lumMod val="85000"/>
                    <a:lumOff val="1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288732" y="2732782"/>
              <a:ext cx="15022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29</a:t>
              </a: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轻微伤害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02524" y="1195562"/>
            <a:ext cx="1074635" cy="1153126"/>
            <a:chOff x="2502524" y="1195562"/>
            <a:chExt cx="1074635" cy="1153126"/>
          </a:xfrm>
        </p:grpSpPr>
        <p:sp>
          <p:nvSpPr>
            <p:cNvPr id="47" name="Freeform 10"/>
            <p:cNvSpPr/>
            <p:nvPr/>
          </p:nvSpPr>
          <p:spPr bwMode="auto">
            <a:xfrm>
              <a:off x="2502526" y="1195562"/>
              <a:ext cx="1074633" cy="1153126"/>
            </a:xfrm>
            <a:custGeom>
              <a:avLst/>
              <a:gdLst>
                <a:gd name="T0" fmla="*/ 566 w 1133"/>
                <a:gd name="T1" fmla="*/ 0 h 1217"/>
                <a:gd name="T2" fmla="*/ 1133 w 1133"/>
                <a:gd name="T3" fmla="*/ 1217 h 1217"/>
                <a:gd name="T4" fmla="*/ 0 w 1133"/>
                <a:gd name="T5" fmla="*/ 1217 h 1217"/>
                <a:gd name="T6" fmla="*/ 566 w 1133"/>
                <a:gd name="T7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3" h="1217">
                  <a:moveTo>
                    <a:pt x="566" y="0"/>
                  </a:moveTo>
                  <a:lnTo>
                    <a:pt x="1133" y="1217"/>
                  </a:lnTo>
                  <a:lnTo>
                    <a:pt x="0" y="1217"/>
                  </a:lnTo>
                  <a:lnTo>
                    <a:pt x="566" y="0"/>
                  </a:lnTo>
                  <a:close/>
                </a:path>
              </a:pathLst>
            </a:custGeom>
            <a:gradFill>
              <a:gsLst>
                <a:gs pos="56000">
                  <a:schemeClr val="accent2">
                    <a:lumMod val="98000"/>
                    <a:lumOff val="2000"/>
                  </a:schemeClr>
                </a:gs>
                <a:gs pos="0">
                  <a:schemeClr val="accent2">
                    <a:lumMod val="90000"/>
                    <a:lumOff val="10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502524" y="1580914"/>
              <a:ext cx="107463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死亡</a:t>
              </a:r>
            </a:p>
          </p:txBody>
        </p:sp>
      </p:grpSp>
      <p:sp>
        <p:nvSpPr>
          <p:cNvPr id="4" name="箭头: 右 3"/>
          <p:cNvSpPr/>
          <p:nvPr/>
        </p:nvSpPr>
        <p:spPr bwMode="auto">
          <a:xfrm>
            <a:off x="5279405" y="2517154"/>
            <a:ext cx="1313447" cy="938088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TextBox 100"/>
          <p:cNvSpPr txBox="1"/>
          <p:nvPr/>
        </p:nvSpPr>
        <p:spPr>
          <a:xfrm>
            <a:off x="7098310" y="4296241"/>
            <a:ext cx="2696622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800">
                <a:latin typeface="+mj-ea"/>
                <a:ea typeface="+mj-ea"/>
              </a:defRPr>
            </a:lvl1pPr>
          </a:lstStyle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事故中，由于人的因素导致事故占</a:t>
            </a:r>
            <a:r>
              <a:rPr lang="en-US" altLang="zh-CN">
                <a:solidFill>
                  <a:srgbClr val="3D3D3D"/>
                </a:solidFill>
              </a:rPr>
              <a:t>80%</a:t>
            </a:r>
            <a:endParaRPr lang="zh-CN" altLang="en-US" dirty="0">
              <a:solidFill>
                <a:srgbClr val="3D3D3D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292042" y="1669830"/>
            <a:ext cx="2592334" cy="2592332"/>
            <a:chOff x="7874502" y="2156262"/>
            <a:chExt cx="1975510" cy="1975508"/>
          </a:xfrm>
        </p:grpSpPr>
        <p:sp>
          <p:nvSpPr>
            <p:cNvPr id="57" name="圆: 空心 56"/>
            <p:cNvSpPr/>
            <p:nvPr/>
          </p:nvSpPr>
          <p:spPr bwMode="auto">
            <a:xfrm>
              <a:off x="7874502" y="2156262"/>
              <a:ext cx="1975510" cy="1975508"/>
            </a:xfrm>
            <a:prstGeom prst="donut">
              <a:avLst>
                <a:gd name="adj" fmla="val 13537"/>
              </a:avLst>
            </a:prstGeom>
            <a:solidFill>
              <a:schemeClr val="bg1"/>
            </a:solidFill>
            <a:ln w="9525" cap="flat" cmpd="sng" algn="ctr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空心弧 57"/>
            <p:cNvSpPr/>
            <p:nvPr/>
          </p:nvSpPr>
          <p:spPr bwMode="auto">
            <a:xfrm rot="2339968">
              <a:off x="7919636" y="2215256"/>
              <a:ext cx="1891567" cy="1888310"/>
            </a:xfrm>
            <a:prstGeom prst="blockArc">
              <a:avLst>
                <a:gd name="adj1" fmla="val 17725475"/>
                <a:gd name="adj2" fmla="val 14198173"/>
                <a:gd name="adj3" fmla="val 10615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innerShdw blurRad="38100">
                <a:prstClr val="black"/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TextBox 96"/>
            <p:cNvSpPr txBox="1"/>
            <p:nvPr/>
          </p:nvSpPr>
          <p:spPr>
            <a:xfrm>
              <a:off x="8279779" y="2633797"/>
              <a:ext cx="1127320" cy="1008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8000" b="0" i="0" u="none" strike="noStrike" kern="120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rPr>
                <a:t>80</a:t>
              </a:r>
              <a:endPara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9192180" y="3078252"/>
              <a:ext cx="409472" cy="398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%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91"/>
    </mc:Choice>
    <mc:Fallback xmlns="">
      <p:transition advTm="4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" grpId="0" animBg="1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平行四边形 5"/>
          <p:cNvSpPr/>
          <p:nvPr/>
        </p:nvSpPr>
        <p:spPr bwMode="auto">
          <a:xfrm>
            <a:off x="6242398" y="0"/>
            <a:ext cx="5813666" cy="6858000"/>
          </a:xfrm>
          <a:prstGeom prst="parallelogram">
            <a:avLst>
              <a:gd name="adj" fmla="val 64391"/>
            </a:avLst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、造成生产安全事故的原因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56406" y="1225768"/>
            <a:ext cx="3197991" cy="5118096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1038596" y="1242043"/>
            <a:ext cx="562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b="1">
                <a:latin typeface="+mj-ea"/>
                <a:ea typeface="+mj-ea"/>
              </a:rPr>
              <a:t>造成生产安全事故的原因归纳起来有：</a:t>
            </a:r>
            <a:endParaRPr lang="en-US" altLang="zh-CN" sz="2400" b="1">
              <a:latin typeface="+mj-ea"/>
              <a:ea typeface="+mj-ea"/>
            </a:endParaRPr>
          </a:p>
        </p:txBody>
      </p:sp>
      <p:sp>
        <p:nvSpPr>
          <p:cNvPr id="3" name="矩形: 圆角 2"/>
          <p:cNvSpPr/>
          <p:nvPr/>
        </p:nvSpPr>
        <p:spPr bwMode="auto">
          <a:xfrm>
            <a:off x="1038596" y="1881656"/>
            <a:ext cx="2482526" cy="452083"/>
          </a:xfrm>
          <a:prstGeom prst="roundRect">
            <a:avLst>
              <a:gd name="adj" fmla="val 11029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人的因素</a:t>
            </a:r>
          </a:p>
        </p:txBody>
      </p:sp>
      <p:sp>
        <p:nvSpPr>
          <p:cNvPr id="4" name="矩形 3"/>
          <p:cNvSpPr/>
          <p:nvPr/>
        </p:nvSpPr>
        <p:spPr>
          <a:xfrm>
            <a:off x="1038596" y="2385143"/>
            <a:ext cx="6096000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人员缺乏安全知识，疏忽大意或采取不安全的操作动作等而引起事故。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038595" y="3108040"/>
            <a:ext cx="3236125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）违章操作</a:t>
            </a:r>
          </a:p>
          <a:p>
            <a:pPr algn="just">
              <a:lnSpc>
                <a:spcPct val="120000"/>
              </a:lnSpc>
            </a:pP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）违反劳动纪律</a:t>
            </a:r>
          </a:p>
        </p:txBody>
      </p:sp>
      <p:sp>
        <p:nvSpPr>
          <p:cNvPr id="62" name="矩形: 圆角 61"/>
          <p:cNvSpPr/>
          <p:nvPr/>
        </p:nvSpPr>
        <p:spPr bwMode="auto">
          <a:xfrm>
            <a:off x="1038596" y="3969763"/>
            <a:ext cx="2482526" cy="452083"/>
          </a:xfrm>
          <a:prstGeom prst="roundRect">
            <a:avLst>
              <a:gd name="adj" fmla="val 11029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物的因素</a:t>
            </a:r>
          </a:p>
        </p:txBody>
      </p:sp>
      <p:sp>
        <p:nvSpPr>
          <p:cNvPr id="63" name="矩形 62"/>
          <p:cNvSpPr/>
          <p:nvPr/>
        </p:nvSpPr>
        <p:spPr>
          <a:xfrm>
            <a:off x="1038596" y="4473250"/>
            <a:ext cx="6096000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机械设备工具等有缺陷或环境条件差而引起事故。</a:t>
            </a:r>
          </a:p>
        </p:txBody>
      </p:sp>
      <p:sp>
        <p:nvSpPr>
          <p:cNvPr id="64" name="矩形: 圆角 63"/>
          <p:cNvSpPr/>
          <p:nvPr/>
        </p:nvSpPr>
        <p:spPr bwMode="auto">
          <a:xfrm>
            <a:off x="1038596" y="5061584"/>
            <a:ext cx="2482526" cy="452083"/>
          </a:xfrm>
          <a:prstGeom prst="roundRect">
            <a:avLst>
              <a:gd name="adj" fmla="val 11029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人与物的综合因素</a:t>
            </a:r>
          </a:p>
        </p:txBody>
      </p:sp>
      <p:sp>
        <p:nvSpPr>
          <p:cNvPr id="65" name="矩形 64"/>
          <p:cNvSpPr/>
          <p:nvPr/>
        </p:nvSpPr>
        <p:spPr>
          <a:xfrm>
            <a:off x="1038596" y="5565071"/>
            <a:ext cx="6096000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上述两种因素综合引起。</a:t>
            </a:r>
          </a:p>
        </p:txBody>
      </p:sp>
    </p:spTree>
  </p:cSld>
  <p:clrMapOvr>
    <a:masterClrMapping/>
  </p:clrMapOvr>
  <p:transition spd="slow" advTm="654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2" grpId="0" animBg="1"/>
      <p:bldP spid="59" grpId="0"/>
      <p:bldP spid="3" grpId="0" animBg="1"/>
      <p:bldP spid="4" grpId="0"/>
      <p:bldP spid="61" grpId="0"/>
      <p:bldP spid="62" grpId="0" animBg="1"/>
      <p:bldP spid="63" grpId="0"/>
      <p:bldP spid="64" grpId="0" animBg="1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、造成生产安全事故的原因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70" name="矩形: 圆角 69"/>
          <p:cNvSpPr/>
          <p:nvPr/>
        </p:nvSpPr>
        <p:spPr bwMode="auto">
          <a:xfrm>
            <a:off x="798026" y="2220420"/>
            <a:ext cx="4634886" cy="4018384"/>
          </a:xfrm>
          <a:prstGeom prst="roundRect">
            <a:avLst>
              <a:gd name="adj" fmla="val 1896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矩形: 圆角 70"/>
          <p:cNvSpPr/>
          <p:nvPr/>
        </p:nvSpPr>
        <p:spPr bwMode="auto">
          <a:xfrm>
            <a:off x="6705302" y="2220420"/>
            <a:ext cx="4634886" cy="4018384"/>
          </a:xfrm>
          <a:prstGeom prst="roundRect">
            <a:avLst>
              <a:gd name="adj" fmla="val 1896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: 圆角 71"/>
          <p:cNvSpPr/>
          <p:nvPr/>
        </p:nvSpPr>
        <p:spPr bwMode="auto">
          <a:xfrm>
            <a:off x="4448927" y="1767508"/>
            <a:ext cx="3240360" cy="4824536"/>
          </a:xfrm>
          <a:prstGeom prst="roundRect">
            <a:avLst>
              <a:gd name="adj" fmla="val 528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890970" y="5072594"/>
            <a:ext cx="2268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kern="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事故原因</a:t>
            </a:r>
          </a:p>
        </p:txBody>
      </p:sp>
      <p:sp>
        <p:nvSpPr>
          <p:cNvPr id="74" name="椭圆 73"/>
          <p:cNvSpPr/>
          <p:nvPr/>
        </p:nvSpPr>
        <p:spPr bwMode="auto">
          <a:xfrm>
            <a:off x="4867747" y="2522065"/>
            <a:ext cx="2256584" cy="2256582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54"/>
          <p:cNvSpPr/>
          <p:nvPr/>
        </p:nvSpPr>
        <p:spPr>
          <a:xfrm>
            <a:off x="1497116" y="3192425"/>
            <a:ext cx="2315616" cy="99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人的原因</a:t>
            </a:r>
            <a:endParaRPr lang="en-US" altLang="zh-CN" sz="24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物的原因</a:t>
            </a:r>
          </a:p>
        </p:txBody>
      </p:sp>
      <p:sp>
        <p:nvSpPr>
          <p:cNvPr id="77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60256" y="2568265"/>
            <a:ext cx="2486102" cy="51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直接原因</a:t>
            </a:r>
          </a:p>
        </p:txBody>
      </p:sp>
      <p:cxnSp>
        <p:nvCxnSpPr>
          <p:cNvPr id="78" name="直接连接符 77"/>
          <p:cNvCxnSpPr/>
          <p:nvPr/>
        </p:nvCxnSpPr>
        <p:spPr bwMode="auto">
          <a:xfrm>
            <a:off x="1058779" y="3078509"/>
            <a:ext cx="3096126" cy="0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20000">
                  <a:schemeClr val="tx2"/>
                </a:gs>
                <a:gs pos="8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294193" y="2568265"/>
            <a:ext cx="2486102" cy="510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间接原因</a:t>
            </a:r>
          </a:p>
        </p:txBody>
      </p:sp>
      <p:cxnSp>
        <p:nvCxnSpPr>
          <p:cNvPr id="81" name="直接连接符 80"/>
          <p:cNvCxnSpPr/>
          <p:nvPr/>
        </p:nvCxnSpPr>
        <p:spPr bwMode="auto">
          <a:xfrm>
            <a:off x="7892716" y="3078509"/>
            <a:ext cx="3096126" cy="0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20000">
                  <a:schemeClr val="tx2"/>
                </a:gs>
                <a:gs pos="85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矩形 54"/>
          <p:cNvSpPr/>
          <p:nvPr/>
        </p:nvSpPr>
        <p:spPr>
          <a:xfrm>
            <a:off x="8389235" y="3192425"/>
            <a:ext cx="2315616" cy="2970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技术原因</a:t>
            </a:r>
            <a:endParaRPr lang="en-US" altLang="zh-CN" sz="24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教育原因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身体原因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精神愿意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24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管理原因</a:t>
            </a:r>
          </a:p>
          <a:p>
            <a:pPr lvl="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zh-CN" altLang="en-US" sz="24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332744" y="972237"/>
            <a:ext cx="5628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latin typeface="+mj-ea"/>
                <a:ea typeface="+mj-ea"/>
              </a:rPr>
              <a:t>造成生产安全事故的原因归纳起来有：</a:t>
            </a:r>
            <a:endParaRPr lang="en-US" altLang="zh-CN" sz="2400" b="1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732" y="2405323"/>
            <a:ext cx="2162568" cy="2440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671"/>
    </mc:Choice>
    <mc:Fallback xmlns="">
      <p:transition advTm="5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/>
      <p:bldP spid="74" grpId="0" animBg="1"/>
      <p:bldP spid="76" grpId="0"/>
      <p:bldP spid="77" grpId="0"/>
      <p:bldP spid="80" grpId="0"/>
      <p:bldP spid="82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2243455" y="4580890"/>
            <a:ext cx="891921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从业人员的安全须知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0" y="3212976"/>
            <a:ext cx="12167674" cy="1690231"/>
          </a:xfrm>
          <a:prstGeom prst="rect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、造成事故的直接原因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40358" y="1223181"/>
            <a:ext cx="9533287" cy="79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>
                <a:latin typeface="+mj-ea"/>
                <a:ea typeface="+mj-ea"/>
              </a:rPr>
              <a:t>保证生产安全，就是要保证人身安全和设备安全，造成事故的原因也是设备的不安全状态和人员的不安全行为：</a:t>
            </a:r>
            <a:endParaRPr lang="en-US" altLang="zh-CN" sz="2000"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53640" y="2330131"/>
            <a:ext cx="4235330" cy="2979302"/>
            <a:chOff x="1479671" y="2655517"/>
            <a:chExt cx="4235330" cy="2979302"/>
          </a:xfrm>
        </p:grpSpPr>
        <p:sp>
          <p:nvSpPr>
            <p:cNvPr id="6" name="矩形 5"/>
            <p:cNvSpPr/>
            <p:nvPr/>
          </p:nvSpPr>
          <p:spPr bwMode="auto">
            <a:xfrm>
              <a:off x="1479671" y="2655517"/>
              <a:ext cx="4235330" cy="297930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endParaRPr lang="zh-CN" altLang="en-US"/>
            </a:p>
          </p:txBody>
        </p:sp>
        <p:pic>
          <p:nvPicPr>
            <p:cNvPr id="30" name="Picture 8" descr="2007102309163419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4" t="4582" r="11687" b="5364"/>
            <a:stretch>
              <a:fillRect/>
            </a:stretch>
          </p:blipFill>
          <p:spPr bwMode="auto">
            <a:xfrm>
              <a:off x="1699346" y="2914650"/>
              <a:ext cx="3810054" cy="2560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6405868" y="2330131"/>
            <a:ext cx="4235330" cy="2979302"/>
            <a:chOff x="6531899" y="2655517"/>
            <a:chExt cx="4235330" cy="2979302"/>
          </a:xfrm>
        </p:grpSpPr>
        <p:sp>
          <p:nvSpPr>
            <p:cNvPr id="51" name="矩形 50"/>
            <p:cNvSpPr/>
            <p:nvPr/>
          </p:nvSpPr>
          <p:spPr bwMode="auto">
            <a:xfrm>
              <a:off x="6531899" y="2655517"/>
              <a:ext cx="4235330" cy="297930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endParaRPr lang="zh-CN" altLang="en-US"/>
            </a:p>
          </p:txBody>
        </p:sp>
        <p:pic>
          <p:nvPicPr>
            <p:cNvPr id="31" name="Picture 9" descr="2007112809081328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1" t="1922" r="2175" b="12495"/>
            <a:stretch>
              <a:fillRect/>
            </a:stretch>
          </p:blipFill>
          <p:spPr bwMode="auto">
            <a:xfrm>
              <a:off x="6591300" y="3018616"/>
              <a:ext cx="4000500" cy="2087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2" name="矩形 51"/>
          <p:cNvSpPr/>
          <p:nvPr/>
        </p:nvSpPr>
        <p:spPr>
          <a:xfrm>
            <a:off x="1353639" y="5353378"/>
            <a:ext cx="4235331" cy="43037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设备的不安全状态</a:t>
            </a:r>
          </a:p>
        </p:txBody>
      </p:sp>
      <p:sp>
        <p:nvSpPr>
          <p:cNvPr id="53" name="矩形 52"/>
          <p:cNvSpPr/>
          <p:nvPr/>
        </p:nvSpPr>
        <p:spPr>
          <a:xfrm>
            <a:off x="6420939" y="5353379"/>
            <a:ext cx="4235330" cy="43037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人员的不安全行为</a:t>
            </a:r>
          </a:p>
        </p:txBody>
      </p:sp>
    </p:spTree>
  </p:cSld>
  <p:clrMapOvr>
    <a:masterClrMapping/>
  </p:clrMapOvr>
  <p:transition spd="slow" advTm="274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2" grpId="0" animBg="1"/>
      <p:bldP spid="49" grpId="0"/>
      <p:bldP spid="52" grpId="0" animBg="1"/>
      <p:bldP spid="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、两个观念转变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40358" y="1223181"/>
            <a:ext cx="953328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latin typeface="+mj-ea"/>
                <a:ea typeface="+mj-ea"/>
              </a:rPr>
              <a:t>安全观念需要从被动的“要我安全”到主动的“我要安全”和“我会安全”</a:t>
            </a:r>
            <a:endParaRPr lang="en-US" altLang="zh-CN" sz="2000">
              <a:latin typeface="+mj-ea"/>
              <a:ea typeface="+mj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-1" y="2205687"/>
            <a:ext cx="12196764" cy="2914192"/>
            <a:chOff x="-1" y="2205687"/>
            <a:chExt cx="12196764" cy="2914192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391" b="19470"/>
            <a:stretch>
              <a:fillRect/>
            </a:stretch>
          </p:blipFill>
          <p:spPr>
            <a:xfrm>
              <a:off x="-1" y="2205687"/>
              <a:ext cx="12196763" cy="2914192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 bwMode="auto">
            <a:xfrm>
              <a:off x="-1" y="2205687"/>
              <a:ext cx="12196764" cy="2914192"/>
            </a:xfrm>
            <a:prstGeom prst="rect">
              <a:avLst/>
            </a:prstGeom>
            <a:solidFill>
              <a:schemeClr val="tx1">
                <a:lumMod val="50000"/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3A3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4" name="箭头: V 形 43"/>
          <p:cNvSpPr/>
          <p:nvPr/>
        </p:nvSpPr>
        <p:spPr bwMode="auto">
          <a:xfrm>
            <a:off x="343201" y="2205687"/>
            <a:ext cx="3995700" cy="2914192"/>
          </a:xfrm>
          <a:prstGeom prst="chevron">
            <a:avLst>
              <a:gd name="adj" fmla="val 20979"/>
            </a:avLst>
          </a:prstGeom>
          <a:gradFill>
            <a:gsLst>
              <a:gs pos="56000">
                <a:schemeClr val="accent2">
                  <a:alpha val="1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0"/>
          </a:gradFill>
          <a:ln w="9525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箭头: V 形 44"/>
          <p:cNvSpPr/>
          <p:nvPr/>
        </p:nvSpPr>
        <p:spPr bwMode="auto">
          <a:xfrm>
            <a:off x="3714198" y="2205687"/>
            <a:ext cx="3995700" cy="2914192"/>
          </a:xfrm>
          <a:prstGeom prst="chevron">
            <a:avLst>
              <a:gd name="adj" fmla="val 20979"/>
            </a:avLst>
          </a:prstGeom>
          <a:gradFill>
            <a:gsLst>
              <a:gs pos="56000">
                <a:schemeClr val="accent2">
                  <a:alpha val="1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0"/>
          </a:gradFill>
          <a:ln w="9525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箭头: V 形 45"/>
          <p:cNvSpPr/>
          <p:nvPr/>
        </p:nvSpPr>
        <p:spPr bwMode="auto">
          <a:xfrm>
            <a:off x="7262616" y="2205687"/>
            <a:ext cx="3995700" cy="2914192"/>
          </a:xfrm>
          <a:prstGeom prst="chevron">
            <a:avLst>
              <a:gd name="adj" fmla="val 20979"/>
            </a:avLst>
          </a:prstGeom>
          <a:gradFill>
            <a:gsLst>
              <a:gs pos="56000">
                <a:schemeClr val="accent2">
                  <a:alpha val="1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40000"/>
                </a:schemeClr>
              </a:gs>
            </a:gsLst>
            <a:lin ang="0" scaled="0"/>
          </a:gradFill>
          <a:ln w="9525" cap="flat" cmpd="sng" algn="ctr">
            <a:gradFill>
              <a:gsLst>
                <a:gs pos="0">
                  <a:schemeClr val="bg1">
                    <a:alpha val="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椭圆 46"/>
          <p:cNvSpPr/>
          <p:nvPr/>
        </p:nvSpPr>
        <p:spPr bwMode="auto">
          <a:xfrm>
            <a:off x="1993576" y="2982783"/>
            <a:ext cx="1142531" cy="1142531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要我安全</a:t>
            </a:r>
          </a:p>
        </p:txBody>
      </p:sp>
      <p:sp>
        <p:nvSpPr>
          <p:cNvPr id="48" name="椭圆 47"/>
          <p:cNvSpPr/>
          <p:nvPr/>
        </p:nvSpPr>
        <p:spPr bwMode="auto">
          <a:xfrm>
            <a:off x="5330106" y="2982783"/>
            <a:ext cx="1142531" cy="1142531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我要安全</a:t>
            </a:r>
          </a:p>
        </p:txBody>
      </p:sp>
      <p:sp>
        <p:nvSpPr>
          <p:cNvPr id="49" name="椭圆 48"/>
          <p:cNvSpPr/>
          <p:nvPr/>
        </p:nvSpPr>
        <p:spPr bwMode="auto">
          <a:xfrm>
            <a:off x="8857257" y="2982783"/>
            <a:ext cx="1142531" cy="1142531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我会安全</a:t>
            </a:r>
          </a:p>
        </p:txBody>
      </p:sp>
      <p:sp>
        <p:nvSpPr>
          <p:cNvPr id="50" name="矩形 49"/>
          <p:cNvSpPr/>
          <p:nvPr/>
        </p:nvSpPr>
        <p:spPr>
          <a:xfrm>
            <a:off x="1372065" y="4333023"/>
            <a:ext cx="2398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被动安全观念</a:t>
            </a:r>
          </a:p>
        </p:txBody>
      </p:sp>
      <p:sp>
        <p:nvSpPr>
          <p:cNvPr id="51" name="矩形 50"/>
          <p:cNvSpPr/>
          <p:nvPr/>
        </p:nvSpPr>
        <p:spPr>
          <a:xfrm>
            <a:off x="4702119" y="4333023"/>
            <a:ext cx="2398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主动安全观</a:t>
            </a:r>
          </a:p>
        </p:txBody>
      </p:sp>
      <p:sp>
        <p:nvSpPr>
          <p:cNvPr id="52" name="矩形 51"/>
          <p:cNvSpPr/>
          <p:nvPr/>
        </p:nvSpPr>
        <p:spPr>
          <a:xfrm>
            <a:off x="8242763" y="4333023"/>
            <a:ext cx="2398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懂得如何保安全</a:t>
            </a:r>
          </a:p>
        </p:txBody>
      </p:sp>
    </p:spTree>
  </p:cSld>
  <p:clrMapOvr>
    <a:masterClrMapping/>
  </p:clrMapOvr>
  <p:transition spd="slow" advTm="641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0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、安全三级教育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29717" name="Picture 19" descr="20031112174747654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r="5675" b="17711"/>
          <a:stretch>
            <a:fillRect/>
          </a:stretch>
        </p:blipFill>
        <p:spPr bwMode="auto">
          <a:xfrm>
            <a:off x="4267200" y="2051050"/>
            <a:ext cx="6734175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85850" y="1038225"/>
            <a:ext cx="10025063" cy="1062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j-ea"/>
                <a:ea typeface="+mj-ea"/>
              </a:rPr>
              <a:t>企业必须对新工人进行安全生产的入厂教育、车间教育、班组教育；对调换新工种、复工、采取新技术、新工艺、新设备、新材料的工人，必须进行新岗位、新操作方法的安全卫生教育，受教育者，经考试合格后，方可上岗操作。</a:t>
            </a:r>
          </a:p>
        </p:txBody>
      </p:sp>
      <p:sp>
        <p:nvSpPr>
          <p:cNvPr id="4" name="矩形: 圆角 3"/>
          <p:cNvSpPr/>
          <p:nvPr/>
        </p:nvSpPr>
        <p:spPr bwMode="auto">
          <a:xfrm>
            <a:off x="1130300" y="2500313"/>
            <a:ext cx="2832100" cy="719137"/>
          </a:xfrm>
          <a:prstGeom prst="roundRect">
            <a:avLst>
              <a:gd name="adj" fmla="val 971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厂级教育</a:t>
            </a:r>
          </a:p>
        </p:txBody>
      </p:sp>
      <p:sp>
        <p:nvSpPr>
          <p:cNvPr id="36" name="矩形: 圆角 35"/>
          <p:cNvSpPr/>
          <p:nvPr/>
        </p:nvSpPr>
        <p:spPr bwMode="auto">
          <a:xfrm>
            <a:off x="1130300" y="3624263"/>
            <a:ext cx="2832100" cy="719137"/>
          </a:xfrm>
          <a:prstGeom prst="roundRect">
            <a:avLst>
              <a:gd name="adj" fmla="val 971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车间教育</a:t>
            </a:r>
          </a:p>
        </p:txBody>
      </p:sp>
      <p:sp>
        <p:nvSpPr>
          <p:cNvPr id="37" name="矩形: 圆角 36"/>
          <p:cNvSpPr/>
          <p:nvPr/>
        </p:nvSpPr>
        <p:spPr bwMode="auto">
          <a:xfrm>
            <a:off x="1130300" y="4748213"/>
            <a:ext cx="2832100" cy="719137"/>
          </a:xfrm>
          <a:prstGeom prst="roundRect">
            <a:avLst>
              <a:gd name="adj" fmla="val 971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班组教育</a:t>
            </a:r>
          </a:p>
        </p:txBody>
      </p:sp>
    </p:spTree>
  </p:cSld>
  <p:clrMapOvr>
    <a:masterClrMapping/>
  </p:clrMapOvr>
  <p:transition spd="slow" advTm="370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/>
      <p:bldP spid="4" grpId="0" animBg="1"/>
      <p:bldP spid="36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、安全生产中的四不伤害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" name="矩形: 圆角 2"/>
          <p:cNvSpPr/>
          <p:nvPr/>
        </p:nvSpPr>
        <p:spPr bwMode="auto">
          <a:xfrm>
            <a:off x="1552575" y="1514475"/>
            <a:ext cx="944563" cy="944563"/>
          </a:xfrm>
          <a:prstGeom prst="roundRect">
            <a:avLst>
              <a:gd name="adj" fmla="val 4570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>
                <a:solidFill>
                  <a:schemeClr val="bg1"/>
                </a:solidFill>
                <a:latin typeface="+mj-ea"/>
                <a:ea typeface="+mj-ea"/>
              </a:rPr>
              <a:t>四</a:t>
            </a:r>
          </a:p>
        </p:txBody>
      </p:sp>
      <p:sp>
        <p:nvSpPr>
          <p:cNvPr id="45" name="矩形: 圆角 44"/>
          <p:cNvSpPr/>
          <p:nvPr/>
        </p:nvSpPr>
        <p:spPr bwMode="auto">
          <a:xfrm>
            <a:off x="1552575" y="2676525"/>
            <a:ext cx="944563" cy="944563"/>
          </a:xfrm>
          <a:prstGeom prst="roundRect">
            <a:avLst>
              <a:gd name="adj" fmla="val 4570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>
                <a:solidFill>
                  <a:schemeClr val="bg1"/>
                </a:solidFill>
                <a:latin typeface="+mj-ea"/>
                <a:ea typeface="+mj-ea"/>
              </a:rPr>
              <a:t>不</a:t>
            </a:r>
          </a:p>
        </p:txBody>
      </p:sp>
      <p:sp>
        <p:nvSpPr>
          <p:cNvPr id="46" name="矩形: 圆角 45"/>
          <p:cNvSpPr/>
          <p:nvPr/>
        </p:nvSpPr>
        <p:spPr bwMode="auto">
          <a:xfrm>
            <a:off x="1552575" y="3838575"/>
            <a:ext cx="944563" cy="944563"/>
          </a:xfrm>
          <a:prstGeom prst="roundRect">
            <a:avLst>
              <a:gd name="adj" fmla="val 4570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>
                <a:solidFill>
                  <a:schemeClr val="bg1"/>
                </a:solidFill>
                <a:latin typeface="+mj-ea"/>
                <a:ea typeface="+mj-ea"/>
              </a:rPr>
              <a:t>伤</a:t>
            </a:r>
          </a:p>
        </p:txBody>
      </p:sp>
      <p:sp>
        <p:nvSpPr>
          <p:cNvPr id="47" name="矩形: 圆角 46"/>
          <p:cNvSpPr/>
          <p:nvPr/>
        </p:nvSpPr>
        <p:spPr bwMode="auto">
          <a:xfrm>
            <a:off x="1552575" y="5000625"/>
            <a:ext cx="944563" cy="944563"/>
          </a:xfrm>
          <a:prstGeom prst="roundRect">
            <a:avLst>
              <a:gd name="adj" fmla="val 4570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>
                <a:solidFill>
                  <a:schemeClr val="bg1"/>
                </a:solidFill>
                <a:latin typeface="+mj-ea"/>
                <a:ea typeface="+mj-ea"/>
              </a:rPr>
              <a:t>害</a:t>
            </a:r>
          </a:p>
        </p:txBody>
      </p:sp>
      <p:sp>
        <p:nvSpPr>
          <p:cNvPr id="48" name="矩形 47"/>
          <p:cNvSpPr/>
          <p:nvPr/>
        </p:nvSpPr>
        <p:spPr>
          <a:xfrm>
            <a:off x="1085850" y="868363"/>
            <a:ext cx="10025063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000" b="1">
                <a:latin typeface="+mj-ea"/>
                <a:ea typeface="+mj-ea"/>
              </a:rPr>
              <a:t>安全生产中，要遵循四不伤害原则：</a:t>
            </a:r>
          </a:p>
        </p:txBody>
      </p:sp>
      <p:sp>
        <p:nvSpPr>
          <p:cNvPr id="4" name="矩形: 圆角 3"/>
          <p:cNvSpPr/>
          <p:nvPr/>
        </p:nvSpPr>
        <p:spPr bwMode="auto">
          <a:xfrm>
            <a:off x="2598738" y="1493838"/>
            <a:ext cx="7858125" cy="965200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794000" y="1554163"/>
            <a:ext cx="2692400" cy="49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ea"/>
                <a:ea typeface="+mj-ea"/>
              </a:rPr>
              <a:t>我不伤害自己 </a:t>
            </a:r>
          </a:p>
        </p:txBody>
      </p:sp>
      <p:sp>
        <p:nvSpPr>
          <p:cNvPr id="6" name="矩形 5"/>
          <p:cNvSpPr/>
          <p:nvPr/>
        </p:nvSpPr>
        <p:spPr>
          <a:xfrm>
            <a:off x="2794000" y="1995488"/>
            <a:ext cx="7662863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j-ea"/>
                <a:ea typeface="+mj-ea"/>
              </a:rPr>
              <a:t>就是要提高自我保护意识，不能由于自己的疏忽、失误而使自己受到伤害</a:t>
            </a:r>
            <a:endParaRPr lang="en-US" altLang="zh-CN">
              <a:latin typeface="+mj-ea"/>
              <a:ea typeface="+mj-ea"/>
            </a:endParaRPr>
          </a:p>
        </p:txBody>
      </p:sp>
      <p:sp>
        <p:nvSpPr>
          <p:cNvPr id="51" name="矩形: 圆角 50"/>
          <p:cNvSpPr/>
          <p:nvPr/>
        </p:nvSpPr>
        <p:spPr bwMode="auto">
          <a:xfrm>
            <a:off x="2598738" y="2667000"/>
            <a:ext cx="7858125" cy="965200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794000" y="2728913"/>
            <a:ext cx="2692400" cy="496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j-ea"/>
                <a:ea typeface="+mj-ea"/>
              </a:rPr>
              <a:t>我不伤害别人 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794000" y="3168650"/>
            <a:ext cx="7662863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j-ea"/>
                <a:ea typeface="+mj-ea"/>
              </a:rPr>
              <a:t>我不伤害他人，就是我的行为或后果，不能给他人造成伤害。</a:t>
            </a:r>
            <a:endParaRPr lang="en-US" altLang="zh-CN">
              <a:latin typeface="+mj-ea"/>
              <a:ea typeface="+mj-ea"/>
            </a:endParaRPr>
          </a:p>
        </p:txBody>
      </p:sp>
      <p:sp>
        <p:nvSpPr>
          <p:cNvPr id="54" name="矩形: 圆角 53"/>
          <p:cNvSpPr/>
          <p:nvPr/>
        </p:nvSpPr>
        <p:spPr bwMode="auto">
          <a:xfrm>
            <a:off x="2598738" y="3827463"/>
            <a:ext cx="7858125" cy="965200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2794000" y="3887788"/>
            <a:ext cx="2692400" cy="49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j-ea"/>
                <a:ea typeface="+mj-ea"/>
              </a:rPr>
              <a:t>我不被别人伤害 </a:t>
            </a:r>
          </a:p>
        </p:txBody>
      </p:sp>
      <p:sp>
        <p:nvSpPr>
          <p:cNvPr id="56" name="矩形 55"/>
          <p:cNvSpPr/>
          <p:nvPr/>
        </p:nvSpPr>
        <p:spPr>
          <a:xfrm>
            <a:off x="2794000" y="4329113"/>
            <a:ext cx="7662863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j-ea"/>
                <a:ea typeface="+mj-ea"/>
              </a:rPr>
              <a:t>每个人都要加强自我防范意识，避免他人的过失行为或环境自己造成伤害。</a:t>
            </a:r>
            <a:endParaRPr lang="en-US" altLang="zh-CN">
              <a:latin typeface="+mj-ea"/>
              <a:ea typeface="+mj-ea"/>
            </a:endParaRPr>
          </a:p>
        </p:txBody>
      </p:sp>
      <p:sp>
        <p:nvSpPr>
          <p:cNvPr id="57" name="矩形: 圆角 56"/>
          <p:cNvSpPr/>
          <p:nvPr/>
        </p:nvSpPr>
        <p:spPr bwMode="auto">
          <a:xfrm>
            <a:off x="2598738" y="5014913"/>
            <a:ext cx="7858125" cy="965200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794000" y="5075238"/>
            <a:ext cx="2692400" cy="49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j-ea"/>
                <a:ea typeface="+mj-ea"/>
              </a:rPr>
              <a:t>不让他人受到伤害 </a:t>
            </a:r>
          </a:p>
        </p:txBody>
      </p:sp>
      <p:sp>
        <p:nvSpPr>
          <p:cNvPr id="59" name="矩形 58"/>
          <p:cNvSpPr/>
          <p:nvPr/>
        </p:nvSpPr>
        <p:spPr>
          <a:xfrm>
            <a:off x="2794000" y="5516563"/>
            <a:ext cx="7662863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>
                <a:latin typeface="+mj-ea"/>
                <a:ea typeface="+mj-ea"/>
              </a:rPr>
              <a:t>不仅要自己注意安全，还有责任和义务保护团队的其他人员不受伤害</a:t>
            </a:r>
            <a:r>
              <a:rPr lang="en-US" altLang="zh-CN">
                <a:latin typeface="+mj-ea"/>
                <a:ea typeface="+mj-ea"/>
              </a:rPr>
              <a:t>. </a:t>
            </a:r>
          </a:p>
        </p:txBody>
      </p:sp>
    </p:spTree>
  </p:cSld>
  <p:clrMapOvr>
    <a:masterClrMapping/>
  </p:clrMapOvr>
  <p:transition spd="slow" advTm="690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animBg="1"/>
      <p:bldP spid="45" grpId="0" animBg="1"/>
      <p:bldP spid="46" grpId="0" animBg="1"/>
      <p:bldP spid="47" grpId="0" animBg="1"/>
      <p:bldP spid="48" grpId="0"/>
      <p:bldP spid="4" grpId="0" animBg="1"/>
      <p:bldP spid="50" grpId="0"/>
      <p:bldP spid="6" grpId="0"/>
      <p:bldP spid="51" grpId="0" animBg="1"/>
      <p:bldP spid="52" grpId="0"/>
      <p:bldP spid="53" grpId="0"/>
      <p:bldP spid="54" grpId="0" animBg="1"/>
      <p:bldP spid="55" grpId="0"/>
      <p:bldP spid="56" grpId="0"/>
      <p:bldP spid="57" grpId="0" animBg="1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7"/>
          <p:cNvSpPr>
            <a:spLocks noChangeArrowheads="1"/>
          </p:cNvSpPr>
          <p:nvPr/>
        </p:nvSpPr>
        <p:spPr bwMode="auto">
          <a:xfrm>
            <a:off x="0" y="3387725"/>
            <a:ext cx="12196763" cy="21955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、安全生产中的三种控制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9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2122" r="12048" b="11436"/>
          <a:stretch>
            <a:fillRect/>
          </a:stretch>
        </p:blipFill>
        <p:spPr bwMode="auto">
          <a:xfrm>
            <a:off x="1087438" y="1260475"/>
            <a:ext cx="425132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838825" y="3681413"/>
            <a:ext cx="4956175" cy="1538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这“三点”是班组安全生产的要点、主控点和注意点，有效地控制了“三点”，班组安全生产就有了把握。因此，控制“三点”是班组安全建设的又一具体办法</a:t>
            </a:r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.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: 圆角 3"/>
          <p:cNvSpPr/>
          <p:nvPr/>
        </p:nvSpPr>
        <p:spPr bwMode="auto">
          <a:xfrm>
            <a:off x="5589588" y="1355725"/>
            <a:ext cx="5511800" cy="530225"/>
          </a:xfrm>
          <a:prstGeom prst="roundRect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三点控制</a:t>
            </a:r>
          </a:p>
        </p:txBody>
      </p:sp>
      <p:sp>
        <p:nvSpPr>
          <p:cNvPr id="33817" name="等腰三角形 5"/>
          <p:cNvSpPr>
            <a:spLocks noChangeArrowheads="1"/>
          </p:cNvSpPr>
          <p:nvPr/>
        </p:nvSpPr>
        <p:spPr bwMode="auto">
          <a:xfrm flipV="1">
            <a:off x="6197600" y="2036763"/>
            <a:ext cx="460375" cy="144462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" name="矩形 6"/>
          <p:cNvSpPr/>
          <p:nvPr/>
        </p:nvSpPr>
        <p:spPr bwMode="auto">
          <a:xfrm>
            <a:off x="5589588" y="2286000"/>
            <a:ext cx="1662112" cy="5381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>
                <a:latin typeface="+mj-ea"/>
                <a:ea typeface="+mj-ea"/>
              </a:rPr>
              <a:t>危险点</a:t>
            </a:r>
          </a:p>
        </p:txBody>
      </p:sp>
      <p:sp>
        <p:nvSpPr>
          <p:cNvPr id="33819" name="等腰三角形 39"/>
          <p:cNvSpPr>
            <a:spLocks noChangeArrowheads="1"/>
          </p:cNvSpPr>
          <p:nvPr/>
        </p:nvSpPr>
        <p:spPr bwMode="auto">
          <a:xfrm flipV="1">
            <a:off x="8110538" y="2036763"/>
            <a:ext cx="458787" cy="144462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" name="矩形 40"/>
          <p:cNvSpPr/>
          <p:nvPr/>
        </p:nvSpPr>
        <p:spPr bwMode="auto">
          <a:xfrm>
            <a:off x="7500938" y="2286000"/>
            <a:ext cx="1662112" cy="5381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>
                <a:latin typeface="+mj-ea"/>
                <a:ea typeface="+mj-ea"/>
              </a:rPr>
              <a:t>危害点</a:t>
            </a:r>
          </a:p>
        </p:txBody>
      </p:sp>
      <p:sp>
        <p:nvSpPr>
          <p:cNvPr id="33821" name="等腰三角形 41"/>
          <p:cNvSpPr>
            <a:spLocks noChangeArrowheads="1"/>
          </p:cNvSpPr>
          <p:nvPr/>
        </p:nvSpPr>
        <p:spPr bwMode="auto">
          <a:xfrm flipV="1">
            <a:off x="10080625" y="2036763"/>
            <a:ext cx="458788" cy="144462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3" name="矩形 42"/>
          <p:cNvSpPr/>
          <p:nvPr/>
        </p:nvSpPr>
        <p:spPr bwMode="auto">
          <a:xfrm>
            <a:off x="9471025" y="2286000"/>
            <a:ext cx="1662113" cy="5381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>
                <a:latin typeface="+mj-ea"/>
                <a:ea typeface="+mj-ea"/>
              </a:rPr>
              <a:t>事故多发点</a:t>
            </a:r>
          </a:p>
        </p:txBody>
      </p:sp>
    </p:spTree>
  </p:cSld>
  <p:clrMapOvr>
    <a:masterClrMapping/>
  </p:clrMapOvr>
  <p:transition spd="slow" advTm="508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5" grpId="0"/>
      <p:bldP spid="2" grpId="0" animBg="1"/>
      <p:bldP spid="3" grpId="0"/>
      <p:bldP spid="4" grpId="0" animBg="1"/>
      <p:bldP spid="33817" grpId="0" animBg="1"/>
      <p:bldP spid="7" grpId="0" animBg="1"/>
      <p:bldP spid="33819" grpId="0" animBg="1"/>
      <p:bldP spid="41" grpId="0" animBg="1"/>
      <p:bldP spid="33821" grpId="0" animBg="1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6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、安全生产中的”三违“现象：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3108325" y="2105025"/>
            <a:ext cx="342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不违章指挥</a:t>
            </a:r>
          </a:p>
        </p:txBody>
      </p:sp>
      <p:pic>
        <p:nvPicPr>
          <p:cNvPr id="43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713" y="1676400"/>
            <a:ext cx="4978400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矩形 15"/>
          <p:cNvSpPr>
            <a:spLocks noChangeArrowheads="1"/>
          </p:cNvSpPr>
          <p:nvPr/>
        </p:nvSpPr>
        <p:spPr bwMode="auto">
          <a:xfrm>
            <a:off x="804863" y="5408613"/>
            <a:ext cx="10922000" cy="10620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等腰三角形 16"/>
          <p:cNvSpPr>
            <a:spLocks noChangeArrowheads="1"/>
          </p:cNvSpPr>
          <p:nvPr/>
        </p:nvSpPr>
        <p:spPr bwMode="auto">
          <a:xfrm>
            <a:off x="1633538" y="5048250"/>
            <a:ext cx="504825" cy="360363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17"/>
          <p:cNvSpPr>
            <a:spLocks noChangeArrowheads="1"/>
          </p:cNvSpPr>
          <p:nvPr/>
        </p:nvSpPr>
        <p:spPr bwMode="auto">
          <a:xfrm>
            <a:off x="985838" y="5437188"/>
            <a:ext cx="10336212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“三违”事故的根源，是安全的大敌。违章指挥等于杀人，违章作业等于自杀。“三违”不除，安全不保。</a:t>
            </a:r>
          </a:p>
        </p:txBody>
      </p:sp>
      <p:sp>
        <p:nvSpPr>
          <p:cNvPr id="48" name="椭圆 47"/>
          <p:cNvSpPr/>
          <p:nvPr/>
        </p:nvSpPr>
        <p:spPr bwMode="auto">
          <a:xfrm>
            <a:off x="1050925" y="2514600"/>
            <a:ext cx="1579563" cy="1579563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+mj-ea"/>
                <a:ea typeface="+mj-ea"/>
              </a:rPr>
              <a:t>三不违原则</a:t>
            </a:r>
          </a:p>
        </p:txBody>
      </p:sp>
      <p:sp>
        <p:nvSpPr>
          <p:cNvPr id="50" name="矩形 5"/>
          <p:cNvSpPr>
            <a:spLocks noChangeArrowheads="1"/>
          </p:cNvSpPr>
          <p:nvPr/>
        </p:nvSpPr>
        <p:spPr bwMode="auto">
          <a:xfrm>
            <a:off x="3108325" y="3587750"/>
            <a:ext cx="342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不违反劳动纪律　　</a:t>
            </a:r>
          </a:p>
        </p:txBody>
      </p:sp>
      <p:sp>
        <p:nvSpPr>
          <p:cNvPr id="51" name="矩形 5"/>
          <p:cNvSpPr>
            <a:spLocks noChangeArrowheads="1"/>
          </p:cNvSpPr>
          <p:nvPr/>
        </p:nvSpPr>
        <p:spPr bwMode="auto">
          <a:xfrm>
            <a:off x="3108325" y="2841625"/>
            <a:ext cx="34226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不违章作业</a:t>
            </a:r>
          </a:p>
        </p:txBody>
      </p:sp>
    </p:spTree>
  </p:cSld>
  <p:clrMapOvr>
    <a:masterClrMapping/>
  </p:clrMapOvr>
  <p:transition spd="slow" advTm="442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2" grpId="0"/>
      <p:bldP spid="44" grpId="0" animBg="1"/>
      <p:bldP spid="45" grpId="0" animBg="1"/>
      <p:bldP spid="46" grpId="0"/>
      <p:bldP spid="48" grpId="0" animBg="1"/>
      <p:bldP spid="50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7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、调查处理工伤事故的“四不放过”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2" name="矩形: 圆角 31"/>
          <p:cNvSpPr/>
          <p:nvPr/>
        </p:nvSpPr>
        <p:spPr bwMode="auto">
          <a:xfrm>
            <a:off x="2354263" y="1743075"/>
            <a:ext cx="7213600" cy="4027488"/>
          </a:xfrm>
          <a:prstGeom prst="roundRect">
            <a:avLst>
              <a:gd name="adj" fmla="val 1757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40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4019550" y="1844675"/>
            <a:ext cx="4953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zh-CN" altLang="en-US" sz="2800" b="1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事故原因</a:t>
            </a:r>
            <a:r>
              <a:rPr lang="zh-CN" altLang="en-US" sz="2800" b="1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未查清不放过</a:t>
            </a:r>
          </a:p>
          <a:p>
            <a:pPr algn="ctr">
              <a:lnSpc>
                <a:spcPct val="200000"/>
              </a:lnSpc>
            </a:pPr>
            <a:r>
              <a:rPr lang="zh-CN" altLang="en-US" sz="2800" b="1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责任人员</a:t>
            </a:r>
            <a:r>
              <a:rPr lang="zh-CN" altLang="en-US" sz="2800" b="1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未处理不放过</a:t>
            </a:r>
          </a:p>
          <a:p>
            <a:pPr algn="ctr">
              <a:lnSpc>
                <a:spcPct val="200000"/>
              </a:lnSpc>
            </a:pPr>
            <a:r>
              <a:rPr lang="zh-CN" altLang="en-US" sz="2800" b="1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整改措施</a:t>
            </a:r>
            <a:r>
              <a:rPr lang="zh-CN" altLang="en-US" sz="2800" b="1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未落实不放过</a:t>
            </a:r>
          </a:p>
          <a:p>
            <a:pPr algn="ctr">
              <a:lnSpc>
                <a:spcPct val="200000"/>
              </a:lnSpc>
            </a:pPr>
            <a:r>
              <a:rPr lang="zh-CN" altLang="en-US" sz="2800" b="1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有关人员未受到</a:t>
            </a:r>
            <a:r>
              <a:rPr lang="zh-CN" altLang="en-US" sz="2800" b="1">
                <a:solidFill>
                  <a:srgbClr val="E948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zh-CN" altLang="en-US" sz="2800" b="1">
                <a:solidFill>
                  <a:srgbClr val="2C2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不放过</a:t>
            </a:r>
          </a:p>
        </p:txBody>
      </p:sp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106613"/>
            <a:ext cx="2846388" cy="455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406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2" grpId="0" animBg="1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8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、不安全行为产生的三种主要原因是：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2100" y="2376488"/>
            <a:ext cx="8885238" cy="30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175" y="2733675"/>
            <a:ext cx="9088438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346200" y="3273425"/>
            <a:ext cx="45767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不知道正确的操作</a:t>
            </a: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方法；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85850" y="1577975"/>
            <a:ext cx="6811963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000" b="1">
                <a:latin typeface="+mj-ea"/>
                <a:ea typeface="+mj-ea"/>
              </a:rPr>
              <a:t>为什么会产生不安全行为？通常是这几个原因：</a:t>
            </a:r>
          </a:p>
        </p:txBody>
      </p:sp>
      <p:sp>
        <p:nvSpPr>
          <p:cNvPr id="3" name="椭圆 2"/>
          <p:cNvSpPr/>
          <p:nvPr/>
        </p:nvSpPr>
        <p:spPr bwMode="auto">
          <a:xfrm>
            <a:off x="930275" y="3268663"/>
            <a:ext cx="390525" cy="388937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j-ea"/>
                <a:ea typeface="+mj-ea"/>
              </a:rPr>
              <a:t>1</a:t>
            </a:r>
            <a:endParaRPr lang="zh-CN" altLang="en-US" sz="2000"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6200" y="3851275"/>
            <a:ext cx="51689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虽然知道正确的操作方法，却为了快点干完而省略了必要的步骤；</a:t>
            </a:r>
            <a:endParaRPr lang="zh-CN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930275" y="3844925"/>
            <a:ext cx="390525" cy="390525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j-ea"/>
                <a:ea typeface="+mj-ea"/>
              </a:rPr>
              <a:t>2</a:t>
            </a:r>
            <a:endParaRPr lang="zh-CN" altLang="en-US" sz="2000"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46200" y="4684713"/>
            <a:ext cx="51689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按自己的习惯操作。</a:t>
            </a:r>
          </a:p>
        </p:txBody>
      </p:sp>
      <p:sp>
        <p:nvSpPr>
          <p:cNvPr id="38" name="椭圆 37"/>
          <p:cNvSpPr/>
          <p:nvPr/>
        </p:nvSpPr>
        <p:spPr bwMode="auto">
          <a:xfrm>
            <a:off x="930275" y="4679950"/>
            <a:ext cx="390525" cy="38893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>
                <a:latin typeface="+mj-ea"/>
                <a:ea typeface="+mj-ea"/>
              </a:rPr>
              <a:t>3</a:t>
            </a:r>
            <a:endParaRPr lang="zh-CN" altLang="en-US" sz="2000">
              <a:latin typeface="+mj-ea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167" y="1076325"/>
            <a:ext cx="4046191" cy="5617526"/>
          </a:xfrm>
          <a:prstGeom prst="rect">
            <a:avLst/>
          </a:prstGeom>
        </p:spPr>
      </p:pic>
    </p:spTree>
  </p:cSld>
  <p:clrMapOvr>
    <a:masterClrMapping/>
  </p:clrMapOvr>
  <p:transition spd="slow" advTm="499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29" grpId="0" animBg="1"/>
      <p:bldP spid="30" grpId="0" animBg="1"/>
      <p:bldP spid="32" grpId="0"/>
      <p:bldP spid="33" grpId="0"/>
      <p:bldP spid="3" grpId="0" animBg="1"/>
      <p:bldP spid="35" grpId="0"/>
      <p:bldP spid="36" grpId="0" animBg="1"/>
      <p:bldP spid="37" grpId="0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00" y="127000"/>
            <a:ext cx="75295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9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、安全管理中的“四全管理”：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1288" y="149225"/>
            <a:ext cx="158750" cy="48895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2005" name="矩形 38"/>
          <p:cNvSpPr>
            <a:spLocks noChangeArrowheads="1"/>
          </p:cNvSpPr>
          <p:nvPr/>
        </p:nvSpPr>
        <p:spPr bwMode="auto">
          <a:xfrm>
            <a:off x="2408238" y="1457325"/>
            <a:ext cx="7729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四全的基本精神：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人人、处处、事事、时时都要把安全放在首位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006" name="组合 5"/>
          <p:cNvGrpSpPr/>
          <p:nvPr/>
        </p:nvGrpSpPr>
        <p:grpSpPr bwMode="auto">
          <a:xfrm>
            <a:off x="0" y="2044700"/>
            <a:ext cx="12196763" cy="2054225"/>
            <a:chOff x="-1" y="2197768"/>
            <a:chExt cx="12196764" cy="2053389"/>
          </a:xfrm>
        </p:grpSpPr>
        <p:pic>
          <p:nvPicPr>
            <p:cNvPr id="42018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331" b="1698"/>
            <a:stretch>
              <a:fillRect/>
            </a:stretch>
          </p:blipFill>
          <p:spPr bwMode="auto">
            <a:xfrm>
              <a:off x="5701" y="2197768"/>
              <a:ext cx="12188680" cy="205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39"/>
            <p:cNvSpPr/>
            <p:nvPr/>
          </p:nvSpPr>
          <p:spPr bwMode="auto">
            <a:xfrm>
              <a:off x="-1" y="2197768"/>
              <a:ext cx="12196764" cy="2053389"/>
            </a:xfrm>
            <a:prstGeom prst="rect">
              <a:avLst/>
            </a:prstGeom>
            <a:solidFill>
              <a:schemeClr val="tx1">
                <a:lumMod val="50000"/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393A3F"/>
                </a:solidFill>
              </a:endParaRPr>
            </a:p>
          </p:txBody>
        </p:sp>
      </p:grpSp>
      <p:sp>
        <p:nvSpPr>
          <p:cNvPr id="41" name="椭圆 40"/>
          <p:cNvSpPr/>
          <p:nvPr/>
        </p:nvSpPr>
        <p:spPr bwMode="auto">
          <a:xfrm>
            <a:off x="1339850" y="2360613"/>
            <a:ext cx="1420813" cy="1420812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全员</a:t>
            </a:r>
          </a:p>
        </p:txBody>
      </p:sp>
      <p:sp>
        <p:nvSpPr>
          <p:cNvPr id="42" name="椭圆 41"/>
          <p:cNvSpPr/>
          <p:nvPr/>
        </p:nvSpPr>
        <p:spPr bwMode="auto">
          <a:xfrm>
            <a:off x="3949700" y="2360613"/>
            <a:ext cx="1420813" cy="1420812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全面</a:t>
            </a:r>
          </a:p>
        </p:txBody>
      </p:sp>
      <p:sp>
        <p:nvSpPr>
          <p:cNvPr id="43" name="椭圆 42"/>
          <p:cNvSpPr/>
          <p:nvPr/>
        </p:nvSpPr>
        <p:spPr bwMode="auto">
          <a:xfrm>
            <a:off x="6557963" y="2360613"/>
            <a:ext cx="1420812" cy="1420812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全</a:t>
            </a:r>
            <a:endParaRPr lang="en-US" altLang="zh-CN" sz="3200">
              <a:solidFill>
                <a:schemeClr val="bg1"/>
              </a:solidFill>
              <a:latin typeface="+mj-ea"/>
              <a:ea typeface="+mj-ea"/>
            </a:endParaRP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过程 </a:t>
            </a:r>
          </a:p>
        </p:txBody>
      </p:sp>
      <p:sp>
        <p:nvSpPr>
          <p:cNvPr id="44" name="椭圆 43"/>
          <p:cNvSpPr/>
          <p:nvPr/>
        </p:nvSpPr>
        <p:spPr bwMode="auto">
          <a:xfrm>
            <a:off x="9167813" y="2360613"/>
            <a:ext cx="1420812" cy="1420812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全</a:t>
            </a:r>
            <a:endParaRPr lang="en-US" altLang="zh-CN" sz="3200">
              <a:solidFill>
                <a:schemeClr val="bg1"/>
              </a:solidFill>
              <a:latin typeface="+mj-ea"/>
              <a:ea typeface="+mj-ea"/>
            </a:endParaRP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天候</a:t>
            </a:r>
          </a:p>
        </p:txBody>
      </p:sp>
      <p:sp>
        <p:nvSpPr>
          <p:cNvPr id="45" name="矩形 44"/>
          <p:cNvSpPr/>
          <p:nvPr/>
        </p:nvSpPr>
        <p:spPr>
          <a:xfrm>
            <a:off x="947738" y="4410075"/>
            <a:ext cx="2076450" cy="1249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+mj-ea"/>
                <a:ea typeface="+mj-ea"/>
              </a:rPr>
              <a:t>从公司领导到每个干部、职工（包括合同工、临时工和实习人员）都要管安全。</a:t>
            </a:r>
          </a:p>
        </p:txBody>
      </p:sp>
      <p:sp>
        <p:nvSpPr>
          <p:cNvPr id="46" name="矩形 45"/>
          <p:cNvSpPr/>
          <p:nvPr/>
        </p:nvSpPr>
        <p:spPr>
          <a:xfrm>
            <a:off x="3602038" y="4410075"/>
            <a:ext cx="2078037" cy="1249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+mj-ea"/>
                <a:ea typeface="+mj-ea"/>
              </a:rPr>
              <a:t>从生产、经营、基建、科研到后勤服务的各单位、各部门都要抓安全。</a:t>
            </a:r>
          </a:p>
        </p:txBody>
      </p:sp>
      <p:sp>
        <p:nvSpPr>
          <p:cNvPr id="47" name="矩形 46"/>
          <p:cNvSpPr/>
          <p:nvPr/>
        </p:nvSpPr>
        <p:spPr>
          <a:xfrm>
            <a:off x="6256338" y="4410075"/>
            <a:ext cx="2078037" cy="952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+mj-ea"/>
                <a:ea typeface="+mj-ea"/>
              </a:rPr>
              <a:t>每项工作的各个环节都要自始至终地做安全工作。</a:t>
            </a:r>
          </a:p>
        </p:txBody>
      </p:sp>
      <p:sp>
        <p:nvSpPr>
          <p:cNvPr id="48" name="矩形 47"/>
          <p:cNvSpPr/>
          <p:nvPr/>
        </p:nvSpPr>
        <p:spPr>
          <a:xfrm>
            <a:off x="8872538" y="4410075"/>
            <a:ext cx="2076450" cy="1544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+mj-ea"/>
                <a:ea typeface="+mj-ea"/>
              </a:rPr>
              <a:t>全天候：一年</a:t>
            </a:r>
            <a:r>
              <a:rPr lang="en-US" altLang="zh-CN" sz="1600">
                <a:latin typeface="+mj-ea"/>
                <a:ea typeface="+mj-ea"/>
              </a:rPr>
              <a:t>365</a:t>
            </a:r>
            <a:r>
              <a:rPr lang="zh-CN" altLang="en-US" sz="1600">
                <a:latin typeface="+mj-ea"/>
                <a:ea typeface="+mj-ea"/>
              </a:rPr>
              <a:t>天，一天</a:t>
            </a:r>
            <a:r>
              <a:rPr lang="en-US" altLang="zh-CN" sz="1600">
                <a:latin typeface="+mj-ea"/>
                <a:ea typeface="+mj-ea"/>
              </a:rPr>
              <a:t>24</a:t>
            </a:r>
            <a:r>
              <a:rPr lang="zh-CN" altLang="en-US" sz="1600">
                <a:latin typeface="+mj-ea"/>
                <a:ea typeface="+mj-ea"/>
              </a:rPr>
              <a:t>小时，不管什么天气，不论什么环境，每时每刻都要注意安全。</a:t>
            </a:r>
          </a:p>
        </p:txBody>
      </p:sp>
      <p:cxnSp>
        <p:nvCxnSpPr>
          <p:cNvPr id="8" name="直接连接符 7"/>
          <p:cNvCxnSpPr/>
          <p:nvPr/>
        </p:nvCxnSpPr>
        <p:spPr bwMode="auto">
          <a:xfrm>
            <a:off x="3313113" y="4410075"/>
            <a:ext cx="0" cy="16827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直接连接符 48"/>
          <p:cNvCxnSpPr/>
          <p:nvPr/>
        </p:nvCxnSpPr>
        <p:spPr bwMode="auto">
          <a:xfrm>
            <a:off x="6024563" y="4410075"/>
            <a:ext cx="0" cy="16827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直接连接符 49"/>
          <p:cNvCxnSpPr/>
          <p:nvPr/>
        </p:nvCxnSpPr>
        <p:spPr bwMode="auto">
          <a:xfrm>
            <a:off x="8670925" y="4410075"/>
            <a:ext cx="0" cy="16827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spd="slow" advTm="653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2005" grpId="0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2775285"/>
            <a:ext cx="12196763" cy="181400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、安全防护设施要做到“四有四必有”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68549" y="1491916"/>
            <a:ext cx="4259664" cy="4259664"/>
            <a:chOff x="3968549" y="1491916"/>
            <a:chExt cx="4259664" cy="4259664"/>
          </a:xfrm>
        </p:grpSpPr>
        <p:sp>
          <p:nvSpPr>
            <p:cNvPr id="3" name="椭圆 2"/>
            <p:cNvSpPr/>
            <p:nvPr/>
          </p:nvSpPr>
          <p:spPr bwMode="auto">
            <a:xfrm>
              <a:off x="3968549" y="1491916"/>
              <a:ext cx="4259664" cy="4259664"/>
            </a:xfrm>
            <a:prstGeom prst="ellipse">
              <a:avLst/>
            </a:prstGeom>
            <a:gradFill>
              <a:gsLst>
                <a:gs pos="56000">
                  <a:schemeClr val="accent2">
                    <a:lumMod val="98000"/>
                    <a:lumOff val="2000"/>
                  </a:schemeClr>
                </a:gs>
                <a:gs pos="0">
                  <a:schemeClr val="accent2">
                    <a:lumMod val="90000"/>
                    <a:lumOff val="10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40" name="图片 39" descr="0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32" t="3016" r="8897" b="22635"/>
            <a:stretch>
              <a:fillRect/>
            </a:stretch>
          </p:blipFill>
          <p:spPr bwMode="auto">
            <a:xfrm>
              <a:off x="4336130" y="1859497"/>
              <a:ext cx="3524502" cy="3524502"/>
            </a:xfrm>
            <a:custGeom>
              <a:avLst/>
              <a:gdLst>
                <a:gd name="connsiteX0" fmla="*/ 1762251 w 3524502"/>
                <a:gd name="connsiteY0" fmla="*/ 0 h 3524502"/>
                <a:gd name="connsiteX1" fmla="*/ 3524502 w 3524502"/>
                <a:gd name="connsiteY1" fmla="*/ 1762251 h 3524502"/>
                <a:gd name="connsiteX2" fmla="*/ 1762251 w 3524502"/>
                <a:gd name="connsiteY2" fmla="*/ 3524502 h 3524502"/>
                <a:gd name="connsiteX3" fmla="*/ 0 w 3524502"/>
                <a:gd name="connsiteY3" fmla="*/ 1762251 h 3524502"/>
                <a:gd name="connsiteX4" fmla="*/ 1762251 w 3524502"/>
                <a:gd name="connsiteY4" fmla="*/ 0 h 3524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502" h="3524502">
                  <a:moveTo>
                    <a:pt x="1762251" y="0"/>
                  </a:moveTo>
                  <a:cubicBezTo>
                    <a:pt x="2735515" y="0"/>
                    <a:pt x="3524502" y="788987"/>
                    <a:pt x="3524502" y="1762251"/>
                  </a:cubicBezTo>
                  <a:cubicBezTo>
                    <a:pt x="3524502" y="2735515"/>
                    <a:pt x="2735515" y="3524502"/>
                    <a:pt x="1762251" y="3524502"/>
                  </a:cubicBezTo>
                  <a:cubicBezTo>
                    <a:pt x="788987" y="3524502"/>
                    <a:pt x="0" y="2735515"/>
                    <a:pt x="0" y="1762251"/>
                  </a:cubicBezTo>
                  <a:cubicBezTo>
                    <a:pt x="0" y="788987"/>
                    <a:pt x="788987" y="0"/>
                    <a:pt x="1762251" y="0"/>
                  </a:cubicBezTo>
                  <a:close/>
                </a:path>
              </a:pathLst>
            </a:custGeom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椭圆 3"/>
          <p:cNvSpPr/>
          <p:nvPr/>
        </p:nvSpPr>
        <p:spPr bwMode="auto">
          <a:xfrm>
            <a:off x="3534414" y="1827413"/>
            <a:ext cx="657726" cy="657726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矩形 38"/>
          <p:cNvSpPr>
            <a:spLocks noChangeArrowheads="1"/>
          </p:cNvSpPr>
          <p:nvPr/>
        </p:nvSpPr>
        <p:spPr bwMode="auto">
          <a:xfrm>
            <a:off x="990120" y="1956703"/>
            <a:ext cx="2472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Clr>
                <a:srgbClr val="00CC66"/>
              </a:buClr>
              <a:buSzPct val="90000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有洞必有盖</a:t>
            </a:r>
          </a:p>
        </p:txBody>
      </p:sp>
      <p:sp>
        <p:nvSpPr>
          <p:cNvPr id="42" name="椭圆 41"/>
          <p:cNvSpPr/>
          <p:nvPr/>
        </p:nvSpPr>
        <p:spPr bwMode="auto">
          <a:xfrm>
            <a:off x="3534414" y="4875413"/>
            <a:ext cx="657726" cy="657726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3" name="矩形 38"/>
          <p:cNvSpPr>
            <a:spLocks noChangeArrowheads="1"/>
          </p:cNvSpPr>
          <p:nvPr/>
        </p:nvSpPr>
        <p:spPr bwMode="auto">
          <a:xfrm>
            <a:off x="990120" y="5004703"/>
            <a:ext cx="2472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Clr>
                <a:srgbClr val="00CC66"/>
              </a:buClr>
              <a:buSzPct val="90000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有台必有栏</a:t>
            </a:r>
          </a:p>
        </p:txBody>
      </p:sp>
      <p:sp>
        <p:nvSpPr>
          <p:cNvPr id="44" name="椭圆 43"/>
          <p:cNvSpPr/>
          <p:nvPr/>
        </p:nvSpPr>
        <p:spPr bwMode="auto">
          <a:xfrm>
            <a:off x="8042246" y="1827413"/>
            <a:ext cx="657726" cy="657726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矩形 38"/>
          <p:cNvSpPr>
            <a:spLocks noChangeArrowheads="1"/>
          </p:cNvSpPr>
          <p:nvPr/>
        </p:nvSpPr>
        <p:spPr bwMode="auto">
          <a:xfrm>
            <a:off x="8662348" y="1956703"/>
            <a:ext cx="2472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有轮必有罩</a:t>
            </a:r>
          </a:p>
        </p:txBody>
      </p:sp>
      <p:sp>
        <p:nvSpPr>
          <p:cNvPr id="46" name="椭圆 45"/>
          <p:cNvSpPr/>
          <p:nvPr/>
        </p:nvSpPr>
        <p:spPr bwMode="auto">
          <a:xfrm>
            <a:off x="8042246" y="4875413"/>
            <a:ext cx="657726" cy="657726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7" name="矩形 38"/>
          <p:cNvSpPr>
            <a:spLocks noChangeArrowheads="1"/>
          </p:cNvSpPr>
          <p:nvPr/>
        </p:nvSpPr>
        <p:spPr bwMode="auto">
          <a:xfrm>
            <a:off x="8662348" y="5004703"/>
            <a:ext cx="2472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有轴必有套</a:t>
            </a:r>
          </a:p>
        </p:txBody>
      </p:sp>
    </p:spTree>
  </p:cSld>
  <p:clrMapOvr>
    <a:masterClrMapping/>
  </p:clrMapOvr>
  <p:transition spd="slow" advTm="609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2" grpId="0" animBg="1"/>
      <p:bldP spid="4" grpId="0" animBg="1"/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11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、安全检查的 “四查”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704991" y="1972406"/>
            <a:ext cx="2560671" cy="3324423"/>
            <a:chOff x="-1790650" y="999771"/>
            <a:chExt cx="4158587" cy="5398938"/>
          </a:xfrm>
        </p:grpSpPr>
        <p:grpSp>
          <p:nvGrpSpPr>
            <p:cNvPr id="39" name="组合 38"/>
            <p:cNvGrpSpPr/>
            <p:nvPr/>
          </p:nvGrpSpPr>
          <p:grpSpPr>
            <a:xfrm>
              <a:off x="-1790650" y="999771"/>
              <a:ext cx="4158587" cy="5398938"/>
              <a:chOff x="7514016" y="1120636"/>
              <a:chExt cx="3552917" cy="4612620"/>
            </a:xfrm>
          </p:grpSpPr>
          <p:sp>
            <p:nvSpPr>
              <p:cNvPr id="48" name="任意多边形: 形状 47"/>
              <p:cNvSpPr/>
              <p:nvPr/>
            </p:nvSpPr>
            <p:spPr bwMode="auto">
              <a:xfrm>
                <a:off x="7514016" y="1120636"/>
                <a:ext cx="3552917" cy="4612620"/>
              </a:xfrm>
              <a:custGeom>
                <a:avLst/>
                <a:gdLst>
                  <a:gd name="connsiteX0" fmla="*/ 142969 w 3552917"/>
                  <a:gd name="connsiteY0" fmla="*/ 0 h 4612620"/>
                  <a:gd name="connsiteX1" fmla="*/ 2864067 w 3552917"/>
                  <a:gd name="connsiteY1" fmla="*/ 0 h 4612620"/>
                  <a:gd name="connsiteX2" fmla="*/ 3552917 w 3552917"/>
                  <a:gd name="connsiteY2" fmla="*/ 688850 h 4612620"/>
                  <a:gd name="connsiteX3" fmla="*/ 3552917 w 3552917"/>
                  <a:gd name="connsiteY3" fmla="*/ 4469651 h 4612620"/>
                  <a:gd name="connsiteX4" fmla="*/ 3409948 w 3552917"/>
                  <a:gd name="connsiteY4" fmla="*/ 4612620 h 4612620"/>
                  <a:gd name="connsiteX5" fmla="*/ 142969 w 3552917"/>
                  <a:gd name="connsiteY5" fmla="*/ 4612620 h 4612620"/>
                  <a:gd name="connsiteX6" fmla="*/ 0 w 3552917"/>
                  <a:gd name="connsiteY6" fmla="*/ 4469651 h 4612620"/>
                  <a:gd name="connsiteX7" fmla="*/ 0 w 3552917"/>
                  <a:gd name="connsiteY7" fmla="*/ 142969 h 4612620"/>
                  <a:gd name="connsiteX8" fmla="*/ 142969 w 3552917"/>
                  <a:gd name="connsiteY8" fmla="*/ 0 h 4612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2917" h="4612620">
                    <a:moveTo>
                      <a:pt x="142969" y="0"/>
                    </a:moveTo>
                    <a:lnTo>
                      <a:pt x="2864067" y="0"/>
                    </a:lnTo>
                    <a:lnTo>
                      <a:pt x="3552917" y="688850"/>
                    </a:lnTo>
                    <a:lnTo>
                      <a:pt x="3552917" y="4469651"/>
                    </a:lnTo>
                    <a:cubicBezTo>
                      <a:pt x="3552917" y="4548611"/>
                      <a:pt x="3488908" y="4612620"/>
                      <a:pt x="3409948" y="4612620"/>
                    </a:cubicBezTo>
                    <a:lnTo>
                      <a:pt x="142969" y="4612620"/>
                    </a:lnTo>
                    <a:cubicBezTo>
                      <a:pt x="64009" y="4612620"/>
                      <a:pt x="0" y="4548611"/>
                      <a:pt x="0" y="4469651"/>
                    </a:cubicBezTo>
                    <a:lnTo>
                      <a:pt x="0" y="142969"/>
                    </a:lnTo>
                    <a:cubicBezTo>
                      <a:pt x="0" y="64009"/>
                      <a:pt x="64009" y="0"/>
                      <a:pt x="14296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 cmpd="sng" algn="ctr">
                <a:solidFill>
                  <a:schemeClr val="accent5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2700" dist="1270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 rot="10800000">
                <a:off x="10378083" y="1120636"/>
                <a:ext cx="688850" cy="688850"/>
              </a:xfrm>
              <a:custGeom>
                <a:avLst/>
                <a:gdLst>
                  <a:gd name="connsiteX0" fmla="*/ 0 w 688850"/>
                  <a:gd name="connsiteY0" fmla="*/ 0 h 688850"/>
                  <a:gd name="connsiteX1" fmla="*/ 545881 w 688850"/>
                  <a:gd name="connsiteY1" fmla="*/ 0 h 688850"/>
                  <a:gd name="connsiteX2" fmla="*/ 688850 w 688850"/>
                  <a:gd name="connsiteY2" fmla="*/ 142969 h 688850"/>
                  <a:gd name="connsiteX3" fmla="*/ 688850 w 688850"/>
                  <a:gd name="connsiteY3" fmla="*/ 688850 h 688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8850" h="688850">
                    <a:moveTo>
                      <a:pt x="0" y="0"/>
                    </a:moveTo>
                    <a:lnTo>
                      <a:pt x="545881" y="0"/>
                    </a:lnTo>
                    <a:cubicBezTo>
                      <a:pt x="624841" y="0"/>
                      <a:pt x="688850" y="64009"/>
                      <a:pt x="688850" y="142969"/>
                    </a:cubicBezTo>
                    <a:lnTo>
                      <a:pt x="688850" y="68885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 bwMode="auto">
            <a:xfrm>
              <a:off x="-1102578" y="2288246"/>
              <a:ext cx="2592188" cy="2184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-1102578" y="2859343"/>
              <a:ext cx="2592188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-1102578" y="3392538"/>
              <a:ext cx="2592188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-1102578" y="3735430"/>
              <a:ext cx="2592188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 bwMode="auto">
            <a:xfrm>
              <a:off x="-1102578" y="4078323"/>
              <a:ext cx="2592188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-1102578" y="5048022"/>
              <a:ext cx="1441240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矩形 45"/>
            <p:cNvSpPr/>
            <p:nvPr/>
          </p:nvSpPr>
          <p:spPr bwMode="auto">
            <a:xfrm>
              <a:off x="-1102578" y="4421130"/>
              <a:ext cx="2592188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 bwMode="auto">
            <a:xfrm>
              <a:off x="-1102578" y="4708367"/>
              <a:ext cx="2592188" cy="194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28895" y="2101677"/>
            <a:ext cx="3074860" cy="2961730"/>
            <a:chOff x="2177483" y="3378200"/>
            <a:chExt cx="1682750" cy="1620838"/>
          </a:xfrm>
        </p:grpSpPr>
        <p:sp>
          <p:nvSpPr>
            <p:cNvPr id="51" name="Freeform 266"/>
            <p:cNvSpPr>
              <a:spLocks noEditPoints="1"/>
            </p:cNvSpPr>
            <p:nvPr/>
          </p:nvSpPr>
          <p:spPr bwMode="auto">
            <a:xfrm>
              <a:off x="2771208" y="3378200"/>
              <a:ext cx="1089025" cy="1095375"/>
            </a:xfrm>
            <a:custGeom>
              <a:avLst/>
              <a:gdLst>
                <a:gd name="T0" fmla="*/ 163 w 195"/>
                <a:gd name="T1" fmla="*/ 169 h 196"/>
                <a:gd name="T2" fmla="*/ 194 w 195"/>
                <a:gd name="T3" fmla="*/ 101 h 196"/>
                <a:gd name="T4" fmla="*/ 168 w 195"/>
                <a:gd name="T5" fmla="*/ 32 h 196"/>
                <a:gd name="T6" fmla="*/ 101 w 195"/>
                <a:gd name="T7" fmla="*/ 1 h 196"/>
                <a:gd name="T8" fmla="*/ 0 w 195"/>
                <a:gd name="T9" fmla="*/ 95 h 196"/>
                <a:gd name="T10" fmla="*/ 27 w 195"/>
                <a:gd name="T11" fmla="*/ 164 h 196"/>
                <a:gd name="T12" fmla="*/ 94 w 195"/>
                <a:gd name="T13" fmla="*/ 195 h 196"/>
                <a:gd name="T14" fmla="*/ 163 w 195"/>
                <a:gd name="T15" fmla="*/ 169 h 196"/>
                <a:gd name="T16" fmla="*/ 37 w 195"/>
                <a:gd name="T17" fmla="*/ 155 h 196"/>
                <a:gd name="T18" fmla="*/ 14 w 195"/>
                <a:gd name="T19" fmla="*/ 95 h 196"/>
                <a:gd name="T20" fmla="*/ 100 w 195"/>
                <a:gd name="T21" fmla="*/ 15 h 196"/>
                <a:gd name="T22" fmla="*/ 158 w 195"/>
                <a:gd name="T23" fmla="*/ 41 h 196"/>
                <a:gd name="T24" fmla="*/ 181 w 195"/>
                <a:gd name="T25" fmla="*/ 101 h 196"/>
                <a:gd name="T26" fmla="*/ 154 w 195"/>
                <a:gd name="T27" fmla="*/ 159 h 196"/>
                <a:gd name="T28" fmla="*/ 94 w 195"/>
                <a:gd name="T29" fmla="*/ 181 h 196"/>
                <a:gd name="T30" fmla="*/ 37 w 195"/>
                <a:gd name="T31" fmla="*/ 15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5" h="196">
                  <a:moveTo>
                    <a:pt x="163" y="169"/>
                  </a:moveTo>
                  <a:cubicBezTo>
                    <a:pt x="182" y="151"/>
                    <a:pt x="193" y="127"/>
                    <a:pt x="194" y="101"/>
                  </a:cubicBezTo>
                  <a:cubicBezTo>
                    <a:pt x="195" y="76"/>
                    <a:pt x="186" y="51"/>
                    <a:pt x="168" y="32"/>
                  </a:cubicBezTo>
                  <a:cubicBezTo>
                    <a:pt x="150" y="13"/>
                    <a:pt x="126" y="2"/>
                    <a:pt x="101" y="1"/>
                  </a:cubicBezTo>
                  <a:cubicBezTo>
                    <a:pt x="47" y="0"/>
                    <a:pt x="2" y="42"/>
                    <a:pt x="0" y="95"/>
                  </a:cubicBezTo>
                  <a:cubicBezTo>
                    <a:pt x="0" y="121"/>
                    <a:pt x="9" y="146"/>
                    <a:pt x="27" y="164"/>
                  </a:cubicBezTo>
                  <a:cubicBezTo>
                    <a:pt x="44" y="183"/>
                    <a:pt x="68" y="194"/>
                    <a:pt x="94" y="195"/>
                  </a:cubicBezTo>
                  <a:cubicBezTo>
                    <a:pt x="120" y="196"/>
                    <a:pt x="145" y="187"/>
                    <a:pt x="163" y="169"/>
                  </a:cubicBezTo>
                  <a:moveTo>
                    <a:pt x="37" y="155"/>
                  </a:moveTo>
                  <a:cubicBezTo>
                    <a:pt x="21" y="139"/>
                    <a:pt x="13" y="118"/>
                    <a:pt x="14" y="95"/>
                  </a:cubicBezTo>
                  <a:cubicBezTo>
                    <a:pt x="16" y="49"/>
                    <a:pt x="54" y="13"/>
                    <a:pt x="100" y="15"/>
                  </a:cubicBezTo>
                  <a:cubicBezTo>
                    <a:pt x="122" y="16"/>
                    <a:pt x="143" y="25"/>
                    <a:pt x="158" y="41"/>
                  </a:cubicBezTo>
                  <a:cubicBezTo>
                    <a:pt x="173" y="57"/>
                    <a:pt x="181" y="79"/>
                    <a:pt x="181" y="101"/>
                  </a:cubicBezTo>
                  <a:cubicBezTo>
                    <a:pt x="180" y="123"/>
                    <a:pt x="170" y="144"/>
                    <a:pt x="154" y="159"/>
                  </a:cubicBezTo>
                  <a:cubicBezTo>
                    <a:pt x="138" y="174"/>
                    <a:pt x="117" y="182"/>
                    <a:pt x="94" y="181"/>
                  </a:cubicBezTo>
                  <a:cubicBezTo>
                    <a:pt x="72" y="181"/>
                    <a:pt x="52" y="171"/>
                    <a:pt x="37" y="155"/>
                  </a:cubicBezTo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Freeform 267"/>
            <p:cNvSpPr/>
            <p:nvPr/>
          </p:nvSpPr>
          <p:spPr bwMode="auto">
            <a:xfrm>
              <a:off x="2177483" y="4311650"/>
              <a:ext cx="722313" cy="687388"/>
            </a:xfrm>
            <a:custGeom>
              <a:avLst/>
              <a:gdLst>
                <a:gd name="T0" fmla="*/ 7 w 129"/>
                <a:gd name="T1" fmla="*/ 115 h 123"/>
                <a:gd name="T2" fmla="*/ 7 w 129"/>
                <a:gd name="T3" fmla="*/ 115 h 123"/>
                <a:gd name="T4" fmla="*/ 12 w 129"/>
                <a:gd name="T5" fmla="*/ 83 h 123"/>
                <a:gd name="T6" fmla="*/ 90 w 129"/>
                <a:gd name="T7" fmla="*/ 10 h 123"/>
                <a:gd name="T8" fmla="*/ 121 w 129"/>
                <a:gd name="T9" fmla="*/ 8 h 123"/>
                <a:gd name="T10" fmla="*/ 122 w 129"/>
                <a:gd name="T11" fmla="*/ 8 h 123"/>
                <a:gd name="T12" fmla="*/ 117 w 129"/>
                <a:gd name="T13" fmla="*/ 39 h 123"/>
                <a:gd name="T14" fmla="*/ 39 w 129"/>
                <a:gd name="T15" fmla="*/ 112 h 123"/>
                <a:gd name="T16" fmla="*/ 7 w 129"/>
                <a:gd name="T17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23">
                  <a:moveTo>
                    <a:pt x="7" y="115"/>
                  </a:moveTo>
                  <a:cubicBezTo>
                    <a:pt x="7" y="115"/>
                    <a:pt x="7" y="115"/>
                    <a:pt x="7" y="115"/>
                  </a:cubicBezTo>
                  <a:cubicBezTo>
                    <a:pt x="0" y="107"/>
                    <a:pt x="2" y="93"/>
                    <a:pt x="12" y="8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100" y="1"/>
                    <a:pt x="114" y="0"/>
                    <a:pt x="121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9" y="16"/>
                    <a:pt x="127" y="30"/>
                    <a:pt x="117" y="39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29" y="121"/>
                    <a:pt x="15" y="123"/>
                    <a:pt x="7" y="115"/>
                  </a:cubicBezTo>
                  <a:close/>
                </a:path>
              </a:pathLst>
            </a:custGeom>
            <a:solidFill>
              <a:srgbClr val="DC6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Freeform 268"/>
            <p:cNvSpPr/>
            <p:nvPr/>
          </p:nvSpPr>
          <p:spPr bwMode="auto">
            <a:xfrm>
              <a:off x="2609283" y="4283075"/>
              <a:ext cx="312738" cy="314325"/>
            </a:xfrm>
            <a:custGeom>
              <a:avLst/>
              <a:gdLst>
                <a:gd name="T0" fmla="*/ 11 w 56"/>
                <a:gd name="T1" fmla="*/ 44 h 56"/>
                <a:gd name="T2" fmla="*/ 11 w 56"/>
                <a:gd name="T3" fmla="*/ 44 h 56"/>
                <a:gd name="T4" fmla="*/ 2 w 56"/>
                <a:gd name="T5" fmla="*/ 25 h 56"/>
                <a:gd name="T6" fmla="*/ 26 w 56"/>
                <a:gd name="T7" fmla="*/ 3 h 56"/>
                <a:gd name="T8" fmla="*/ 44 w 56"/>
                <a:gd name="T9" fmla="*/ 13 h 56"/>
                <a:gd name="T10" fmla="*/ 45 w 56"/>
                <a:gd name="T11" fmla="*/ 13 h 56"/>
                <a:gd name="T12" fmla="*/ 53 w 56"/>
                <a:gd name="T13" fmla="*/ 32 h 56"/>
                <a:gd name="T14" fmla="*/ 29 w 56"/>
                <a:gd name="T15" fmla="*/ 53 h 56"/>
                <a:gd name="T16" fmla="*/ 11 w 56"/>
                <a:gd name="T17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6">
                  <a:moveTo>
                    <a:pt x="11" y="44"/>
                  </a:moveTo>
                  <a:cubicBezTo>
                    <a:pt x="11" y="44"/>
                    <a:pt x="11" y="44"/>
                    <a:pt x="11" y="44"/>
                  </a:cubicBezTo>
                  <a:cubicBezTo>
                    <a:pt x="3" y="36"/>
                    <a:pt x="0" y="27"/>
                    <a:pt x="2" y="25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9" y="0"/>
                    <a:pt x="37" y="5"/>
                    <a:pt x="44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52" y="21"/>
                    <a:pt x="56" y="29"/>
                    <a:pt x="53" y="32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6"/>
                    <a:pt x="18" y="52"/>
                    <a:pt x="11" y="44"/>
                  </a:cubicBezTo>
                  <a:close/>
                </a:path>
              </a:pathLst>
            </a:custGeom>
            <a:solidFill>
              <a:srgbClr val="DC6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Freeform 269"/>
            <p:cNvSpPr>
              <a:spLocks noEditPoints="1"/>
            </p:cNvSpPr>
            <p:nvPr/>
          </p:nvSpPr>
          <p:spPr bwMode="auto">
            <a:xfrm>
              <a:off x="2848995" y="3460750"/>
              <a:ext cx="933450" cy="928688"/>
            </a:xfrm>
            <a:custGeom>
              <a:avLst/>
              <a:gdLst>
                <a:gd name="T0" fmla="*/ 12 w 167"/>
                <a:gd name="T1" fmla="*/ 58 h 166"/>
                <a:gd name="T2" fmla="*/ 31 w 167"/>
                <a:gd name="T3" fmla="*/ 28 h 166"/>
                <a:gd name="T4" fmla="*/ 83 w 167"/>
                <a:gd name="T5" fmla="*/ 7 h 166"/>
                <a:gd name="T6" fmla="*/ 86 w 167"/>
                <a:gd name="T7" fmla="*/ 7 h 166"/>
                <a:gd name="T8" fmla="*/ 139 w 167"/>
                <a:gd name="T9" fmla="*/ 31 h 166"/>
                <a:gd name="T10" fmla="*/ 159 w 167"/>
                <a:gd name="T11" fmla="*/ 86 h 166"/>
                <a:gd name="T12" fmla="*/ 159 w 167"/>
                <a:gd name="T13" fmla="*/ 86 h 166"/>
                <a:gd name="T14" fmla="*/ 146 w 167"/>
                <a:gd name="T15" fmla="*/ 126 h 166"/>
                <a:gd name="T16" fmla="*/ 150 w 167"/>
                <a:gd name="T17" fmla="*/ 103 h 166"/>
                <a:gd name="T18" fmla="*/ 150 w 167"/>
                <a:gd name="T19" fmla="*/ 103 h 166"/>
                <a:gd name="T20" fmla="*/ 130 w 167"/>
                <a:gd name="T21" fmla="*/ 49 h 166"/>
                <a:gd name="T22" fmla="*/ 77 w 167"/>
                <a:gd name="T23" fmla="*/ 25 h 166"/>
                <a:gd name="T24" fmla="*/ 74 w 167"/>
                <a:gd name="T25" fmla="*/ 25 h 166"/>
                <a:gd name="T26" fmla="*/ 22 w 167"/>
                <a:gd name="T27" fmla="*/ 45 h 166"/>
                <a:gd name="T28" fmla="*/ 12 w 167"/>
                <a:gd name="T29" fmla="*/ 58 h 166"/>
                <a:gd name="T30" fmla="*/ 83 w 167"/>
                <a:gd name="T31" fmla="*/ 0 h 166"/>
                <a:gd name="T32" fmla="*/ 83 w 167"/>
                <a:gd name="T33" fmla="*/ 0 h 166"/>
                <a:gd name="T34" fmla="*/ 0 w 167"/>
                <a:gd name="T35" fmla="*/ 80 h 166"/>
                <a:gd name="T36" fmla="*/ 0 w 167"/>
                <a:gd name="T37" fmla="*/ 83 h 166"/>
                <a:gd name="T38" fmla="*/ 23 w 167"/>
                <a:gd name="T39" fmla="*/ 140 h 166"/>
                <a:gd name="T40" fmla="*/ 80 w 167"/>
                <a:gd name="T41" fmla="*/ 166 h 166"/>
                <a:gd name="T42" fmla="*/ 83 w 167"/>
                <a:gd name="T43" fmla="*/ 166 h 166"/>
                <a:gd name="T44" fmla="*/ 83 w 167"/>
                <a:gd name="T45" fmla="*/ 166 h 166"/>
                <a:gd name="T46" fmla="*/ 83 w 167"/>
                <a:gd name="T47" fmla="*/ 166 h 166"/>
                <a:gd name="T48" fmla="*/ 138 w 167"/>
                <a:gd name="T49" fmla="*/ 146 h 166"/>
                <a:gd name="T50" fmla="*/ 138 w 167"/>
                <a:gd name="T51" fmla="*/ 145 h 166"/>
                <a:gd name="T52" fmla="*/ 138 w 167"/>
                <a:gd name="T53" fmla="*/ 145 h 166"/>
                <a:gd name="T54" fmla="*/ 139 w 167"/>
                <a:gd name="T55" fmla="*/ 145 h 166"/>
                <a:gd name="T56" fmla="*/ 140 w 167"/>
                <a:gd name="T57" fmla="*/ 144 h 166"/>
                <a:gd name="T58" fmla="*/ 140 w 167"/>
                <a:gd name="T59" fmla="*/ 144 h 166"/>
                <a:gd name="T60" fmla="*/ 167 w 167"/>
                <a:gd name="T61" fmla="*/ 86 h 166"/>
                <a:gd name="T62" fmla="*/ 167 w 167"/>
                <a:gd name="T63" fmla="*/ 83 h 166"/>
                <a:gd name="T64" fmla="*/ 144 w 167"/>
                <a:gd name="T65" fmla="*/ 26 h 166"/>
                <a:gd name="T66" fmla="*/ 86 w 167"/>
                <a:gd name="T67" fmla="*/ 0 h 166"/>
                <a:gd name="T68" fmla="*/ 86 w 167"/>
                <a:gd name="T69" fmla="*/ 0 h 166"/>
                <a:gd name="T70" fmla="*/ 83 w 167"/>
                <a:gd name="T71" fmla="*/ 0 h 166"/>
                <a:gd name="T72" fmla="*/ 83 w 167"/>
                <a:gd name="T7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7" h="166">
                  <a:moveTo>
                    <a:pt x="12" y="58"/>
                  </a:moveTo>
                  <a:cubicBezTo>
                    <a:pt x="16" y="47"/>
                    <a:pt x="22" y="36"/>
                    <a:pt x="31" y="28"/>
                  </a:cubicBezTo>
                  <a:cubicBezTo>
                    <a:pt x="46" y="14"/>
                    <a:pt x="64" y="7"/>
                    <a:pt x="83" y="7"/>
                  </a:cubicBezTo>
                  <a:cubicBezTo>
                    <a:pt x="84" y="7"/>
                    <a:pt x="85" y="7"/>
                    <a:pt x="86" y="7"/>
                  </a:cubicBezTo>
                  <a:cubicBezTo>
                    <a:pt x="106" y="8"/>
                    <a:pt x="125" y="16"/>
                    <a:pt x="139" y="31"/>
                  </a:cubicBezTo>
                  <a:cubicBezTo>
                    <a:pt x="152" y="46"/>
                    <a:pt x="160" y="65"/>
                    <a:pt x="159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100"/>
                    <a:pt x="154" y="114"/>
                    <a:pt x="146" y="126"/>
                  </a:cubicBezTo>
                  <a:cubicBezTo>
                    <a:pt x="148" y="119"/>
                    <a:pt x="150" y="111"/>
                    <a:pt x="150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83"/>
                    <a:pt x="143" y="64"/>
                    <a:pt x="130" y="49"/>
                  </a:cubicBezTo>
                  <a:cubicBezTo>
                    <a:pt x="116" y="34"/>
                    <a:pt x="97" y="26"/>
                    <a:pt x="77" y="25"/>
                  </a:cubicBezTo>
                  <a:cubicBezTo>
                    <a:pt x="76" y="25"/>
                    <a:pt x="75" y="25"/>
                    <a:pt x="74" y="25"/>
                  </a:cubicBezTo>
                  <a:cubicBezTo>
                    <a:pt x="55" y="25"/>
                    <a:pt x="37" y="32"/>
                    <a:pt x="22" y="45"/>
                  </a:cubicBezTo>
                  <a:cubicBezTo>
                    <a:pt x="18" y="49"/>
                    <a:pt x="15" y="53"/>
                    <a:pt x="12" y="58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39" y="0"/>
                    <a:pt x="2" y="35"/>
                    <a:pt x="0" y="80"/>
                  </a:cubicBezTo>
                  <a:cubicBezTo>
                    <a:pt x="0" y="81"/>
                    <a:pt x="0" y="82"/>
                    <a:pt x="0" y="83"/>
                  </a:cubicBezTo>
                  <a:cubicBezTo>
                    <a:pt x="0" y="104"/>
                    <a:pt x="8" y="125"/>
                    <a:pt x="23" y="140"/>
                  </a:cubicBezTo>
                  <a:cubicBezTo>
                    <a:pt x="38" y="156"/>
                    <a:pt x="58" y="166"/>
                    <a:pt x="80" y="166"/>
                  </a:cubicBezTo>
                  <a:cubicBezTo>
                    <a:pt x="81" y="166"/>
                    <a:pt x="82" y="166"/>
                    <a:pt x="83" y="166"/>
                  </a:cubicBezTo>
                  <a:cubicBezTo>
                    <a:pt x="83" y="166"/>
                    <a:pt x="83" y="166"/>
                    <a:pt x="83" y="166"/>
                  </a:cubicBezTo>
                  <a:cubicBezTo>
                    <a:pt x="83" y="166"/>
                    <a:pt x="83" y="166"/>
                    <a:pt x="83" y="166"/>
                  </a:cubicBezTo>
                  <a:cubicBezTo>
                    <a:pt x="104" y="166"/>
                    <a:pt x="123" y="159"/>
                    <a:pt x="138" y="146"/>
                  </a:cubicBezTo>
                  <a:cubicBezTo>
                    <a:pt x="138" y="146"/>
                    <a:pt x="138" y="146"/>
                    <a:pt x="138" y="145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39" y="145"/>
                    <a:pt x="140" y="144"/>
                    <a:pt x="140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56" y="129"/>
                    <a:pt x="166" y="108"/>
                    <a:pt x="167" y="86"/>
                  </a:cubicBezTo>
                  <a:cubicBezTo>
                    <a:pt x="167" y="85"/>
                    <a:pt x="167" y="84"/>
                    <a:pt x="167" y="83"/>
                  </a:cubicBezTo>
                  <a:cubicBezTo>
                    <a:pt x="167" y="62"/>
                    <a:pt x="159" y="42"/>
                    <a:pt x="144" y="26"/>
                  </a:cubicBezTo>
                  <a:cubicBezTo>
                    <a:pt x="129" y="10"/>
                    <a:pt x="108" y="1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5" y="0"/>
                    <a:pt x="84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270"/>
            <p:cNvSpPr>
              <a:spLocks noEditPoints="1"/>
            </p:cNvSpPr>
            <p:nvPr/>
          </p:nvSpPr>
          <p:spPr bwMode="auto">
            <a:xfrm>
              <a:off x="2848995" y="3460750"/>
              <a:ext cx="933450" cy="928688"/>
            </a:xfrm>
            <a:custGeom>
              <a:avLst/>
              <a:gdLst>
                <a:gd name="T0" fmla="*/ 83 w 167"/>
                <a:gd name="T1" fmla="*/ 166 h 166"/>
                <a:gd name="T2" fmla="*/ 83 w 167"/>
                <a:gd name="T3" fmla="*/ 166 h 166"/>
                <a:gd name="T4" fmla="*/ 83 w 167"/>
                <a:gd name="T5" fmla="*/ 166 h 166"/>
                <a:gd name="T6" fmla="*/ 83 w 167"/>
                <a:gd name="T7" fmla="*/ 166 h 166"/>
                <a:gd name="T8" fmla="*/ 138 w 167"/>
                <a:gd name="T9" fmla="*/ 146 h 166"/>
                <a:gd name="T10" fmla="*/ 83 w 167"/>
                <a:gd name="T11" fmla="*/ 166 h 166"/>
                <a:gd name="T12" fmla="*/ 138 w 167"/>
                <a:gd name="T13" fmla="*/ 146 h 166"/>
                <a:gd name="T14" fmla="*/ 138 w 167"/>
                <a:gd name="T15" fmla="*/ 145 h 166"/>
                <a:gd name="T16" fmla="*/ 138 w 167"/>
                <a:gd name="T17" fmla="*/ 145 h 166"/>
                <a:gd name="T18" fmla="*/ 138 w 167"/>
                <a:gd name="T19" fmla="*/ 145 h 166"/>
                <a:gd name="T20" fmla="*/ 140 w 167"/>
                <a:gd name="T21" fmla="*/ 144 h 166"/>
                <a:gd name="T22" fmla="*/ 139 w 167"/>
                <a:gd name="T23" fmla="*/ 145 h 166"/>
                <a:gd name="T24" fmla="*/ 140 w 167"/>
                <a:gd name="T25" fmla="*/ 144 h 166"/>
                <a:gd name="T26" fmla="*/ 86 w 167"/>
                <a:gd name="T27" fmla="*/ 0 h 166"/>
                <a:gd name="T28" fmla="*/ 86 w 167"/>
                <a:gd name="T29" fmla="*/ 0 h 166"/>
                <a:gd name="T30" fmla="*/ 144 w 167"/>
                <a:gd name="T31" fmla="*/ 26 h 166"/>
                <a:gd name="T32" fmla="*/ 167 w 167"/>
                <a:gd name="T33" fmla="*/ 83 h 166"/>
                <a:gd name="T34" fmla="*/ 144 w 167"/>
                <a:gd name="T35" fmla="*/ 26 h 166"/>
                <a:gd name="T36" fmla="*/ 86 w 167"/>
                <a:gd name="T37" fmla="*/ 0 h 166"/>
                <a:gd name="T38" fmla="*/ 86 w 167"/>
                <a:gd name="T39" fmla="*/ 0 h 166"/>
                <a:gd name="T40" fmla="*/ 83 w 167"/>
                <a:gd name="T41" fmla="*/ 0 h 166"/>
                <a:gd name="T42" fmla="*/ 0 w 167"/>
                <a:gd name="T43" fmla="*/ 80 h 166"/>
                <a:gd name="T44" fmla="*/ 0 w 167"/>
                <a:gd name="T45" fmla="*/ 83 h 166"/>
                <a:gd name="T46" fmla="*/ 0 w 167"/>
                <a:gd name="T47" fmla="*/ 80 h 166"/>
                <a:gd name="T48" fmla="*/ 83 w 167"/>
                <a:gd name="T49" fmla="*/ 0 h 166"/>
                <a:gd name="T50" fmla="*/ 83 w 167"/>
                <a:gd name="T51" fmla="*/ 0 h 166"/>
                <a:gd name="T52" fmla="*/ 83 w 167"/>
                <a:gd name="T53" fmla="*/ 0 h 166"/>
                <a:gd name="T54" fmla="*/ 83 w 167"/>
                <a:gd name="T55" fmla="*/ 0 h 166"/>
                <a:gd name="T56" fmla="*/ 83 w 167"/>
                <a:gd name="T5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83" y="166"/>
                    <a:pt x="83" y="166"/>
                    <a:pt x="83" y="166"/>
                  </a:cubicBezTo>
                  <a:cubicBezTo>
                    <a:pt x="83" y="166"/>
                    <a:pt x="83" y="166"/>
                    <a:pt x="83" y="166"/>
                  </a:cubicBezTo>
                  <a:cubicBezTo>
                    <a:pt x="83" y="166"/>
                    <a:pt x="83" y="166"/>
                    <a:pt x="83" y="166"/>
                  </a:cubicBezTo>
                  <a:moveTo>
                    <a:pt x="138" y="146"/>
                  </a:moveTo>
                  <a:cubicBezTo>
                    <a:pt x="123" y="159"/>
                    <a:pt x="104" y="166"/>
                    <a:pt x="83" y="166"/>
                  </a:cubicBezTo>
                  <a:cubicBezTo>
                    <a:pt x="104" y="166"/>
                    <a:pt x="123" y="159"/>
                    <a:pt x="138" y="146"/>
                  </a:cubicBezTo>
                  <a:moveTo>
                    <a:pt x="138" y="145"/>
                  </a:moveTo>
                  <a:cubicBezTo>
                    <a:pt x="138" y="145"/>
                    <a:pt x="138" y="145"/>
                    <a:pt x="138" y="145"/>
                  </a:cubicBezTo>
                  <a:cubicBezTo>
                    <a:pt x="138" y="145"/>
                    <a:pt x="138" y="145"/>
                    <a:pt x="138" y="145"/>
                  </a:cubicBezTo>
                  <a:moveTo>
                    <a:pt x="140" y="144"/>
                  </a:moveTo>
                  <a:cubicBezTo>
                    <a:pt x="140" y="144"/>
                    <a:pt x="139" y="145"/>
                    <a:pt x="139" y="145"/>
                  </a:cubicBezTo>
                  <a:cubicBezTo>
                    <a:pt x="139" y="145"/>
                    <a:pt x="140" y="144"/>
                    <a:pt x="140" y="144"/>
                  </a:cubicBezTo>
                  <a:moveTo>
                    <a:pt x="86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108" y="1"/>
                    <a:pt x="129" y="10"/>
                    <a:pt x="144" y="26"/>
                  </a:cubicBezTo>
                  <a:cubicBezTo>
                    <a:pt x="159" y="42"/>
                    <a:pt x="167" y="62"/>
                    <a:pt x="167" y="83"/>
                  </a:cubicBezTo>
                  <a:cubicBezTo>
                    <a:pt x="167" y="62"/>
                    <a:pt x="159" y="42"/>
                    <a:pt x="144" y="26"/>
                  </a:cubicBezTo>
                  <a:cubicBezTo>
                    <a:pt x="129" y="10"/>
                    <a:pt x="108" y="1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3" y="0"/>
                  </a:moveTo>
                  <a:cubicBezTo>
                    <a:pt x="39" y="0"/>
                    <a:pt x="2" y="35"/>
                    <a:pt x="0" y="80"/>
                  </a:cubicBezTo>
                  <a:cubicBezTo>
                    <a:pt x="0" y="81"/>
                    <a:pt x="0" y="82"/>
                    <a:pt x="0" y="83"/>
                  </a:cubicBezTo>
                  <a:cubicBezTo>
                    <a:pt x="0" y="82"/>
                    <a:pt x="0" y="81"/>
                    <a:pt x="0" y="80"/>
                  </a:cubicBezTo>
                  <a:cubicBezTo>
                    <a:pt x="2" y="35"/>
                    <a:pt x="39" y="0"/>
                    <a:pt x="83" y="0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595E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271"/>
            <p:cNvSpPr/>
            <p:nvPr/>
          </p:nvSpPr>
          <p:spPr bwMode="auto">
            <a:xfrm>
              <a:off x="2915670" y="3500438"/>
              <a:ext cx="827088" cy="665163"/>
            </a:xfrm>
            <a:custGeom>
              <a:avLst/>
              <a:gdLst>
                <a:gd name="T0" fmla="*/ 71 w 148"/>
                <a:gd name="T1" fmla="*/ 0 h 119"/>
                <a:gd name="T2" fmla="*/ 19 w 148"/>
                <a:gd name="T3" fmla="*/ 21 h 119"/>
                <a:gd name="T4" fmla="*/ 0 w 148"/>
                <a:gd name="T5" fmla="*/ 51 h 119"/>
                <a:gd name="T6" fmla="*/ 10 w 148"/>
                <a:gd name="T7" fmla="*/ 38 h 119"/>
                <a:gd name="T8" fmla="*/ 62 w 148"/>
                <a:gd name="T9" fmla="*/ 18 h 119"/>
                <a:gd name="T10" fmla="*/ 65 w 148"/>
                <a:gd name="T11" fmla="*/ 18 h 119"/>
                <a:gd name="T12" fmla="*/ 118 w 148"/>
                <a:gd name="T13" fmla="*/ 42 h 119"/>
                <a:gd name="T14" fmla="*/ 138 w 148"/>
                <a:gd name="T15" fmla="*/ 96 h 119"/>
                <a:gd name="T16" fmla="*/ 138 w 148"/>
                <a:gd name="T17" fmla="*/ 96 h 119"/>
                <a:gd name="T18" fmla="*/ 134 w 148"/>
                <a:gd name="T19" fmla="*/ 119 h 119"/>
                <a:gd name="T20" fmla="*/ 147 w 148"/>
                <a:gd name="T21" fmla="*/ 79 h 119"/>
                <a:gd name="T22" fmla="*/ 147 w 148"/>
                <a:gd name="T23" fmla="*/ 79 h 119"/>
                <a:gd name="T24" fmla="*/ 127 w 148"/>
                <a:gd name="T25" fmla="*/ 24 h 119"/>
                <a:gd name="T26" fmla="*/ 74 w 148"/>
                <a:gd name="T27" fmla="*/ 0 h 119"/>
                <a:gd name="T28" fmla="*/ 71 w 148"/>
                <a:gd name="T2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8" h="119">
                  <a:moveTo>
                    <a:pt x="71" y="0"/>
                  </a:moveTo>
                  <a:cubicBezTo>
                    <a:pt x="52" y="0"/>
                    <a:pt x="34" y="7"/>
                    <a:pt x="19" y="21"/>
                  </a:cubicBezTo>
                  <a:cubicBezTo>
                    <a:pt x="10" y="29"/>
                    <a:pt x="4" y="40"/>
                    <a:pt x="0" y="51"/>
                  </a:cubicBezTo>
                  <a:cubicBezTo>
                    <a:pt x="3" y="46"/>
                    <a:pt x="6" y="42"/>
                    <a:pt x="10" y="38"/>
                  </a:cubicBezTo>
                  <a:cubicBezTo>
                    <a:pt x="25" y="25"/>
                    <a:pt x="43" y="18"/>
                    <a:pt x="62" y="18"/>
                  </a:cubicBezTo>
                  <a:cubicBezTo>
                    <a:pt x="63" y="18"/>
                    <a:pt x="64" y="18"/>
                    <a:pt x="65" y="18"/>
                  </a:cubicBezTo>
                  <a:cubicBezTo>
                    <a:pt x="85" y="19"/>
                    <a:pt x="104" y="27"/>
                    <a:pt x="118" y="42"/>
                  </a:cubicBezTo>
                  <a:cubicBezTo>
                    <a:pt x="131" y="57"/>
                    <a:pt x="139" y="76"/>
                    <a:pt x="138" y="96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8" y="104"/>
                    <a:pt x="136" y="112"/>
                    <a:pt x="134" y="119"/>
                  </a:cubicBezTo>
                  <a:cubicBezTo>
                    <a:pt x="142" y="107"/>
                    <a:pt x="147" y="93"/>
                    <a:pt x="147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48" y="58"/>
                    <a:pt x="140" y="39"/>
                    <a:pt x="127" y="24"/>
                  </a:cubicBezTo>
                  <a:cubicBezTo>
                    <a:pt x="113" y="9"/>
                    <a:pt x="94" y="1"/>
                    <a:pt x="74" y="0"/>
                  </a:cubicBezTo>
                  <a:cubicBezTo>
                    <a:pt x="73" y="0"/>
                    <a:pt x="72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272"/>
            <p:cNvSpPr/>
            <p:nvPr/>
          </p:nvSpPr>
          <p:spPr bwMode="auto">
            <a:xfrm>
              <a:off x="2804545" y="3405188"/>
              <a:ext cx="1022350" cy="536575"/>
            </a:xfrm>
            <a:custGeom>
              <a:avLst/>
              <a:gdLst>
                <a:gd name="T0" fmla="*/ 8 w 183"/>
                <a:gd name="T1" fmla="*/ 90 h 96"/>
                <a:gd name="T2" fmla="*/ 94 w 183"/>
                <a:gd name="T3" fmla="*/ 10 h 96"/>
                <a:gd name="T4" fmla="*/ 152 w 183"/>
                <a:gd name="T5" fmla="*/ 36 h 96"/>
                <a:gd name="T6" fmla="*/ 175 w 183"/>
                <a:gd name="T7" fmla="*/ 96 h 96"/>
                <a:gd name="T8" fmla="*/ 183 w 183"/>
                <a:gd name="T9" fmla="*/ 96 h 96"/>
                <a:gd name="T10" fmla="*/ 183 w 183"/>
                <a:gd name="T11" fmla="*/ 96 h 96"/>
                <a:gd name="T12" fmla="*/ 158 w 183"/>
                <a:gd name="T13" fmla="*/ 31 h 96"/>
                <a:gd name="T14" fmla="*/ 94 w 183"/>
                <a:gd name="T15" fmla="*/ 2 h 96"/>
                <a:gd name="T16" fmla="*/ 0 w 183"/>
                <a:gd name="T17" fmla="*/ 90 h 96"/>
                <a:gd name="T18" fmla="*/ 8 w 183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96">
                  <a:moveTo>
                    <a:pt x="8" y="90"/>
                  </a:moveTo>
                  <a:cubicBezTo>
                    <a:pt x="10" y="44"/>
                    <a:pt x="48" y="8"/>
                    <a:pt x="94" y="10"/>
                  </a:cubicBezTo>
                  <a:cubicBezTo>
                    <a:pt x="116" y="11"/>
                    <a:pt x="137" y="20"/>
                    <a:pt x="152" y="36"/>
                  </a:cubicBezTo>
                  <a:cubicBezTo>
                    <a:pt x="167" y="52"/>
                    <a:pt x="175" y="74"/>
                    <a:pt x="175" y="96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3" y="72"/>
                    <a:pt x="175" y="48"/>
                    <a:pt x="158" y="31"/>
                  </a:cubicBezTo>
                  <a:cubicBezTo>
                    <a:pt x="141" y="13"/>
                    <a:pt x="119" y="3"/>
                    <a:pt x="94" y="2"/>
                  </a:cubicBezTo>
                  <a:cubicBezTo>
                    <a:pt x="44" y="0"/>
                    <a:pt x="2" y="40"/>
                    <a:pt x="0" y="90"/>
                  </a:cubicBezTo>
                  <a:cubicBezTo>
                    <a:pt x="8" y="90"/>
                    <a:pt x="8" y="90"/>
                    <a:pt x="8" y="90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Freeform 273"/>
            <p:cNvSpPr/>
            <p:nvPr/>
          </p:nvSpPr>
          <p:spPr bwMode="auto">
            <a:xfrm>
              <a:off x="2771208" y="4205288"/>
              <a:ext cx="239713" cy="228600"/>
            </a:xfrm>
            <a:custGeom>
              <a:avLst/>
              <a:gdLst>
                <a:gd name="T0" fmla="*/ 23 w 43"/>
                <a:gd name="T1" fmla="*/ 37 h 41"/>
                <a:gd name="T2" fmla="*/ 39 w 43"/>
                <a:gd name="T3" fmla="*/ 22 h 41"/>
                <a:gd name="T4" fmla="*/ 43 w 43"/>
                <a:gd name="T5" fmla="*/ 13 h 41"/>
                <a:gd name="T6" fmla="*/ 37 w 43"/>
                <a:gd name="T7" fmla="*/ 7 h 41"/>
                <a:gd name="T8" fmla="*/ 31 w 43"/>
                <a:gd name="T9" fmla="*/ 0 h 41"/>
                <a:gd name="T10" fmla="*/ 22 w 43"/>
                <a:gd name="T11" fmla="*/ 4 h 41"/>
                <a:gd name="T12" fmla="*/ 6 w 43"/>
                <a:gd name="T13" fmla="*/ 18 h 41"/>
                <a:gd name="T14" fmla="*/ 7 w 43"/>
                <a:gd name="T15" fmla="*/ 34 h 41"/>
                <a:gd name="T16" fmla="*/ 7 w 43"/>
                <a:gd name="T17" fmla="*/ 34 h 41"/>
                <a:gd name="T18" fmla="*/ 23 w 43"/>
                <a:gd name="T19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1">
                  <a:moveTo>
                    <a:pt x="23" y="37"/>
                  </a:moveTo>
                  <a:cubicBezTo>
                    <a:pt x="28" y="32"/>
                    <a:pt x="34" y="27"/>
                    <a:pt x="39" y="22"/>
                  </a:cubicBezTo>
                  <a:cubicBezTo>
                    <a:pt x="41" y="19"/>
                    <a:pt x="43" y="16"/>
                    <a:pt x="43" y="13"/>
                  </a:cubicBezTo>
                  <a:cubicBezTo>
                    <a:pt x="41" y="11"/>
                    <a:pt x="39" y="9"/>
                    <a:pt x="37" y="7"/>
                  </a:cubicBezTo>
                  <a:cubicBezTo>
                    <a:pt x="35" y="5"/>
                    <a:pt x="33" y="3"/>
                    <a:pt x="31" y="0"/>
                  </a:cubicBezTo>
                  <a:cubicBezTo>
                    <a:pt x="28" y="0"/>
                    <a:pt x="25" y="1"/>
                    <a:pt x="22" y="4"/>
                  </a:cubicBezTo>
                  <a:cubicBezTo>
                    <a:pt x="17" y="8"/>
                    <a:pt x="11" y="13"/>
                    <a:pt x="6" y="18"/>
                  </a:cubicBezTo>
                  <a:cubicBezTo>
                    <a:pt x="0" y="23"/>
                    <a:pt x="2" y="29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2" y="39"/>
                    <a:pt x="18" y="41"/>
                    <a:pt x="23" y="37"/>
                  </a:cubicBez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Freeform 274"/>
            <p:cNvSpPr/>
            <p:nvPr/>
          </p:nvSpPr>
          <p:spPr bwMode="auto">
            <a:xfrm>
              <a:off x="2217170" y="4373563"/>
              <a:ext cx="576263" cy="541338"/>
            </a:xfrm>
            <a:custGeom>
              <a:avLst/>
              <a:gdLst>
                <a:gd name="T0" fmla="*/ 15 w 103"/>
                <a:gd name="T1" fmla="*/ 92 h 97"/>
                <a:gd name="T2" fmla="*/ 103 w 103"/>
                <a:gd name="T3" fmla="*/ 10 h 97"/>
                <a:gd name="T4" fmla="*/ 101 w 103"/>
                <a:gd name="T5" fmla="*/ 9 h 97"/>
                <a:gd name="T6" fmla="*/ 101 w 103"/>
                <a:gd name="T7" fmla="*/ 9 h 97"/>
                <a:gd name="T8" fmla="*/ 94 w 103"/>
                <a:gd name="T9" fmla="*/ 0 h 97"/>
                <a:gd name="T10" fmla="*/ 6 w 103"/>
                <a:gd name="T11" fmla="*/ 82 h 97"/>
                <a:gd name="T12" fmla="*/ 3 w 103"/>
                <a:gd name="T13" fmla="*/ 95 h 97"/>
                <a:gd name="T14" fmla="*/ 3 w 103"/>
                <a:gd name="T15" fmla="*/ 95 h 97"/>
                <a:gd name="T16" fmla="*/ 15 w 103"/>
                <a:gd name="T17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97">
                  <a:moveTo>
                    <a:pt x="15" y="92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2" y="10"/>
                    <a:pt x="102" y="9"/>
                    <a:pt x="101" y="9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8" y="6"/>
                    <a:pt x="96" y="2"/>
                    <a:pt x="94" y="0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2" y="86"/>
                    <a:pt x="0" y="92"/>
                    <a:pt x="3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5" y="97"/>
                    <a:pt x="11" y="96"/>
                    <a:pt x="15" y="92"/>
                  </a:cubicBezTo>
                  <a:close/>
                </a:path>
              </a:pathLst>
            </a:custGeom>
            <a:solidFill>
              <a:srgbClr val="F36C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527752" y="2662035"/>
            <a:ext cx="15221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安全检查的</a:t>
            </a:r>
            <a:r>
              <a:rPr lang="zh-CN" altLang="en-US" sz="320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四查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" name="矩形: 圆角 3"/>
          <p:cNvSpPr/>
          <p:nvPr/>
        </p:nvSpPr>
        <p:spPr bwMode="auto">
          <a:xfrm>
            <a:off x="4721011" y="1087269"/>
            <a:ext cx="475899" cy="464876"/>
          </a:xfrm>
          <a:prstGeom prst="roundRect">
            <a:avLst>
              <a:gd name="adj" fmla="val 1161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箭头: 五边形 5"/>
          <p:cNvSpPr/>
          <p:nvPr/>
        </p:nvSpPr>
        <p:spPr bwMode="auto">
          <a:xfrm>
            <a:off x="5237842" y="1083158"/>
            <a:ext cx="3473117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  查生产现场</a:t>
            </a:r>
          </a:p>
        </p:txBody>
      </p:sp>
      <p:sp>
        <p:nvSpPr>
          <p:cNvPr id="61" name="矩形 60"/>
          <p:cNvSpPr/>
          <p:nvPr/>
        </p:nvSpPr>
        <p:spPr>
          <a:xfrm>
            <a:off x="5147005" y="1545929"/>
            <a:ext cx="6126584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查看安全管理人员是否到岗、看电路安装是否规范、特种作业人员是否持证上岗、是否有隐患检查排查的标语或专栏等。</a:t>
            </a:r>
          </a:p>
        </p:txBody>
      </p:sp>
      <p:sp>
        <p:nvSpPr>
          <p:cNvPr id="62" name="矩形: 圆角 61"/>
          <p:cNvSpPr/>
          <p:nvPr/>
        </p:nvSpPr>
        <p:spPr bwMode="auto">
          <a:xfrm>
            <a:off x="4721011" y="2386680"/>
            <a:ext cx="475899" cy="464876"/>
          </a:xfrm>
          <a:prstGeom prst="roundRect">
            <a:avLst>
              <a:gd name="adj" fmla="val 1161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3" name="箭头: 五边形 62"/>
          <p:cNvSpPr/>
          <p:nvPr/>
        </p:nvSpPr>
        <p:spPr bwMode="auto">
          <a:xfrm>
            <a:off x="5237842" y="2382569"/>
            <a:ext cx="3473117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  查责任落实</a:t>
            </a:r>
          </a:p>
        </p:txBody>
      </p:sp>
      <p:sp>
        <p:nvSpPr>
          <p:cNvPr id="64" name="矩形 63"/>
          <p:cNvSpPr/>
          <p:nvPr/>
        </p:nvSpPr>
        <p:spPr>
          <a:xfrm>
            <a:off x="5147005" y="2845340"/>
            <a:ext cx="6126584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企业是否落实主体责任，是否积极参与企业标准化建设、是否缴纳风险抵押金等。</a:t>
            </a:r>
          </a:p>
        </p:txBody>
      </p:sp>
      <p:sp>
        <p:nvSpPr>
          <p:cNvPr id="65" name="矩形: 圆角 64"/>
          <p:cNvSpPr/>
          <p:nvPr/>
        </p:nvSpPr>
        <p:spPr bwMode="auto">
          <a:xfrm>
            <a:off x="4721011" y="3698122"/>
            <a:ext cx="475899" cy="464876"/>
          </a:xfrm>
          <a:prstGeom prst="roundRect">
            <a:avLst>
              <a:gd name="adj" fmla="val 1161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6" name="箭头: 五边形 65"/>
          <p:cNvSpPr/>
          <p:nvPr/>
        </p:nvSpPr>
        <p:spPr bwMode="auto">
          <a:xfrm>
            <a:off x="5237842" y="3694011"/>
            <a:ext cx="3473117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  查排查情况</a:t>
            </a:r>
          </a:p>
        </p:txBody>
      </p:sp>
      <p:sp>
        <p:nvSpPr>
          <p:cNvPr id="67" name="矩形 66"/>
          <p:cNvSpPr/>
          <p:nvPr/>
        </p:nvSpPr>
        <p:spPr>
          <a:xfrm>
            <a:off x="5147005" y="4156782"/>
            <a:ext cx="6126584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查看企业是否每天对自身安全进行检查排查，是否给存在隐患的企业下达整改指令书。</a:t>
            </a:r>
          </a:p>
        </p:txBody>
      </p:sp>
      <p:sp>
        <p:nvSpPr>
          <p:cNvPr id="68" name="矩形: 圆角 67"/>
          <p:cNvSpPr/>
          <p:nvPr/>
        </p:nvSpPr>
        <p:spPr bwMode="auto">
          <a:xfrm>
            <a:off x="4721011" y="5045659"/>
            <a:ext cx="475899" cy="464876"/>
          </a:xfrm>
          <a:prstGeom prst="roundRect">
            <a:avLst>
              <a:gd name="adj" fmla="val 1161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9" name="箭头: 五边形 68"/>
          <p:cNvSpPr/>
          <p:nvPr/>
        </p:nvSpPr>
        <p:spPr bwMode="auto">
          <a:xfrm>
            <a:off x="5237842" y="5041548"/>
            <a:ext cx="3473117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  整改落实情况</a:t>
            </a:r>
          </a:p>
        </p:txBody>
      </p:sp>
      <p:sp>
        <p:nvSpPr>
          <p:cNvPr id="70" name="矩形 69"/>
          <p:cNvSpPr/>
          <p:nvPr/>
        </p:nvSpPr>
        <p:spPr>
          <a:xfrm>
            <a:off x="5147005" y="5504319"/>
            <a:ext cx="612658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是否对排查情况进行如期整改；</a:t>
            </a:r>
          </a:p>
        </p:txBody>
      </p:sp>
    </p:spTree>
  </p:cSld>
  <p:clrMapOvr>
    <a:masterClrMapping/>
  </p:clrMapOvr>
  <p:transition spd="slow" advTm="744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60" grpId="0"/>
      <p:bldP spid="4" grpId="0" animBg="1"/>
      <p:bldP spid="6" grpId="0" animBg="1"/>
      <p:bldP spid="61" grpId="0"/>
      <p:bldP spid="62" grpId="0" animBg="1"/>
      <p:bldP spid="63" grpId="0" animBg="1"/>
      <p:bldP spid="64" grpId="0"/>
      <p:bldP spid="65" grpId="0" animBg="1"/>
      <p:bldP spid="66" grpId="0" animBg="1"/>
      <p:bldP spid="67" grpId="0"/>
      <p:bldP spid="68" grpId="0" animBg="1"/>
      <p:bldP spid="69" grpId="0" animBg="1"/>
      <p:bldP spid="7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877276"/>
            <a:ext cx="12196763" cy="2994563"/>
            <a:chOff x="0" y="2315489"/>
            <a:chExt cx="12196763" cy="2994563"/>
          </a:xfrm>
        </p:grpSpPr>
        <p:pic>
          <p:nvPicPr>
            <p:cNvPr id="39" name="图片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7" b="1699"/>
            <a:stretch>
              <a:fillRect/>
            </a:stretch>
          </p:blipFill>
          <p:spPr bwMode="auto">
            <a:xfrm>
              <a:off x="5702" y="2315489"/>
              <a:ext cx="12188679" cy="2994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39"/>
            <p:cNvSpPr/>
            <p:nvPr/>
          </p:nvSpPr>
          <p:spPr bwMode="auto">
            <a:xfrm>
              <a:off x="0" y="2315489"/>
              <a:ext cx="12196763" cy="2994563"/>
            </a:xfrm>
            <a:prstGeom prst="rect">
              <a:avLst/>
            </a:prstGeom>
            <a:solidFill>
              <a:schemeClr val="tx1">
                <a:lumMod val="50000"/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srgbClr val="393A3F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68341" y="126857"/>
            <a:ext cx="8342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12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、十大安全纪律“五必须”和“五严禁”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1227978" y="1911654"/>
            <a:ext cx="4386760" cy="424217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6638178" y="1911654"/>
            <a:ext cx="4386760" cy="4242170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iŝḷîḋê"/>
          <p:cNvSpPr txBox="1"/>
          <p:nvPr/>
        </p:nvSpPr>
        <p:spPr>
          <a:xfrm>
            <a:off x="1608494" y="2875408"/>
            <a:ext cx="3621232" cy="3055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  <a:defRPr sz="2000">
                <a:latin typeface="+mn-ea"/>
                <a:ea typeface="+mn-ea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800">
                <a:solidFill>
                  <a:srgbClr val="3D3D3D"/>
                </a:solidFill>
              </a:rPr>
              <a:t>必须遵守公司规章制度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800">
                <a:solidFill>
                  <a:srgbClr val="3D3D3D"/>
                </a:solidFill>
              </a:rPr>
              <a:t>必须经安全生产培训考核合格后特证上岗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800">
                <a:solidFill>
                  <a:srgbClr val="3D3D3D"/>
                </a:solidFill>
              </a:rPr>
              <a:t>必须了解本岗位的危险危害因素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800">
                <a:solidFill>
                  <a:srgbClr val="3D3D3D"/>
                </a:solidFill>
              </a:rPr>
              <a:t>必须正确佩戴和使用劳动防护用品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800">
                <a:solidFill>
                  <a:srgbClr val="3D3D3D"/>
                </a:solidFill>
              </a:rPr>
              <a:t>必须严格遵守危险性作业的安全要求</a:t>
            </a:r>
          </a:p>
        </p:txBody>
      </p:sp>
      <p:sp>
        <p:nvSpPr>
          <p:cNvPr id="49" name="iŝḷîḋê"/>
          <p:cNvSpPr txBox="1"/>
          <p:nvPr/>
        </p:nvSpPr>
        <p:spPr>
          <a:xfrm>
            <a:off x="7010673" y="2875408"/>
            <a:ext cx="3621232" cy="272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  <a:defRPr sz="2000">
                <a:latin typeface="+mn-ea"/>
                <a:ea typeface="+mn-ea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ea typeface="仿宋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/>
            </a:lvl3pPr>
            <a:lvl4pPr marL="1600200" indent="-228600">
              <a:spcBef>
                <a:spcPct val="20000"/>
              </a:spcBef>
              <a:buChar char="–"/>
              <a:defRPr sz="2000"/>
            </a:lvl4pPr>
            <a:lvl5pPr marL="2057400" indent="-22860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lvl="0">
              <a:lnSpc>
                <a:spcPct val="12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800">
                <a:solidFill>
                  <a:srgbClr val="3D3D3D"/>
                </a:solidFill>
              </a:rPr>
              <a:t>严禁在禁火区域吸烟、动火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800">
                <a:solidFill>
                  <a:srgbClr val="3D3D3D"/>
                </a:solidFill>
              </a:rPr>
              <a:t>严禁在上岗前和工作实践饮酒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800">
                <a:solidFill>
                  <a:srgbClr val="3D3D3D"/>
                </a:solidFill>
              </a:rPr>
              <a:t>严禁擅自移动或拆除安全装置和安全标志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800">
                <a:solidFill>
                  <a:srgbClr val="3D3D3D"/>
                </a:solidFill>
              </a:rPr>
              <a:t>严禁擅自触摸与己无关的设备、设施</a:t>
            </a:r>
          </a:p>
          <a:p>
            <a:pPr lvl="0">
              <a:lnSpc>
                <a:spcPct val="12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1800">
                <a:solidFill>
                  <a:srgbClr val="3D3D3D"/>
                </a:solidFill>
              </a:rPr>
              <a:t>严禁在工作时间串岗、离岗、睡岗或嬉戏打闹</a:t>
            </a:r>
          </a:p>
        </p:txBody>
      </p:sp>
      <p:sp>
        <p:nvSpPr>
          <p:cNvPr id="4" name="椭圆 3"/>
          <p:cNvSpPr/>
          <p:nvPr/>
        </p:nvSpPr>
        <p:spPr bwMode="auto">
          <a:xfrm>
            <a:off x="2786013" y="1437444"/>
            <a:ext cx="1290060" cy="1290060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五</a:t>
            </a:r>
            <a:endParaRPr lang="en-US" altLang="zh-CN" sz="240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必须</a:t>
            </a:r>
          </a:p>
        </p:txBody>
      </p:sp>
      <p:sp>
        <p:nvSpPr>
          <p:cNvPr id="50" name="椭圆 49"/>
          <p:cNvSpPr/>
          <p:nvPr/>
        </p:nvSpPr>
        <p:spPr bwMode="auto">
          <a:xfrm>
            <a:off x="8256371" y="1437444"/>
            <a:ext cx="1290060" cy="1290060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五</a:t>
            </a:r>
            <a:endParaRPr lang="en-US" altLang="zh-CN" sz="240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严禁</a:t>
            </a:r>
          </a:p>
        </p:txBody>
      </p:sp>
    </p:spTree>
  </p:cSld>
  <p:clrMapOvr>
    <a:masterClrMapping/>
  </p:clrMapOvr>
  <p:transition spd="slow" advTm="485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4" grpId="0" animBg="1"/>
      <p:bldP spid="45" grpId="0" animBg="1"/>
      <p:bldP spid="47" grpId="0"/>
      <p:bldP spid="49" grpId="0"/>
      <p:bldP spid="4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 bwMode="auto">
          <a:xfrm>
            <a:off x="1702836" y="4150634"/>
            <a:ext cx="9267753" cy="208653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702836" y="1295066"/>
            <a:ext cx="9267753" cy="250722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14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、从业人员的十大权利和四项义务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" name="箭头: 五边形 2"/>
          <p:cNvSpPr/>
          <p:nvPr/>
        </p:nvSpPr>
        <p:spPr bwMode="auto">
          <a:xfrm>
            <a:off x="961591" y="1936017"/>
            <a:ext cx="1693944" cy="1234171"/>
          </a:xfrm>
          <a:prstGeom prst="homePlate">
            <a:avLst>
              <a:gd name="adj" fmla="val 17325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十大</a:t>
            </a:r>
            <a:endParaRPr lang="en-US" altLang="zh-CN" sz="280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+mj-ea"/>
                <a:ea typeface="+mj-ea"/>
              </a:rPr>
              <a:t>权利</a:t>
            </a:r>
          </a:p>
        </p:txBody>
      </p:sp>
      <p:sp>
        <p:nvSpPr>
          <p:cNvPr id="59" name="箭头: 五边形 58"/>
          <p:cNvSpPr/>
          <p:nvPr/>
        </p:nvSpPr>
        <p:spPr bwMode="auto">
          <a:xfrm>
            <a:off x="961591" y="4587249"/>
            <a:ext cx="1693944" cy="1234171"/>
          </a:xfrm>
          <a:prstGeom prst="homePlate">
            <a:avLst>
              <a:gd name="adj" fmla="val 17325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四项</a:t>
            </a:r>
            <a:endParaRPr lang="en-US" altLang="zh-CN" sz="280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+mj-ea"/>
                <a:ea typeface="+mj-ea"/>
              </a:rPr>
              <a:t>义务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85880" y="1565943"/>
            <a:ext cx="2582758" cy="1884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合同权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知情权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建议权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批评、检举控告权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5613341" y="1565943"/>
            <a:ext cx="2839239" cy="18846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培训权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获得合格劳动防护权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拒绝危险权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紧急避险权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565089" y="1565943"/>
            <a:ext cx="1813317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工伤索赔权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工会监督权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2885880" y="4501245"/>
            <a:ext cx="2975495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 遵章守规，服从管理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2885880" y="5223543"/>
            <a:ext cx="3413114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、正确佩戴和使用劳保用品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581969" y="4501245"/>
            <a:ext cx="4001416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 接受培训，掌握安全生产技能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581969" y="5223543"/>
            <a:ext cx="3156633" cy="499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、发现事故隐患及时报告</a:t>
            </a:r>
          </a:p>
        </p:txBody>
      </p:sp>
    </p:spTree>
  </p:cSld>
  <p:clrMapOvr>
    <a:masterClrMapping/>
  </p:clrMapOvr>
  <p:transition spd="slow" advTm="487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4" grpId="0" animBg="1"/>
      <p:bldP spid="5" grpId="0"/>
      <p:bldP spid="2" grpId="0" animBg="1"/>
      <p:bldP spid="3" grpId="0" animBg="1"/>
      <p:bldP spid="59" grpId="0" animBg="1"/>
      <p:bldP spid="6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1201420" y="4005580"/>
            <a:ext cx="993584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常见不安全行为和安全生产的三原则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/>
          <p:cNvSpPr/>
          <p:nvPr/>
        </p:nvSpPr>
        <p:spPr bwMode="auto">
          <a:xfrm>
            <a:off x="7014878" y="984733"/>
            <a:ext cx="5181886" cy="5873268"/>
          </a:xfrm>
          <a:custGeom>
            <a:avLst/>
            <a:gdLst>
              <a:gd name="connsiteX0" fmla="*/ 836301 w 836301"/>
              <a:gd name="connsiteY0" fmla="*/ 0 h 836301"/>
              <a:gd name="connsiteX1" fmla="*/ 836301 w 836301"/>
              <a:gd name="connsiteY1" fmla="*/ 836301 h 836301"/>
              <a:gd name="connsiteX2" fmla="*/ 0 w 836301"/>
              <a:gd name="connsiteY2" fmla="*/ 836301 h 83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301" h="836301">
                <a:moveTo>
                  <a:pt x="836301" y="0"/>
                </a:moveTo>
                <a:lnTo>
                  <a:pt x="836301" y="836301"/>
                </a:lnTo>
                <a:lnTo>
                  <a:pt x="0" y="836301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常见不安全行为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6475" y="1360974"/>
            <a:ext cx="2697089" cy="5096637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 bwMode="auto">
          <a:xfrm>
            <a:off x="904844" y="1175295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0" name="矩形 38"/>
          <p:cNvSpPr>
            <a:spLocks noChangeArrowheads="1"/>
          </p:cNvSpPr>
          <p:nvPr/>
        </p:nvSpPr>
        <p:spPr bwMode="auto">
          <a:xfrm>
            <a:off x="1349249" y="1188227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操作错误、忽视安全、忽视警告</a:t>
            </a:r>
          </a:p>
        </p:txBody>
      </p:sp>
      <p:sp>
        <p:nvSpPr>
          <p:cNvPr id="51" name="矩形 50"/>
          <p:cNvSpPr/>
          <p:nvPr/>
        </p:nvSpPr>
        <p:spPr>
          <a:xfrm>
            <a:off x="1371315" y="1578365"/>
            <a:ext cx="6985160" cy="953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未经许可开动、关停、移动机器，开、关机器时未给信号，开关未锁紧，造成意外转动、通电或漏电等， 忘记关闭设备，忽视警告标记、警告信号，操作错误，奔跑作业，机器超速运转，工件坚固不牢，用压缩空气吹铁屑。</a:t>
            </a:r>
          </a:p>
        </p:txBody>
      </p:sp>
      <p:sp>
        <p:nvSpPr>
          <p:cNvPr id="52" name="矩形: 圆角 51"/>
          <p:cNvSpPr/>
          <p:nvPr/>
        </p:nvSpPr>
        <p:spPr bwMode="auto">
          <a:xfrm>
            <a:off x="904844" y="2866314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矩形 38"/>
          <p:cNvSpPr>
            <a:spLocks noChangeArrowheads="1"/>
          </p:cNvSpPr>
          <p:nvPr/>
        </p:nvSpPr>
        <p:spPr bwMode="auto">
          <a:xfrm>
            <a:off x="1349249" y="2879246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造成安全装置失效</a:t>
            </a:r>
          </a:p>
        </p:txBody>
      </p:sp>
      <p:sp>
        <p:nvSpPr>
          <p:cNvPr id="54" name="矩形 53"/>
          <p:cNvSpPr/>
          <p:nvPr/>
        </p:nvSpPr>
        <p:spPr>
          <a:xfrm>
            <a:off x="1371315" y="3269384"/>
            <a:ext cx="612658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安全装置被拆除、堵塞，作用失效，调整的错误造成安全装置失效。</a:t>
            </a:r>
          </a:p>
        </p:txBody>
      </p:sp>
      <p:sp>
        <p:nvSpPr>
          <p:cNvPr id="55" name="矩形: 圆角 54"/>
          <p:cNvSpPr/>
          <p:nvPr/>
        </p:nvSpPr>
        <p:spPr bwMode="auto">
          <a:xfrm>
            <a:off x="904844" y="3876967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矩形 38"/>
          <p:cNvSpPr>
            <a:spLocks noChangeArrowheads="1"/>
          </p:cNvSpPr>
          <p:nvPr/>
        </p:nvSpPr>
        <p:spPr bwMode="auto">
          <a:xfrm>
            <a:off x="1349249" y="3889899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使用不安全设备</a:t>
            </a:r>
          </a:p>
        </p:txBody>
      </p:sp>
      <p:sp>
        <p:nvSpPr>
          <p:cNvPr id="57" name="矩形 56"/>
          <p:cNvSpPr/>
          <p:nvPr/>
        </p:nvSpPr>
        <p:spPr>
          <a:xfrm>
            <a:off x="1371315" y="4280037"/>
            <a:ext cx="612658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临时使用不牢固的设施，使用无安全装置的设备。</a:t>
            </a:r>
          </a:p>
        </p:txBody>
      </p:sp>
      <p:sp>
        <p:nvSpPr>
          <p:cNvPr id="58" name="矩形: 圆角 57"/>
          <p:cNvSpPr/>
          <p:nvPr/>
        </p:nvSpPr>
        <p:spPr bwMode="auto">
          <a:xfrm>
            <a:off x="904844" y="4993316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矩形 38"/>
          <p:cNvSpPr>
            <a:spLocks noChangeArrowheads="1"/>
          </p:cNvSpPr>
          <p:nvPr/>
        </p:nvSpPr>
        <p:spPr bwMode="auto">
          <a:xfrm>
            <a:off x="1349249" y="5006248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手代替工具操作</a:t>
            </a:r>
          </a:p>
        </p:txBody>
      </p:sp>
      <p:sp>
        <p:nvSpPr>
          <p:cNvPr id="60" name="矩形 59"/>
          <p:cNvSpPr/>
          <p:nvPr/>
        </p:nvSpPr>
        <p:spPr>
          <a:xfrm>
            <a:off x="1371315" y="5396386"/>
            <a:ext cx="6126584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用手代替手动工具，用手清除切屑，不用夹具固定、用手拿工件进行机加工， 物品存放不当。</a:t>
            </a:r>
          </a:p>
        </p:txBody>
      </p:sp>
    </p:spTree>
  </p:cSld>
  <p:clrMapOvr>
    <a:masterClrMapping/>
  </p:clrMapOvr>
  <p:transition spd="slow" advTm="430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" grpId="0"/>
      <p:bldP spid="2" grpId="0" animBg="1"/>
      <p:bldP spid="4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  <p:bldP spid="57" grpId="0"/>
      <p:bldP spid="58" grpId="0" animBg="1"/>
      <p:bldP spid="59" grpId="0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/>
          <p:cNvSpPr/>
          <p:nvPr/>
        </p:nvSpPr>
        <p:spPr bwMode="auto">
          <a:xfrm>
            <a:off x="7014878" y="984733"/>
            <a:ext cx="5181886" cy="5873268"/>
          </a:xfrm>
          <a:custGeom>
            <a:avLst/>
            <a:gdLst>
              <a:gd name="connsiteX0" fmla="*/ 836301 w 836301"/>
              <a:gd name="connsiteY0" fmla="*/ 0 h 836301"/>
              <a:gd name="connsiteX1" fmla="*/ 836301 w 836301"/>
              <a:gd name="connsiteY1" fmla="*/ 836301 h 836301"/>
              <a:gd name="connsiteX2" fmla="*/ 0 w 836301"/>
              <a:gd name="connsiteY2" fmla="*/ 836301 h 83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301" h="836301">
                <a:moveTo>
                  <a:pt x="836301" y="0"/>
                </a:moveTo>
                <a:lnTo>
                  <a:pt x="836301" y="836301"/>
                </a:lnTo>
                <a:lnTo>
                  <a:pt x="0" y="836301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常见不安全行为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6475" y="1360974"/>
            <a:ext cx="2697089" cy="5096637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 bwMode="auto">
          <a:xfrm>
            <a:off x="904844" y="1175295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0" name="矩形 38"/>
          <p:cNvSpPr>
            <a:spLocks noChangeArrowheads="1"/>
          </p:cNvSpPr>
          <p:nvPr/>
        </p:nvSpPr>
        <p:spPr bwMode="auto">
          <a:xfrm>
            <a:off x="1349249" y="1188227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冒险进入危险场所</a:t>
            </a:r>
          </a:p>
        </p:txBody>
      </p:sp>
      <p:sp>
        <p:nvSpPr>
          <p:cNvPr id="51" name="矩形 50"/>
          <p:cNvSpPr/>
          <p:nvPr/>
        </p:nvSpPr>
        <p:spPr>
          <a:xfrm>
            <a:off x="1371315" y="1578365"/>
            <a:ext cx="6985160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接近漏料处，危化品房，配电房等</a:t>
            </a:r>
          </a:p>
        </p:txBody>
      </p:sp>
      <p:sp>
        <p:nvSpPr>
          <p:cNvPr id="52" name="矩形: 圆角 51"/>
          <p:cNvSpPr/>
          <p:nvPr/>
        </p:nvSpPr>
        <p:spPr bwMode="auto">
          <a:xfrm>
            <a:off x="904844" y="2176864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矩形 38"/>
          <p:cNvSpPr>
            <a:spLocks noChangeArrowheads="1"/>
          </p:cNvSpPr>
          <p:nvPr/>
        </p:nvSpPr>
        <p:spPr bwMode="auto">
          <a:xfrm>
            <a:off x="1349249" y="2189796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攀、坐不安全位置</a:t>
            </a:r>
          </a:p>
        </p:txBody>
      </p:sp>
      <p:sp>
        <p:nvSpPr>
          <p:cNvPr id="54" name="矩形 53"/>
          <p:cNvSpPr/>
          <p:nvPr/>
        </p:nvSpPr>
        <p:spPr>
          <a:xfrm>
            <a:off x="1371315" y="2579934"/>
            <a:ext cx="6126584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在起吊物下作业、停留，机器运转时加油、修理、调整、焊接、清扫等，有分散注意力的行为</a:t>
            </a:r>
          </a:p>
        </p:txBody>
      </p:sp>
      <p:sp>
        <p:nvSpPr>
          <p:cNvPr id="55" name="矩形: 圆角 54"/>
          <p:cNvSpPr/>
          <p:nvPr/>
        </p:nvSpPr>
        <p:spPr bwMode="auto">
          <a:xfrm>
            <a:off x="904844" y="3570013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7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矩形 38"/>
          <p:cNvSpPr>
            <a:spLocks noChangeArrowheads="1"/>
          </p:cNvSpPr>
          <p:nvPr/>
        </p:nvSpPr>
        <p:spPr bwMode="auto">
          <a:xfrm>
            <a:off x="1349249" y="3582945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未穿戴劳保用品</a:t>
            </a:r>
          </a:p>
        </p:txBody>
      </p:sp>
      <p:sp>
        <p:nvSpPr>
          <p:cNvPr id="57" name="矩形 56"/>
          <p:cNvSpPr/>
          <p:nvPr/>
        </p:nvSpPr>
        <p:spPr>
          <a:xfrm>
            <a:off x="1371315" y="3973083"/>
            <a:ext cx="612658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在必须使用个人防护用品用具的作业场所忽视其作用。</a:t>
            </a:r>
          </a:p>
        </p:txBody>
      </p:sp>
      <p:sp>
        <p:nvSpPr>
          <p:cNvPr id="58" name="矩形: 圆角 57"/>
          <p:cNvSpPr/>
          <p:nvPr/>
        </p:nvSpPr>
        <p:spPr bwMode="auto">
          <a:xfrm>
            <a:off x="904844" y="4706428"/>
            <a:ext cx="425401" cy="425401"/>
          </a:xfrm>
          <a:prstGeom prst="roundRect">
            <a:avLst>
              <a:gd name="adj" fmla="val 4598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j-ea"/>
                <a:ea typeface="+mj-ea"/>
              </a:rPr>
              <a:t>8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矩形 38"/>
          <p:cNvSpPr>
            <a:spLocks noChangeArrowheads="1"/>
          </p:cNvSpPr>
          <p:nvPr/>
        </p:nvSpPr>
        <p:spPr bwMode="auto">
          <a:xfrm>
            <a:off x="1349249" y="4719360"/>
            <a:ext cx="49307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00CC66"/>
              </a:buClr>
              <a:buSzPct val="90000"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不安全装束</a:t>
            </a:r>
          </a:p>
        </p:txBody>
      </p:sp>
      <p:sp>
        <p:nvSpPr>
          <p:cNvPr id="60" name="矩形 59"/>
          <p:cNvSpPr/>
          <p:nvPr/>
        </p:nvSpPr>
        <p:spPr>
          <a:xfrm>
            <a:off x="1371315" y="5109498"/>
            <a:ext cx="6126584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在有旋转零件的设备旁作业穿过肥大服装，操纵带有旋转部件的设备时带手套，女员工的长发不盘起来操作混料机，搅拌机等。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48"/>
    </mc:Choice>
    <mc:Fallback xmlns="">
      <p:transition advTm="3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  <p:bldP spid="57" grpId="0"/>
      <p:bldP spid="58" grpId="0" animBg="1"/>
      <p:bldP spid="59" grpId="0"/>
      <p:bldP spid="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3578101" y="2060848"/>
            <a:ext cx="8618662" cy="324036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安全生产的三原则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87" y="730807"/>
            <a:ext cx="4257520" cy="5669746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221173" y="2453468"/>
            <a:ext cx="2097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安全三原则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221174" y="3165570"/>
            <a:ext cx="5989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整理整顿工作地点，有一个整洁有序的作业环境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221174" y="3664287"/>
            <a:ext cx="5989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经常维护保养设备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221173" y="4154259"/>
            <a:ext cx="5989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按照标准进行操作</a:t>
            </a:r>
          </a:p>
        </p:txBody>
      </p:sp>
    </p:spTree>
  </p:cSld>
  <p:clrMapOvr>
    <a:masterClrMapping/>
  </p:clrMapOvr>
  <p:transition spd="slow" advTm="379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2" grpId="0" animBg="1"/>
          <p:bldP spid="29" grpId="0"/>
          <p:bldP spid="30" grpId="0"/>
          <p:bldP spid="31" grpId="0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2" grpId="0" animBg="1"/>
          <p:bldP spid="29" grpId="0"/>
          <p:bldP spid="30" grpId="0"/>
          <p:bldP spid="31" grpId="0"/>
          <p:bldP spid="32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1417955" y="4221480"/>
            <a:ext cx="9605010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认识安全警示标志和劳动防护用品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认识安全警示标志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10456" y="3933056"/>
            <a:ext cx="9937750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/>
              <a:t>安全警示标志是由</a:t>
            </a:r>
            <a:r>
              <a:rPr lang="zh-CN" altLang="en-US" sz="2000" b="1" dirty="0"/>
              <a:t>安全色</a:t>
            </a:r>
            <a:r>
              <a:rPr lang="zh-CN" altLang="en-US" sz="2000" dirty="0"/>
              <a:t>、</a:t>
            </a:r>
            <a:r>
              <a:rPr lang="zh-CN" altLang="en-US" sz="2000" b="1" dirty="0"/>
              <a:t>几何图形</a:t>
            </a:r>
            <a:r>
              <a:rPr lang="zh-CN" altLang="en-US" sz="2000" dirty="0"/>
              <a:t>和</a:t>
            </a:r>
            <a:r>
              <a:rPr lang="zh-CN" altLang="en-US" sz="2000" b="1" dirty="0"/>
              <a:t>图像符号</a:t>
            </a:r>
            <a:r>
              <a:rPr lang="zh-CN" altLang="en-US" sz="2000" dirty="0"/>
              <a:t>构成的，可以表示禁止、警告、指令和提示等</a:t>
            </a:r>
            <a:r>
              <a:rPr lang="zh-CN" altLang="en-US" sz="2000"/>
              <a:t>安全信息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/>
              <a:t>根据国家规定，安全色为红、黄、蓝、绿四</a:t>
            </a:r>
            <a:r>
              <a:rPr lang="zh-CN" altLang="en-US" sz="2000"/>
              <a:t>种颜色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/>
              <a:t>分禁止标志、警告标志、指令标志和提示标志四大类</a:t>
            </a:r>
          </a:p>
        </p:txBody>
      </p:sp>
      <p:sp>
        <p:nvSpPr>
          <p:cNvPr id="30" name="矩形 29"/>
          <p:cNvSpPr/>
          <p:nvPr/>
        </p:nvSpPr>
        <p:spPr>
          <a:xfrm>
            <a:off x="1373981" y="1732319"/>
            <a:ext cx="18859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888581" y="1732319"/>
            <a:ext cx="1885950" cy="914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403181" y="1732319"/>
            <a:ext cx="1885950" cy="914400"/>
          </a:xfrm>
          <a:prstGeom prst="rect">
            <a:avLst/>
          </a:prstGeom>
          <a:solidFill>
            <a:srgbClr val="023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917781" y="1732319"/>
            <a:ext cx="1885950" cy="914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681866" y="2814191"/>
            <a:ext cx="112723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marR="0">
              <a:spcBef>
                <a:spcPts val="0"/>
              </a:spcBef>
              <a:spcAft>
                <a:spcPts val="0"/>
              </a:spcAft>
              <a:defRPr sz="3200" kern="100">
                <a:latin typeface="+mj-ea"/>
                <a:ea typeface="+mj-ea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sz="2400"/>
              <a:t>禁止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248603" y="2814191"/>
            <a:ext cx="112723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marR="0">
              <a:spcBef>
                <a:spcPts val="0"/>
              </a:spcBef>
              <a:spcAft>
                <a:spcPts val="0"/>
              </a:spcAft>
              <a:defRPr sz="3200" kern="100">
                <a:latin typeface="+mj-ea"/>
                <a:ea typeface="+mj-ea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sz="2400"/>
              <a:t>警告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751172" y="2814191"/>
            <a:ext cx="112723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marR="0">
              <a:spcBef>
                <a:spcPts val="0"/>
              </a:spcBef>
              <a:spcAft>
                <a:spcPts val="0"/>
              </a:spcAft>
              <a:defRPr sz="3200" kern="100">
                <a:latin typeface="+mj-ea"/>
                <a:ea typeface="+mj-ea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sz="2400"/>
              <a:t>指令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317909" y="2814191"/>
            <a:ext cx="112723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marR="0">
              <a:spcBef>
                <a:spcPts val="0"/>
              </a:spcBef>
              <a:spcAft>
                <a:spcPts val="0"/>
              </a:spcAft>
              <a:defRPr sz="3200" kern="100">
                <a:latin typeface="+mj-ea"/>
                <a:ea typeface="+mj-ea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sz="2400"/>
              <a:t>提示</a:t>
            </a:r>
          </a:p>
        </p:txBody>
      </p:sp>
    </p:spTree>
  </p:cSld>
  <p:clrMapOvr>
    <a:masterClrMapping/>
  </p:clrMapOvr>
  <p:transition spd="slow" advTm="292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29" grpId="0"/>
      <p:bldP spid="30" grpId="0" animBg="1"/>
      <p:bldP spid="31" grpId="0" animBg="1"/>
      <p:bldP spid="32" grpId="0" animBg="1"/>
      <p:bldP spid="33" grpId="0" animBg="1"/>
      <p:bldP spid="3" grpId="0"/>
      <p:bldP spid="34" grpId="0"/>
      <p:bldP spid="35" grpId="0"/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 bwMode="auto">
          <a:xfrm>
            <a:off x="1087406" y="4010299"/>
            <a:ext cx="4650070" cy="223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 bwMode="auto">
          <a:xfrm>
            <a:off x="1087406" y="1264618"/>
            <a:ext cx="4650070" cy="223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61" name="矩形 60"/>
          <p:cNvSpPr/>
          <p:nvPr/>
        </p:nvSpPr>
        <p:spPr bwMode="auto">
          <a:xfrm>
            <a:off x="6294803" y="1264618"/>
            <a:ext cx="4650070" cy="223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65" name="矩形 64"/>
          <p:cNvSpPr/>
          <p:nvPr/>
        </p:nvSpPr>
        <p:spPr bwMode="auto">
          <a:xfrm>
            <a:off x="6294803" y="4010299"/>
            <a:ext cx="4650070" cy="223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认识安全警示标志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4" name="Picture 5" descr="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366" y="1686135"/>
            <a:ext cx="105092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669" y="1686134"/>
            <a:ext cx="1047638" cy="10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686" y="1678420"/>
            <a:ext cx="1047638" cy="104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0" descr="当心机械伤人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8"/>
          <a:stretch>
            <a:fillRect/>
          </a:stretch>
        </p:blipFill>
        <p:spPr bwMode="auto">
          <a:xfrm>
            <a:off x="9365144" y="1541978"/>
            <a:ext cx="1100056" cy="127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1" descr="当心落物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4" b="6406"/>
          <a:stretch>
            <a:fillRect/>
          </a:stretch>
        </p:blipFill>
        <p:spPr bwMode="auto">
          <a:xfrm>
            <a:off x="8141124" y="1520935"/>
            <a:ext cx="1100057" cy="121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6" descr="9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824" y="1574544"/>
            <a:ext cx="1120775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" descr="ks3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961" y="4397771"/>
            <a:ext cx="960437" cy="11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7" descr="必须戴安全帽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6"/>
          <a:stretch>
            <a:fillRect/>
          </a:stretch>
        </p:blipFill>
        <p:spPr bwMode="auto">
          <a:xfrm>
            <a:off x="2967098" y="4397770"/>
            <a:ext cx="1061323" cy="124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 descr="必须系安全带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"/>
          <a:stretch>
            <a:fillRect/>
          </a:stretch>
        </p:blipFill>
        <p:spPr bwMode="auto">
          <a:xfrm>
            <a:off x="4170017" y="4397769"/>
            <a:ext cx="1031833" cy="124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" descr="070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949" y="4329002"/>
            <a:ext cx="83661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536" y="4329002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599" y="4329002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: 圆角 3"/>
          <p:cNvSpPr/>
          <p:nvPr/>
        </p:nvSpPr>
        <p:spPr bwMode="auto">
          <a:xfrm>
            <a:off x="2252882" y="1040256"/>
            <a:ext cx="2319118" cy="41931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禁止标志</a:t>
            </a:r>
          </a:p>
        </p:txBody>
      </p:sp>
      <p:sp>
        <p:nvSpPr>
          <p:cNvPr id="62" name="矩形: 圆角 61"/>
          <p:cNvSpPr/>
          <p:nvPr/>
        </p:nvSpPr>
        <p:spPr bwMode="auto">
          <a:xfrm>
            <a:off x="7460279" y="1040256"/>
            <a:ext cx="2319118" cy="41931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警告标志</a:t>
            </a:r>
          </a:p>
        </p:txBody>
      </p:sp>
      <p:sp>
        <p:nvSpPr>
          <p:cNvPr id="64" name="矩形: 圆角 63"/>
          <p:cNvSpPr/>
          <p:nvPr/>
        </p:nvSpPr>
        <p:spPr bwMode="auto">
          <a:xfrm>
            <a:off x="2252882" y="3785937"/>
            <a:ext cx="2319118" cy="41931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指令标志</a:t>
            </a:r>
          </a:p>
        </p:txBody>
      </p:sp>
      <p:sp>
        <p:nvSpPr>
          <p:cNvPr id="66" name="矩形: 圆角 65"/>
          <p:cNvSpPr/>
          <p:nvPr/>
        </p:nvSpPr>
        <p:spPr bwMode="auto">
          <a:xfrm>
            <a:off x="7460279" y="3785937"/>
            <a:ext cx="2319118" cy="41931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提示标志</a:t>
            </a:r>
          </a:p>
        </p:txBody>
      </p:sp>
      <p:sp>
        <p:nvSpPr>
          <p:cNvPr id="67" name="矩形 66"/>
          <p:cNvSpPr/>
          <p:nvPr/>
        </p:nvSpPr>
        <p:spPr>
          <a:xfrm>
            <a:off x="1431617" y="2915481"/>
            <a:ext cx="3967406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禁止人们不安全行为的图形标志。</a:t>
            </a:r>
          </a:p>
        </p:txBody>
      </p:sp>
      <p:sp>
        <p:nvSpPr>
          <p:cNvPr id="68" name="矩形 67"/>
          <p:cNvSpPr/>
          <p:nvPr/>
        </p:nvSpPr>
        <p:spPr>
          <a:xfrm>
            <a:off x="6677386" y="2760190"/>
            <a:ext cx="3967406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提醒人们对周围环境引起注意，以避免可能发生危险的图形标志。</a:t>
            </a:r>
          </a:p>
        </p:txBody>
      </p:sp>
      <p:sp>
        <p:nvSpPr>
          <p:cNvPr id="69" name="矩形 68"/>
          <p:cNvSpPr/>
          <p:nvPr/>
        </p:nvSpPr>
        <p:spPr>
          <a:xfrm>
            <a:off x="1247987" y="5744871"/>
            <a:ext cx="4334666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强制人们必须做出某种动作或采用防范措施。</a:t>
            </a:r>
          </a:p>
        </p:txBody>
      </p:sp>
      <p:sp>
        <p:nvSpPr>
          <p:cNvPr id="70" name="矩形 69"/>
          <p:cNvSpPr/>
          <p:nvPr/>
        </p:nvSpPr>
        <p:spPr>
          <a:xfrm>
            <a:off x="6509797" y="5744871"/>
            <a:ext cx="4334666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>
                <a:latin typeface="+mj-ea"/>
                <a:ea typeface="+mj-ea"/>
              </a:rPr>
              <a:t>向人们提供某种信息的图形标志。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726"/>
    </mc:Choice>
    <mc:Fallback xmlns="">
      <p:transition advTm="8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" grpId="0" animBg="1"/>
      <p:bldP spid="61" grpId="0" animBg="1"/>
      <p:bldP spid="65" grpId="0" animBg="1"/>
      <p:bldP spid="4" grpId="0" animBg="1"/>
      <p:bldP spid="62" grpId="0" animBg="1"/>
      <p:bldP spid="64" grpId="0" animBg="1"/>
      <p:bldP spid="66" grpId="0" animBg="1"/>
      <p:bldP spid="67" grpId="0"/>
      <p:bldP spid="68" grpId="0"/>
      <p:bldP spid="69" grpId="0"/>
      <p:bldP spid="7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正确使用劳动防护用品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" name="矩形: 圆角 2"/>
          <p:cNvSpPr/>
          <p:nvPr/>
        </p:nvSpPr>
        <p:spPr bwMode="auto">
          <a:xfrm>
            <a:off x="680285" y="1010653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69" name="矩形: 圆角 68"/>
          <p:cNvSpPr/>
          <p:nvPr/>
        </p:nvSpPr>
        <p:spPr bwMode="auto">
          <a:xfrm>
            <a:off x="2878473" y="1010653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71" name="矩形: 圆角 70"/>
          <p:cNvSpPr/>
          <p:nvPr/>
        </p:nvSpPr>
        <p:spPr bwMode="auto">
          <a:xfrm>
            <a:off x="5076661" y="1010653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72" name="矩形: 圆角 71"/>
          <p:cNvSpPr/>
          <p:nvPr/>
        </p:nvSpPr>
        <p:spPr bwMode="auto">
          <a:xfrm>
            <a:off x="7274849" y="1010653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77" name="矩形: 圆角 76"/>
          <p:cNvSpPr/>
          <p:nvPr/>
        </p:nvSpPr>
        <p:spPr bwMode="auto">
          <a:xfrm>
            <a:off x="9473038" y="1010653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78" name="矩形: 圆角 77"/>
          <p:cNvSpPr/>
          <p:nvPr/>
        </p:nvSpPr>
        <p:spPr bwMode="auto">
          <a:xfrm>
            <a:off x="680285" y="3737811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79" name="矩形: 圆角 78"/>
          <p:cNvSpPr/>
          <p:nvPr/>
        </p:nvSpPr>
        <p:spPr bwMode="auto">
          <a:xfrm>
            <a:off x="2878473" y="3737811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80" name="矩形: 圆角 79"/>
          <p:cNvSpPr/>
          <p:nvPr/>
        </p:nvSpPr>
        <p:spPr bwMode="auto">
          <a:xfrm>
            <a:off x="5076661" y="3737811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81" name="矩形: 圆角 80"/>
          <p:cNvSpPr/>
          <p:nvPr/>
        </p:nvSpPr>
        <p:spPr bwMode="auto">
          <a:xfrm>
            <a:off x="7274849" y="3737811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82" name="矩形: 圆角 81"/>
          <p:cNvSpPr/>
          <p:nvPr/>
        </p:nvSpPr>
        <p:spPr bwMode="auto">
          <a:xfrm>
            <a:off x="9473038" y="3737811"/>
            <a:ext cx="1810736" cy="1810736"/>
          </a:xfrm>
          <a:prstGeom prst="roundRect">
            <a:avLst>
              <a:gd name="adj" fmla="val 2872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708911" y="2865265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头部防护用品</a:t>
            </a:r>
          </a:p>
        </p:txBody>
      </p:sp>
      <p:sp>
        <p:nvSpPr>
          <p:cNvPr id="84" name="矩形 83"/>
          <p:cNvSpPr/>
          <p:nvPr/>
        </p:nvSpPr>
        <p:spPr>
          <a:xfrm>
            <a:off x="2858553" y="2865265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眼面防护用品</a:t>
            </a:r>
          </a:p>
        </p:txBody>
      </p:sp>
      <p:sp>
        <p:nvSpPr>
          <p:cNvPr id="85" name="矩形 84"/>
          <p:cNvSpPr/>
          <p:nvPr/>
        </p:nvSpPr>
        <p:spPr>
          <a:xfrm>
            <a:off x="5088406" y="2865265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听力防护用品</a:t>
            </a:r>
          </a:p>
        </p:txBody>
      </p:sp>
      <p:sp>
        <p:nvSpPr>
          <p:cNvPr id="86" name="矩形 85"/>
          <p:cNvSpPr/>
          <p:nvPr/>
        </p:nvSpPr>
        <p:spPr>
          <a:xfrm>
            <a:off x="7318259" y="2865265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呼吸防护用品</a:t>
            </a:r>
          </a:p>
        </p:txBody>
      </p:sp>
      <p:sp>
        <p:nvSpPr>
          <p:cNvPr id="87" name="矩形 86"/>
          <p:cNvSpPr/>
          <p:nvPr/>
        </p:nvSpPr>
        <p:spPr>
          <a:xfrm>
            <a:off x="9516027" y="2865265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手臂防护用品</a:t>
            </a:r>
          </a:p>
        </p:txBody>
      </p:sp>
      <p:sp>
        <p:nvSpPr>
          <p:cNvPr id="89" name="矩形 88"/>
          <p:cNvSpPr/>
          <p:nvPr/>
        </p:nvSpPr>
        <p:spPr>
          <a:xfrm>
            <a:off x="708911" y="5576381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躯体防护用品</a:t>
            </a:r>
          </a:p>
        </p:txBody>
      </p:sp>
      <p:sp>
        <p:nvSpPr>
          <p:cNvPr id="90" name="矩形 89"/>
          <p:cNvSpPr/>
          <p:nvPr/>
        </p:nvSpPr>
        <p:spPr>
          <a:xfrm>
            <a:off x="2858553" y="5576381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足腿防护用品</a:t>
            </a:r>
          </a:p>
        </p:txBody>
      </p:sp>
      <p:sp>
        <p:nvSpPr>
          <p:cNvPr id="91" name="矩形 90"/>
          <p:cNvSpPr/>
          <p:nvPr/>
        </p:nvSpPr>
        <p:spPr>
          <a:xfrm>
            <a:off x="5088406" y="5576381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坠落防护用品</a:t>
            </a:r>
          </a:p>
        </p:txBody>
      </p:sp>
      <p:sp>
        <p:nvSpPr>
          <p:cNvPr id="92" name="矩形 91"/>
          <p:cNvSpPr/>
          <p:nvPr/>
        </p:nvSpPr>
        <p:spPr>
          <a:xfrm>
            <a:off x="7318259" y="5576381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皮肤防护用品</a:t>
            </a:r>
          </a:p>
        </p:txBody>
      </p:sp>
      <p:sp>
        <p:nvSpPr>
          <p:cNvPr id="93" name="矩形 92"/>
          <p:cNvSpPr/>
          <p:nvPr/>
        </p:nvSpPr>
        <p:spPr>
          <a:xfrm>
            <a:off x="9516027" y="5576381"/>
            <a:ext cx="1809700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其他防护用品</a:t>
            </a:r>
          </a:p>
        </p:txBody>
      </p:sp>
      <p:pic>
        <p:nvPicPr>
          <p:cNvPr id="94" name="Picture 9" descr="C:\Users\zhangce\Desktop\V-Gard5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809" y="1396959"/>
            <a:ext cx="1522356" cy="992688"/>
          </a:xfrm>
          <a:prstGeom prst="rect">
            <a:avLst/>
          </a:prstGeom>
          <a:noFill/>
        </p:spPr>
      </p:pic>
      <p:pic>
        <p:nvPicPr>
          <p:cNvPr id="95" name="Picture 8" descr="C:\Users\zhangce\Desktop\T1r8HtXktkXXXQ9xMU_01480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3144" y="1283176"/>
            <a:ext cx="1459929" cy="1202131"/>
          </a:xfrm>
          <a:prstGeom prst="rect">
            <a:avLst/>
          </a:prstGeom>
          <a:noFill/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25" b="98190" l="3250" r="95500">
                        <a14:backgroundMark x1="26000" y1="94344" x2="26000" y2="94344"/>
                        <a14:backgroundMark x1="71000" y1="92534" x2="71000" y2="92534"/>
                        <a14:backgroundMark x1="13750" y1="50000" x2="13750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5570" y="1141120"/>
            <a:ext cx="1301358" cy="1438668"/>
          </a:xfrm>
          <a:prstGeom prst="rect">
            <a:avLst/>
          </a:prstGeom>
        </p:spPr>
      </p:pic>
      <p:pic>
        <p:nvPicPr>
          <p:cNvPr id="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10" b="97436" l="3125" r="96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489" y="1110932"/>
            <a:ext cx="1259833" cy="153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4" descr="防护面罩"/>
          <p:cNvPicPr preferRelativeResize="0"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99" b="96104" l="1531" r="9744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5861" y="1312171"/>
            <a:ext cx="1435959" cy="126837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" name="Picture 2352" descr="rId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316" b="96930" l="1384" r="97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620" y="4090655"/>
            <a:ext cx="1510824" cy="107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67" b="98519" l="3371" r="97753">
                        <a14:backgroundMark x1="51124" y1="28148" x2="51124" y2="28148"/>
                        <a14:backgroundMark x1="71910" y1="39259" x2="71910" y2="39259"/>
                        <a14:backgroundMark x1="40449" y1="52593" x2="40449" y2="52593"/>
                        <a14:backgroundMark x1="41573" y1="33333" x2="41573" y2="33333"/>
                        <a14:backgroundMark x1="78090" y1="19259" x2="78090" y2="19259"/>
                        <a14:backgroundMark x1="88764" y1="31111" x2="88764" y2="31111"/>
                        <a14:backgroundMark x1="74719" y1="56296" x2="74719" y2="56296"/>
                        <a14:backgroundMark x1="83708" y1="20741" x2="83708" y2="20741"/>
                        <a14:backgroundMark x1="18539" y1="79259" x2="18539" y2="79259"/>
                        <a14:backgroundMark x1="14045" y1="56296" x2="14045" y2="56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16" y="3914164"/>
            <a:ext cx="1384430" cy="133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5" cstate="print"/>
          <a:srcRect t="10453" r="23366" b="4306"/>
          <a:stretch>
            <a:fillRect/>
          </a:stretch>
        </p:blipFill>
        <p:spPr>
          <a:xfrm>
            <a:off x="846905" y="3858607"/>
            <a:ext cx="1546804" cy="1546804"/>
          </a:xfrm>
          <a:custGeom>
            <a:avLst/>
            <a:gdLst>
              <a:gd name="connsiteX0" fmla="*/ 899808 w 1799616"/>
              <a:gd name="connsiteY0" fmla="*/ 0 h 1799616"/>
              <a:gd name="connsiteX1" fmla="*/ 1799616 w 1799616"/>
              <a:gd name="connsiteY1" fmla="*/ 899808 h 1799616"/>
              <a:gd name="connsiteX2" fmla="*/ 899808 w 1799616"/>
              <a:gd name="connsiteY2" fmla="*/ 1799616 h 1799616"/>
              <a:gd name="connsiteX3" fmla="*/ 0 w 1799616"/>
              <a:gd name="connsiteY3" fmla="*/ 899808 h 1799616"/>
              <a:gd name="connsiteX4" fmla="*/ 899808 w 1799616"/>
              <a:gd name="connsiteY4" fmla="*/ 0 h 179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616" h="1799616">
                <a:moveTo>
                  <a:pt x="899808" y="0"/>
                </a:moveTo>
                <a:cubicBezTo>
                  <a:pt x="1396758" y="0"/>
                  <a:pt x="1799616" y="402858"/>
                  <a:pt x="1799616" y="899808"/>
                </a:cubicBezTo>
                <a:cubicBezTo>
                  <a:pt x="1799616" y="1396758"/>
                  <a:pt x="1396758" y="1799616"/>
                  <a:pt x="899808" y="1799616"/>
                </a:cubicBezTo>
                <a:cubicBezTo>
                  <a:pt x="402858" y="1799616"/>
                  <a:pt x="0" y="1396758"/>
                  <a:pt x="0" y="899808"/>
                </a:cubicBezTo>
                <a:cubicBezTo>
                  <a:pt x="0" y="402858"/>
                  <a:pt x="402858" y="0"/>
                  <a:pt x="899808" y="0"/>
                </a:cubicBezTo>
                <a:close/>
              </a:path>
            </a:pathLst>
          </a:custGeom>
          <a:ln w="47625">
            <a:noFill/>
          </a:ln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5" t="15964" r="12348" b="41301"/>
          <a:stretch>
            <a:fillRect/>
          </a:stretch>
        </p:blipFill>
        <p:spPr bwMode="auto">
          <a:xfrm>
            <a:off x="7467341" y="3937683"/>
            <a:ext cx="1479640" cy="1479638"/>
          </a:xfrm>
          <a:custGeom>
            <a:avLst/>
            <a:gdLst>
              <a:gd name="connsiteX0" fmla="*/ 919930 w 1839860"/>
              <a:gd name="connsiteY0" fmla="*/ 0 h 1839860"/>
              <a:gd name="connsiteX1" fmla="*/ 1839860 w 1839860"/>
              <a:gd name="connsiteY1" fmla="*/ 919930 h 1839860"/>
              <a:gd name="connsiteX2" fmla="*/ 919930 w 1839860"/>
              <a:gd name="connsiteY2" fmla="*/ 1839860 h 1839860"/>
              <a:gd name="connsiteX3" fmla="*/ 0 w 1839860"/>
              <a:gd name="connsiteY3" fmla="*/ 919930 h 1839860"/>
              <a:gd name="connsiteX4" fmla="*/ 919930 w 1839860"/>
              <a:gd name="connsiteY4" fmla="*/ 0 h 183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9860" h="1839860">
                <a:moveTo>
                  <a:pt x="919930" y="0"/>
                </a:moveTo>
                <a:cubicBezTo>
                  <a:pt x="1427993" y="0"/>
                  <a:pt x="1839860" y="411867"/>
                  <a:pt x="1839860" y="919930"/>
                </a:cubicBezTo>
                <a:cubicBezTo>
                  <a:pt x="1839860" y="1427993"/>
                  <a:pt x="1427993" y="1839860"/>
                  <a:pt x="919930" y="1839860"/>
                </a:cubicBezTo>
                <a:cubicBezTo>
                  <a:pt x="411867" y="1839860"/>
                  <a:pt x="0" y="1427993"/>
                  <a:pt x="0" y="919930"/>
                </a:cubicBezTo>
                <a:cubicBezTo>
                  <a:pt x="0" y="411867"/>
                  <a:pt x="411867" y="0"/>
                  <a:pt x="919930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7" r="13148"/>
          <a:stretch>
            <a:fillRect/>
          </a:stretch>
        </p:blipFill>
        <p:spPr>
          <a:xfrm>
            <a:off x="9707748" y="3940811"/>
            <a:ext cx="1415448" cy="1427592"/>
          </a:xfrm>
          <a:prstGeom prst="rect">
            <a:avLst/>
          </a:prstGeom>
        </p:spPr>
      </p:pic>
    </p:spTree>
  </p:cSld>
  <p:clrMapOvr>
    <a:masterClrMapping/>
  </p:clrMapOvr>
  <p:transition spd="slow" advTm="4641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" grpId="0" animBg="1"/>
          <p:bldP spid="69" grpId="0" animBg="1"/>
          <p:bldP spid="71" grpId="0" animBg="1"/>
          <p:bldP spid="72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/>
          <p:bldP spid="84" grpId="0"/>
          <p:bldP spid="85" grpId="0"/>
          <p:bldP spid="86" grpId="0"/>
          <p:bldP spid="87" grpId="0"/>
          <p:bldP spid="89" grpId="0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" grpId="0" animBg="1"/>
          <p:bldP spid="69" grpId="0" animBg="1"/>
          <p:bldP spid="71" grpId="0" animBg="1"/>
          <p:bldP spid="72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/>
          <p:bldP spid="84" grpId="0"/>
          <p:bldP spid="85" grpId="0"/>
          <p:bldP spid="86" grpId="0"/>
          <p:bldP spid="87" grpId="0"/>
          <p:bldP spid="89" grpId="0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1345565" y="4221480"/>
            <a:ext cx="954214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生产车间的基本</a:t>
            </a:r>
          </a:p>
          <a:p>
            <a:pPr algn="ctr" eaLnBrk="0" hangingPunct="0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安全知识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平行四边形 44"/>
          <p:cNvSpPr/>
          <p:nvPr/>
        </p:nvSpPr>
        <p:spPr bwMode="auto">
          <a:xfrm>
            <a:off x="6242398" y="0"/>
            <a:ext cx="5813666" cy="6858000"/>
          </a:xfrm>
          <a:prstGeom prst="parallelogram">
            <a:avLst>
              <a:gd name="adj" fmla="val 64391"/>
            </a:avLst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、开工前 完工后的安全检查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588" y="920098"/>
            <a:ext cx="4044911" cy="5445223"/>
          </a:xfrm>
          <a:prstGeom prst="rect">
            <a:avLst/>
          </a:prstGeom>
        </p:spPr>
      </p:pic>
      <p:sp>
        <p:nvSpPr>
          <p:cNvPr id="46" name="箭头: 五边形 45"/>
          <p:cNvSpPr/>
          <p:nvPr/>
        </p:nvSpPr>
        <p:spPr bwMode="auto">
          <a:xfrm>
            <a:off x="1092753" y="1540316"/>
            <a:ext cx="2097995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  开工前</a:t>
            </a:r>
          </a:p>
        </p:txBody>
      </p:sp>
      <p:sp>
        <p:nvSpPr>
          <p:cNvPr id="47" name="矩形 46"/>
          <p:cNvSpPr/>
          <p:nvPr/>
        </p:nvSpPr>
        <p:spPr>
          <a:xfrm>
            <a:off x="1072412" y="1982880"/>
            <a:ext cx="444756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了解生产任务、作业要求和安全事项。</a:t>
            </a:r>
          </a:p>
        </p:txBody>
      </p:sp>
      <p:sp>
        <p:nvSpPr>
          <p:cNvPr id="48" name="箭头: 五边形 47"/>
          <p:cNvSpPr/>
          <p:nvPr/>
        </p:nvSpPr>
        <p:spPr bwMode="auto">
          <a:xfrm>
            <a:off x="1092753" y="2677520"/>
            <a:ext cx="2097995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工作中</a:t>
            </a:r>
          </a:p>
        </p:txBody>
      </p:sp>
      <p:sp>
        <p:nvSpPr>
          <p:cNvPr id="49" name="矩形 48"/>
          <p:cNvSpPr/>
          <p:nvPr/>
        </p:nvSpPr>
        <p:spPr>
          <a:xfrm>
            <a:off x="1072411" y="3120084"/>
            <a:ext cx="5073595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latin typeface="+mj-ea"/>
                <a:ea typeface="+mj-ea"/>
              </a:rPr>
              <a:t>检查劳动防护用品穿戴、维修设备运转安 全装置是否完好。</a:t>
            </a:r>
          </a:p>
        </p:txBody>
      </p:sp>
      <p:sp>
        <p:nvSpPr>
          <p:cNvPr id="50" name="箭头: 五边形 49"/>
          <p:cNvSpPr/>
          <p:nvPr/>
        </p:nvSpPr>
        <p:spPr bwMode="auto">
          <a:xfrm>
            <a:off x="1092753" y="4312293"/>
            <a:ext cx="2097995" cy="442564"/>
          </a:xfrm>
          <a:prstGeom prst="homePlate">
            <a:avLst>
              <a:gd name="adj" fmla="val 20095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 完工后</a:t>
            </a:r>
          </a:p>
        </p:txBody>
      </p:sp>
      <p:sp>
        <p:nvSpPr>
          <p:cNvPr id="51" name="矩形 50"/>
          <p:cNvSpPr/>
          <p:nvPr/>
        </p:nvSpPr>
        <p:spPr>
          <a:xfrm>
            <a:off x="1072412" y="4754857"/>
            <a:ext cx="5813666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latin typeface="+mj-ea"/>
                <a:ea typeface="+mj-ea"/>
              </a:rPr>
              <a:t>应将阀门、开关关好：气阀、水阀、电气设备开关等；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latin typeface="+mj-ea"/>
                <a:ea typeface="+mj-ea"/>
              </a:rPr>
              <a:t>整理好工作车、工具箱及设备，放在指定地点；危险物品应存放在指定场所，填写使用记录。</a:t>
            </a:r>
          </a:p>
        </p:txBody>
      </p:sp>
    </p:spTree>
  </p:cSld>
  <p:clrMapOvr>
    <a:masterClrMapping/>
  </p:clrMapOvr>
  <p:transition spd="slow" advTm="6112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/>
          <p:bldP spid="2" grpId="0" animBg="1"/>
          <p:bldP spid="46" grpId="0" animBg="1"/>
          <p:bldP spid="47" grpId="0"/>
          <p:bldP spid="48" grpId="0" animBg="1"/>
          <p:bldP spid="49" grpId="0"/>
          <p:bldP spid="50" grpId="0" animBg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5" grpId="0"/>
          <p:bldP spid="2" grpId="0" animBg="1"/>
          <p:bldP spid="46" grpId="0" animBg="1"/>
          <p:bldP spid="47" grpId="0"/>
          <p:bldP spid="48" grpId="0" animBg="1"/>
          <p:bldP spid="49" grpId="0"/>
          <p:bldP spid="50" grpId="0" animBg="1"/>
          <p:bldP spid="51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、用电安全基本要求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r="9749"/>
          <a:stretch>
            <a:fillRect/>
          </a:stretch>
        </p:blipFill>
        <p:spPr>
          <a:xfrm>
            <a:off x="6849980" y="1290222"/>
            <a:ext cx="5349264" cy="4533062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 bwMode="auto">
          <a:xfrm>
            <a:off x="767847" y="1324374"/>
            <a:ext cx="5873585" cy="450093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30869" y="1605470"/>
            <a:ext cx="5173678" cy="3925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车间内的电气设备不要随便乱动，发生故障不能带病运转，应立即请电工检修。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经常接触使用的配电箱、闸刀开关、按钮开关、插座以及导线等，必须保持完好。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需要移动电气设备时，必须先切断电源，导线不得在地面上拖来拖去，以免磨损，导线被压时不要硬拉，防止拉断。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打扫卫生、擦拭电气设备时，严禁用水冲洗或用湿抹布擦拭，以防发生触电事故。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停电检修时，应将带电部分遮拦起来，悬挂安全警示标志牌。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926333" y="1331814"/>
            <a:ext cx="1044672" cy="11287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4219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4" grpId="0" animBg="1"/>
          <p:bldP spid="35" grpId="0"/>
          <p:bldP spid="3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4" grpId="0" animBg="1"/>
          <p:bldP spid="35" grpId="0"/>
          <p:bldP spid="36" grpId="0" animBg="1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5303205" y="1235241"/>
            <a:ext cx="6893558" cy="4802697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、生产区域行走的安全规则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5242"/>
            <a:ext cx="5303205" cy="4844715"/>
          </a:xfrm>
          <a:prstGeom prst="rect">
            <a:avLst/>
          </a:prstGeom>
          <a:ln>
            <a:noFill/>
          </a:ln>
        </p:spPr>
      </p:pic>
      <p:sp>
        <p:nvSpPr>
          <p:cNvPr id="32" name="矩形 31"/>
          <p:cNvSpPr/>
          <p:nvPr/>
        </p:nvSpPr>
        <p:spPr>
          <a:xfrm>
            <a:off x="5694448" y="1477226"/>
            <a:ext cx="5677313" cy="4360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安全通道必须保持畅通，禁止堆放任何物品。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在指定的安全通道上行走，有人行横道线之处应走横道线。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横穿通道时，看清左右两边确认无车辆行驶时才可以通行。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禁止在正进行吊装作业的行车下行走，不准在吊运物件下通行或停留。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不得进入挂有“禁止通行”或设有危险警示标志的区域等。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禁止在设备、设施或传送带上行走。</a:t>
            </a:r>
          </a:p>
          <a:p>
            <a:pPr marL="285750" lvl="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在沾有水或油的地面或楼梯上行走时要特别注意防滑跌。</a:t>
            </a:r>
          </a:p>
        </p:txBody>
      </p:sp>
    </p:spTree>
  </p:cSld>
  <p:clrMapOvr>
    <a:masterClrMapping/>
  </p:clrMapOvr>
  <p:transition spd="slow" advTm="4081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2" grpId="0" animBg="1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2" grpId="0" animBg="1"/>
          <p:bldP spid="32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、预防滑倒及摔倒安全措施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0" name="等腰三角形 29"/>
          <p:cNvSpPr/>
          <p:nvPr/>
        </p:nvSpPr>
        <p:spPr>
          <a:xfrm rot="16200000">
            <a:off x="5851965" y="2475820"/>
            <a:ext cx="333828" cy="2902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6200000">
            <a:off x="5851965" y="3361684"/>
            <a:ext cx="333828" cy="2902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6200000">
            <a:off x="5851965" y="4247548"/>
            <a:ext cx="333828" cy="2902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6200000">
            <a:off x="5851967" y="5133411"/>
            <a:ext cx="333828" cy="29028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/>
          <p:cNvSpPr/>
          <p:nvPr/>
        </p:nvSpPr>
        <p:spPr>
          <a:xfrm>
            <a:off x="1869743" y="2294241"/>
            <a:ext cx="3688311" cy="588330"/>
          </a:xfrm>
          <a:prstGeom prst="roundRect">
            <a:avLst>
              <a:gd name="adj" fmla="val 7159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液体溢出，迅速擦干净</a:t>
            </a:r>
          </a:p>
        </p:txBody>
      </p:sp>
      <p:sp>
        <p:nvSpPr>
          <p:cNvPr id="35" name="矩形: 圆角 34"/>
          <p:cNvSpPr/>
          <p:nvPr/>
        </p:nvSpPr>
        <p:spPr>
          <a:xfrm>
            <a:off x="1869742" y="3192273"/>
            <a:ext cx="3688311" cy="588330"/>
          </a:xfrm>
          <a:prstGeom prst="roundRect">
            <a:avLst>
              <a:gd name="adj" fmla="val 7159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保持地面清洁和干燥</a:t>
            </a:r>
          </a:p>
        </p:txBody>
      </p:sp>
      <p:sp>
        <p:nvSpPr>
          <p:cNvPr id="36" name="矩形: 圆角 35"/>
          <p:cNvSpPr/>
          <p:nvPr/>
        </p:nvSpPr>
        <p:spPr>
          <a:xfrm>
            <a:off x="1869742" y="4090305"/>
            <a:ext cx="3688311" cy="588330"/>
          </a:xfrm>
          <a:prstGeom prst="roundRect">
            <a:avLst>
              <a:gd name="adj" fmla="val 7159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在瓷砖等光滑面上应小心行走</a:t>
            </a:r>
          </a:p>
        </p:txBody>
      </p:sp>
      <p:sp>
        <p:nvSpPr>
          <p:cNvPr id="37" name="矩形: 圆角 36"/>
          <p:cNvSpPr/>
          <p:nvPr/>
        </p:nvSpPr>
        <p:spPr>
          <a:xfrm>
            <a:off x="1869742" y="4988337"/>
            <a:ext cx="3688311" cy="588330"/>
          </a:xfrm>
          <a:prstGeom prst="roundRect">
            <a:avLst>
              <a:gd name="adj" fmla="val 7159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要走动，不要跑动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329" y="1666325"/>
            <a:ext cx="5201758" cy="3893742"/>
          </a:xfrm>
          <a:prstGeom prst="rect">
            <a:avLst/>
          </a:prstGeom>
        </p:spPr>
      </p:pic>
    </p:spTree>
  </p:cSld>
  <p:clrMapOvr>
    <a:masterClrMapping/>
  </p:clrMapOvr>
  <p:transition spd="slow" advTm="4365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3089072" y="1583100"/>
            <a:ext cx="9526618" cy="4342136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altLang="zh-CN" sz="3200" kern="100">
                <a:latin typeface="+mj-ea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、生产车间全面预防措施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01405" y="1862721"/>
            <a:ext cx="10192976" cy="4342136"/>
          </a:xfrm>
          <a:prstGeom prst="rect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94579" y="2415296"/>
            <a:ext cx="6974005" cy="3055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严禁携带火源进入车间，严禁在车间打电话、嬉闹、吸烟等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进入车间必须穿戴工作服、劳保用品等；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操作电器设备时，应注意小心过载烧毁设备进而引起的火灾，所有电器设备必须有接地线；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搬运物体时，应轻拿轻放，小心搬运；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空压机由专人负责管理，定期对空压机进行维护、巡检。确保设备的使用安全；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所有涉及电气的设备需由持有电工操作证人员负责，禁止其他无证人员盲目操作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20" y="1348798"/>
            <a:ext cx="3845040" cy="5313750"/>
          </a:xfrm>
          <a:prstGeom prst="rect">
            <a:avLst/>
          </a:prstGeom>
        </p:spPr>
      </p:pic>
    </p:spTree>
  </p:cSld>
  <p:clrMapOvr>
    <a:masterClrMapping/>
  </p:clrMapOvr>
  <p:transition spd="slow" advTm="4437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349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4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349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5" grpId="0"/>
          <p:bldP spid="2" grpId="0" animBg="1"/>
          <p:bldP spid="29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349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4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349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5" grpId="0"/>
          <p:bldP spid="2" grpId="0" animBg="1"/>
          <p:bldP spid="29" grpId="0" animBg="1"/>
          <p:bldP spid="30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3577591" y="4293235"/>
            <a:ext cx="758507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防火安全要求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842510" y="5805170"/>
            <a:ext cx="4861560" cy="695960"/>
            <a:chOff x="1885" y="7186"/>
            <a:chExt cx="7656" cy="1096"/>
          </a:xfrm>
        </p:grpSpPr>
        <p:sp>
          <p:nvSpPr>
            <p:cNvPr id="29" name="TextBox 65"/>
            <p:cNvSpPr txBox="1"/>
            <p:nvPr>
              <p:custDataLst>
                <p:tags r:id="rId2"/>
              </p:custDataLst>
            </p:nvPr>
          </p:nvSpPr>
          <p:spPr>
            <a:xfrm>
              <a:off x="2219" y="7186"/>
              <a:ext cx="2759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800">
                  <a:solidFill>
                    <a:schemeClr val="tx2"/>
                  </a:solidFill>
                  <a:latin typeface="+mj-ea"/>
                  <a:ea typeface="+mn-ea"/>
                </a:defRPr>
              </a:lvl1pPr>
            </a:lstStyle>
            <a:p>
              <a:pPr lvl="0">
                <a:defRPr/>
              </a:pPr>
              <a:r>
                <a:rPr lang="zh-CN" altLang="en-US" sz="1600">
                  <a:solidFill>
                    <a:srgbClr val="FFFFFF"/>
                  </a:solidFill>
                </a:rPr>
                <a:t>燃烧的原理</a:t>
              </a:r>
            </a:p>
          </p:txBody>
        </p:sp>
        <p:sp>
          <p:nvSpPr>
            <p:cNvPr id="30" name="TextBox 66"/>
            <p:cNvSpPr txBox="1"/>
            <p:nvPr>
              <p:custDataLst>
                <p:tags r:id="rId3"/>
              </p:custDataLst>
            </p:nvPr>
          </p:nvSpPr>
          <p:spPr>
            <a:xfrm>
              <a:off x="6130" y="7186"/>
              <a:ext cx="2760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8F8F8"/>
                  </a:solidFill>
                  <a:latin typeface="+mn-ea"/>
                  <a:ea typeface="+mn-ea"/>
                </a:defRPr>
              </a:lvl1pPr>
            </a:lstStyle>
            <a:p>
              <a:pPr lvl="0">
                <a:defRPr/>
              </a:pPr>
              <a:r>
                <a:rPr lang="zh-CN" altLang="en-US" sz="1600">
                  <a:solidFill>
                    <a:srgbClr val="FFFFFF"/>
                  </a:solidFill>
                </a:rPr>
                <a:t>扑救火灾的原则</a:t>
              </a:r>
            </a:p>
          </p:txBody>
        </p:sp>
        <p:sp>
          <p:nvSpPr>
            <p:cNvPr id="31" name="Freeform 21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1885" y="7279"/>
              <a:ext cx="344" cy="346"/>
            </a:xfrm>
            <a:custGeom>
              <a:avLst/>
              <a:gdLst>
                <a:gd name="T0" fmla="*/ 117 w 234"/>
                <a:gd name="T1" fmla="*/ 0 h 234"/>
                <a:gd name="T2" fmla="*/ 234 w 234"/>
                <a:gd name="T3" fmla="*/ 117 h 234"/>
                <a:gd name="T4" fmla="*/ 117 w 234"/>
                <a:gd name="T5" fmla="*/ 234 h 234"/>
                <a:gd name="T6" fmla="*/ 0 w 234"/>
                <a:gd name="T7" fmla="*/ 117 h 234"/>
                <a:gd name="T8" fmla="*/ 117 w 234"/>
                <a:gd name="T9" fmla="*/ 0 h 234"/>
                <a:gd name="T10" fmla="*/ 99 w 234"/>
                <a:gd name="T11" fmla="*/ 199 h 234"/>
                <a:gd name="T12" fmla="*/ 135 w 234"/>
                <a:gd name="T13" fmla="*/ 199 h 234"/>
                <a:gd name="T14" fmla="*/ 135 w 234"/>
                <a:gd name="T15" fmla="*/ 136 h 234"/>
                <a:gd name="T16" fmla="*/ 199 w 234"/>
                <a:gd name="T17" fmla="*/ 136 h 234"/>
                <a:gd name="T18" fmla="*/ 199 w 234"/>
                <a:gd name="T19" fmla="*/ 99 h 234"/>
                <a:gd name="T20" fmla="*/ 135 w 234"/>
                <a:gd name="T21" fmla="*/ 99 h 234"/>
                <a:gd name="T22" fmla="*/ 135 w 234"/>
                <a:gd name="T23" fmla="*/ 35 h 234"/>
                <a:gd name="T24" fmla="*/ 99 w 234"/>
                <a:gd name="T25" fmla="*/ 35 h 234"/>
                <a:gd name="T26" fmla="*/ 99 w 234"/>
                <a:gd name="T27" fmla="*/ 99 h 234"/>
                <a:gd name="T28" fmla="*/ 35 w 234"/>
                <a:gd name="T29" fmla="*/ 99 h 234"/>
                <a:gd name="T30" fmla="*/ 35 w 234"/>
                <a:gd name="T31" fmla="*/ 136 h 234"/>
                <a:gd name="T32" fmla="*/ 99 w 234"/>
                <a:gd name="T33" fmla="*/ 136 h 234"/>
                <a:gd name="T34" fmla="*/ 99 w 234"/>
                <a:gd name="T35" fmla="*/ 19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234">
                  <a:moveTo>
                    <a:pt x="117" y="0"/>
                  </a:moveTo>
                  <a:cubicBezTo>
                    <a:pt x="182" y="0"/>
                    <a:pt x="234" y="52"/>
                    <a:pt x="234" y="117"/>
                  </a:cubicBezTo>
                  <a:cubicBezTo>
                    <a:pt x="234" y="182"/>
                    <a:pt x="182" y="234"/>
                    <a:pt x="117" y="234"/>
                  </a:cubicBezTo>
                  <a:cubicBezTo>
                    <a:pt x="52" y="234"/>
                    <a:pt x="0" y="182"/>
                    <a:pt x="0" y="117"/>
                  </a:cubicBezTo>
                  <a:cubicBezTo>
                    <a:pt x="0" y="52"/>
                    <a:pt x="52" y="0"/>
                    <a:pt x="117" y="0"/>
                  </a:cubicBezTo>
                  <a:close/>
                  <a:moveTo>
                    <a:pt x="99" y="199"/>
                  </a:moveTo>
                  <a:lnTo>
                    <a:pt x="135" y="199"/>
                  </a:lnTo>
                  <a:lnTo>
                    <a:pt x="135" y="136"/>
                  </a:lnTo>
                  <a:lnTo>
                    <a:pt x="199" y="136"/>
                  </a:lnTo>
                  <a:lnTo>
                    <a:pt x="199" y="99"/>
                  </a:lnTo>
                  <a:lnTo>
                    <a:pt x="135" y="99"/>
                  </a:lnTo>
                  <a:lnTo>
                    <a:pt x="135" y="35"/>
                  </a:lnTo>
                  <a:lnTo>
                    <a:pt x="99" y="35"/>
                  </a:lnTo>
                  <a:lnTo>
                    <a:pt x="99" y="99"/>
                  </a:lnTo>
                  <a:lnTo>
                    <a:pt x="35" y="99"/>
                  </a:lnTo>
                  <a:lnTo>
                    <a:pt x="35" y="136"/>
                  </a:lnTo>
                  <a:lnTo>
                    <a:pt x="99" y="136"/>
                  </a:lnTo>
                  <a:lnTo>
                    <a:pt x="99" y="1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22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5772" y="7279"/>
              <a:ext cx="344" cy="346"/>
            </a:xfrm>
            <a:custGeom>
              <a:avLst/>
              <a:gdLst>
                <a:gd name="T0" fmla="*/ 117 w 234"/>
                <a:gd name="T1" fmla="*/ 0 h 234"/>
                <a:gd name="T2" fmla="*/ 234 w 234"/>
                <a:gd name="T3" fmla="*/ 117 h 234"/>
                <a:gd name="T4" fmla="*/ 117 w 234"/>
                <a:gd name="T5" fmla="*/ 234 h 234"/>
                <a:gd name="T6" fmla="*/ 0 w 234"/>
                <a:gd name="T7" fmla="*/ 117 h 234"/>
                <a:gd name="T8" fmla="*/ 117 w 234"/>
                <a:gd name="T9" fmla="*/ 0 h 234"/>
                <a:gd name="T10" fmla="*/ 99 w 234"/>
                <a:gd name="T11" fmla="*/ 199 h 234"/>
                <a:gd name="T12" fmla="*/ 135 w 234"/>
                <a:gd name="T13" fmla="*/ 199 h 234"/>
                <a:gd name="T14" fmla="*/ 135 w 234"/>
                <a:gd name="T15" fmla="*/ 136 h 234"/>
                <a:gd name="T16" fmla="*/ 199 w 234"/>
                <a:gd name="T17" fmla="*/ 136 h 234"/>
                <a:gd name="T18" fmla="*/ 199 w 234"/>
                <a:gd name="T19" fmla="*/ 98 h 234"/>
                <a:gd name="T20" fmla="*/ 135 w 234"/>
                <a:gd name="T21" fmla="*/ 98 h 234"/>
                <a:gd name="T22" fmla="*/ 135 w 234"/>
                <a:gd name="T23" fmla="*/ 35 h 234"/>
                <a:gd name="T24" fmla="*/ 99 w 234"/>
                <a:gd name="T25" fmla="*/ 35 h 234"/>
                <a:gd name="T26" fmla="*/ 99 w 234"/>
                <a:gd name="T27" fmla="*/ 98 h 234"/>
                <a:gd name="T28" fmla="*/ 35 w 234"/>
                <a:gd name="T29" fmla="*/ 98 h 234"/>
                <a:gd name="T30" fmla="*/ 35 w 234"/>
                <a:gd name="T31" fmla="*/ 136 h 234"/>
                <a:gd name="T32" fmla="*/ 99 w 234"/>
                <a:gd name="T33" fmla="*/ 136 h 234"/>
                <a:gd name="T34" fmla="*/ 99 w 234"/>
                <a:gd name="T35" fmla="*/ 19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234">
                  <a:moveTo>
                    <a:pt x="117" y="0"/>
                  </a:moveTo>
                  <a:cubicBezTo>
                    <a:pt x="182" y="0"/>
                    <a:pt x="234" y="52"/>
                    <a:pt x="234" y="117"/>
                  </a:cubicBezTo>
                  <a:cubicBezTo>
                    <a:pt x="234" y="182"/>
                    <a:pt x="182" y="234"/>
                    <a:pt x="117" y="234"/>
                  </a:cubicBezTo>
                  <a:cubicBezTo>
                    <a:pt x="52" y="234"/>
                    <a:pt x="0" y="182"/>
                    <a:pt x="0" y="117"/>
                  </a:cubicBezTo>
                  <a:cubicBezTo>
                    <a:pt x="0" y="52"/>
                    <a:pt x="52" y="0"/>
                    <a:pt x="117" y="0"/>
                  </a:cubicBezTo>
                  <a:close/>
                  <a:moveTo>
                    <a:pt x="99" y="199"/>
                  </a:moveTo>
                  <a:lnTo>
                    <a:pt x="135" y="199"/>
                  </a:lnTo>
                  <a:lnTo>
                    <a:pt x="135" y="136"/>
                  </a:lnTo>
                  <a:lnTo>
                    <a:pt x="199" y="136"/>
                  </a:lnTo>
                  <a:lnTo>
                    <a:pt x="199" y="98"/>
                  </a:lnTo>
                  <a:lnTo>
                    <a:pt x="135" y="98"/>
                  </a:lnTo>
                  <a:lnTo>
                    <a:pt x="135" y="35"/>
                  </a:lnTo>
                  <a:lnTo>
                    <a:pt x="99" y="35"/>
                  </a:lnTo>
                  <a:lnTo>
                    <a:pt x="99" y="98"/>
                  </a:lnTo>
                  <a:lnTo>
                    <a:pt x="35" y="98"/>
                  </a:lnTo>
                  <a:lnTo>
                    <a:pt x="35" y="136"/>
                  </a:lnTo>
                  <a:lnTo>
                    <a:pt x="99" y="136"/>
                  </a:lnTo>
                  <a:lnTo>
                    <a:pt x="99" y="1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Box 15"/>
            <p:cNvSpPr txBox="1"/>
            <p:nvPr>
              <p:custDataLst>
                <p:tags r:id="rId6"/>
              </p:custDataLst>
            </p:nvPr>
          </p:nvSpPr>
          <p:spPr>
            <a:xfrm>
              <a:off x="2252" y="7750"/>
              <a:ext cx="3328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8F8F8"/>
                  </a:solidFill>
                  <a:latin typeface="+mn-ea"/>
                  <a:ea typeface="+mn-ea"/>
                </a:defRPr>
              </a:lvl1pPr>
            </a:lstStyle>
            <a:p>
              <a:pPr lvl="0">
                <a:defRPr/>
              </a:pPr>
              <a:r>
                <a:rPr lang="zh-CN" altLang="en-US" sz="1600">
                  <a:solidFill>
                    <a:srgbClr val="FFFFFF"/>
                  </a:solidFill>
                </a:rPr>
                <a:t>消防栓的使用方法</a:t>
              </a:r>
            </a:p>
          </p:txBody>
        </p:sp>
        <p:sp>
          <p:nvSpPr>
            <p:cNvPr id="34" name="Freeform 22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1885" y="7843"/>
              <a:ext cx="344" cy="346"/>
            </a:xfrm>
            <a:custGeom>
              <a:avLst/>
              <a:gdLst>
                <a:gd name="T0" fmla="*/ 117 w 234"/>
                <a:gd name="T1" fmla="*/ 0 h 234"/>
                <a:gd name="T2" fmla="*/ 234 w 234"/>
                <a:gd name="T3" fmla="*/ 117 h 234"/>
                <a:gd name="T4" fmla="*/ 117 w 234"/>
                <a:gd name="T5" fmla="*/ 234 h 234"/>
                <a:gd name="T6" fmla="*/ 0 w 234"/>
                <a:gd name="T7" fmla="*/ 117 h 234"/>
                <a:gd name="T8" fmla="*/ 117 w 234"/>
                <a:gd name="T9" fmla="*/ 0 h 234"/>
                <a:gd name="T10" fmla="*/ 99 w 234"/>
                <a:gd name="T11" fmla="*/ 199 h 234"/>
                <a:gd name="T12" fmla="*/ 135 w 234"/>
                <a:gd name="T13" fmla="*/ 199 h 234"/>
                <a:gd name="T14" fmla="*/ 135 w 234"/>
                <a:gd name="T15" fmla="*/ 136 h 234"/>
                <a:gd name="T16" fmla="*/ 199 w 234"/>
                <a:gd name="T17" fmla="*/ 136 h 234"/>
                <a:gd name="T18" fmla="*/ 199 w 234"/>
                <a:gd name="T19" fmla="*/ 98 h 234"/>
                <a:gd name="T20" fmla="*/ 135 w 234"/>
                <a:gd name="T21" fmla="*/ 98 h 234"/>
                <a:gd name="T22" fmla="*/ 135 w 234"/>
                <a:gd name="T23" fmla="*/ 35 h 234"/>
                <a:gd name="T24" fmla="*/ 99 w 234"/>
                <a:gd name="T25" fmla="*/ 35 h 234"/>
                <a:gd name="T26" fmla="*/ 99 w 234"/>
                <a:gd name="T27" fmla="*/ 98 h 234"/>
                <a:gd name="T28" fmla="*/ 35 w 234"/>
                <a:gd name="T29" fmla="*/ 98 h 234"/>
                <a:gd name="T30" fmla="*/ 35 w 234"/>
                <a:gd name="T31" fmla="*/ 136 h 234"/>
                <a:gd name="T32" fmla="*/ 99 w 234"/>
                <a:gd name="T33" fmla="*/ 136 h 234"/>
                <a:gd name="T34" fmla="*/ 99 w 234"/>
                <a:gd name="T35" fmla="*/ 19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234">
                  <a:moveTo>
                    <a:pt x="117" y="0"/>
                  </a:moveTo>
                  <a:cubicBezTo>
                    <a:pt x="182" y="0"/>
                    <a:pt x="234" y="52"/>
                    <a:pt x="234" y="117"/>
                  </a:cubicBezTo>
                  <a:cubicBezTo>
                    <a:pt x="234" y="182"/>
                    <a:pt x="182" y="234"/>
                    <a:pt x="117" y="234"/>
                  </a:cubicBezTo>
                  <a:cubicBezTo>
                    <a:pt x="52" y="234"/>
                    <a:pt x="0" y="182"/>
                    <a:pt x="0" y="117"/>
                  </a:cubicBezTo>
                  <a:cubicBezTo>
                    <a:pt x="0" y="52"/>
                    <a:pt x="52" y="0"/>
                    <a:pt x="117" y="0"/>
                  </a:cubicBezTo>
                  <a:close/>
                  <a:moveTo>
                    <a:pt x="99" y="199"/>
                  </a:moveTo>
                  <a:lnTo>
                    <a:pt x="135" y="199"/>
                  </a:lnTo>
                  <a:lnTo>
                    <a:pt x="135" y="136"/>
                  </a:lnTo>
                  <a:lnTo>
                    <a:pt x="199" y="136"/>
                  </a:lnTo>
                  <a:lnTo>
                    <a:pt x="199" y="98"/>
                  </a:lnTo>
                  <a:lnTo>
                    <a:pt x="135" y="98"/>
                  </a:lnTo>
                  <a:lnTo>
                    <a:pt x="135" y="35"/>
                  </a:lnTo>
                  <a:lnTo>
                    <a:pt x="99" y="35"/>
                  </a:lnTo>
                  <a:lnTo>
                    <a:pt x="99" y="98"/>
                  </a:lnTo>
                  <a:lnTo>
                    <a:pt x="35" y="98"/>
                  </a:lnTo>
                  <a:lnTo>
                    <a:pt x="35" y="136"/>
                  </a:lnTo>
                  <a:lnTo>
                    <a:pt x="99" y="136"/>
                  </a:lnTo>
                  <a:lnTo>
                    <a:pt x="99" y="1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TextBox 15"/>
            <p:cNvSpPr txBox="1"/>
            <p:nvPr>
              <p:custDataLst>
                <p:tags r:id="rId8"/>
              </p:custDataLst>
            </p:nvPr>
          </p:nvSpPr>
          <p:spPr>
            <a:xfrm>
              <a:off x="6131" y="7750"/>
              <a:ext cx="3411" cy="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rgbClr val="F8F8F8"/>
                  </a:solidFill>
                  <a:latin typeface="+mn-ea"/>
                  <a:ea typeface="+mn-ea"/>
                </a:defRPr>
              </a:lvl1pPr>
            </a:lstStyle>
            <a:p>
              <a:pPr lvl="0">
                <a:defRPr/>
              </a:pPr>
              <a:r>
                <a:rPr lang="zh-CN" altLang="en-US" sz="1600">
                  <a:solidFill>
                    <a:srgbClr val="FFFFFF"/>
                  </a:solidFill>
                </a:rPr>
                <a:t>灭火器的使用方法</a:t>
              </a:r>
            </a:p>
          </p:txBody>
        </p:sp>
        <p:sp>
          <p:nvSpPr>
            <p:cNvPr id="36" name="Freeform 22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5772" y="7843"/>
              <a:ext cx="344" cy="346"/>
            </a:xfrm>
            <a:custGeom>
              <a:avLst/>
              <a:gdLst>
                <a:gd name="T0" fmla="*/ 117 w 234"/>
                <a:gd name="T1" fmla="*/ 0 h 234"/>
                <a:gd name="T2" fmla="*/ 234 w 234"/>
                <a:gd name="T3" fmla="*/ 117 h 234"/>
                <a:gd name="T4" fmla="*/ 117 w 234"/>
                <a:gd name="T5" fmla="*/ 234 h 234"/>
                <a:gd name="T6" fmla="*/ 0 w 234"/>
                <a:gd name="T7" fmla="*/ 117 h 234"/>
                <a:gd name="T8" fmla="*/ 117 w 234"/>
                <a:gd name="T9" fmla="*/ 0 h 234"/>
                <a:gd name="T10" fmla="*/ 99 w 234"/>
                <a:gd name="T11" fmla="*/ 199 h 234"/>
                <a:gd name="T12" fmla="*/ 135 w 234"/>
                <a:gd name="T13" fmla="*/ 199 h 234"/>
                <a:gd name="T14" fmla="*/ 135 w 234"/>
                <a:gd name="T15" fmla="*/ 136 h 234"/>
                <a:gd name="T16" fmla="*/ 199 w 234"/>
                <a:gd name="T17" fmla="*/ 136 h 234"/>
                <a:gd name="T18" fmla="*/ 199 w 234"/>
                <a:gd name="T19" fmla="*/ 98 h 234"/>
                <a:gd name="T20" fmla="*/ 135 w 234"/>
                <a:gd name="T21" fmla="*/ 98 h 234"/>
                <a:gd name="T22" fmla="*/ 135 w 234"/>
                <a:gd name="T23" fmla="*/ 35 h 234"/>
                <a:gd name="T24" fmla="*/ 99 w 234"/>
                <a:gd name="T25" fmla="*/ 35 h 234"/>
                <a:gd name="T26" fmla="*/ 99 w 234"/>
                <a:gd name="T27" fmla="*/ 98 h 234"/>
                <a:gd name="T28" fmla="*/ 35 w 234"/>
                <a:gd name="T29" fmla="*/ 98 h 234"/>
                <a:gd name="T30" fmla="*/ 35 w 234"/>
                <a:gd name="T31" fmla="*/ 136 h 234"/>
                <a:gd name="T32" fmla="*/ 99 w 234"/>
                <a:gd name="T33" fmla="*/ 136 h 234"/>
                <a:gd name="T34" fmla="*/ 99 w 234"/>
                <a:gd name="T35" fmla="*/ 19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234">
                  <a:moveTo>
                    <a:pt x="117" y="0"/>
                  </a:moveTo>
                  <a:cubicBezTo>
                    <a:pt x="182" y="0"/>
                    <a:pt x="234" y="52"/>
                    <a:pt x="234" y="117"/>
                  </a:cubicBezTo>
                  <a:cubicBezTo>
                    <a:pt x="234" y="182"/>
                    <a:pt x="182" y="234"/>
                    <a:pt x="117" y="234"/>
                  </a:cubicBezTo>
                  <a:cubicBezTo>
                    <a:pt x="52" y="234"/>
                    <a:pt x="0" y="182"/>
                    <a:pt x="0" y="117"/>
                  </a:cubicBezTo>
                  <a:cubicBezTo>
                    <a:pt x="0" y="52"/>
                    <a:pt x="52" y="0"/>
                    <a:pt x="117" y="0"/>
                  </a:cubicBezTo>
                  <a:close/>
                  <a:moveTo>
                    <a:pt x="99" y="199"/>
                  </a:moveTo>
                  <a:lnTo>
                    <a:pt x="135" y="199"/>
                  </a:lnTo>
                  <a:lnTo>
                    <a:pt x="135" y="136"/>
                  </a:lnTo>
                  <a:lnTo>
                    <a:pt x="199" y="136"/>
                  </a:lnTo>
                  <a:lnTo>
                    <a:pt x="199" y="98"/>
                  </a:lnTo>
                  <a:lnTo>
                    <a:pt x="135" y="98"/>
                  </a:lnTo>
                  <a:lnTo>
                    <a:pt x="135" y="35"/>
                  </a:lnTo>
                  <a:lnTo>
                    <a:pt x="99" y="35"/>
                  </a:lnTo>
                  <a:lnTo>
                    <a:pt x="99" y="98"/>
                  </a:lnTo>
                  <a:lnTo>
                    <a:pt x="35" y="98"/>
                  </a:lnTo>
                  <a:lnTo>
                    <a:pt x="35" y="136"/>
                  </a:lnTo>
                  <a:lnTo>
                    <a:pt x="99" y="136"/>
                  </a:lnTo>
                  <a:lnTo>
                    <a:pt x="99" y="1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燃烧的原理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658643" y="4365629"/>
            <a:ext cx="1190171" cy="1190171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火源</a:t>
            </a:r>
          </a:p>
        </p:txBody>
      </p:sp>
      <p:sp>
        <p:nvSpPr>
          <p:cNvPr id="33" name="加号 32"/>
          <p:cNvSpPr/>
          <p:nvPr/>
        </p:nvSpPr>
        <p:spPr>
          <a:xfrm rot="18900000">
            <a:off x="2999991" y="4663947"/>
            <a:ext cx="593535" cy="593535"/>
          </a:xfrm>
          <a:prstGeom prst="mathPlus">
            <a:avLst>
              <a:gd name="adj1" fmla="val 82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245849" y="1373806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可能诱发火灾的情况：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 l="5966" t="2929" r="37050" b="12922"/>
          <a:stretch>
            <a:fillRect/>
          </a:stretch>
        </p:blipFill>
        <p:spPr>
          <a:xfrm>
            <a:off x="7966114" y="3903474"/>
            <a:ext cx="2196296" cy="2196296"/>
          </a:xfrm>
          <a:custGeom>
            <a:avLst/>
            <a:gdLst>
              <a:gd name="connsiteX0" fmla="*/ 1098148 w 2196296"/>
              <a:gd name="connsiteY0" fmla="*/ 0 h 2196296"/>
              <a:gd name="connsiteX1" fmla="*/ 2196296 w 2196296"/>
              <a:gd name="connsiteY1" fmla="*/ 1098148 h 2196296"/>
              <a:gd name="connsiteX2" fmla="*/ 1098148 w 2196296"/>
              <a:gd name="connsiteY2" fmla="*/ 2196296 h 2196296"/>
              <a:gd name="connsiteX3" fmla="*/ 0 w 2196296"/>
              <a:gd name="connsiteY3" fmla="*/ 1098148 h 2196296"/>
              <a:gd name="connsiteX4" fmla="*/ 1098148 w 2196296"/>
              <a:gd name="connsiteY4" fmla="*/ 0 h 219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6296" h="2196296">
                <a:moveTo>
                  <a:pt x="1098148" y="0"/>
                </a:moveTo>
                <a:cubicBezTo>
                  <a:pt x="1704638" y="0"/>
                  <a:pt x="2196296" y="491658"/>
                  <a:pt x="2196296" y="1098148"/>
                </a:cubicBezTo>
                <a:cubicBezTo>
                  <a:pt x="2196296" y="1704638"/>
                  <a:pt x="1704638" y="2196296"/>
                  <a:pt x="1098148" y="2196296"/>
                </a:cubicBezTo>
                <a:cubicBezTo>
                  <a:pt x="491658" y="2196296"/>
                  <a:pt x="0" y="1704638"/>
                  <a:pt x="0" y="1098148"/>
                </a:cubicBezTo>
                <a:cubicBezTo>
                  <a:pt x="0" y="491658"/>
                  <a:pt x="491658" y="0"/>
                  <a:pt x="1098148" y="0"/>
                </a:cubicBezTo>
                <a:close/>
              </a:path>
            </a:pathLst>
          </a:custGeom>
        </p:spPr>
      </p:pic>
      <p:sp>
        <p:nvSpPr>
          <p:cNvPr id="42" name="矩形 41"/>
          <p:cNvSpPr/>
          <p:nvPr/>
        </p:nvSpPr>
        <p:spPr>
          <a:xfrm>
            <a:off x="1196460" y="1902617"/>
            <a:ext cx="9438425" cy="1245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电气设备超负荷、短路、接触不良以及雷 击、静电火花等，可能使可燃气体或可燃物  燃烧。</a:t>
            </a:r>
          </a:p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靠近火炉或烟道的木板、积聚在蒸汽管道上   的可燃粉尘、纤维等。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774046" y="4365629"/>
            <a:ext cx="1190171" cy="1190171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可燃物</a:t>
            </a:r>
          </a:p>
        </p:txBody>
      </p:sp>
      <p:sp>
        <p:nvSpPr>
          <p:cNvPr id="45" name="加号 44"/>
          <p:cNvSpPr/>
          <p:nvPr/>
        </p:nvSpPr>
        <p:spPr>
          <a:xfrm rot="18900000">
            <a:off x="5115394" y="4663947"/>
            <a:ext cx="593535" cy="593535"/>
          </a:xfrm>
          <a:prstGeom prst="mathPlus">
            <a:avLst>
              <a:gd name="adj1" fmla="val 82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889449" y="4365629"/>
            <a:ext cx="1190171" cy="1190171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助燃物</a:t>
            </a:r>
          </a:p>
        </p:txBody>
      </p:sp>
      <p:sp>
        <p:nvSpPr>
          <p:cNvPr id="6" name="等号 5"/>
          <p:cNvSpPr/>
          <p:nvPr/>
        </p:nvSpPr>
        <p:spPr bwMode="auto">
          <a:xfrm>
            <a:off x="7237845" y="4796113"/>
            <a:ext cx="535844" cy="329201"/>
          </a:xfrm>
          <a:prstGeom prst="mathEqual">
            <a:avLst>
              <a:gd name="adj1" fmla="val 11083"/>
              <a:gd name="adj2" fmla="val 28343"/>
            </a:avLst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603869" y="4406715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6421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1" grpId="0" animBg="1"/>
          <p:bldP spid="33" grpId="0" animBg="1"/>
          <p:bldP spid="40" grpId="0"/>
          <p:bldP spid="42" grpId="0"/>
          <p:bldP spid="44" grpId="0" animBg="1"/>
          <p:bldP spid="45" grpId="0" animBg="1"/>
          <p:bldP spid="46" grpId="0" animBg="1"/>
          <p:bldP spid="6" grpId="0" animBg="1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1" grpId="0" animBg="1"/>
          <p:bldP spid="33" grpId="0" animBg="1"/>
          <p:bldP spid="40" grpId="0"/>
          <p:bldP spid="42" grpId="0"/>
          <p:bldP spid="44" grpId="0" animBg="1"/>
          <p:bldP spid="45" grpId="0" animBg="1"/>
          <p:bldP spid="46" grpId="0" animBg="1"/>
          <p:bldP spid="6" grpId="0" animBg="1"/>
          <p:bldP spid="48" grpId="0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扑救火灾的原则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67259" y="1788288"/>
            <a:ext cx="2488897" cy="132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边报警，边扑救</a:t>
            </a:r>
          </a:p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先控制，后灭火</a:t>
            </a:r>
          </a:p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先救人，后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救物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9340" t="15923" r="13846" b="10580"/>
          <a:stretch>
            <a:fillRect/>
          </a:stretch>
        </p:blipFill>
        <p:spPr>
          <a:xfrm>
            <a:off x="7348101" y="926647"/>
            <a:ext cx="3303323" cy="2762024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 bwMode="auto">
          <a:xfrm>
            <a:off x="1062955" y="1227177"/>
            <a:ext cx="5256584" cy="4490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扑救火灾的原则</a:t>
            </a:r>
          </a:p>
        </p:txBody>
      </p:sp>
      <p:graphicFrame>
        <p:nvGraphicFramePr>
          <p:cNvPr id="29" name="Group 5"/>
          <p:cNvGraphicFramePr/>
          <p:nvPr/>
        </p:nvGraphicFramePr>
        <p:xfrm>
          <a:off x="1192699" y="4061730"/>
          <a:ext cx="9875652" cy="1985742"/>
        </p:xfrm>
        <a:graphic>
          <a:graphicData uri="http://schemas.openxmlformats.org/drawingml/2006/table">
            <a:tbl>
              <a:tblPr/>
              <a:tblGrid>
                <a:gridCol w="1822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3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73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灭火器种类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适用范围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8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干粉灭火器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油类及其产品、可燃气体和电器设备初起火灾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8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二氧化碳灭火器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</a:t>
                      </a:r>
                      <a:r>
                        <a:rPr kumimoji="0" 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伏以下带电电器、贵重设备、仪器仪表、图书资料初起火灾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8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泡沫灭火器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油类、木材、纸张、棉麻等。不能用于水溶性可燃液体、电气设备、金属及遇水燃烧物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" name="矩形 32"/>
          <p:cNvSpPr/>
          <p:nvPr/>
        </p:nvSpPr>
        <p:spPr>
          <a:xfrm>
            <a:off x="3942221" y="1788288"/>
            <a:ext cx="2488897" cy="876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防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中毒，防窒息</a:t>
            </a:r>
          </a:p>
          <a:p>
            <a:pPr marL="2857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听指挥，莫惊慌</a:t>
            </a:r>
          </a:p>
        </p:txBody>
      </p:sp>
      <p:sp>
        <p:nvSpPr>
          <p:cNvPr id="34" name="矩形: 圆角 33"/>
          <p:cNvSpPr/>
          <p:nvPr/>
        </p:nvSpPr>
        <p:spPr bwMode="auto">
          <a:xfrm>
            <a:off x="1145930" y="3361956"/>
            <a:ext cx="5256584" cy="4490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常用灭火器使用范围</a:t>
            </a:r>
          </a:p>
        </p:txBody>
      </p:sp>
    </p:spTree>
  </p:cSld>
  <p:clrMapOvr>
    <a:masterClrMapping/>
  </p:clrMapOvr>
  <p:transition spd="slow" advTm="4747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2" grpId="0"/>
          <p:bldP spid="4" grpId="0" animBg="1"/>
          <p:bldP spid="33" grpId="0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2" grpId="0"/>
          <p:bldP spid="4" grpId="0" animBg="1"/>
          <p:bldP spid="33" grpId="0"/>
          <p:bldP spid="34" grpId="0" animBg="1"/>
        </p:bldLst>
      </p:timing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消防栓的使用方法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5408918" y="1426951"/>
            <a:ext cx="2616726" cy="182773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36524" y="1443789"/>
            <a:ext cx="4149580" cy="480095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8416977" y="1410891"/>
            <a:ext cx="2706526" cy="182773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5344304" y="3971070"/>
            <a:ext cx="2706526" cy="182773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 cstate="email"/>
          <a:srcRect r="-2478"/>
          <a:stretch>
            <a:fillRect/>
          </a:stretch>
        </p:blipFill>
        <p:spPr>
          <a:xfrm>
            <a:off x="8416977" y="3949929"/>
            <a:ext cx="2706526" cy="1827734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5501242" y="3284746"/>
            <a:ext cx="2392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1、连接水枪</a:t>
            </a:r>
          </a:p>
        </p:txBody>
      </p:sp>
      <p:sp>
        <p:nvSpPr>
          <p:cNvPr id="36" name="矩形 35"/>
          <p:cNvSpPr/>
          <p:nvPr/>
        </p:nvSpPr>
        <p:spPr>
          <a:xfrm>
            <a:off x="8641759" y="3284746"/>
            <a:ext cx="2481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2、连接水带</a:t>
            </a:r>
          </a:p>
        </p:txBody>
      </p:sp>
      <p:sp>
        <p:nvSpPr>
          <p:cNvPr id="37" name="矩形 36"/>
          <p:cNvSpPr/>
          <p:nvPr/>
        </p:nvSpPr>
        <p:spPr>
          <a:xfrm>
            <a:off x="5520956" y="5875416"/>
            <a:ext cx="2392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3、打开水阀门</a:t>
            </a:r>
          </a:p>
        </p:txBody>
      </p:sp>
      <p:sp>
        <p:nvSpPr>
          <p:cNvPr id="38" name="矩形 37"/>
          <p:cNvSpPr/>
          <p:nvPr/>
        </p:nvSpPr>
        <p:spPr>
          <a:xfrm>
            <a:off x="8479831" y="5898627"/>
            <a:ext cx="2643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4、对准火源根部灭火</a:t>
            </a:r>
          </a:p>
        </p:txBody>
      </p:sp>
    </p:spTree>
  </p:cSld>
  <p:clrMapOvr>
    <a:masterClrMapping/>
  </p:clrMapOvr>
  <p:transition spd="slow" advTm="5445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3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6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3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6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灭火器的使用方法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06545" y="3466501"/>
            <a:ext cx="2392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1、提起灭火器</a:t>
            </a:r>
          </a:p>
        </p:txBody>
      </p:sp>
      <p:sp>
        <p:nvSpPr>
          <p:cNvPr id="30" name="矩形 29"/>
          <p:cNvSpPr/>
          <p:nvPr/>
        </p:nvSpPr>
        <p:spPr>
          <a:xfrm>
            <a:off x="4799677" y="3466501"/>
            <a:ext cx="2481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2、拔下保险销</a:t>
            </a:r>
          </a:p>
        </p:txBody>
      </p:sp>
      <p:sp>
        <p:nvSpPr>
          <p:cNvPr id="31" name="矩形 30"/>
          <p:cNvSpPr/>
          <p:nvPr/>
        </p:nvSpPr>
        <p:spPr>
          <a:xfrm>
            <a:off x="1517072" y="6054603"/>
            <a:ext cx="2392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3、用力压下手柄</a:t>
            </a:r>
          </a:p>
        </p:txBody>
      </p:sp>
      <p:sp>
        <p:nvSpPr>
          <p:cNvPr id="32" name="矩形 31"/>
          <p:cNvSpPr/>
          <p:nvPr/>
        </p:nvSpPr>
        <p:spPr>
          <a:xfrm>
            <a:off x="4799677" y="6077814"/>
            <a:ext cx="2643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Aft>
                <a:spcPts val="0"/>
              </a:spcAft>
            </a:pP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4、对准火源根部扫射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33139" y="1457615"/>
            <a:ext cx="2880785" cy="199941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606541" y="1438820"/>
            <a:ext cx="2880785" cy="1999412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233139" y="4071637"/>
            <a:ext cx="2880785" cy="19994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610878" y="4071636"/>
            <a:ext cx="2880785" cy="1999412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7848105" y="2855351"/>
            <a:ext cx="3375022" cy="2748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</a:pP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干粉灭火器在使用前先上下颠倒几次，使筒内的干粉松动。</a:t>
            </a:r>
            <a:endParaRPr lang="en-US" altLang="zh-CN" sz="2000" kern="10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</a:pP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二氧化碳灭火器不能直接用手抓住喇叭筒金属连接管，防止手被冻伤。</a:t>
            </a:r>
            <a:endParaRPr lang="en-US" altLang="zh-CN" sz="2000" kern="100">
              <a:latin typeface="+mj-ea"/>
              <a:ea typeface="+mj-ea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</a:pP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灭火器不要倒置使用。</a:t>
            </a:r>
            <a:endParaRPr lang="zh-CN" altLang="zh-CN" sz="2000" kern="1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8" name="TextBox 42"/>
          <p:cNvSpPr txBox="1"/>
          <p:nvPr/>
        </p:nvSpPr>
        <p:spPr>
          <a:xfrm>
            <a:off x="8017668" y="2317660"/>
            <a:ext cx="3035896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2400">
                <a:latin typeface="+mj-ea"/>
                <a:ea typeface="+mj-ea"/>
              </a:rPr>
              <a:t>注意事项：</a:t>
            </a: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506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5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29" grpId="0"/>
          <p:bldP spid="30" grpId="0"/>
          <p:bldP spid="31" grpId="0"/>
          <p:bldP spid="32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5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5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" grpId="0" animBg="1"/>
          <p:bldP spid="29" grpId="0"/>
          <p:bldP spid="30" grpId="0"/>
          <p:bldP spid="31" grpId="0"/>
          <p:bldP spid="32" grpId="0"/>
          <p:bldP spid="37" grpId="0"/>
          <p:bldP spid="38" grpId="0"/>
        </p:bldLst>
      </p:timing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1417955" y="4581525"/>
            <a:ext cx="9509125" cy="1106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伤亡事故和工伤认定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: 形状 35"/>
          <p:cNvSpPr/>
          <p:nvPr/>
        </p:nvSpPr>
        <p:spPr bwMode="auto">
          <a:xfrm>
            <a:off x="6098381" y="0"/>
            <a:ext cx="6098382" cy="6858000"/>
          </a:xfrm>
          <a:custGeom>
            <a:avLst/>
            <a:gdLst>
              <a:gd name="connsiteX0" fmla="*/ 2742378 w 7329605"/>
              <a:gd name="connsiteY0" fmla="*/ 0 h 6858000"/>
              <a:gd name="connsiteX1" fmla="*/ 3806904 w 7329605"/>
              <a:gd name="connsiteY1" fmla="*/ 0 h 6858000"/>
              <a:gd name="connsiteX2" fmla="*/ 4313449 w 7329605"/>
              <a:gd name="connsiteY2" fmla="*/ 0 h 6858000"/>
              <a:gd name="connsiteX3" fmla="*/ 4694008 w 7329605"/>
              <a:gd name="connsiteY3" fmla="*/ 0 h 6858000"/>
              <a:gd name="connsiteX4" fmla="*/ 5377975 w 7329605"/>
              <a:gd name="connsiteY4" fmla="*/ 0 h 6858000"/>
              <a:gd name="connsiteX5" fmla="*/ 5758534 w 7329605"/>
              <a:gd name="connsiteY5" fmla="*/ 0 h 6858000"/>
              <a:gd name="connsiteX6" fmla="*/ 6265079 w 7329605"/>
              <a:gd name="connsiteY6" fmla="*/ 0 h 6858000"/>
              <a:gd name="connsiteX7" fmla="*/ 7329605 w 7329605"/>
              <a:gd name="connsiteY7" fmla="*/ 0 h 6858000"/>
              <a:gd name="connsiteX8" fmla="*/ 7329605 w 7329605"/>
              <a:gd name="connsiteY8" fmla="*/ 6858000 h 6858000"/>
              <a:gd name="connsiteX9" fmla="*/ 6265079 w 7329605"/>
              <a:gd name="connsiteY9" fmla="*/ 6858000 h 6858000"/>
              <a:gd name="connsiteX10" fmla="*/ 5377975 w 7329605"/>
              <a:gd name="connsiteY10" fmla="*/ 6858000 h 6858000"/>
              <a:gd name="connsiteX11" fmla="*/ 4313449 w 7329605"/>
              <a:gd name="connsiteY11" fmla="*/ 6858000 h 6858000"/>
              <a:gd name="connsiteX12" fmla="*/ 3016156 w 7329605"/>
              <a:gd name="connsiteY12" fmla="*/ 6858000 h 6858000"/>
              <a:gd name="connsiteX13" fmla="*/ 1951630 w 7329605"/>
              <a:gd name="connsiteY13" fmla="*/ 6858000 h 6858000"/>
              <a:gd name="connsiteX14" fmla="*/ 1064526 w 7329605"/>
              <a:gd name="connsiteY14" fmla="*/ 6858000 h 6858000"/>
              <a:gd name="connsiteX15" fmla="*/ 0 w 7329605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329605" h="6858000">
                <a:moveTo>
                  <a:pt x="2742378" y="0"/>
                </a:moveTo>
                <a:lnTo>
                  <a:pt x="3806904" y="0"/>
                </a:lnTo>
                <a:lnTo>
                  <a:pt x="4313449" y="0"/>
                </a:lnTo>
                <a:lnTo>
                  <a:pt x="4694008" y="0"/>
                </a:lnTo>
                <a:lnTo>
                  <a:pt x="5377975" y="0"/>
                </a:lnTo>
                <a:lnTo>
                  <a:pt x="5758534" y="0"/>
                </a:lnTo>
                <a:lnTo>
                  <a:pt x="6265079" y="0"/>
                </a:lnTo>
                <a:lnTo>
                  <a:pt x="7329605" y="0"/>
                </a:lnTo>
                <a:lnTo>
                  <a:pt x="7329605" y="6858000"/>
                </a:lnTo>
                <a:lnTo>
                  <a:pt x="6265079" y="6858000"/>
                </a:lnTo>
                <a:lnTo>
                  <a:pt x="5377975" y="6858000"/>
                </a:lnTo>
                <a:lnTo>
                  <a:pt x="4313449" y="6858000"/>
                </a:lnTo>
                <a:lnTo>
                  <a:pt x="3016156" y="6858000"/>
                </a:lnTo>
                <a:lnTo>
                  <a:pt x="1951630" y="6858000"/>
                </a:lnTo>
                <a:lnTo>
                  <a:pt x="1064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伤亡事故分类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graphicFrame>
        <p:nvGraphicFramePr>
          <p:cNvPr id="29" name="Group 4"/>
          <p:cNvGraphicFramePr/>
          <p:nvPr/>
        </p:nvGraphicFramePr>
        <p:xfrm>
          <a:off x="1465965" y="2253858"/>
          <a:ext cx="8310562" cy="3087413"/>
        </p:xfrm>
        <a:graphic>
          <a:graphicData uri="http://schemas.openxmlformats.org/drawingml/2006/table">
            <a:tbl>
              <a:tblPr/>
              <a:tblGrid>
                <a:gridCol w="229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0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91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分    类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en-US" sz="20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</a:t>
                      </a:r>
                      <a:r>
                        <a:rPr lang="zh-CN" altLang="en-US" sz="20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死亡人数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重伤人数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0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直接经济损失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一般事故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＜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＜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10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＜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1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千万元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1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较大事故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3-9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10-49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千万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千万元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0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重大事故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kumimoji="0" 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0-29人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50-99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kumimoji="0" 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千万-1亿元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0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特别重大事故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≥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30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≥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100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人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宋体" panose="02010600030101010101" pitchFamily="2" charset="-122"/>
                        </a:rPr>
                        <a:t>≥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亿元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" name="TextBox 42"/>
          <p:cNvSpPr txBox="1"/>
          <p:nvPr/>
        </p:nvSpPr>
        <p:spPr>
          <a:xfrm>
            <a:off x="1394738" y="1689559"/>
            <a:ext cx="6445341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2400" b="0">
                <a:latin typeface="+mj-ea"/>
                <a:ea typeface="+mj-ea"/>
              </a:rPr>
              <a:t>伤亡事故分为四个级别，划分标准如下：</a:t>
            </a:r>
          </a:p>
        </p:txBody>
      </p:sp>
    </p:spTree>
  </p:cSld>
  <p:clrMapOvr>
    <a:masterClrMapping/>
  </p:clrMapOvr>
  <p:transition spd="slow" advTm="4716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899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5" grpId="0"/>
          <p:bldP spid="2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1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899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5" grpId="0"/>
          <p:bldP spid="2" grpId="0" animBg="1"/>
          <p:bldP spid="30" grpId="0"/>
        </p:bldLst>
      </p:timing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0" y="2033515"/>
            <a:ext cx="4885899" cy="376678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工伤认定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1026" name="Picture 2" descr="https://timgsa.baidu.com/timg?image&amp;quality=80&amp;size=b9999_10000&amp;sec=1563855426890&amp;di=273f0d0f27ee6890f50e288c4a62677d&amp;imgtype=0&amp;src=http%3A%2F%2Fres.cjyun.org%2Fa%2F10008%2F201608%2F9ac75c0a37c697bbf7ddf4ecc079d5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93" y="1844824"/>
            <a:ext cx="4831163" cy="3641954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472752" y="1736533"/>
            <a:ext cx="5704764" cy="4360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、在工作时间和工作场所内，因工作原因受到事故伤害的；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、工作时间前后在工作场所内，从事与工作有关的预备性或收尾性工作受到的事故伤害的；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、在工作时间和工作场所内，因履行工作职责受到暴力等意外伤害的；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、患职业病的；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、因公外出期间，由于工作原因受到伤害或发生事故下落不明的；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6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、在上下班途中，受到非本人主要责任的交通事故或者城市轨道交通、客运轮渡、火车事故伤害的；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7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、法律、行政法规规定应当认为工伤的其它情形；</a:t>
            </a:r>
            <a:endParaRPr lang="zh-CN" altLang="en-US" kern="1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5" name="TextBox 42"/>
          <p:cNvSpPr txBox="1"/>
          <p:nvPr/>
        </p:nvSpPr>
        <p:spPr>
          <a:xfrm>
            <a:off x="2485119" y="1111271"/>
            <a:ext cx="6445341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pPr algn="ctr"/>
            <a:r>
              <a:rPr lang="zh-CN" altLang="en-US" sz="2400" b="0">
                <a:latin typeface="+mj-ea"/>
                <a:ea typeface="+mj-ea"/>
              </a:rPr>
              <a:t>以下情况，可以被</a:t>
            </a:r>
            <a:r>
              <a:rPr lang="zh-CN" altLang="en-US" sz="2400">
                <a:solidFill>
                  <a:schemeClr val="accent1"/>
                </a:solidFill>
                <a:latin typeface="+mj-ea"/>
                <a:ea typeface="+mj-ea"/>
              </a:rPr>
              <a:t>认定为工伤</a:t>
            </a:r>
            <a:r>
              <a:rPr lang="zh-CN" altLang="en-US" sz="2400" b="0">
                <a:solidFill>
                  <a:schemeClr val="accent1"/>
                </a:solidFill>
                <a:latin typeface="+mj-ea"/>
                <a:ea typeface="+mj-ea"/>
              </a:rPr>
              <a:t>：</a:t>
            </a:r>
          </a:p>
        </p:txBody>
      </p:sp>
    </p:spTree>
  </p:cSld>
  <p:clrMapOvr>
    <a:masterClrMapping/>
  </p:clrMapOvr>
  <p:transition spd="slow" advTm="4582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949"/>
                                </p:stCondLst>
                                <p:childTnLst>
                                  <p:par>
                                    <p:cTn id="1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2" grpId="0" animBg="1"/>
          <p:bldP spid="3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949"/>
                                </p:stCondLst>
                                <p:childTnLst>
                                  <p:par>
                                    <p:cTn id="1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2" grpId="0" animBg="1"/>
          <p:bldP spid="3" grpId="0"/>
          <p:bldP spid="35" grpId="0"/>
        </p:bldLst>
      </p:timing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 bwMode="auto">
          <a:xfrm>
            <a:off x="0" y="2033515"/>
            <a:ext cx="4885899" cy="376678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工伤认定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91518" y="2607371"/>
            <a:ext cx="4815376" cy="2493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、在</a:t>
            </a:r>
            <a:r>
              <a:rPr lang="zh-CN" altLang="en-US" kern="100" dirty="0">
                <a:latin typeface="+mj-ea"/>
                <a:ea typeface="+mj-ea"/>
                <a:cs typeface="Times New Roman" panose="02020603050405020304" pitchFamily="18" charset="0"/>
              </a:rPr>
              <a:t>工作时间和工作岗位，突发疾病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死亡或</a:t>
            </a:r>
            <a:r>
              <a:rPr lang="en-US" altLang="zh-CN" kern="100" dirty="0">
                <a:latin typeface="+mj-ea"/>
                <a:ea typeface="+mj-ea"/>
                <a:cs typeface="Times New Roman" panose="02020603050405020304" pitchFamily="18" charset="0"/>
              </a:rPr>
              <a:t>48</a:t>
            </a:r>
            <a:r>
              <a:rPr lang="zh-CN" altLang="en-US" kern="100" dirty="0">
                <a:latin typeface="+mj-ea"/>
                <a:ea typeface="+mj-ea"/>
                <a:cs typeface="Times New Roman" panose="02020603050405020304" pitchFamily="18" charset="0"/>
              </a:rPr>
              <a:t>小时之内经抢救无效死亡的；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、在</a:t>
            </a:r>
            <a:r>
              <a:rPr lang="zh-CN" altLang="en-US" kern="100" dirty="0">
                <a:latin typeface="+mj-ea"/>
                <a:ea typeface="+mj-ea"/>
                <a:cs typeface="Times New Roman" panose="02020603050405020304" pitchFamily="18" charset="0"/>
              </a:rPr>
              <a:t>抢险救灾等维护国家利益、公共利益活动中受到伤害的；</a:t>
            </a:r>
          </a:p>
          <a:p>
            <a: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kern="100"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kern="100">
                <a:latin typeface="+mj-ea"/>
                <a:ea typeface="+mj-ea"/>
                <a:cs typeface="Times New Roman" panose="02020603050405020304" pitchFamily="18" charset="0"/>
              </a:rPr>
              <a:t>、从业人员</a:t>
            </a:r>
            <a:r>
              <a:rPr lang="zh-CN" altLang="en-US" kern="100" dirty="0">
                <a:latin typeface="+mj-ea"/>
                <a:ea typeface="+mj-ea"/>
                <a:cs typeface="Times New Roman" panose="02020603050405020304" pitchFamily="18" charset="0"/>
              </a:rPr>
              <a:t>原在军队服役，因战、因公伤致残，已取得革命伤残军人证道用人单位后旧伤复发的。</a:t>
            </a:r>
          </a:p>
        </p:txBody>
      </p:sp>
      <p:sp>
        <p:nvSpPr>
          <p:cNvPr id="32" name="矩形 31"/>
          <p:cNvSpPr/>
          <p:nvPr/>
        </p:nvSpPr>
        <p:spPr>
          <a:xfrm>
            <a:off x="5692505" y="1803130"/>
            <a:ext cx="4006276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>
              <a:buFontTx/>
              <a:buNone/>
            </a:pPr>
            <a:r>
              <a:rPr lang="zh-CN" altLang="en-US" sz="2400">
                <a:latin typeface="+mj-ea"/>
                <a:ea typeface="+mj-ea"/>
              </a:rPr>
              <a:t>以下情况，可以</a:t>
            </a:r>
            <a:r>
              <a:rPr lang="en-US" altLang="zh-CN" sz="2400" b="1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“</a:t>
            </a:r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视同工伤”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30" y="1803130"/>
            <a:ext cx="5145323" cy="3750171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453"/>
    </mc:Choice>
    <mc:Fallback xmlns="">
      <p:transition advTm="3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9" grpId="0"/>
      <p:bldP spid="3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 bwMode="auto">
          <a:xfrm>
            <a:off x="5365066" y="799000"/>
            <a:ext cx="6831698" cy="450997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不能认定为公伤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89140" y="2921055"/>
            <a:ext cx="3798006" cy="1640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</a:pP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因</a:t>
            </a:r>
            <a:r>
              <a:rPr lang="zh-CN" altLang="en-US" sz="2000" kern="100" dirty="0">
                <a:latin typeface="+mj-ea"/>
                <a:ea typeface="+mj-ea"/>
                <a:cs typeface="Times New Roman" panose="02020603050405020304" pitchFamily="18" charset="0"/>
              </a:rPr>
              <a:t>犯罪或者违反治安管理条例伤亡的</a:t>
            </a:r>
          </a:p>
          <a:p>
            <a:pPr marL="28575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</a:pP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酗酒</a:t>
            </a:r>
            <a:r>
              <a:rPr lang="zh-CN" altLang="en-US" sz="2000" kern="100" dirty="0">
                <a:latin typeface="+mj-ea"/>
                <a:ea typeface="+mj-ea"/>
                <a:cs typeface="Times New Roman" panose="02020603050405020304" pitchFamily="18" charset="0"/>
              </a:rPr>
              <a:t>导致伤亡的；</a:t>
            </a:r>
          </a:p>
          <a:p>
            <a:pPr marL="285750" indent="-28575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l"/>
            </a:pPr>
            <a:r>
              <a:rPr lang="zh-CN" altLang="en-US" sz="2000" kern="100">
                <a:latin typeface="+mj-ea"/>
                <a:ea typeface="+mj-ea"/>
                <a:cs typeface="Times New Roman" panose="02020603050405020304" pitchFamily="18" charset="0"/>
              </a:rPr>
              <a:t>自残</a:t>
            </a:r>
            <a:r>
              <a:rPr lang="zh-CN" altLang="en-US" sz="2000" kern="100" dirty="0">
                <a:latin typeface="+mj-ea"/>
                <a:ea typeface="+mj-ea"/>
                <a:cs typeface="Times New Roman" panose="02020603050405020304" pitchFamily="18" charset="0"/>
              </a:rPr>
              <a:t>或者自杀的。</a:t>
            </a:r>
          </a:p>
        </p:txBody>
      </p:sp>
      <p:pic>
        <p:nvPicPr>
          <p:cNvPr id="2050" name="Picture 2" descr="https://timgsa.baidu.com/timg?image&amp;quality=80&amp;size=b9999_10000&amp;sec=1563856154886&amp;di=2a25f57b8e415b92498d124ae0cf04b4&amp;imgtype=0&amp;src=http%3A%2F%2F5b0988e595225.cdn.sohucs.com%2Fimages%2F20180916%2Feffba689508742989ad978f7e4956a68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" r="3147"/>
          <a:stretch>
            <a:fillRect/>
          </a:stretch>
        </p:blipFill>
        <p:spPr bwMode="auto">
          <a:xfrm>
            <a:off x="5104262" y="1080268"/>
            <a:ext cx="6877833" cy="4533900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矩形 32"/>
          <p:cNvSpPr/>
          <p:nvPr/>
        </p:nvSpPr>
        <p:spPr>
          <a:xfrm>
            <a:off x="1069629" y="2257631"/>
            <a:ext cx="4006276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>
              <a:buFontTx/>
              <a:buNone/>
            </a:pPr>
            <a:r>
              <a:rPr lang="zh-CN" altLang="en-US" sz="2400">
                <a:latin typeface="+mj-ea"/>
                <a:ea typeface="+mj-ea"/>
              </a:rPr>
              <a:t>以下情况，</a:t>
            </a:r>
            <a:r>
              <a:rPr lang="zh-CN" altLang="en-US" sz="2400" b="1">
                <a:solidFill>
                  <a:schemeClr val="accent1"/>
                </a:solidFill>
                <a:latin typeface="+mj-ea"/>
                <a:ea typeface="+mj-ea"/>
              </a:rPr>
              <a:t>不能认定为</a:t>
            </a:r>
            <a:r>
              <a:rPr lang="zh-CN" altLang="en-US" sz="2400" b="1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工伤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914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5" grpId="0"/>
          <p:bldP spid="2" grpId="0" animBg="1"/>
          <p:bldP spid="29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5" grpId="0"/>
          <p:bldP spid="2" grpId="0" animBg="1"/>
          <p:bldP spid="29" grpId="0"/>
          <p:bldP spid="33" grpId="0"/>
        </p:bldLst>
      </p:timing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-40638" y="3573463"/>
            <a:ext cx="12266613" cy="3313113"/>
          </a:xfrm>
          <a:prstGeom prst="rect">
            <a:avLst/>
          </a:prstGeom>
          <a:solidFill>
            <a:srgbClr val="CC1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21904" tIns="60952" rIns="121904" bIns="60952" numCol="1" spcCol="0" rtlCol="0" fromWordArt="0" anchor="ctr" anchorCtr="0" forceAA="0" compatLnSpc="1">
            <a:normAutofit/>
          </a:bodyPr>
          <a:lstStyle/>
          <a:p>
            <a:pPr lvl="0" algn="ctr" fontAlgn="base">
              <a:buClrTx/>
              <a:buSzTx/>
              <a:buFontTx/>
            </a:pPr>
            <a:endParaRPr sz="2400" strike="noStrike" noProof="1">
              <a:sym typeface="+mn-ea"/>
            </a:endParaRPr>
          </a:p>
        </p:txBody>
      </p:sp>
      <p:sp>
        <p:nvSpPr>
          <p:cNvPr id="29698" name="文本框 10"/>
          <p:cNvSpPr txBox="1"/>
          <p:nvPr/>
        </p:nvSpPr>
        <p:spPr>
          <a:xfrm>
            <a:off x="3577591" y="4580890"/>
            <a:ext cx="758507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 eaLnBrk="0" hangingPunct="0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日常生活注意安全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日常生活注意这几个方面的安全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3069277" y="1773526"/>
            <a:ext cx="746597" cy="748761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2" name="Oval 10"/>
          <p:cNvSpPr>
            <a:spLocks noChangeArrowheads="1"/>
          </p:cNvSpPr>
          <p:nvPr/>
        </p:nvSpPr>
        <p:spPr bwMode="auto">
          <a:xfrm>
            <a:off x="2738185" y="3343650"/>
            <a:ext cx="746597" cy="748761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3" name="Oval 9"/>
          <p:cNvSpPr>
            <a:spLocks noChangeArrowheads="1"/>
          </p:cNvSpPr>
          <p:nvPr/>
        </p:nvSpPr>
        <p:spPr bwMode="auto">
          <a:xfrm>
            <a:off x="3069277" y="4911272"/>
            <a:ext cx="746597" cy="748761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7802639" y="1773526"/>
            <a:ext cx="746597" cy="748761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Oval 13"/>
          <p:cNvSpPr>
            <a:spLocks noChangeArrowheads="1"/>
          </p:cNvSpPr>
          <p:nvPr/>
        </p:nvSpPr>
        <p:spPr bwMode="auto">
          <a:xfrm>
            <a:off x="8317359" y="3343650"/>
            <a:ext cx="746597" cy="748761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Oval 12"/>
          <p:cNvSpPr>
            <a:spLocks noChangeArrowheads="1"/>
          </p:cNvSpPr>
          <p:nvPr/>
        </p:nvSpPr>
        <p:spPr bwMode="auto">
          <a:xfrm>
            <a:off x="7802639" y="4911272"/>
            <a:ext cx="746597" cy="748761"/>
          </a:xfrm>
          <a:prstGeom prst="ellipse">
            <a:avLst/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+mj-ea"/>
                <a:ea typeface="+mj-ea"/>
              </a:rPr>
              <a:t>6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379086" y="1800817"/>
            <a:ext cx="162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交通安全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079507" y="3484566"/>
            <a:ext cx="162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防火安全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379086" y="5091947"/>
            <a:ext cx="162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用电安全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732684" y="1813309"/>
            <a:ext cx="162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煤气安全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9143927" y="3482412"/>
            <a:ext cx="162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清洁卫生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8786657" y="5087060"/>
            <a:ext cx="162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用药安全</a:t>
            </a: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172" y="2242517"/>
            <a:ext cx="1960795" cy="3138076"/>
          </a:xfrm>
          <a:prstGeom prst="rect">
            <a:avLst/>
          </a:prstGeom>
        </p:spPr>
      </p:pic>
      <p:sp>
        <p:nvSpPr>
          <p:cNvPr id="50" name="圆: 空心 49"/>
          <p:cNvSpPr/>
          <p:nvPr/>
        </p:nvSpPr>
        <p:spPr bwMode="auto">
          <a:xfrm>
            <a:off x="3765258" y="1711133"/>
            <a:ext cx="4200842" cy="4200842"/>
          </a:xfrm>
          <a:prstGeom prst="donut">
            <a:avLst>
              <a:gd name="adj" fmla="val 87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507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3954E-6 -4.44444E-6 L 0.20005 0.23936 " pathEditMode="relative" rAng="0" ptsTypes="AA">
                                      <p:cBhvr>
                                        <p:cTn id="30" dur="4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96" y="1196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3185E-6 3.7037E-7 L 0.22712 0.01042 " pathEditMode="relative" rAng="0" ptsTypes="AA">
                                      <p:cBhvr>
                                        <p:cTn id="34" dur="4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50" y="50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43954E-6 -1.85185E-6 L 0.20005 -0.19699 " pathEditMode="relative" rAng="0" ptsTypes="AA">
                                      <p:cBhvr>
                                        <p:cTn id="38" dur="4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96" y="-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764E-6 -4.44444E-6 L -0.17038 0.23936 " pathEditMode="relative" rAng="0" ptsTypes="AA">
                                      <p:cBhvr>
                                        <p:cTn id="53" dur="4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5" y="1196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10335E-6 3.7037E-7 L -0.21255 0.02083 " pathEditMode="relative" rAng="0" ptsTypes="AA">
                                      <p:cBhvr>
                                        <p:cTn id="57" dur="4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34" y="104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0764E-6 -1.85185E-6 L -0.17038 -0.18657 " pathEditMode="relative" rAng="0" ptsTypes="AA">
                                      <p:cBhvr>
                                        <p:cTn id="61" dur="4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5" y="-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63" grpId="0"/>
      <p:bldP spid="64" grpId="0"/>
      <p:bldP spid="65" grpId="0"/>
      <p:bldP spid="66" grpId="0"/>
      <p:bldP spid="67" grpId="0"/>
      <p:bldP spid="68" grpId="0"/>
      <p:bldP spid="5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/>
          <p:cNvSpPr/>
          <p:nvPr/>
        </p:nvSpPr>
        <p:spPr bwMode="auto">
          <a:xfrm flipH="1">
            <a:off x="-4384" y="984733"/>
            <a:ext cx="5181886" cy="5873268"/>
          </a:xfrm>
          <a:custGeom>
            <a:avLst/>
            <a:gdLst>
              <a:gd name="connsiteX0" fmla="*/ 836301 w 836301"/>
              <a:gd name="connsiteY0" fmla="*/ 0 h 836301"/>
              <a:gd name="connsiteX1" fmla="*/ 836301 w 836301"/>
              <a:gd name="connsiteY1" fmla="*/ 836301 h 836301"/>
              <a:gd name="connsiteX2" fmla="*/ 0 w 836301"/>
              <a:gd name="connsiteY2" fmla="*/ 836301 h 83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301" h="836301">
                <a:moveTo>
                  <a:pt x="836301" y="0"/>
                </a:moveTo>
                <a:lnTo>
                  <a:pt x="836301" y="836301"/>
                </a:lnTo>
                <a:lnTo>
                  <a:pt x="0" y="836301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安全生产管理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690698" y="2090219"/>
            <a:ext cx="4323046" cy="37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任何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生产过程都要进行标准化，严格按照操作规程。</a:t>
            </a:r>
          </a:p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列出每一个程序可能发生的事故，以及发生事故的先兆，培养每一位员工对事故先兆的敏感性。</a:t>
            </a:r>
          </a:p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到安全生产的重要性，以及安全事故带来的巨大危害性。 </a:t>
            </a:r>
          </a:p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任何程序上一旦发现生产安全事故的隐患，要及时的报告，要及时的排除。</a:t>
            </a:r>
          </a:p>
        </p:txBody>
      </p:sp>
      <p:pic>
        <p:nvPicPr>
          <p:cNvPr id="4098" name="Picture 2" descr="https://timgsa.baidu.com/timg?image&amp;quality=80&amp;size=b9999_10000&amp;sec=1563857242332&amp;di=8dd12c69bd3bb95bfd3394f968fb7d82&amp;imgtype=0&amp;src=http%3A%2F%2Fs15.sinaimg.cn%2Fmw690%2F006574cIzy77me6VXfo7e%2669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31" b="100000" l="0" r="99500">
                        <a14:foregroundMark x1="83000" y1="17761" x2="85250" y2="92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225" r="6612"/>
          <a:stretch>
            <a:fillRect/>
          </a:stretch>
        </p:blipFill>
        <p:spPr bwMode="auto">
          <a:xfrm>
            <a:off x="0" y="2090219"/>
            <a:ext cx="6198349" cy="385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330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" grpId="0"/>
      <p:bldP spid="2" grpId="0" animBg="1"/>
      <p:bldP spid="3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 bwMode="auto">
          <a:xfrm>
            <a:off x="2174875" y="1279525"/>
            <a:ext cx="8074025" cy="2713038"/>
          </a:xfrm>
          <a:custGeom>
            <a:avLst/>
            <a:gdLst>
              <a:gd name="T0" fmla="*/ 0 w 5086"/>
              <a:gd name="T1" fmla="*/ 1709 h 1709"/>
              <a:gd name="T2" fmla="*/ 3800 w 5086"/>
              <a:gd name="T3" fmla="*/ 581 h 1709"/>
              <a:gd name="T4" fmla="*/ 5086 w 5086"/>
              <a:gd name="T5" fmla="*/ 1644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86" h="1709">
                <a:moveTo>
                  <a:pt x="0" y="1709"/>
                </a:moveTo>
                <a:cubicBezTo>
                  <a:pt x="684" y="504"/>
                  <a:pt x="2385" y="0"/>
                  <a:pt x="3800" y="581"/>
                </a:cubicBezTo>
                <a:cubicBezTo>
                  <a:pt x="4352" y="808"/>
                  <a:pt x="4803" y="1181"/>
                  <a:pt x="5086" y="1644"/>
                </a:cubicBezTo>
              </a:path>
            </a:pathLst>
          </a:custGeom>
          <a:noFill/>
          <a:ln w="7938" cap="flat">
            <a:solidFill>
              <a:schemeClr val="tx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68341" y="126857"/>
            <a:ext cx="7529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>
                <a:latin typeface="+mj-ea"/>
                <a:ea typeface="+mj-ea"/>
                <a:cs typeface="Times New Roman" panose="02020603050405020304" pitchFamily="18" charset="0"/>
              </a:rPr>
              <a:t>安全生产原则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140699" y="149461"/>
            <a:ext cx="160091" cy="48821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397" y="3298075"/>
            <a:ext cx="3243595" cy="3660932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 bwMode="auto">
          <a:xfrm>
            <a:off x="1489398" y="2169995"/>
            <a:ext cx="2098172" cy="209817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管生产必须管安全的原则</a:t>
            </a:r>
          </a:p>
        </p:txBody>
      </p:sp>
      <p:sp>
        <p:nvSpPr>
          <p:cNvPr id="37" name="椭圆 36"/>
          <p:cNvSpPr/>
          <p:nvPr/>
        </p:nvSpPr>
        <p:spPr bwMode="auto">
          <a:xfrm>
            <a:off x="4942281" y="941697"/>
            <a:ext cx="2098172" cy="209817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谁主管谁负责的原则</a:t>
            </a:r>
          </a:p>
        </p:txBody>
      </p:sp>
      <p:sp>
        <p:nvSpPr>
          <p:cNvPr id="38" name="椭圆 37"/>
          <p:cNvSpPr/>
          <p:nvPr/>
        </p:nvSpPr>
        <p:spPr bwMode="auto">
          <a:xfrm>
            <a:off x="8709064" y="2169995"/>
            <a:ext cx="2098172" cy="2098170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安全生产人人有责</a:t>
            </a:r>
            <a:endParaRPr lang="en-US" altLang="zh-CN" sz="240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zh-CN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zh-CN" altLang="en-US">
                <a:solidFill>
                  <a:schemeClr val="bg1"/>
                </a:solidFill>
                <a:latin typeface="+mj-ea"/>
                <a:ea typeface="+mj-ea"/>
              </a:rPr>
              <a:t>安全生产责任制</a:t>
            </a:r>
            <a:r>
              <a:rPr lang="en-US" altLang="zh-CN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63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2" grpId="0" animBg="1"/>
      <p:bldP spid="4" grpId="0" animBg="1"/>
      <p:bldP spid="37" grpId="0" animBg="1"/>
      <p:bldP spid="3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419219" y="1510321"/>
            <a:ext cx="30059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accent2"/>
                </a:solidFill>
                <a:latin typeface="+mj-ea"/>
                <a:ea typeface="+mj-ea"/>
              </a:rPr>
              <a:t>请大家牢记</a:t>
            </a:r>
          </a:p>
        </p:txBody>
      </p:sp>
      <p:sp>
        <p:nvSpPr>
          <p:cNvPr id="31" name="矩形 30"/>
          <p:cNvSpPr/>
          <p:nvPr/>
        </p:nvSpPr>
        <p:spPr>
          <a:xfrm>
            <a:off x="1213916" y="2440584"/>
            <a:ext cx="9701734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每一个安全事故的教训都是惨痛的，每一个安全事故的发生都有其必然性和偶然性。</a:t>
            </a: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事故无大小之分。身边的一些小事或小疏忽，完全可能引起巨大的事故和损失。</a:t>
            </a:r>
          </a:p>
        </p:txBody>
      </p:sp>
      <p:sp>
        <p:nvSpPr>
          <p:cNvPr id="32" name="矩形 31"/>
          <p:cNvSpPr/>
          <p:nvPr/>
        </p:nvSpPr>
        <p:spPr>
          <a:xfrm>
            <a:off x="2459768" y="3562119"/>
            <a:ext cx="7277226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只有安全，</a:t>
            </a:r>
            <a:r>
              <a:rPr lang="zh-CN" altLang="en-US" sz="28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才是效益；安全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第一，预防为主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855" y="4578238"/>
            <a:ext cx="1440678" cy="2305676"/>
          </a:xfrm>
          <a:prstGeom prst="rect">
            <a:avLst/>
          </a:prstGeom>
        </p:spPr>
      </p:pic>
    </p:spTree>
  </p:cSld>
  <p:clrMapOvr>
    <a:masterClrMapping/>
  </p:clrMapOvr>
  <p:transition spd="slow" advTm="3736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1" grpId="0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1" grpId="0"/>
          <p:bldP spid="32" grpId="0"/>
        </p:bldLst>
      </p:timing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ttps://photo-static-api.fotomore.com/creative/vcg/400/new/VCG41N1724478770.jpg?uid=386&amp;timestamp=1699233481&amp;sign=030cbec80373699517b9e7773312b862" descr="两名男子工程师和建筑工人，戴着安全帽保护自己的头部安全，在施工区域工作时，拿着房屋平面图讨论在有限的空间内建造房屋出租。"/>
          <p:cNvPicPr>
            <a:picLocks noChangeAspect="1"/>
          </p:cNvPicPr>
          <p:nvPr/>
        </p:nvPicPr>
        <p:blipFill>
          <a:blip r:embed="rId3"/>
          <a:srcRect b="15553"/>
          <a:stretch>
            <a:fillRect/>
          </a:stretch>
        </p:blipFill>
        <p:spPr>
          <a:xfrm>
            <a:off x="3493" y="-27305"/>
            <a:ext cx="12232640" cy="688530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610" y="4504557"/>
            <a:ext cx="12222877" cy="2380959"/>
            <a:chOff x="-125" y="5460"/>
            <a:chExt cx="14518" cy="3117"/>
          </a:xfrm>
          <a:solidFill>
            <a:srgbClr val="CC181E"/>
          </a:solidFill>
        </p:grpSpPr>
        <p:sp>
          <p:nvSpPr>
            <p:cNvPr id="2" name="矩形 1"/>
            <p:cNvSpPr/>
            <p:nvPr/>
          </p:nvSpPr>
          <p:spPr>
            <a:xfrm>
              <a:off x="-125" y="5460"/>
              <a:ext cx="14518" cy="31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/>
            </a:bodyPr>
            <a:lstStyle/>
            <a:p>
              <a:pPr lvl="0" algn="ctr" fontAlgn="base">
                <a:buClrTx/>
                <a:buSzTx/>
                <a:buFontTx/>
              </a:pPr>
              <a:endParaRPr sz="2400" strike="noStrike" noProof="1">
                <a:sym typeface="+mn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682" y="7270"/>
              <a:ext cx="4676" cy="6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90000" lnSpcReduction="20000"/>
            </a:bodyPr>
            <a:lstStyle/>
            <a:p>
              <a:pPr lvl="0" algn="ctr" fontAlgn="base">
                <a:buClrTx/>
                <a:buSzTx/>
                <a:buFontTx/>
              </a:pPr>
              <a:endParaRPr sz="2400" strike="noStrike" noProof="1">
                <a:sym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32" y="5614"/>
              <a:ext cx="13576" cy="13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90000"/>
            </a:bodyPr>
            <a:lstStyle/>
            <a:p>
              <a:pPr lvl="0" algn="ctr" defTabSz="685800" eaLnBrk="0" fontAlgn="base" hangingPunct="0">
                <a:buClrTx/>
                <a:buSzTx/>
                <a:buFontTx/>
              </a:pPr>
              <a:r>
                <a:rPr lang="zh-CN" altLang="en-US" sz="5760" b="1" strike="noStrike" spc="-150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谢谢观看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5401" y="7340"/>
              <a:ext cx="1831" cy="44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50000"/>
            </a:bodyPr>
            <a:lstStyle/>
            <a:p>
              <a:pPr lvl="0" algn="ctr" fontAlgn="base">
                <a:buClrTx/>
                <a:buSzTx/>
                <a:buFontTx/>
              </a:pPr>
              <a:r>
                <a:rPr sz="2400" strike="noStrike" noProof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汇报人：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246" y="7340"/>
              <a:ext cx="1677" cy="44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121904" tIns="60952" rIns="121904" bIns="60952" numCol="1" spcCol="0" rtlCol="0" fromWordArt="0" anchor="ctr" anchorCtr="0" forceAA="0" compatLnSpc="1">
              <a:normAutofit fontScale="50000"/>
            </a:bodyPr>
            <a:lstStyle/>
            <a:p>
              <a:pPr lvl="0" algn="ctr" fontAlgn="base">
                <a:buClrTx/>
                <a:buSzTx/>
                <a:buFontTx/>
              </a:pPr>
              <a:r>
                <a:rPr sz="2400" strike="noStrike" noProof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汇报日期：</a:t>
              </a:r>
            </a:p>
          </p:txBody>
        </p:sp>
      </p:grpSp>
    </p:spTree>
  </p:cSld>
  <p:clrMapOvr>
    <a:masterClrMapping/>
  </p:clrMapOvr>
  <p:transition advTm="4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C5CD29A-3ACC-4FB8-9CFB-5F9A5988C3F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DZb6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2W+t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Zb60i+fNZIuQIAAFEKAAAhAAAAdW5pdmVyc2FsL2ZsYXNoX3NraW5fc2V0dGluZ3MueG1slVbbTuMwEH3nK6ruO2GvZSVTCUpXQmIXBIh3p5kmVh07sp2y/fv1ODax24ZmO0KqZ87xXDwzhegNE/OzyYSsJJfqGYxhotSoCboJK66meWuMFOcrKQwIcy6kqimfzj/9ch+SOeQpltyCGstZ0xX0bmbuM4bifXyfoQwRVrJuqNjdy1Ke53S1KZVsRXEytGrXgOJMbCzy4udssRx0wJk2dwbqJKblJco4SqNAa8CQfixRTrI4zYEHTxfuM5LTu/o4+z3almlmHO36M8oQraElpEW+vEYZxgt7e/oqM5SPCQb+Ggv9+gVlEMrpDlR6+e03lEGGbNrmf3qkUbLEgqacjx/xncMlLez4YVQXKCcJmBA6OvkKvjwu19sI5L/Gc09wXJXkj1jXvYWAj55zmBvVAsnCqbPpSr49tMbOB8zXlGsLiFU96NEG/UhbHa5JdT3uCd6YKCKQV/SIV8nbGhZdvBEw1ff4xeLGrYo4vnddFKCCrVdGEfbKHvnHlvUAGSl75DNnBTwIvjuA71s6TnjiG+ofM6q+jz4pvzWDoPYYChZOwYqu7nFydeTbKwKmlgXMNcbzwmrAZyOZ03UxZQdBEUG3rKSGSfEbcfnOZaNJtmfwrXa8sYhhhsOxfnMx2i0dP5g7n50sCOl+FfrkuvPE2CV+NaXG0FVV218lPZ14np0SW5hpdpyBa9LCQd2JtRzJqanagHqRko/1IqSBGOsyGwLLbrSG4CSLSkCy40Um/pJj1RdtnYNa2kdjELom1XW4ipUVt3/mlcEbFClhwNgxTWWvE5S9N2Wk8B0AVK2q0LLdobPULTeMwxbC5EcKl/BQZkTbFh3qtmtzD2sT95vXjGpIvyj6RolxqeEI4dXGJdOVExtG9LyhuXaZJWMfVnB/c7KUwy7D1ovXmDv7TkoutvbDClol/iv5D1BLAwQUAAIACAA2W+tI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A2W+tItIcUDKABAAAuBgAAHwAAAHVuaXZlcnNhbC9odG1sX3NraW5fc2V0dGluZ3MuanONlE1vwjAMhu/8CpRdJ8Q+YbuhwSQkDpPGbdohFFMq0jhKAoMh/vvq8NWk6SC+NK+evo4dOdtGs1gsYc3X5tZ9u/2Hv3cakGb1Em59XdToOenMiGwK4ywHkUlgAbIiZMaFgZO+OyMxZyad62TzSb6mZMjwZFYSVcRCRzQT0VYR7SeirWOJf49go1TVvqJSnydLa1G2EpQWpG1J1Dl3DLt5d6tcYADjCvQFdMYT8Ew7btWRZ8enDkWZSzBXXG5GmGJrwpNFqnEpp3X55xsFurjxxR5ov3TeBp6dyIwdWsjDxIMuRT2pNBgDh7zPA4ooLPgERMm37dY/qGdcLSigV5nJ7JHu3VGUacVTqHSp26PwMVl4VbrZoahyFtZ2TzzcU3iE4BvQFav+I4UHolqqKy5QaUypIxW02vMTKpBPM5keUrcpohwdlmzruncu1B2/z7wRwmCE5pGJzOsejium3kYH1wRZR7GZFzExlhcjmor9HDyQx9PY8Bmh/VeTcWt5Ms+L16F4GanjYIpv0EM5QxJyrhegx4iiqOf70snD5I3dH1BLAwQUAAIACAA2W+t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A2W+tIlBOzImkAAABuAAAAHAAAAHVuaXZlcnNhbC9sb2NhbF9zZXR0aW5ncy54bWwNzDEOgzAMQNGdU1jeKe3WgcDGVpbSA1jERZEcG5GA4PZk+8PTb/szChy8pWDq8PV4IrDO5oMuDn/TUL8RUib1JKbsUA2h76pWbCb5cs4FJliFLt4mjiUyjxSLHHYRqOFTXv/AHpuuugF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NlvrSD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3W+tIzZF56aEOAADyXgAAFwAAAHVuaXZlcnNhbC91bml2ZXJzYWwucG5n7dx5VNLbvgBwy6HJTnUalDJJTbunCdRKKZRs0DzZeE3rlIJD0mm4ZJSCMaTlTdPkqCl4NGny1r1mZB0PDihiKVEG1dXMVMggKRIRUQEZfpfee2sd1Hfe/2+tH2vxc/32z9+ePpu9v/ufnbl3d8jsmYtn2tjYzA7dsW2/jY1dmI2NbeJ0B0uKecvqEMufKfj9IVtsHghdvlhu7LBBu4JsbCpps4wx9pb7Gad3HMLb2Hz35Nt3Ch93L97GJvpy6LagcEK0sodLK2m/2ZIIdFy79ipXeGtL+I6f3ctu3tgRFHRxW5zg1o5jedW+S1F5N+q1y3YPvDiPHeWI+oU+LzSVl6pjOr6qEcwqFcnUOtbc09eVLCEna7VcwDSAoxq6RAAnZeQ5SnhhioMzZtyFQndIAJzXxK/LVbKdNFSjhgkYo8yy7dDXWZP+N8fZ+VQ8xYBgcMiGiNX7ZkEwE/K7IW48tlzalQWlGivN8JxwL9XtYJ9GG1tH+B+XVzGY3/KcpOc2ruVIm3oen0+YkAfm1LfnaKqpChN7pnn8u98uxthvz5+/qV2N8MA+nfB8M30Kz9KXcyfVDIPdDFeH9uanTWqUXf6DGbkChmFiPZb5YWJuuf8rY2L5cExMXqSnp7DIe2LDjjY2bdsePm9S2Y1Nd8ozfrgxUDyh7NTuC+mZV+65T+yhxgvpodEF1/yxLZNbN2v+wn3b4ycxzsp/4P6PC7W4iY07Y7vIa+WtK88mdeMiL+KB/R9LIBPToxxWh4VvW5g7qZtWh9VeYUxVNExs3bPZBxn3Mla6T3I6yJAdCM3EJ0xMPwt5CN8378C2iQU4P4R/WRk78x4IAUKAECAECAFCgBAgBAgBQoAQIAQIAUKAECAECAFCgBAgBAgBQoAQIAQIAUKAECAECAFCgBAgBAgBQoAQIAQIAUKAECAECAFCgBAgBAgBQoAQIAQIAUKAECAECAFCgBAgBAgBQoAQIAQIAUKAECAECAFCgBAgBAgBQoAQIAQIAUKAECDE/0+IRkrMkEkrkej5kImFWy4A9kP6k8EZvP/llL33FzCxMXExTyc92mSblrlnJnPBpMYsYzAOFR3ynlQD05+D/FmyT9m1ScnuttF5tmF2wanhNyd0y2LH6V5pmZimSVWlqdeHNZhGu+r2oEzDA59e0JNV9VpxzyYVB48HsvnrXSWEEql6QxsMFVJAH1dgtaRxVN+/JpAeMMZo0fSoRUzz8N3PCJVOT1P5coHXUNUiieq9SC9NFxT74QbEZG1P8azl2igxgSNNNKQ/wbmOH/asVFyDvi8BeAW4BcUi5UtR7AKlOlCk1Btz8ZCLmR4ooF3fL3Gdlr8nUC871JxHrJYmQhEl/GjRkdqzav8U6jzUxzbDoBXU5gSM0W2somHLxx0LDtaLQqDk30jCTWLsSGLp1y5+T+DoXvfvvERVwVf59WP2n95/Lbq904nmYUjHnWOJB5BWPfh5A9y8eezinEBdT0saBBEhZJ5wRIxV85ei+uiyjIuC19NSslTsJs2Cr0UelixuG5w0BX/FyS9aDb7WRt37QrbOZaQS+u/nzXEAga1Tt0SxhL2fu+zzX0byyFdGWnPLsvi5po/JC+q0+AdWnTMMcUZ3fVzEfIeWeleQ0FI+p4pGHP5ac194nBMF77TLv1v7ub2Z4ELmZrDCCJvmW70qc2h54UsRodnxQHfiUdk/S0+Y36KEhJ+FitU5lnfnhQm3bEw3DrSyUWY1zSmyy2Nv/R5z8UVf61+00sGSgWy4TVPVTgbeukl/oBrVkStYwriRJN5yRy+o5banPJI1YB7r4IqjFs+IoA+FZ6wlutxNEZTJTw/Pml/hepdtoNqNO2sS9yEL1lCtm3OOqUB0xgH+5aKLfLP6byYpeaQ9cs4VL+4heCdKLXYdJuPOP0tH2omg5sHLdVSjFMpNOcYkj3ZuZ16YQ3SRU8xy1xeERnmDyJMWR/Wjl/JGvStcL7MNL2nWo/V72w5zcQh0iDP8qyT5XHCHsRKnjoOaio+LrhdjzmBifL7TK7vYwCl7KRBYBdd/O+FTY7ja3ExGV494z6NBschCfIzsPU9Wp2qoW+L9xY3pUq4ZTOIirGeTzbEf3Kjpg7qtvSaUtMBBgxAZVFygnE2Tp0Ipul7gfPRZhTQb2FAKE9ISj1egAt8SuGrVMPGtIvsNzU9MRRaq8d0Uid6ZL4ozatUaf61mKQ4q9xM3BPDVEj5/KUBGsgK0JlhAlp4AHRoJs8u35cU7ZM6DDhwOz6YrTnLJ+k/0FXFNcW6uO0IeMiSjq66ruayFYS2iU5QltF436mORAsnpweVY//JOt1mG5kL6pVQ9WUjuaYHMbtE8xEta8E3tfIgIxje0ys8Y5Ps1BbN9g5ej6O0QT+gJQPPOoUTNIZCKgVOGEn3bquAW6CMarkue41GajdMgha6Kj0RdLvPfZWjRNvghu/x9z/vY82YM1GXjnTi01XOCSNBbd2d6PU77myiBtB+9eFeEvFdJwVuveKkeDtFciunGQR/gFTEwk7kqQznfAAn7XaQJ7mawfmTcjDOQdwfQSqjT66Nw2apNDVflkSFbGs3kCOxZAb9EFMQX4SgAnidroKG4Ih2RJs/xdVY+eYWUKJceGarWSrDvDl4XmZVpAndGa/uzxkT0XMa5k3W1zst2H+C1e0Z9f7QvT9bN3UNu3enKp/hs+LH3gvkXet/9/xpaueNPfCVkcxfKwz8zymlqjiIcDgFMGpFltlLELgzrU8QuCQlGQiRrTVnrLVULJbwz3zRlb6Pb5avjRPiSrGt/ZX2ojoBDNkTIPRgnpwrM8N29Rf4OZsPpU+hbj1amle+s/YQ5o6i8umf4MmlpfjuRUCdxsZ7cP2Sk7kxrNFuY8NJMgw7791/Ul592YXxKh0WsukoqsyYcMTIz9dRyRvk1Pem4Q/qJCi0MwYRQWuKWYOFc83Odqpwu64909/3+qqou6v5JaEdVmkDnneP8voGWLoiN8UllmTcw9PYnE34u3knj/5TUj0YlKebjKPtLx7RxqJz2FT8NpdQtqNBqiz2tF5cSn4cppWdkSnmDY5MxrUwzwzQKc4C4xXA2xhiQx0glaknIunfmx1G01lc+5gB0zuOx/XO1JpcIplMIxXx36huCUSMPoJTKF3kZmF8phIfkH4Q19O7pXlyS95s1T5Vl/anRZ/5JWzg9Z21YH82P5zctXz2DovDcKI/4S/me4zhtsZt1bVy8B8XnVVHDVahRUQj/19i1YaPUwy/Nnghf135po8ITIeV3U7zb9GdKTJLl+Uho9PV9Q5W/U4+hpC2ko82k0JeUmEdjui4Y0VuIBdiqfidkOY3OIVvGEI0uuwQTFM0VvkwfdVq3IlxLzi1t9+xJ/iI/Lg981c8tFMTZ31n4TBmZLQ7O11fttkyM5ZqhJC7ReuZohA/SucZP+9IEZPTp4bYOeJHIVkvdKcyFHamN+pcLWUwcIHYqNJgR0kBbF7sXWzcXMZJXYgg0G3dubSk6ufW1ec5bVtX/jKJLvHiDH+9+dOFjUxPr7o+dTx/X3rmdwYYBNQUYH1fDaGvwOghwnmIfz3uKi18FiIXT/6jHVkcOST8U9Dq+yhGhZctaUd2l5Vl4mKAz5FrNaoiKO/a+qFx+pRx/mAwcgENwkkBVDyxs1NL+xHhO9zHzUTfN0Z0aeT10yREPhuP88seIkST0k3hLjOGQcUq9yWmXw68Q+9+p7GHP1GVBSHiPk8eDkTc32uO6g/PxsPqNi39Zm6o06HYVWs0Du20lFIOynvrki6KmlZBHRVc7Z2WoAw1cQYLdBX06hk9LXOnaCvxOdvRY1gqUktY8O4HqKIECbcRsel+rs48YV9JRw1T5s9TIFA4ZtZoBxRp87hAb5lwN0ahpB1rhiQLWtDRBKsYHvduHqaNN3cBdPKTTkpa+JRkU67HlWT+Rp6okgTYlxSmmCF48ssU0ta877tD1y+xkc7DcEin90Xll/z1lFYSOlfRHiKnnotlD/syhRJJlRXNqzksstKxpxOe2G2vjq1XeV9/4oelJA18zssv45llTAw6M1MmQLL3gN1qYpnUtgtYuHU7i5o4bI+LGu0zKT067IpjT6EgcSSiRW0KhGv/C6V51LOyjNHihS9yW38iZwulTpFQR1+H4iHdLF85eXeXKrzkYG/PRr7IAgcNe+mPi8J5NGuRNO/A6/lxSSCnLHC3GGiv86Q0LsKW30wWpdBlyA+NwkPGIK1+RmFInCR836VxL9cOJkZ+/FiFH8bwTVE67nFdFNR4e00lImpdn7j/cCOPFzw9rSZO9d0JSstvLCC6USjREnRRsFQT4J2BIs7NOoER1BTSuT+IqmuY9TWqJCg4GqqKvtxPqMI9meElHdnU0VHuwbg7555iaku2qtYmF1ovX4AJR5QPTkaFnfPQh1JB3qcHgQhTWb7yrH/VnIJvHehc7nY3vTFTWvCU4SvkHo3L4vU7DBfOsu+FbaPaCDmOZp8k6CGvPD8flsDorfbzF8s/88zkqvwHCOQdBlxQzdORF9+vn66LlZ6/uuaP2zu/YS3TphFFmpKi+nrSOFH1PK1EMc4Xtk1w5RzRiiV0fB2zcuyNQa8nBJTdK+iFv62gDmetch08WWtEqIc5UuOkIen0iep3/WIkWEchELd6Zl9r0WvTSn5E9h1Qx8iT34g7JiqgklwB/VfJ5rq5mfvK4aH6VreiLvj9Xzv2CF48ygef8UaWTfb5s2mADhRc7cSuZKk/YDO80rkGIlEPIaO6HifuU00stOxjM0D309ncrFOcC910vxx8dl0fp2wsYd8Z0r0k7nIe+gx8vQymn/xLoPXHrZykW7ZgdMfQRDYzRbdWhvD87uNyyE8n/v54nA4aXz2U/c09nw9qknIkbwOpdtrdzs3Eoy4KglABmdt4dr0lbvs0Vqa+D+9iAQ74aarYEe90mnZRWNe32QE9CDx42kD6+3h9+dQieBdkVb1BSbd5hbP0kkeQMG8sndPvubQ+2YNL+A1BLAwQUAAIACAA3W+tIle6RfksAAABrAAAAGwAAAHVuaXZlcnNhbC91bml2ZXJzYWwucG5nLnhtbLOxr8jNUShLLSrOzM+zVTLUM1Cyt+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+tIvnzWSLkCAABRCgAAIQAAAAAAAAABAAAAAAANCAAAdW5pdmVyc2FsL2ZsYXNoX3NraW5fc2V0dGluZ3MueG1sUEsBAgAAFAACAAgANlvrSCqWD2f+AgAAlwsAACYAAAAAAAAAAQAAAAAABQsAAHVuaXZlcnNhbC9odG1sX3B1Ymxpc2hpbmdfc2V0dGluZ3MueG1sUEsBAgAAFAACAAgANlvrSLSHFAygAQAALgYAAB8AAAAAAAAAAQAAAAAARw4AAHVuaXZlcnNhbC9odG1sX3NraW5fc2V0dGluZ3MuanNQSwECAAAUAAIACAA2W+tIPTwv0cEAAADlAQAAGgAAAAAAAAABAAAAAAAkEAAAdW5pdmVyc2FsL2kxOG5fcHJlc2V0cy54bWxQSwECAAAUAAIACAA2W+tIlBOzImkAAABuAAAAHAAAAAAAAAABAAAAAAAdEQAAdW5pdmVyc2FsL2xvY2FsX3NldHRpbmdzLnhtbFBLAQIAABQAAgAIAESUV0cjtE77+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+SwAAAGsAAAAbAAAAAAAAAAEAAAAAAHIlAAB1bml2ZXJzYWwvdW5pdmVyc2FsLnBuZy54bWxQSwUGAAAAAAsACwBJAwAA9iUAAAAA"/>
  <p:tag name="ISPRING_PRESENTATION_TITLE" val="导出1"/>
  <p:tag name="ISLIDE.GUIDESSETTING" val="{&quot;Id&quot;:&quot;GuidesStyle_None&quot;,&quot;Name&quot;:&quot;无&quot;,&quot;HeaderHeight&quot;:0.0,&quot;FooterHeight&quot;:0.0,&quot;SideMargin&quot;:0.0,&quot;TopMargin&quot;:0.0,&quot;BottomMargin&quot;:0.0,&quot;IntervalMargin&quot;:0.0}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FangCloudV2\个人文件\待传\车间级安全生产"/>
  <p:tag name="ISPRING_FIRST_PUBLISH" val="1"/>
  <p:tag name="COMMONDATA" val="eyJoZGlkIjoiMTQ2ZTdhMmZiM2ZjYWE5ZDYzNzJhNzA4MGQzZDk0MD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4.15,&quot;left&quot;:297.6,&quot;top&quot;:75.65,&quot;width&quot;:630.4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9233147"/>
  <p:tag name="MH_LIBRARY" val="GRAPHIC"/>
  <p:tag name="MH_ORDER" val="文本框 1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9233147"/>
  <p:tag name="MH_LIBRARY" val="GRAPHIC"/>
  <p:tag name="MH_ORDER" val="文本框 1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1_BRIGHTNESS" val="-0.25"/>
  <p:tag name="KSO_WM_UNIT_FILL_FORE_SCHEMECOLOR_INDEX_1" val="5"/>
  <p:tag name="KSO_WM_UNIT_FILL_FORE_SCHEMECOLOR_INDEX_1_POS" val="0"/>
  <p:tag name="KSO_WM_UNIT_FILL_FORE_SCHEMECOLOR_INDEX_1_TRANS" val="0.2"/>
  <p:tag name="KSO_WM_UNIT_TEXT_FILL_FORE_SCHEMECOLOR_INDEX_BRIGHTNESS" val="0"/>
  <p:tag name="KSO_WM_UNIT_TEXT_FILL_FORE_SCHEMECOLOR_INDEX" val="2"/>
  <p:tag name="KSO_WM_UNIT_TEXT_FILL_TYPE" val="1"/>
  <p:tag name="KSO_WM_UNIT_FILL_FORE_SCHEMECOLOR_INDEX_BRIGHTNESS" val="0"/>
  <p:tag name="KSO_WM_UNIT_FILL_FORE_SCHEMECOLOR_INDEX" val="9"/>
  <p:tag name="KSO_WM_UNIT_FILL_TYPE" val="1"/>
  <p:tag name="KSO_WM_BEAUTIFY_FLAG" val=""/>
</p:tagLst>
</file>

<file path=ppt/theme/theme1.xml><?xml version="1.0" encoding="utf-8"?>
<a:theme xmlns:a="http://schemas.openxmlformats.org/drawingml/2006/main" name="1_默认设计模板">
  <a:themeElements>
    <a:clrScheme name="橙色系">
      <a:dk1>
        <a:srgbClr val="3D3D3D"/>
      </a:dk1>
      <a:lt1>
        <a:srgbClr val="FFFFFF"/>
      </a:lt1>
      <a:dk2>
        <a:srgbClr val="7F7F7F"/>
      </a:dk2>
      <a:lt2>
        <a:srgbClr val="F6F6F6"/>
      </a:lt2>
      <a:accent1>
        <a:srgbClr val="FC6E00"/>
      </a:accent1>
      <a:accent2>
        <a:srgbClr val="FF931A"/>
      </a:accent2>
      <a:accent3>
        <a:srgbClr val="9E9E9E"/>
      </a:accent3>
      <a:accent4>
        <a:srgbClr val="7F7F7F"/>
      </a:accent4>
      <a:accent5>
        <a:srgbClr val="3D3D3D"/>
      </a:accent5>
      <a:accent6>
        <a:srgbClr val="FF931A"/>
      </a:accent6>
      <a:hlink>
        <a:srgbClr val="FC6E00"/>
      </a:hlink>
      <a:folHlink>
        <a:srgbClr val="9E9E9E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/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+9">
  <a:themeElements>
    <a:clrScheme name="">
      <a:dk1>
        <a:srgbClr val="000000"/>
      </a:dk1>
      <a:lt1>
        <a:srgbClr val="FFFFFF"/>
      </a:lt1>
      <a:dk2>
        <a:srgbClr val="F9F9F9"/>
      </a:dk2>
      <a:lt2>
        <a:srgbClr val="FFFFFF"/>
      </a:lt2>
      <a:accent1>
        <a:srgbClr val="137E89"/>
      </a:accent1>
      <a:accent2>
        <a:srgbClr val="084C61"/>
      </a:accent2>
      <a:accent3>
        <a:srgbClr val="DB3A33"/>
      </a:accent3>
      <a:accent4>
        <a:srgbClr val="F7B62F"/>
      </a:accent4>
      <a:accent5>
        <a:srgbClr val="66595F"/>
      </a:accent5>
      <a:accent6>
        <a:srgbClr val="57AEC9"/>
      </a:accent6>
      <a:hlink>
        <a:srgbClr val="304FFE"/>
      </a:hlink>
      <a:folHlink>
        <a:srgbClr val="492067"/>
      </a:folHlink>
    </a:clrScheme>
    <a:fontScheme name="Custom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0000"/>
              <a:lumOff val="40000"/>
            </a:schemeClr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8">
  <a:themeElements>
    <a:clrScheme name="">
      <a:dk1>
        <a:srgbClr val="000000"/>
      </a:dk1>
      <a:lt1>
        <a:srgbClr val="FFFFFF"/>
      </a:lt1>
      <a:dk2>
        <a:srgbClr val="F9F9F9"/>
      </a:dk2>
      <a:lt2>
        <a:srgbClr val="FFFFFF"/>
      </a:lt2>
      <a:accent1>
        <a:srgbClr val="137E89"/>
      </a:accent1>
      <a:accent2>
        <a:srgbClr val="084C61"/>
      </a:accent2>
      <a:accent3>
        <a:srgbClr val="DB3A33"/>
      </a:accent3>
      <a:accent4>
        <a:srgbClr val="F7B62F"/>
      </a:accent4>
      <a:accent5>
        <a:srgbClr val="66595F"/>
      </a:accent5>
      <a:accent6>
        <a:srgbClr val="57AEC9"/>
      </a:accent6>
      <a:hlink>
        <a:srgbClr val="304FFE"/>
      </a:hlink>
      <a:folHlink>
        <a:srgbClr val="492067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深蓝橙色</Template>
  <TotalTime>1</TotalTime>
  <Words>5176</Words>
  <PresentationFormat>自定义</PresentationFormat>
  <Paragraphs>457</Paragraphs>
  <Slides>53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53</vt:i4>
      </vt:variant>
    </vt:vector>
  </HeadingPairs>
  <TitlesOfParts>
    <vt:vector size="65" baseType="lpstr">
      <vt:lpstr>等线</vt:lpstr>
      <vt:lpstr>等线 Light</vt:lpstr>
      <vt:lpstr>方正黑体简体</vt:lpstr>
      <vt:lpstr>微软雅黑</vt:lpstr>
      <vt:lpstr>微软雅黑 Light</vt:lpstr>
      <vt:lpstr>Arial</vt:lpstr>
      <vt:lpstr>Calibri</vt:lpstr>
      <vt:lpstr>Impact</vt:lpstr>
      <vt:lpstr>Wingdings</vt:lpstr>
      <vt:lpstr>1_默认设计模板</vt:lpstr>
      <vt:lpstr>+9</vt:lpstr>
      <vt:lpstr>98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2019-06-25T07:30:00Z</dcterms:created>
  <dcterms:modified xsi:type="dcterms:W3CDTF">2026-10-04T04:48:12Z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73FA21696BF84087AB0991A6B14F8465_13</vt:lpwstr>
  </property>
</Properties>
</file>