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3.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67"/>
  </p:notesMasterIdLst>
  <p:sldIdLst>
    <p:sldId id="899" r:id="rId3"/>
    <p:sldId id="835" r:id="rId4"/>
    <p:sldId id="837" r:id="rId5"/>
    <p:sldId id="836" r:id="rId6"/>
    <p:sldId id="518" r:id="rId7"/>
    <p:sldId id="517" r:id="rId8"/>
    <p:sldId id="526" r:id="rId9"/>
    <p:sldId id="738" r:id="rId10"/>
    <p:sldId id="664" r:id="rId11"/>
    <p:sldId id="527" r:id="rId12"/>
    <p:sldId id="528" r:id="rId13"/>
    <p:sldId id="529" r:id="rId14"/>
    <p:sldId id="530" r:id="rId15"/>
    <p:sldId id="531" r:id="rId16"/>
    <p:sldId id="532" r:id="rId17"/>
    <p:sldId id="533" r:id="rId18"/>
    <p:sldId id="534" r:id="rId19"/>
    <p:sldId id="535" r:id="rId20"/>
    <p:sldId id="537" r:id="rId21"/>
    <p:sldId id="655" r:id="rId22"/>
    <p:sldId id="539" r:id="rId23"/>
    <p:sldId id="540" r:id="rId24"/>
    <p:sldId id="542" r:id="rId25"/>
    <p:sldId id="543" r:id="rId26"/>
    <p:sldId id="544" r:id="rId27"/>
    <p:sldId id="545" r:id="rId28"/>
    <p:sldId id="546" r:id="rId29"/>
    <p:sldId id="547" r:id="rId30"/>
    <p:sldId id="549" r:id="rId31"/>
    <p:sldId id="573" r:id="rId32"/>
    <p:sldId id="575" r:id="rId33"/>
    <p:sldId id="620" r:id="rId34"/>
    <p:sldId id="626" r:id="rId35"/>
    <p:sldId id="627" r:id="rId36"/>
    <p:sldId id="628" r:id="rId37"/>
    <p:sldId id="629" r:id="rId38"/>
    <p:sldId id="630" r:id="rId39"/>
    <p:sldId id="631" r:id="rId40"/>
    <p:sldId id="632" r:id="rId41"/>
    <p:sldId id="633" r:id="rId42"/>
    <p:sldId id="634" r:id="rId43"/>
    <p:sldId id="635" r:id="rId44"/>
    <p:sldId id="813" r:id="rId45"/>
    <p:sldId id="637" r:id="rId46"/>
    <p:sldId id="638" r:id="rId47"/>
    <p:sldId id="639" r:id="rId48"/>
    <p:sldId id="640" r:id="rId49"/>
    <p:sldId id="641" r:id="rId50"/>
    <p:sldId id="642" r:id="rId51"/>
    <p:sldId id="648" r:id="rId52"/>
    <p:sldId id="814" r:id="rId53"/>
    <p:sldId id="815" r:id="rId54"/>
    <p:sldId id="658" r:id="rId55"/>
    <p:sldId id="659" r:id="rId56"/>
    <p:sldId id="660" r:id="rId57"/>
    <p:sldId id="661" r:id="rId58"/>
    <p:sldId id="662" r:id="rId59"/>
    <p:sldId id="657" r:id="rId60"/>
    <p:sldId id="663" r:id="rId61"/>
    <p:sldId id="812" r:id="rId62"/>
    <p:sldId id="735" r:id="rId63"/>
    <p:sldId id="736" r:id="rId64"/>
    <p:sldId id="737" r:id="rId65"/>
    <p:sldId id="405" r:id="rId66"/>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36">
          <p15:clr>
            <a:srgbClr val="A4A3A4"/>
          </p15:clr>
        </p15:guide>
        <p15:guide id="2" pos="288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4E3"/>
    <a:srgbClr val="0000CC"/>
    <a:srgbClr val="FF33CC"/>
    <a:srgbClr val="FF0000"/>
    <a:srgbClr val="6699FF"/>
    <a:srgbClr val="99FF66"/>
    <a:srgbClr val="FFD243"/>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9"/>
    <p:restoredTop sz="94589"/>
  </p:normalViewPr>
  <p:slideViewPr>
    <p:cSldViewPr showGuides="1">
      <p:cViewPr varScale="1">
        <p:scale>
          <a:sx n="68" d="100"/>
          <a:sy n="68" d="100"/>
        </p:scale>
        <p:origin x="1440" y="66"/>
      </p:cViewPr>
      <p:guideLst>
        <p:guide orient="horz" pos="2136"/>
        <p:guide pos="2887"/>
      </p:guideLst>
    </p:cSldViewPr>
  </p:slideViewPr>
  <p:outlineViewPr>
    <p:cViewPr>
      <p:scale>
        <a:sx n="33" d="100"/>
        <a:sy n="33" d="100"/>
      </p:scale>
      <p:origin x="0" y="925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a:buFontTx/>
              <a:buNone/>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a:buFontTx/>
              <a:buNone/>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2" name="Rectangle 4"/>
          <p:cNvSpPr>
            <a:spLocks noGrp="1" noRot="1" noChangeAspect="1"/>
          </p:cNvSpPr>
          <p:nvPr>
            <p:ph type="sldImg"/>
          </p:nvPr>
        </p:nvSpPr>
        <p:spPr>
          <a:xfrm>
            <a:off x="1143000" y="685800"/>
            <a:ext cx="4572000" cy="3429000"/>
          </a:xfrm>
          <a:prstGeom prst="rect">
            <a:avLst/>
          </a:prstGeom>
          <a:noFill/>
          <a:ln w="9525">
            <a:noFill/>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a:buFontTx/>
              <a:buNone/>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lstStyle/>
          <a:p>
            <a:pPr lvl="0" algn="r" eaLnBrk="1" fontAlgn="base" hangingPunct="1"/>
            <a:fld id="{9A0DB2DC-4C9A-4742-B13C-FB6460FD3503}" type="slidenum">
              <a:rPr lang="en-US" altLang="zh-CN" sz="1200" strike="noStrike" noProof="1" dirty="0">
                <a:latin typeface="Arial" panose="020B0604020202020204" pitchFamily="34" charset="0"/>
                <a:ea typeface="宋体" panose="02010600030101010101" pitchFamily="2" charset="-122"/>
                <a:cs typeface="+mn-cs"/>
              </a:rPr>
              <a:t>‹#›</a:t>
            </a:fld>
            <a:endParaRPr lang="en-US" altLang="zh-CN" sz="1200" strike="noStrike" noProof="1"/>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a:xfrm>
            <a:off x="1141413" y="684213"/>
            <a:ext cx="4572000" cy="3429000"/>
          </a:xfrm>
          <a:ln/>
        </p:spPr>
      </p:sp>
      <p:sp>
        <p:nvSpPr>
          <p:cNvPr id="35843" name="Rectangle 3"/>
          <p:cNvSpPr>
            <a:spLocks noGrp="1" noRot="1"/>
          </p:cNvSpPr>
          <p:nvPr>
            <p:ph type="body"/>
          </p:nvPr>
        </p:nvSpPr>
        <p:spPr>
          <a:xfrm>
            <a:off x="912813" y="4341813"/>
            <a:ext cx="5029200" cy="4114800"/>
          </a:xfrm>
          <a:ln/>
        </p:spPr>
        <p:txBody>
          <a:bodyPr wrap="square" lIns="91440" tIns="45720" rIns="91440" bIns="45720" anchor="ctr" anchorCtr="0"/>
          <a:lstStyle/>
          <a:p>
            <a:pPr lvl="0" eaLnBrk="1" hangingPunct="1"/>
            <a:endParaRPr lang="zh-CN" altLang="en-US" dirty="0"/>
          </a:p>
          <a:p>
            <a:pPr lvl="0" eaLnBrk="1" hangingPunct="1"/>
            <a:r>
              <a:rPr lang="zh-CN" altLang="en-US" dirty="0"/>
              <a:t>主要内容：</a:t>
            </a:r>
          </a:p>
          <a:p>
            <a:pPr lvl="0" eaLnBrk="1" hangingPunct="1"/>
            <a:endParaRPr lang="zh-CN" altLang="en-US" dirty="0"/>
          </a:p>
          <a:p>
            <a:pPr lvl="0" eaLnBrk="1" hangingPunct="1"/>
            <a:endParaRPr lang="zh-CN" altLang="en-US" dirty="0"/>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a:xfrm>
            <a:off x="1141413" y="684213"/>
            <a:ext cx="4572000" cy="3429000"/>
          </a:xfrm>
          <a:ln/>
        </p:spPr>
      </p:sp>
      <p:sp>
        <p:nvSpPr>
          <p:cNvPr id="50179" name="Rectangle 3"/>
          <p:cNvSpPr>
            <a:spLocks noGrp="1" noRot="1"/>
          </p:cNvSpPr>
          <p:nvPr>
            <p:ph type="body"/>
          </p:nvPr>
        </p:nvSpPr>
        <p:spPr>
          <a:xfrm>
            <a:off x="912813" y="4341813"/>
            <a:ext cx="5029200" cy="4114800"/>
          </a:xfrm>
          <a:ln/>
        </p:spPr>
        <p:txBody>
          <a:bodyPr wrap="square" lIns="91440" tIns="45720" rIns="91440" bIns="45720" anchor="ctr" anchorCtr="0"/>
          <a:lstStyle/>
          <a:p>
            <a:pPr lvl="0" eaLnBrk="1" hangingPunct="1"/>
            <a:r>
              <a:rPr lang="zh-CN" altLang="en-US" dirty="0"/>
              <a:t>呼吸器</a:t>
            </a:r>
          </a:p>
          <a:p>
            <a:pPr lvl="0" eaLnBrk="1" hangingPunct="1"/>
            <a:r>
              <a:rPr lang="zh-CN" altLang="en-US" dirty="0"/>
              <a:t>过滤式（净化式）</a:t>
            </a:r>
          </a:p>
          <a:p>
            <a:pPr lvl="0" eaLnBrk="1" hangingPunct="1"/>
            <a:r>
              <a:rPr lang="zh-CN" altLang="en-US" dirty="0"/>
              <a:t>隔绝式（供气式）</a:t>
            </a:r>
          </a:p>
          <a:p>
            <a:pPr lvl="0" eaLnBrk="1" hangingPunct="1"/>
            <a:r>
              <a:rPr lang="zh-CN" altLang="en-US" dirty="0"/>
              <a:t>防尘口罩（防尘面具）</a:t>
            </a:r>
          </a:p>
          <a:p>
            <a:pPr lvl="0" eaLnBrk="1" hangingPunct="1"/>
            <a:r>
              <a:rPr lang="zh-CN" altLang="en-US" dirty="0"/>
              <a:t>防毒口罩（防毒面具）</a:t>
            </a:r>
          </a:p>
          <a:p>
            <a:pPr lvl="0" eaLnBrk="1" hangingPunct="1"/>
            <a:r>
              <a:rPr lang="zh-CN" altLang="en-US" dirty="0"/>
              <a:t>长管式</a:t>
            </a:r>
          </a:p>
          <a:p>
            <a:pPr lvl="0" eaLnBrk="1" hangingPunct="1"/>
            <a:r>
              <a:rPr lang="zh-CN" altLang="en-US" dirty="0"/>
              <a:t>自给式</a:t>
            </a:r>
          </a:p>
          <a:p>
            <a:pPr lvl="0" eaLnBrk="1" hangingPunct="1"/>
            <a:r>
              <a:rPr lang="zh-CN" altLang="en-US" dirty="0"/>
              <a:t>自吸式</a:t>
            </a:r>
          </a:p>
          <a:p>
            <a:pPr lvl="0" eaLnBrk="1" hangingPunct="1"/>
            <a:r>
              <a:rPr lang="zh-CN" altLang="en-US" dirty="0"/>
              <a:t>送风式</a:t>
            </a:r>
          </a:p>
          <a:p>
            <a:pPr lvl="0" eaLnBrk="1" hangingPunct="1"/>
            <a:r>
              <a:rPr lang="zh-CN" altLang="en-US" dirty="0"/>
              <a:t>氧气</a:t>
            </a:r>
          </a:p>
          <a:p>
            <a:pPr lvl="0" eaLnBrk="1" hangingPunct="1"/>
            <a:r>
              <a:rPr lang="zh-CN" altLang="en-US" dirty="0"/>
              <a:t>空气</a:t>
            </a:r>
          </a:p>
          <a:p>
            <a:pPr lvl="0" eaLnBrk="1" hangingPunct="1"/>
            <a:r>
              <a:rPr lang="zh-CN" altLang="en-US" dirty="0"/>
              <a:t>化学氧</a:t>
            </a:r>
          </a:p>
          <a:p>
            <a:pPr lvl="0" eaLnBrk="1" hangingPunct="1"/>
            <a:endParaRPr lang="zh-CN" altLang="en-US" dirty="0"/>
          </a:p>
          <a:p>
            <a:pPr lvl="0" eaLnBrk="1" hangingPunct="1"/>
            <a:endParaRPr lang="zh-CN" altLang="en-US" dirty="0"/>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Rot="1" noChangeAspect="1" noTextEdit="1"/>
          </p:cNvSpPr>
          <p:nvPr>
            <p:ph type="sldImg"/>
          </p:nvPr>
        </p:nvSpPr>
        <p:spPr>
          <a:xfrm>
            <a:off x="1141413" y="684213"/>
            <a:ext cx="4572000" cy="3429000"/>
          </a:xfrm>
          <a:ln/>
        </p:spPr>
      </p:sp>
      <p:sp>
        <p:nvSpPr>
          <p:cNvPr id="52227" name="Rectangle 3"/>
          <p:cNvSpPr>
            <a:spLocks noGrp="1" noRot="1"/>
          </p:cNvSpPr>
          <p:nvPr>
            <p:ph type="body"/>
          </p:nvPr>
        </p:nvSpPr>
        <p:spPr>
          <a:xfrm>
            <a:off x="912813" y="4341813"/>
            <a:ext cx="5029200" cy="4114800"/>
          </a:xfrm>
          <a:ln/>
        </p:spPr>
        <p:txBody>
          <a:bodyPr wrap="square" lIns="91440" tIns="45720" rIns="91440" bIns="45720" anchor="ctr" anchorCtr="0"/>
          <a:lstStyle/>
          <a:p>
            <a:pPr lvl="0" eaLnBrk="1" hangingPunct="1"/>
            <a:endParaRPr lang="zh-CN" altLang="en-US" dirty="0"/>
          </a:p>
          <a:p>
            <a:pPr lvl="0" eaLnBrk="1" hangingPunct="1"/>
            <a:endParaRPr lang="zh-CN" altLang="en-US" dirty="0"/>
          </a:p>
          <a:p>
            <a:pPr lvl="0" eaLnBrk="1" hangingPunct="1"/>
            <a:endParaRPr lang="zh-CN" altLang="en-US" dirty="0"/>
          </a:p>
          <a:p>
            <a:pPr lvl="0" eaLnBrk="1" hangingPunct="1"/>
            <a:endParaRPr lang="zh-CN" altLang="en-US" dirty="0"/>
          </a:p>
          <a:p>
            <a:pPr lvl="0" eaLnBrk="1" hangingPunct="1"/>
            <a:endParaRPr lang="zh-CN" altLang="en-US" dirty="0"/>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Rot="1" noChangeAspect="1" noTextEdit="1"/>
          </p:cNvSpPr>
          <p:nvPr>
            <p:ph type="sldImg"/>
          </p:nvPr>
        </p:nvSpPr>
        <p:spPr>
          <a:xfrm>
            <a:off x="1141413" y="684213"/>
            <a:ext cx="4572000" cy="3429000"/>
          </a:xfrm>
          <a:ln/>
        </p:spPr>
      </p:sp>
      <p:sp>
        <p:nvSpPr>
          <p:cNvPr id="55299" name="Rectangle 3"/>
          <p:cNvSpPr>
            <a:spLocks noGrp="1" noRot="1"/>
          </p:cNvSpPr>
          <p:nvPr>
            <p:ph type="body"/>
          </p:nvPr>
        </p:nvSpPr>
        <p:spPr>
          <a:xfrm>
            <a:off x="912813" y="4341813"/>
            <a:ext cx="5029200" cy="4114800"/>
          </a:xfrm>
          <a:ln/>
        </p:spPr>
        <p:txBody>
          <a:bodyPr wrap="square" lIns="91440" tIns="45720" rIns="91440" bIns="45720" anchor="ctr" anchorCtr="0"/>
          <a:lstStyle/>
          <a:p>
            <a:pPr lvl="0" eaLnBrk="1" hangingPunct="1"/>
            <a:endParaRPr lang="zh-CN" altLang="en-US" sz="3600" dirty="0"/>
          </a:p>
          <a:p>
            <a:pPr lvl="0" eaLnBrk="1" hangingPunct="1"/>
            <a:endParaRPr lang="zh-CN" altLang="en-US" sz="3600" dirty="0"/>
          </a:p>
        </p:txBody>
      </p:sp>
    </p:spTree>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Rot="1" noChangeAspect="1" noTextEdit="1"/>
          </p:cNvSpPr>
          <p:nvPr>
            <p:ph type="sldImg"/>
          </p:nvPr>
        </p:nvSpPr>
        <p:spPr>
          <a:xfrm>
            <a:off x="1141413" y="684213"/>
            <a:ext cx="4572000" cy="3429000"/>
          </a:xfrm>
          <a:ln/>
        </p:spPr>
      </p:sp>
      <p:sp>
        <p:nvSpPr>
          <p:cNvPr id="57347" name="Rectangle 3"/>
          <p:cNvSpPr>
            <a:spLocks noGrp="1" noRot="1"/>
          </p:cNvSpPr>
          <p:nvPr>
            <p:ph type="body"/>
          </p:nvPr>
        </p:nvSpPr>
        <p:spPr>
          <a:xfrm>
            <a:off x="912813" y="4341813"/>
            <a:ext cx="5029200" cy="4114800"/>
          </a:xfrm>
          <a:ln/>
        </p:spPr>
        <p:txBody>
          <a:bodyPr wrap="square" lIns="91440" tIns="45720" rIns="91440" bIns="45720" anchor="ctr" anchorCtr="0"/>
          <a:lstStyle/>
          <a:p>
            <a:pPr lvl="0" eaLnBrk="1" hangingPunct="1"/>
            <a:r>
              <a:rPr lang="zh-CN" altLang="en-US" dirty="0"/>
              <a:t>事故现场</a:t>
            </a:r>
          </a:p>
          <a:p>
            <a:pPr lvl="0" eaLnBrk="1" hangingPunct="1"/>
            <a:endParaRPr lang="zh-CN" altLang="en-US" dirty="0"/>
          </a:p>
          <a:p>
            <a:pPr lvl="0" eaLnBrk="1" hangingPunct="1"/>
            <a:endParaRPr lang="zh-CN" altLang="en-US" dirty="0"/>
          </a:p>
        </p:txBody>
      </p:sp>
    </p:spTree>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Rot="1" noChangeAspect="1" noTextEdit="1"/>
          </p:cNvSpPr>
          <p:nvPr>
            <p:ph type="sldImg"/>
          </p:nvPr>
        </p:nvSpPr>
        <p:spPr>
          <a:xfrm>
            <a:off x="1141413" y="684213"/>
            <a:ext cx="4572000" cy="3429000"/>
          </a:xfrm>
          <a:ln/>
        </p:spPr>
      </p:sp>
      <p:sp>
        <p:nvSpPr>
          <p:cNvPr id="63491" name="Rectangle 3"/>
          <p:cNvSpPr>
            <a:spLocks noGrp="1" noRot="1"/>
          </p:cNvSpPr>
          <p:nvPr>
            <p:ph type="body"/>
          </p:nvPr>
        </p:nvSpPr>
        <p:spPr>
          <a:xfrm>
            <a:off x="912813" y="4341813"/>
            <a:ext cx="5029200" cy="4114800"/>
          </a:xfrm>
          <a:ln/>
        </p:spPr>
        <p:txBody>
          <a:bodyPr wrap="square" lIns="91440" tIns="45720" rIns="91440" bIns="45720" anchor="ctr" anchorCtr="0"/>
          <a:lstStyle/>
          <a:p>
            <a:pPr lvl="0" eaLnBrk="1" hangingPunct="1"/>
            <a:endParaRPr lang="zh-CN" altLang="en-US" sz="1000" dirty="0"/>
          </a:p>
          <a:p>
            <a:pPr lvl="0" eaLnBrk="1" hangingPunct="1"/>
            <a:endParaRPr lang="zh-CN" altLang="en-US" sz="1000" dirty="0"/>
          </a:p>
          <a:p>
            <a:pPr lvl="0" eaLnBrk="1" hangingPunct="1"/>
            <a:endParaRPr lang="zh-CN" altLang="en-US" sz="1000" dirty="0"/>
          </a:p>
          <a:p>
            <a:pPr lvl="0" eaLnBrk="1" hangingPunct="1"/>
            <a:endParaRPr lang="zh-CN" altLang="en-US" sz="1000" dirty="0"/>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file:///C:\Users\1V994W2\PycharmProjects\PPT_Background_Generation/pic_temp/pic_sup.png" TargetMode="External"/><Relationship Id="rId3" Type="http://schemas.openxmlformats.org/officeDocument/2006/relationships/tags" Target="../tags/tag9.xml"/><Relationship Id="rId7" Type="http://schemas.openxmlformats.org/officeDocument/2006/relationships/image" Target="../media/image2.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2.xml"/><Relationship Id="rId5" Type="http://schemas.openxmlformats.org/officeDocument/2006/relationships/tags" Target="../tags/tag11.xml"/><Relationship Id="rId4" Type="http://schemas.openxmlformats.org/officeDocument/2006/relationships/tags" Target="../tags/tag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a:t>单击此处编辑母版标题样式</a:t>
            </a:r>
          </a:p>
        </p:txBody>
      </p:sp>
      <p:sp>
        <p:nvSpPr>
          <p:cNvPr id="3" name="内容占位符 2"/>
          <p:cNvSpPr>
            <a:spLocks noGrp="1"/>
          </p:cNvSpPr>
          <p:nvPr>
            <p:ph idx="1"/>
          </p:nvPr>
        </p:nvSpPr>
        <p:spPr/>
        <p:txBody>
          <a:body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658266D-76F7-4374-BE29-67462D2DA85F}"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t>2023-07-19</a:t>
            </a:fld>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658266D-76F7-4374-BE29-67462D2DA85F}"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t>2023-07-19</a:t>
            </a:fld>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p:cNvPicPr/>
          <p:nvPr userDrawn="1">
            <p:custDataLst>
              <p:tags r:id="rId1"/>
            </p:custDataLst>
          </p:nvPr>
        </p:nvPicPr>
        <p:blipFill>
          <a:blip r:embed="rId7" r:link="rId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6" name="日期占位符 15"/>
          <p:cNvSpPr>
            <a:spLocks noGrp="1"/>
          </p:cNvSpPr>
          <p:nvPr>
            <p:ph type="dt" sz="half" idx="10"/>
            <p:custDataLst>
              <p:tags r:id="rId2"/>
            </p:custDataLst>
          </p:nvPr>
        </p:nvSpPr>
        <p:spPr>
          <a:xfrm>
            <a:off x="659807" y="6389433"/>
            <a:ext cx="2025000" cy="237600"/>
          </a:xfrm>
        </p:spPr>
        <p:txBody>
          <a:bodyPr wrap="square">
            <a:normAutofit/>
          </a:bodyPr>
          <a:lstStyle>
            <a:lvl1pPr>
              <a:defRPr>
                <a:latin typeface="Arial" panose="020B0604020202020204" pitchFamily="34" charset="0"/>
                <a:ea typeface="微软雅黑" panose="020B0503020204020204" charset="-122"/>
              </a:defRPr>
            </a:lvl1pPr>
          </a:lstStyle>
          <a:p>
            <a:fld id="{760FBDFE-C587-4B4C-A407-44438C67B59E}" type="datetimeFigureOut">
              <a:rPr lang="zh-CN" altLang="en-US" smtClean="0"/>
              <a:t>2023-07-19</a:t>
            </a:fld>
            <a:endParaRPr lang="zh-CN" altLang="en-US"/>
          </a:p>
        </p:txBody>
      </p:sp>
      <p:sp>
        <p:nvSpPr>
          <p:cNvPr id="17" name="页脚占位符 16"/>
          <p:cNvSpPr>
            <a:spLocks noGrp="1"/>
          </p:cNvSpPr>
          <p:nvPr>
            <p:ph type="ftr" sz="quarter" idx="11"/>
            <p:custDataLst>
              <p:tags r:id="rId3"/>
            </p:custDataLst>
          </p:nvPr>
        </p:nvSpPr>
        <p:spPr>
          <a:xfrm>
            <a:off x="3087000" y="6389433"/>
            <a:ext cx="2970000" cy="237600"/>
          </a:xfrm>
        </p:spPr>
        <p:txBody>
          <a:bodyPr wrap="square">
            <a:normAutofit/>
          </a:bodyPr>
          <a:lstStyle>
            <a:lvl1pPr>
              <a:defRPr>
                <a:latin typeface="Arial" panose="020B0604020202020204" pitchFamily="34" charset="0"/>
                <a:ea typeface="微软雅黑" panose="020B0503020204020204" charset="-122"/>
              </a:defRPr>
            </a:lvl1pPr>
          </a:lstStyle>
          <a:p>
            <a:endParaRPr lang="zh-CN" altLang="en-US" dirty="0"/>
          </a:p>
        </p:txBody>
      </p:sp>
      <p:sp>
        <p:nvSpPr>
          <p:cNvPr id="18" name="灯片编号占位符 17"/>
          <p:cNvSpPr>
            <a:spLocks noGrp="1"/>
          </p:cNvSpPr>
          <p:nvPr>
            <p:ph type="sldNum" sz="quarter" idx="12"/>
            <p:custDataLst>
              <p:tags r:id="rId4"/>
            </p:custDataLst>
          </p:nvPr>
        </p:nvSpPr>
        <p:spPr>
          <a:xfrm>
            <a:off x="6457950" y="6389433"/>
            <a:ext cx="2025000" cy="237600"/>
          </a:xfrm>
        </p:spPr>
        <p:txBody>
          <a:bodyPr wrap="square">
            <a:normAutofit/>
          </a:bodyPr>
          <a:lstStyle>
            <a:lvl1pPr>
              <a:defRPr>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2" name="标题 1"/>
          <p:cNvSpPr>
            <a:spLocks noGrp="1"/>
          </p:cNvSpPr>
          <p:nvPr>
            <p:ph type="ctrTitle" idx="13" hasCustomPrompt="1"/>
            <p:custDataLst>
              <p:tags r:id="rId5"/>
            </p:custDataLst>
          </p:nvPr>
        </p:nvSpPr>
        <p:spPr>
          <a:xfrm>
            <a:off x="2190731" y="2512695"/>
            <a:ext cx="4762538" cy="1832610"/>
          </a:xfrm>
        </p:spPr>
        <p:txBody>
          <a:bodyPr vert="horz" wrap="square" lIns="0" tIns="0" rIns="0" bIns="0" anchor="ctr" anchorCtr="0">
            <a:normAutofit/>
          </a:bodyPr>
          <a:lstStyle>
            <a:lvl1pPr marL="0" marR="0" indent="0" algn="ctr" defTabSz="914400" rtl="0" eaLnBrk="1" fontAlgn="auto" latinLnBrk="0" hangingPunct="1">
              <a:lnSpc>
                <a:spcPct val="100000"/>
              </a:lnSpc>
              <a:spcBef>
                <a:spcPct val="0"/>
              </a:spcBef>
              <a:spcAft>
                <a:spcPts val="0"/>
              </a:spcAft>
              <a:buClrTx/>
              <a:buSzPts val="7200"/>
              <a:buFont typeface="Arial" panose="020B0604020202020204" pitchFamily="34" charset="0"/>
              <a:buNone/>
              <a:defRPr sz="5400" b="0" spc="0">
                <a:solidFill>
                  <a:schemeClr val="bg1"/>
                </a:solidFill>
                <a:latin typeface="Arial" panose="020B0604020202020204" pitchFamily="34" charset="0"/>
                <a:ea typeface="汉仪旗黑-85S" panose="00020600040101010101" pitchFamily="18" charset="-122"/>
              </a:defRPr>
            </a:lvl1pPr>
          </a:lstStyle>
          <a:p>
            <a:r>
              <a:rPr lang="zh-CN" altLang="en-US" dirty="0"/>
              <a:t>编辑标题</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6.xml"/><Relationship Id="rId3" Type="http://schemas.openxmlformats.org/officeDocument/2006/relationships/tags" Target="../tags/tag1.xml"/><Relationship Id="rId7" Type="http://schemas.openxmlformats.org/officeDocument/2006/relationships/tags" Target="../tags/tag5.xml"/><Relationship Id="rId2"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4"/>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p>
        </p:txBody>
      </p:sp>
      <p:sp>
        <p:nvSpPr>
          <p:cNvPr id="1027" name="文本占位符 2"/>
          <p:cNvSpPr>
            <a:spLocks noGrp="1"/>
          </p:cNvSpPr>
          <p:nvPr>
            <p:ph type="body"/>
          </p:nvPr>
        </p:nvSpPr>
        <p:spPr>
          <a:xfrm>
            <a:off x="457200" y="1600200"/>
            <a:ext cx="8229600" cy="4525963"/>
          </a:xfrm>
          <a:prstGeom prst="rect">
            <a:avLst/>
          </a:prstGeom>
          <a:noFill/>
          <a:ln w="9525">
            <a:noFill/>
          </a:ln>
        </p:spPr>
        <p:txBody>
          <a:bodyPr anchor="t" anchorCtr="0"/>
          <a:lstStyle/>
          <a:p>
            <a:pPr lvl="0"/>
            <a:r>
              <a:rPr lang="zh-CN" altLang="en-US" dirty="0"/>
              <a:t>单击此处编辑母版文本样式</a:t>
            </a:r>
          </a:p>
          <a:p>
            <a:pPr lvl="1" indent="-285750"/>
            <a:r>
              <a:rPr lang="zh-CN" altLang="en-US" dirty="0"/>
              <a:t>第二级</a:t>
            </a:r>
          </a:p>
          <a:p>
            <a:pPr lvl="2" indent="-228600"/>
            <a:r>
              <a:rPr lang="zh-CN" altLang="en-US" dirty="0"/>
              <a:t>第三级</a:t>
            </a:r>
          </a:p>
          <a:p>
            <a:pPr lvl="3" indent="-228600"/>
            <a:r>
              <a:rPr lang="zh-CN" altLang="en-US" dirty="0"/>
              <a:t>第四级</a:t>
            </a:r>
          </a:p>
          <a:p>
            <a:pPr lvl="4" indent="-228600"/>
            <a:r>
              <a:rPr lang="zh-CN" altLang="en-US" dirty="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658266D-76F7-4374-BE29-67462D2DA85F}"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t>2023-07-19</a:t>
            </a:fld>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1" fontAlgn="base" hangingPunct="1"/>
            <a:fld id="{9A0DB2DC-4C9A-4742-B13C-FB6460FD3503}" type="slidenum">
              <a:rPr lang="zh-CN" altLang="en-US" strike="noStrike" noProof="1" dirty="0">
                <a:latin typeface="Arial" panose="020B0604020202020204" pitchFamily="34" charset="0"/>
                <a:ea typeface="宋体" panose="02010600030101010101" pitchFamily="2" charset="-122"/>
                <a:cs typeface="+mn-cs"/>
              </a:rPr>
              <a:t>‹#›</a:t>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50" r:id="rId1"/>
    <p:sldLayoutId id="2147483655"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
            </p:custDataLst>
          </p:nvPr>
        </p:nvSpPr>
        <p:spPr>
          <a:xfrm>
            <a:off x="502412" y="1189673"/>
            <a:ext cx="8139178" cy="331473"/>
          </a:xfrm>
          <a:prstGeom prst="rect">
            <a:avLst/>
          </a:prstGeom>
        </p:spPr>
        <p:txBody>
          <a:bodyPr vert="horz" wrap="square"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4"/>
            </p:custDataLst>
          </p:nvPr>
        </p:nvSpPr>
        <p:spPr>
          <a:xfrm>
            <a:off x="502412" y="1578299"/>
            <a:ext cx="8139178" cy="4041680"/>
          </a:xfrm>
          <a:prstGeom prst="rect">
            <a:avLst/>
          </a:prstGeom>
        </p:spPr>
        <p:txBody>
          <a:bodyPr vert="horz" wrap="square" lIns="90170" tIns="46990" rIns="90170" bIns="4699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5"/>
            </p:custDataLst>
          </p:nvPr>
        </p:nvSpPr>
        <p:spPr>
          <a:xfrm>
            <a:off x="659807" y="5619625"/>
            <a:ext cx="2025000" cy="237600"/>
          </a:xfrm>
          <a:prstGeom prst="rect">
            <a:avLst/>
          </a:prstGeom>
        </p:spPr>
        <p:txBody>
          <a:bodyPr vert="horz" wrap="square" lIns="91440" tIns="45720" rIns="91440" bIns="45720" rtlCol="0" anchor="ctr">
            <a:normAutofit/>
          </a:bodyPr>
          <a:lstStyle>
            <a:lvl1pPr algn="l">
              <a:defRPr sz="900">
                <a:solidFill>
                  <a:schemeClr val="tx1">
                    <a:tint val="75000"/>
                  </a:schemeClr>
                </a:solidFill>
                <a:latin typeface="Arial" panose="020B0604020202020204" pitchFamily="34" charset="0"/>
                <a:ea typeface="微软雅黑" panose="020B0503020204020204" charset="-122"/>
              </a:defRPr>
            </a:lvl1pPr>
          </a:lstStyle>
          <a:p>
            <a:fld id="{760FBDFE-C587-4B4C-A407-44438C67B59E}" type="datetimeFigureOut">
              <a:rPr lang="zh-CN" altLang="en-US" smtClean="0"/>
              <a:t>2023-07-19</a:t>
            </a:fld>
            <a:endParaRPr lang="zh-CN" altLang="en-US"/>
          </a:p>
        </p:txBody>
      </p:sp>
      <p:sp>
        <p:nvSpPr>
          <p:cNvPr id="5" name="页脚占位符 4"/>
          <p:cNvSpPr>
            <a:spLocks noGrp="1"/>
          </p:cNvSpPr>
          <p:nvPr>
            <p:ph type="ftr" sz="quarter" idx="3"/>
            <p:custDataLst>
              <p:tags r:id="rId6"/>
            </p:custDataLst>
          </p:nvPr>
        </p:nvSpPr>
        <p:spPr>
          <a:xfrm>
            <a:off x="3087000" y="5619625"/>
            <a:ext cx="2970000" cy="237600"/>
          </a:xfrm>
          <a:prstGeom prst="rect">
            <a:avLst/>
          </a:prstGeom>
        </p:spPr>
        <p:txBody>
          <a:bodyPr vert="horz" wrap="square" lIns="91440" tIns="45720" rIns="91440" bIns="45720" rtlCol="0" anchor="ctr">
            <a:normAutofit/>
          </a:bodyPr>
          <a:lstStyle>
            <a:lvl1pPr algn="ctr">
              <a:defRPr sz="900">
                <a:solidFill>
                  <a:schemeClr val="tx1">
                    <a:tint val="75000"/>
                  </a:schemeClr>
                </a:solidFill>
                <a:latin typeface="Arial" panose="020B0604020202020204" pitchFamily="34" charset="0"/>
                <a:ea typeface="微软雅黑" panose="020B0503020204020204" charset="-122"/>
              </a:defRPr>
            </a:lvl1pPr>
          </a:lstStyle>
          <a:p>
            <a:endParaRPr lang="zh-CN" altLang="en-US" dirty="0"/>
          </a:p>
        </p:txBody>
      </p:sp>
      <p:sp>
        <p:nvSpPr>
          <p:cNvPr id="6" name="灯片编号占位符 5"/>
          <p:cNvSpPr>
            <a:spLocks noGrp="1"/>
          </p:cNvSpPr>
          <p:nvPr>
            <p:ph type="sldNum" sz="quarter" idx="4"/>
            <p:custDataLst>
              <p:tags r:id="rId7"/>
            </p:custDataLst>
          </p:nvPr>
        </p:nvSpPr>
        <p:spPr>
          <a:xfrm>
            <a:off x="6457950" y="5619625"/>
            <a:ext cx="2025000" cy="237600"/>
          </a:xfrm>
          <a:prstGeom prst="rect">
            <a:avLst/>
          </a:prstGeom>
        </p:spPr>
        <p:txBody>
          <a:bodyPr vert="horz" wrap="square" lIns="91440" tIns="45720" rIns="91440" bIns="45720" rtlCol="0" anchor="ctr">
            <a:normAutofit/>
          </a:bodyPr>
          <a:lstStyle>
            <a:lvl1pPr algn="r">
              <a:defRPr sz="900">
                <a:solidFill>
                  <a:schemeClr val="tx1">
                    <a:tint val="75000"/>
                  </a:schemeClr>
                </a:solidFill>
                <a:latin typeface="Arial" panose="020B0604020202020204" pitchFamily="34" charset="0"/>
                <a:ea typeface="微软雅黑" panose="020B0503020204020204" charset="-122"/>
              </a:defRPr>
            </a:lvl1pPr>
          </a:lstStyle>
          <a:p>
            <a:fld id="{49AE70B2-8BF9-45C0-BB95-33D1B9D3A854}" type="slidenum">
              <a:rPr lang="zh-CN" altLang="en-US" smtClean="0"/>
              <a:t>‹#›</a:t>
            </a:fld>
            <a:endParaRPr lang="zh-CN" altLang="en-US" dirty="0"/>
          </a:p>
        </p:txBody>
      </p:sp>
      <p:sp>
        <p:nvSpPr>
          <p:cNvPr id="7" name="KSO_TEMPLATE" hidden="1"/>
          <p:cNvSpPr/>
          <p:nvPr userDrawn="1">
            <p:custDataLst>
              <p:tags r:id="rId8"/>
            </p:custDataLst>
          </p:nvPr>
        </p:nvSpPr>
        <p:spPr>
          <a:xfrm>
            <a:off x="0" y="85725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685800" rtl="0" eaLnBrk="1" fontAlgn="auto" latinLnBrk="0" hangingPunct="1">
        <a:lnSpc>
          <a:spcPct val="100000"/>
        </a:lnSpc>
        <a:spcBef>
          <a:spcPct val="0"/>
        </a:spcBef>
        <a:buNone/>
        <a:defRPr sz="1800" b="1" u="none" strike="noStrike" kern="1200" cap="none" spc="200" normalizeH="0">
          <a:solidFill>
            <a:schemeClr val="bg1"/>
          </a:solidFill>
          <a:uFillTx/>
          <a:latin typeface="Arial" panose="020B0604020202020204" pitchFamily="34" charset="0"/>
          <a:ea typeface="微软雅黑" panose="020B050302020402020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bg1"/>
          </a:solidFill>
          <a:uFillTx/>
          <a:latin typeface="Arial" panose="020B0604020202020204" pitchFamily="34" charset="0"/>
          <a:ea typeface="微软雅黑" panose="020B050302020402020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bg1"/>
          </a:solidFill>
          <a:uFillTx/>
          <a:latin typeface="Arial" panose="020B0604020202020204" pitchFamily="34" charset="0"/>
          <a:ea typeface="微软雅黑" panose="020B050302020402020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bg1"/>
          </a:solidFill>
          <a:uFillTx/>
          <a:latin typeface="Arial" panose="020B0604020202020204" pitchFamily="34" charset="0"/>
          <a:ea typeface="微软雅黑" panose="020B050302020402020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bg1"/>
          </a:solidFill>
          <a:uFillTx/>
          <a:latin typeface="Arial" panose="020B0604020202020204" pitchFamily="34" charset="0"/>
          <a:ea typeface="微软雅黑" panose="020B050302020402020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bg1"/>
          </a:solidFill>
          <a:uFillTx/>
          <a:latin typeface="Arial" panose="020B0604020202020204" pitchFamily="34" charset="0"/>
          <a:ea typeface="微软雅黑" panose="020B050302020402020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3.xml"/><Relationship Id="rId1" Type="http://schemas.openxmlformats.org/officeDocument/2006/relationships/tags" Target="../tags/tag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baike.so.com/doc/4841561-5058640.html"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baike.so.com/doc/6554337-6768086.htm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oleObject" Target="../embeddings/oleObject2.bin"/><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oleObject" Target="../embeddings/oleObject3.bin"/><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oleObject" Target="../embeddings/oleObject4.bin"/><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w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C:/Users/000/Desktop/20210630&#26131;&#21046;&#27602;&#12289;&#26131;&#21046;&#29190;&#20840;&#22871;&#23433;&#20840;&#36164;&#26009;/&#22521;&#35757;&#35838;&#20214;/http:/www.safe001.com/aq_xuanchuan/xuanc_hua/zhiyeb/a06.jpg" TargetMode="External"/><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0.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7.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3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19.png"/><Relationship Id="rId9" Type="http://schemas.openxmlformats.org/officeDocument/2006/relationships/image" Target="../media/image47.png"/></Relationships>
</file>

<file path=ppt/slides/_rels/slide35.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GI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2.png"/></Relationships>
</file>

<file path=ppt/slides/_rels/slide45.xml.rels><?xml version="1.0" encoding="UTF-8" standalone="yes"?>
<Relationships xmlns="http://schemas.openxmlformats.org/package/2006/relationships"><Relationship Id="rId8" Type="http://schemas.openxmlformats.org/officeDocument/2006/relationships/image" Target="../media/image55.wmf"/><Relationship Id="rId13" Type="http://schemas.openxmlformats.org/officeDocument/2006/relationships/oleObject" Target="../embeddings/oleObject11.bin"/><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image" Target="../media/image57.wmf"/><Relationship Id="rId2" Type="http://schemas.openxmlformats.org/officeDocument/2006/relationships/notesSlide" Target="../notesSlides/notesSlide2.xml"/><Relationship Id="rId16" Type="http://schemas.openxmlformats.org/officeDocument/2006/relationships/image" Target="../media/image59.wmf"/><Relationship Id="rId1" Type="http://schemas.openxmlformats.org/officeDocument/2006/relationships/slideLayout" Target="../slideLayouts/slideLayout1.xml"/><Relationship Id="rId6" Type="http://schemas.openxmlformats.org/officeDocument/2006/relationships/image" Target="../media/image54.wmf"/><Relationship Id="rId11" Type="http://schemas.openxmlformats.org/officeDocument/2006/relationships/oleObject" Target="../embeddings/oleObject10.bin"/><Relationship Id="rId5" Type="http://schemas.openxmlformats.org/officeDocument/2006/relationships/oleObject" Target="../embeddings/oleObject7.bin"/><Relationship Id="rId15" Type="http://schemas.openxmlformats.org/officeDocument/2006/relationships/oleObject" Target="../embeddings/oleObject12.bin"/><Relationship Id="rId10" Type="http://schemas.openxmlformats.org/officeDocument/2006/relationships/image" Target="../media/image56.wmf"/><Relationship Id="rId4" Type="http://schemas.openxmlformats.org/officeDocument/2006/relationships/image" Target="../media/image53.wmf"/><Relationship Id="rId9" Type="http://schemas.openxmlformats.org/officeDocument/2006/relationships/oleObject" Target="../embeddings/oleObject9.bin"/><Relationship Id="rId14" Type="http://schemas.openxmlformats.org/officeDocument/2006/relationships/image" Target="../media/image58.wmf"/></Relationships>
</file>

<file path=ppt/slides/_rels/slide46.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image" Target="../media/image60.png"/><Relationship Id="rId7" Type="http://schemas.openxmlformats.org/officeDocument/2006/relationships/image" Target="../media/image64.w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3.wmf"/><Relationship Id="rId5" Type="http://schemas.openxmlformats.org/officeDocument/2006/relationships/image" Target="../media/image62.png"/><Relationship Id="rId4" Type="http://schemas.openxmlformats.org/officeDocument/2006/relationships/image" Target="../media/image61.png"/></Relationships>
</file>

<file path=ppt/slides/_rels/slide47.x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49.wmf"/><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idx="13"/>
            <p:custDataLst>
              <p:tags r:id="rId2"/>
            </p:custDataLst>
          </p:nvPr>
        </p:nvSpPr>
        <p:spPr>
          <a:xfrm>
            <a:off x="2190731" y="2512695"/>
            <a:ext cx="4762538" cy="1832610"/>
          </a:xfrm>
        </p:spPr>
        <p:txBody>
          <a:bodyPr wrap="square">
            <a:normAutofit/>
          </a:bodyPr>
          <a:lstStyle/>
          <a:p>
            <a:pPr marL="0" indent="0" algn="ctr">
              <a:lnSpc>
                <a:spcPct val="100000"/>
              </a:lnSpc>
              <a:spcBef>
                <a:spcPts val="0"/>
              </a:spcBef>
              <a:buSzPct val="100000"/>
              <a:buNone/>
            </a:pPr>
            <a:r>
              <a:rPr lang="zh-CN" altLang="en-US" sz="5600" spc="400" dirty="0">
                <a:solidFill>
                  <a:schemeClr val="lt1"/>
                </a:solidFill>
              </a:rPr>
              <a:t>危险化学品及危废培训</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内容占位符 3" descr="640.webp (3)"/>
          <p:cNvPicPr>
            <a:picLocks noGrp="1" noChangeAspect="1"/>
          </p:cNvPicPr>
          <p:nvPr>
            <p:ph idx="1"/>
          </p:nvPr>
        </p:nvPicPr>
        <p:blipFill>
          <a:blip r:embed="rId2"/>
          <a:stretch>
            <a:fillRect/>
          </a:stretch>
        </p:blipFill>
        <p:spPr>
          <a:xfrm>
            <a:off x="1063625" y="963613"/>
            <a:ext cx="7404100" cy="2262187"/>
          </a:xfrm>
          <a:ln/>
        </p:spPr>
      </p:pic>
      <p:sp>
        <p:nvSpPr>
          <p:cNvPr id="4098" name="文本框 4"/>
          <p:cNvSpPr txBox="1"/>
          <p:nvPr/>
        </p:nvSpPr>
        <p:spPr>
          <a:xfrm>
            <a:off x="1063625" y="3352800"/>
            <a:ext cx="7088188" cy="2308225"/>
          </a:xfrm>
          <a:prstGeom prst="rect">
            <a:avLst/>
          </a:prstGeom>
          <a:noFill/>
          <a:ln w="9525">
            <a:noFill/>
          </a:ln>
        </p:spPr>
        <p:txBody>
          <a:bodyPr anchor="t" anchorCtr="0">
            <a:spAutoFit/>
          </a:bodyPr>
          <a:lstStyle/>
          <a:p>
            <a:r>
              <a:rPr lang="zh-CN" altLang="en-US" sz="2400" b="1" dirty="0">
                <a:solidFill>
                  <a:srgbClr val="FF0000"/>
                </a:solidFill>
                <a:latin typeface="Arial" panose="020B0604020202020204" pitchFamily="34" charset="0"/>
                <a:ea typeface="宋体" panose="02010600030101010101" pitchFamily="2" charset="-122"/>
              </a:rPr>
              <a:t>2018年7月19日14时左右，我局接到灌南县安监局信息报告简况称，19日14时左右，江苏宝盛龙城药业有限公司在反应釜及物料清理过程中西咪替丁二缩物合成车间离心岗位2名工人进行离心作业时，晕倒在地，事故发生后公司立即将两人送至五队医院进行抢救，经抢救无效死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图片 4" descr="640.webp (2)"/>
          <p:cNvPicPr>
            <a:picLocks noChangeAspect="1"/>
          </p:cNvPicPr>
          <p:nvPr/>
        </p:nvPicPr>
        <p:blipFill>
          <a:blip r:embed="rId2"/>
          <a:stretch>
            <a:fillRect/>
          </a:stretch>
        </p:blipFill>
        <p:spPr>
          <a:xfrm>
            <a:off x="5013325" y="1025525"/>
            <a:ext cx="3810000" cy="5534025"/>
          </a:xfrm>
          <a:prstGeom prst="rect">
            <a:avLst/>
          </a:prstGeom>
          <a:noFill/>
          <a:ln w="9525">
            <a:noFill/>
          </a:ln>
        </p:spPr>
      </p:pic>
      <p:pic>
        <p:nvPicPr>
          <p:cNvPr id="5122" name="图片 1" descr="640.webp"/>
          <p:cNvPicPr>
            <a:picLocks noChangeAspect="1"/>
          </p:cNvPicPr>
          <p:nvPr/>
        </p:nvPicPr>
        <p:blipFill>
          <a:blip r:embed="rId3"/>
          <a:stretch>
            <a:fillRect/>
          </a:stretch>
        </p:blipFill>
        <p:spPr>
          <a:xfrm>
            <a:off x="433388" y="1025525"/>
            <a:ext cx="4387850" cy="5413375"/>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内容占位符 2"/>
          <p:cNvSpPr>
            <a:spLocks noGrp="1"/>
          </p:cNvSpPr>
          <p:nvPr>
            <p:ph idx="1"/>
          </p:nvPr>
        </p:nvSpPr>
        <p:spPr>
          <a:xfrm>
            <a:off x="598488" y="966788"/>
            <a:ext cx="7983537" cy="5743575"/>
          </a:xfrm>
          <a:ln/>
        </p:spPr>
        <p:txBody>
          <a:bodyPr vert="horz" wrap="square" lIns="91440" tIns="45720" rIns="91440" bIns="45720" anchor="t" anchorCtr="0"/>
          <a:lstStyle/>
          <a:p>
            <a:r>
              <a:rPr lang="zh-CN" altLang="en-US" sz="2800" dirty="0"/>
              <a:t>该园区企业因4.18央视曝光后企业“紧急停车”进行停产整改，现因部分企业反应釜中存在余料，在环境和安全方面存在隐患，所以部分企业在提交相关材料后对反应釜内余料进行处理。</a:t>
            </a:r>
          </a:p>
          <a:p>
            <a:r>
              <a:rPr lang="zh-CN" altLang="en-US" sz="2800" dirty="0"/>
              <a:t>据悉江苏宝盛龙城药业有限公司（原常州龙城药业有限公司）是一家专门从事原料药和原料药中间体的研发、生产和销售的企业，位于江苏省连云港化工园区，是江苏省高新技术企业。</a:t>
            </a:r>
          </a:p>
          <a:p>
            <a:r>
              <a:rPr lang="zh-CN" altLang="en-US" sz="2800" dirty="0"/>
              <a:t>事故具体原因正在调查当中，是否为化工中毒不得而知，现当地相关部门已成立调查组，针对此事展开调查。</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755650" y="981075"/>
            <a:ext cx="2082800" cy="477838"/>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0">
                <a:ln>
                  <a:noFill/>
                </a:ln>
                <a:solidFill>
                  <a:schemeClr val="tx1"/>
                </a:solidFill>
                <a:effectLst/>
                <a:uLnTx/>
                <a:uFillTx/>
                <a:latin typeface="+mj-lt"/>
                <a:ea typeface="+mj-ea"/>
                <a:cs typeface="+mj-cs"/>
              </a:rPr>
              <a:t>目录</a:t>
            </a:r>
          </a:p>
        </p:txBody>
      </p:sp>
      <p:sp>
        <p:nvSpPr>
          <p:cNvPr id="7170" name="Rectangle 3"/>
          <p:cNvSpPr>
            <a:spLocks noGrp="1"/>
          </p:cNvSpPr>
          <p:nvPr>
            <p:ph idx="1"/>
          </p:nvPr>
        </p:nvSpPr>
        <p:spPr>
          <a:xfrm>
            <a:off x="468313" y="1557338"/>
            <a:ext cx="8229600" cy="4813300"/>
          </a:xfrm>
          <a:ln/>
        </p:spPr>
        <p:txBody>
          <a:bodyPr vert="horz" wrap="square" lIns="91440" tIns="45720" rIns="91440" bIns="45720" anchor="t" anchorCtr="0"/>
          <a:lstStyle/>
          <a:p>
            <a:pPr>
              <a:lnSpc>
                <a:spcPct val="115000"/>
              </a:lnSpc>
            </a:pPr>
            <a:r>
              <a:rPr lang="en-US" altLang="zh-CN" sz="2400" b="1" dirty="0">
                <a:solidFill>
                  <a:srgbClr val="FF0000"/>
                </a:solidFill>
              </a:rPr>
              <a:t>1</a:t>
            </a:r>
            <a:r>
              <a:rPr lang="zh-CN" altLang="en-US" sz="2400" b="1" dirty="0">
                <a:solidFill>
                  <a:srgbClr val="FF0000"/>
                </a:solidFill>
              </a:rPr>
              <a:t>、危险化学品的定义</a:t>
            </a:r>
            <a:endParaRPr lang="en-US" altLang="zh-CN" sz="2400" b="1" dirty="0">
              <a:solidFill>
                <a:srgbClr val="FF0000"/>
              </a:solidFill>
            </a:endParaRPr>
          </a:p>
          <a:p>
            <a:pPr>
              <a:lnSpc>
                <a:spcPct val="115000"/>
              </a:lnSpc>
            </a:pPr>
            <a:r>
              <a:rPr lang="en-US" altLang="zh-CN" sz="2400" b="1" dirty="0">
                <a:solidFill>
                  <a:srgbClr val="FF0000"/>
                </a:solidFill>
              </a:rPr>
              <a:t>2</a:t>
            </a:r>
            <a:r>
              <a:rPr lang="zh-CN" altLang="en-US" sz="2400" b="1" dirty="0">
                <a:solidFill>
                  <a:srgbClr val="FF0000"/>
                </a:solidFill>
              </a:rPr>
              <a:t>、危险化学品的分类</a:t>
            </a:r>
            <a:endParaRPr lang="en-US" altLang="zh-CN" sz="2400" b="1" dirty="0">
              <a:solidFill>
                <a:srgbClr val="FF0000"/>
              </a:solidFill>
            </a:endParaRPr>
          </a:p>
          <a:p>
            <a:pPr>
              <a:lnSpc>
                <a:spcPct val="115000"/>
              </a:lnSpc>
            </a:pPr>
            <a:r>
              <a:rPr lang="en-US" altLang="zh-CN" sz="2400" b="1" dirty="0">
                <a:solidFill>
                  <a:srgbClr val="FF0000"/>
                </a:solidFill>
              </a:rPr>
              <a:t>3</a:t>
            </a:r>
            <a:r>
              <a:rPr lang="zh-CN" altLang="en-US" sz="2400" b="1" dirty="0">
                <a:solidFill>
                  <a:srgbClr val="FF0000"/>
                </a:solidFill>
              </a:rPr>
              <a:t>、危险化学品的安全标签</a:t>
            </a:r>
            <a:endParaRPr lang="en-US" altLang="zh-CN" sz="2400" b="1" dirty="0">
              <a:solidFill>
                <a:srgbClr val="FF0000"/>
              </a:solidFill>
            </a:endParaRPr>
          </a:p>
          <a:p>
            <a:pPr>
              <a:lnSpc>
                <a:spcPct val="110000"/>
              </a:lnSpc>
            </a:pPr>
            <a:r>
              <a:rPr lang="en-US" altLang="zh-CN" sz="2400" b="1" dirty="0">
                <a:solidFill>
                  <a:srgbClr val="FF0000"/>
                </a:solidFill>
              </a:rPr>
              <a:t>4</a:t>
            </a:r>
            <a:r>
              <a:rPr lang="zh-CN" altLang="en-US" sz="2400" b="1" dirty="0">
                <a:solidFill>
                  <a:srgbClr val="FF0000"/>
                </a:solidFill>
              </a:rPr>
              <a:t>、危险化学品的安全技术说明书</a:t>
            </a:r>
            <a:endParaRPr lang="en-US" altLang="zh-CN" sz="2400" b="1" dirty="0">
              <a:solidFill>
                <a:srgbClr val="FF0000"/>
              </a:solidFill>
            </a:endParaRPr>
          </a:p>
          <a:p>
            <a:pPr>
              <a:lnSpc>
                <a:spcPct val="110000"/>
              </a:lnSpc>
            </a:pPr>
            <a:r>
              <a:rPr lang="en-US" altLang="zh-CN" sz="2400" b="1" dirty="0">
                <a:solidFill>
                  <a:srgbClr val="FF0000"/>
                </a:solidFill>
              </a:rPr>
              <a:t>5</a:t>
            </a:r>
            <a:r>
              <a:rPr lang="zh-CN" altLang="en-US" sz="2400" b="1" dirty="0">
                <a:solidFill>
                  <a:srgbClr val="FF0000"/>
                </a:solidFill>
              </a:rPr>
              <a:t>、危险化学品对人体的伤害</a:t>
            </a:r>
          </a:p>
          <a:p>
            <a:pPr>
              <a:lnSpc>
                <a:spcPct val="110000"/>
              </a:lnSpc>
            </a:pPr>
            <a:r>
              <a:rPr lang="zh-CN" altLang="en-US" sz="2400" b="1" dirty="0">
                <a:solidFill>
                  <a:srgbClr val="FF0000"/>
                </a:solidFill>
              </a:rPr>
              <a:t>6、化学品的火灾与爆炸危害</a:t>
            </a:r>
          </a:p>
          <a:p>
            <a:pPr>
              <a:lnSpc>
                <a:spcPct val="110000"/>
              </a:lnSpc>
            </a:pPr>
            <a:r>
              <a:rPr lang="zh-CN" altLang="en-US" sz="2400" b="1" dirty="0">
                <a:solidFill>
                  <a:srgbClr val="FF0000"/>
                </a:solidFill>
              </a:rPr>
              <a:t>7、危险化学品的包装与储运</a:t>
            </a:r>
          </a:p>
          <a:p>
            <a:pPr>
              <a:lnSpc>
                <a:spcPct val="110000"/>
              </a:lnSpc>
            </a:pPr>
            <a:r>
              <a:rPr lang="zh-CN" altLang="en-US" sz="2400" b="1" dirty="0">
                <a:solidFill>
                  <a:srgbClr val="FF0000"/>
                </a:solidFill>
              </a:rPr>
              <a:t>8、个体保护与应急救援</a:t>
            </a:r>
          </a:p>
          <a:p>
            <a:pPr>
              <a:lnSpc>
                <a:spcPct val="110000"/>
              </a:lnSpc>
            </a:pPr>
            <a:r>
              <a:rPr lang="zh-CN" altLang="en-US" sz="2400" b="1" dirty="0">
                <a:solidFill>
                  <a:srgbClr val="FF0000"/>
                </a:solidFill>
              </a:rPr>
              <a:t>9、化学品的污染危害与环境保护</a:t>
            </a:r>
          </a:p>
          <a:p>
            <a:pPr>
              <a:lnSpc>
                <a:spcPct val="90000"/>
              </a:lnSpc>
            </a:pPr>
            <a:endParaRPr lang="zh-CN" altLang="en-US" sz="2400" b="1" dirty="0">
              <a:solidFill>
                <a:schemeClr val="bg1"/>
              </a:solidFill>
            </a:endParaRPr>
          </a:p>
          <a:p>
            <a:pPr>
              <a:lnSpc>
                <a:spcPct val="90000"/>
              </a:lnSpc>
            </a:pPr>
            <a:endParaRPr lang="en-US" altLang="zh-CN" sz="2400" b="1"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3" name="Group 2"/>
          <p:cNvGrpSpPr/>
          <p:nvPr/>
        </p:nvGrpSpPr>
        <p:grpSpPr>
          <a:xfrm>
            <a:off x="2286000" y="333375"/>
            <a:ext cx="6429375" cy="792163"/>
            <a:chOff x="0" y="0"/>
            <a:chExt cx="3681" cy="596"/>
          </a:xfrm>
        </p:grpSpPr>
        <p:grpSp>
          <p:nvGrpSpPr>
            <p:cNvPr id="8194" name="Group 3"/>
            <p:cNvGrpSpPr/>
            <p:nvPr/>
          </p:nvGrpSpPr>
          <p:grpSpPr>
            <a:xfrm>
              <a:off x="0" y="14"/>
              <a:ext cx="3681" cy="582"/>
              <a:chOff x="0" y="0"/>
              <a:chExt cx="3633216" cy="792480"/>
            </a:xfrm>
          </p:grpSpPr>
          <p:pic>
            <p:nvPicPr>
              <p:cNvPr id="8195" name="AutoShape 21"/>
              <p:cNvPicPr/>
              <p:nvPr/>
            </p:nvPicPr>
            <p:blipFill>
              <a:blip r:embed="rId2"/>
              <a:stretch>
                <a:fillRect/>
              </a:stretch>
            </p:blipFill>
            <p:spPr>
              <a:xfrm>
                <a:off x="0" y="0"/>
                <a:ext cx="3633216" cy="792480"/>
              </a:xfrm>
              <a:prstGeom prst="rect">
                <a:avLst/>
              </a:prstGeom>
              <a:noFill/>
              <a:ln w="9525">
                <a:noFill/>
              </a:ln>
            </p:spPr>
          </p:pic>
          <p:sp>
            <p:nvSpPr>
              <p:cNvPr id="8196" name="Text Box 7"/>
              <p:cNvSpPr txBox="1"/>
              <p:nvPr/>
            </p:nvSpPr>
            <p:spPr>
              <a:xfrm rot="5400000">
                <a:off x="1197342" y="-1060611"/>
                <a:ext cx="655736" cy="2913879"/>
              </a:xfrm>
              <a:prstGeom prst="rect">
                <a:avLst/>
              </a:prstGeom>
              <a:noFill/>
              <a:ln w="9525">
                <a:noFill/>
              </a:ln>
            </p:spPr>
            <p:txBody>
              <a:bodyPr rot="10800000" vert="eaVert" wrap="none" anchor="ctr" anchorCtr="0"/>
              <a:lstStyle/>
              <a:p>
                <a:endParaRPr lang="zh-CN" altLang="en-US" dirty="0">
                  <a:latin typeface="Arial" panose="020B0604020202020204" pitchFamily="34" charset="0"/>
                  <a:ea typeface="宋体" panose="02010600030101010101" pitchFamily="2" charset="-122"/>
                </a:endParaRPr>
              </a:p>
            </p:txBody>
          </p:sp>
        </p:grpSp>
        <p:sp>
          <p:nvSpPr>
            <p:cNvPr id="8197" name="Rectangle 22"/>
            <p:cNvSpPr/>
            <p:nvPr/>
          </p:nvSpPr>
          <p:spPr>
            <a:xfrm>
              <a:off x="84" y="0"/>
              <a:ext cx="2948" cy="425"/>
            </a:xfrm>
            <a:prstGeom prst="rect">
              <a:avLst/>
            </a:prstGeom>
            <a:noFill/>
            <a:ln w="9525">
              <a:noFill/>
            </a:ln>
          </p:spPr>
          <p:txBody>
            <a:bodyPr anchor="t" anchorCtr="0">
              <a:spAutoFit/>
            </a:bodyPr>
            <a:lstStyle/>
            <a:p>
              <a:pPr algn="ctr"/>
              <a:r>
                <a:rPr lang="zh-CN" altLang="en-US" sz="3200" b="1" dirty="0">
                  <a:solidFill>
                    <a:srgbClr val="0000CC"/>
                  </a:solidFill>
                  <a:latin typeface="黑体" panose="02010609060101010101" pitchFamily="49" charset="-122"/>
                  <a:ea typeface="黑体" panose="02010609060101010101" pitchFamily="49" charset="-122"/>
                </a:rPr>
                <a:t>  </a:t>
              </a:r>
              <a:endParaRPr lang="zh-CN" altLang="en-US" b="1" dirty="0">
                <a:solidFill>
                  <a:srgbClr val="0000CC"/>
                </a:solidFill>
                <a:latin typeface="Arial Black" panose="020B0A04020102020204" pitchFamily="34" charset="0"/>
                <a:ea typeface="宋体" panose="02010600030101010101" pitchFamily="2" charset="-122"/>
              </a:endParaRPr>
            </a:p>
          </p:txBody>
        </p:sp>
      </p:grpSp>
      <p:sp>
        <p:nvSpPr>
          <p:cNvPr id="8198" name="Rectangle 8"/>
          <p:cNvSpPr/>
          <p:nvPr/>
        </p:nvSpPr>
        <p:spPr>
          <a:xfrm>
            <a:off x="1044575" y="1917700"/>
            <a:ext cx="7123113" cy="4333875"/>
          </a:xfrm>
          <a:prstGeom prst="rect">
            <a:avLst/>
          </a:prstGeom>
          <a:noFill/>
          <a:ln w="9525">
            <a:noFill/>
          </a:ln>
        </p:spPr>
        <p:txBody>
          <a:bodyPr anchor="t" anchorCtr="0"/>
          <a:lstStyle/>
          <a:p>
            <a:pPr>
              <a:lnSpc>
                <a:spcPct val="150000"/>
              </a:lnSpc>
            </a:pPr>
            <a:r>
              <a:rPr lang="zh-CN" altLang="en-US" sz="3200" b="1" dirty="0">
                <a:solidFill>
                  <a:srgbClr val="002060"/>
                </a:solidFill>
                <a:latin typeface="Arial" panose="020B0604020202020204" pitchFamily="34" charset="0"/>
                <a:ea typeface="宋体" panose="02010600030101010101" pitchFamily="2" charset="-122"/>
              </a:rPr>
              <a:t>危险化学品的定义：</a:t>
            </a:r>
            <a:r>
              <a:rPr lang="zh-CN" altLang="en-US" sz="3200" dirty="0">
                <a:latin typeface="Arial" panose="020B0604020202020204" pitchFamily="34" charset="0"/>
                <a:ea typeface="宋体" panose="02010600030101010101" pitchFamily="2" charset="-122"/>
              </a:rPr>
              <a:t> </a:t>
            </a:r>
            <a:r>
              <a:rPr lang="en-US" altLang="zh-CN" sz="3200" dirty="0">
                <a:solidFill>
                  <a:srgbClr val="002060"/>
                </a:solidFill>
                <a:latin typeface="Arial" panose="020B0604020202020204" pitchFamily="34" charset="0"/>
                <a:ea typeface="宋体" panose="02010600030101010101" pitchFamily="2" charset="-122"/>
              </a:rPr>
              <a:t>《</a:t>
            </a:r>
            <a:r>
              <a:rPr lang="zh-CN" altLang="en-US" sz="3200" dirty="0">
                <a:solidFill>
                  <a:srgbClr val="002060"/>
                </a:solidFill>
                <a:latin typeface="Arial" panose="020B0604020202020204" pitchFamily="34" charset="0"/>
                <a:ea typeface="宋体" panose="02010600030101010101" pitchFamily="2" charset="-122"/>
                <a:hlinkClick r:id="rId3"/>
              </a:rPr>
              <a:t>危险化学品安全管理条例</a:t>
            </a:r>
            <a:r>
              <a:rPr lang="en-US" altLang="zh-CN" sz="3200" dirty="0">
                <a:solidFill>
                  <a:srgbClr val="002060"/>
                </a:solidFill>
                <a:latin typeface="Arial" panose="020B0604020202020204" pitchFamily="34" charset="0"/>
                <a:ea typeface="宋体" panose="02010600030101010101" pitchFamily="2" charset="-122"/>
              </a:rPr>
              <a:t>》</a:t>
            </a:r>
            <a:r>
              <a:rPr lang="zh-CN" altLang="en-US" sz="3200" dirty="0">
                <a:solidFill>
                  <a:srgbClr val="002060"/>
                </a:solidFill>
                <a:latin typeface="Arial" panose="020B0604020202020204" pitchFamily="34" charset="0"/>
                <a:ea typeface="宋体" panose="02010600030101010101" pitchFamily="2" charset="-122"/>
              </a:rPr>
              <a:t>第三条 本条例所称危险化学品，是指具有毒害、腐蚀、爆炸、燃烧、助燃等性质，对人体、设施、环境具有危害的</a:t>
            </a:r>
            <a:r>
              <a:rPr lang="zh-CN" altLang="en-US" sz="3200" dirty="0">
                <a:solidFill>
                  <a:srgbClr val="FF0000"/>
                </a:solidFill>
                <a:latin typeface="Arial" panose="020B0604020202020204" pitchFamily="34" charset="0"/>
                <a:ea typeface="宋体" panose="02010600030101010101" pitchFamily="2" charset="-122"/>
              </a:rPr>
              <a:t>剧毒化学品</a:t>
            </a:r>
            <a:r>
              <a:rPr lang="zh-CN" altLang="en-US" sz="3200" dirty="0">
                <a:solidFill>
                  <a:srgbClr val="002060"/>
                </a:solidFill>
                <a:latin typeface="Arial" panose="020B0604020202020204" pitchFamily="34" charset="0"/>
                <a:ea typeface="宋体" panose="02010600030101010101" pitchFamily="2" charset="-122"/>
              </a:rPr>
              <a:t>和其他</a:t>
            </a:r>
            <a:r>
              <a:rPr lang="zh-CN" altLang="en-US" sz="3200" dirty="0">
                <a:solidFill>
                  <a:srgbClr val="002060"/>
                </a:solidFill>
                <a:latin typeface="Arial" panose="020B0604020202020204" pitchFamily="34" charset="0"/>
                <a:ea typeface="宋体" panose="02010600030101010101" pitchFamily="2" charset="-122"/>
                <a:hlinkClick r:id="rId4"/>
              </a:rPr>
              <a:t>化学品</a:t>
            </a:r>
            <a:r>
              <a:rPr lang="zh-CN" altLang="en-US" sz="3200" dirty="0">
                <a:solidFill>
                  <a:srgbClr val="002060"/>
                </a:solidFill>
                <a:latin typeface="Arial" panose="020B0604020202020204" pitchFamily="34" charset="0"/>
                <a:ea typeface="宋体" panose="02010600030101010101" pitchFamily="2" charset="-122"/>
              </a:rPr>
              <a:t>。</a:t>
            </a:r>
            <a:endParaRPr lang="zh-CN" altLang="en-US" sz="3200" dirty="0">
              <a:solidFill>
                <a:schemeClr val="bg1"/>
              </a:solidFill>
              <a:latin typeface="Times New Roman" panose="02020603050405020304" pitchFamily="18" charset="0"/>
              <a:ea typeface="宋体" panose="02010600030101010101" pitchFamily="2" charset="-122"/>
            </a:endParaRPr>
          </a:p>
        </p:txBody>
      </p:sp>
      <p:sp>
        <p:nvSpPr>
          <p:cNvPr id="8199" name="Text Box 7"/>
          <p:cNvSpPr txBox="1"/>
          <p:nvPr/>
        </p:nvSpPr>
        <p:spPr>
          <a:xfrm>
            <a:off x="2500313" y="428625"/>
            <a:ext cx="5072062" cy="584200"/>
          </a:xfrm>
          <a:prstGeom prst="rect">
            <a:avLst/>
          </a:prstGeom>
          <a:noFill/>
          <a:ln w="9525">
            <a:noFill/>
          </a:ln>
        </p:spPr>
        <p:txBody>
          <a:bodyPr anchor="t" anchorCtr="0">
            <a:spAutoFit/>
          </a:bodyPr>
          <a:lstStyle/>
          <a:p>
            <a:r>
              <a:rPr lang="zh-CN" altLang="en-US" sz="3200" b="1" dirty="0">
                <a:solidFill>
                  <a:schemeClr val="bg1"/>
                </a:solidFill>
                <a:latin typeface="Arial" panose="020B0604020202020204" pitchFamily="34" charset="0"/>
                <a:ea typeface="宋体" panose="02010600030101010101" pitchFamily="2" charset="-122"/>
              </a:rPr>
              <a:t>第</a:t>
            </a:r>
            <a:r>
              <a:rPr lang="en-US" altLang="zh-CN" sz="3200" b="1" dirty="0">
                <a:solidFill>
                  <a:schemeClr val="bg1"/>
                </a:solidFill>
                <a:latin typeface="Arial" panose="020B0604020202020204" pitchFamily="34" charset="0"/>
                <a:ea typeface="宋体" panose="02010600030101010101" pitchFamily="2" charset="-122"/>
              </a:rPr>
              <a:t>1</a:t>
            </a:r>
            <a:r>
              <a:rPr lang="zh-CN" altLang="en-US" sz="3200" b="1" dirty="0">
                <a:solidFill>
                  <a:schemeClr val="bg1"/>
                </a:solidFill>
                <a:latin typeface="Arial" panose="020B0604020202020204" pitchFamily="34" charset="0"/>
                <a:ea typeface="宋体" panose="02010600030101010101" pitchFamily="2" charset="-122"/>
              </a:rPr>
              <a:t>章危险化学品的定义</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7" name="Group 25"/>
          <p:cNvGrpSpPr/>
          <p:nvPr/>
        </p:nvGrpSpPr>
        <p:grpSpPr>
          <a:xfrm>
            <a:off x="2555875" y="260350"/>
            <a:ext cx="6230938" cy="792163"/>
            <a:chOff x="0" y="0"/>
            <a:chExt cx="3681" cy="596"/>
          </a:xfrm>
        </p:grpSpPr>
        <p:grpSp>
          <p:nvGrpSpPr>
            <p:cNvPr id="9218" name="Group 26"/>
            <p:cNvGrpSpPr/>
            <p:nvPr/>
          </p:nvGrpSpPr>
          <p:grpSpPr>
            <a:xfrm>
              <a:off x="0" y="14"/>
              <a:ext cx="3681" cy="582"/>
              <a:chOff x="0" y="0"/>
              <a:chExt cx="3633216" cy="792480"/>
            </a:xfrm>
          </p:grpSpPr>
          <p:pic>
            <p:nvPicPr>
              <p:cNvPr id="9219" name="AutoShape 21"/>
              <p:cNvPicPr/>
              <p:nvPr/>
            </p:nvPicPr>
            <p:blipFill>
              <a:blip r:embed="rId2"/>
              <a:stretch>
                <a:fillRect/>
              </a:stretch>
            </p:blipFill>
            <p:spPr>
              <a:xfrm>
                <a:off x="0" y="0"/>
                <a:ext cx="3633216" cy="792480"/>
              </a:xfrm>
              <a:prstGeom prst="rect">
                <a:avLst/>
              </a:prstGeom>
              <a:noFill/>
              <a:ln w="9525">
                <a:noFill/>
              </a:ln>
            </p:spPr>
          </p:pic>
          <p:sp>
            <p:nvSpPr>
              <p:cNvPr id="9220" name="Text Box 7"/>
              <p:cNvSpPr txBox="1"/>
              <p:nvPr/>
            </p:nvSpPr>
            <p:spPr>
              <a:xfrm rot="5400000">
                <a:off x="1197342" y="-1060611"/>
                <a:ext cx="655736" cy="2913879"/>
              </a:xfrm>
              <a:prstGeom prst="rect">
                <a:avLst/>
              </a:prstGeom>
              <a:noFill/>
              <a:ln w="9525">
                <a:noFill/>
              </a:ln>
            </p:spPr>
            <p:txBody>
              <a:bodyPr rot="10800000" vert="eaVert" wrap="none" anchor="ctr" anchorCtr="0"/>
              <a:lstStyle/>
              <a:p>
                <a:endParaRPr lang="zh-CN" altLang="en-US" dirty="0">
                  <a:solidFill>
                    <a:schemeClr val="bg2"/>
                  </a:solidFill>
                  <a:latin typeface="Arial" panose="020B0604020202020204" pitchFamily="34" charset="0"/>
                  <a:ea typeface="宋体" panose="02010600030101010101" pitchFamily="2" charset="-122"/>
                </a:endParaRPr>
              </a:p>
            </p:txBody>
          </p:sp>
        </p:grpSp>
        <p:sp>
          <p:nvSpPr>
            <p:cNvPr id="9221" name="Rectangle 22"/>
            <p:cNvSpPr/>
            <p:nvPr/>
          </p:nvSpPr>
          <p:spPr>
            <a:xfrm>
              <a:off x="84" y="0"/>
              <a:ext cx="2948" cy="436"/>
            </a:xfrm>
            <a:prstGeom prst="rect">
              <a:avLst/>
            </a:prstGeom>
            <a:noFill/>
            <a:ln w="9525">
              <a:noFill/>
            </a:ln>
          </p:spPr>
          <p:txBody>
            <a:bodyPr anchor="t" anchorCtr="0">
              <a:spAutoFit/>
            </a:bodyPr>
            <a:lstStyle/>
            <a:p>
              <a:pPr algn="ctr"/>
              <a:r>
                <a:rPr lang="zh-CN" altLang="en-US" sz="3200" b="1" dirty="0">
                  <a:solidFill>
                    <a:schemeClr val="bg2"/>
                  </a:solidFill>
                  <a:latin typeface="黑体" panose="02010609060101010101" pitchFamily="49" charset="-122"/>
                  <a:ea typeface="黑体" panose="02010609060101010101" pitchFamily="49" charset="-122"/>
                </a:rPr>
                <a:t>  </a:t>
              </a:r>
              <a:endParaRPr lang="zh-CN" altLang="en-US" b="1" dirty="0">
                <a:solidFill>
                  <a:schemeClr val="bg2"/>
                </a:solidFill>
                <a:latin typeface="Arial Black" panose="020B0A04020102020204" pitchFamily="34" charset="0"/>
                <a:ea typeface="宋体" panose="02010600030101010101" pitchFamily="2" charset="-122"/>
              </a:endParaRPr>
            </a:p>
          </p:txBody>
        </p:sp>
      </p:grpSp>
      <p:sp>
        <p:nvSpPr>
          <p:cNvPr id="9222" name="Text Box 30"/>
          <p:cNvSpPr txBox="1"/>
          <p:nvPr/>
        </p:nvSpPr>
        <p:spPr>
          <a:xfrm>
            <a:off x="2786063" y="357188"/>
            <a:ext cx="5156200" cy="584200"/>
          </a:xfrm>
          <a:prstGeom prst="rect">
            <a:avLst/>
          </a:prstGeom>
          <a:noFill/>
          <a:ln w="9525">
            <a:noFill/>
          </a:ln>
        </p:spPr>
        <p:txBody>
          <a:bodyPr anchor="t" anchorCtr="0">
            <a:spAutoFit/>
          </a:bodyPr>
          <a:lstStyle/>
          <a:p>
            <a:r>
              <a:rPr lang="zh-CN" altLang="en-US" sz="3200" b="1" dirty="0">
                <a:solidFill>
                  <a:schemeClr val="bg2"/>
                </a:solidFill>
                <a:latin typeface="Arial" panose="020B0604020202020204" pitchFamily="34" charset="0"/>
                <a:ea typeface="宋体" panose="02010600030101010101" pitchFamily="2" charset="-122"/>
              </a:rPr>
              <a:t>第2章危险化学品的分类</a:t>
            </a:r>
          </a:p>
        </p:txBody>
      </p:sp>
      <p:sp>
        <p:nvSpPr>
          <p:cNvPr id="9223" name="TextBox 30"/>
          <p:cNvSpPr txBox="1"/>
          <p:nvPr/>
        </p:nvSpPr>
        <p:spPr>
          <a:xfrm>
            <a:off x="428625" y="1214438"/>
            <a:ext cx="7715250" cy="5630862"/>
          </a:xfrm>
          <a:prstGeom prst="rect">
            <a:avLst/>
          </a:prstGeom>
          <a:noFill/>
          <a:ln w="9525">
            <a:noFill/>
          </a:ln>
        </p:spPr>
        <p:txBody>
          <a:bodyPr anchor="t" anchorCtr="0">
            <a:spAutoFit/>
          </a:bodyPr>
          <a:lstStyle/>
          <a:p>
            <a:pPr>
              <a:lnSpc>
                <a:spcPct val="150000"/>
              </a:lnSpc>
            </a:pPr>
            <a:r>
              <a:rPr lang="zh-CN" altLang="en-US" sz="2400" b="1" dirty="0">
                <a:solidFill>
                  <a:srgbClr val="002060"/>
                </a:solidFill>
                <a:latin typeface="Arial" panose="020B0604020202020204" pitchFamily="34" charset="0"/>
                <a:ea typeface="宋体" panose="02010600030101010101" pitchFamily="2" charset="-122"/>
              </a:rPr>
              <a:t>危险化学品的分类</a:t>
            </a:r>
            <a:r>
              <a:rPr lang="en-US" altLang="zh-CN" sz="2400" b="1" dirty="0">
                <a:solidFill>
                  <a:srgbClr val="002060"/>
                </a:solidFill>
                <a:latin typeface="Arial" panose="020B0604020202020204" pitchFamily="34" charset="0"/>
                <a:ea typeface="宋体" panose="02010600030101010101" pitchFamily="2" charset="-122"/>
              </a:rPr>
              <a:t>1</a:t>
            </a:r>
            <a:r>
              <a:rPr lang="zh-CN" altLang="en-US" sz="2400" dirty="0">
                <a:solidFill>
                  <a:srgbClr val="002060"/>
                </a:solidFill>
                <a:latin typeface="Arial" panose="020B0604020202020204" pitchFamily="34" charset="0"/>
                <a:ea typeface="宋体" panose="02010600030101010101" pitchFamily="2" charset="-122"/>
                <a:sym typeface="宋体" panose="02010600030101010101" pitchFamily="2" charset="-122"/>
              </a:rPr>
              <a:t>根据主要危险特性进行分类： （</a:t>
            </a:r>
            <a:r>
              <a:rPr lang="en-US" altLang="zh-CN" sz="2400" dirty="0">
                <a:solidFill>
                  <a:srgbClr val="002060"/>
                </a:solidFill>
                <a:latin typeface="Arial" panose="020B0604020202020204" pitchFamily="34" charset="0"/>
                <a:ea typeface="宋体" panose="02010600030101010101" pitchFamily="2" charset="-122"/>
                <a:sym typeface="宋体" panose="02010600030101010101" pitchFamily="2" charset="-122"/>
              </a:rPr>
              <a:t>GB13690-92</a:t>
            </a:r>
            <a:r>
              <a:rPr lang="zh-CN" altLang="en-US" sz="2400" dirty="0">
                <a:solidFill>
                  <a:srgbClr val="002060"/>
                </a:solidFill>
                <a:latin typeface="Arial" panose="020B0604020202020204" pitchFamily="34" charset="0"/>
                <a:ea typeface="宋体" panose="02010600030101010101" pitchFamily="2" charset="-122"/>
                <a:sym typeface="宋体" panose="02010600030101010101" pitchFamily="2" charset="-122"/>
              </a:rPr>
              <a:t>废止，分类方式仍在使用）</a:t>
            </a:r>
            <a:r>
              <a:rPr lang="zh-CN" altLang="en-US" sz="2400" dirty="0">
                <a:latin typeface="Arial" panose="020B0604020202020204" pitchFamily="34" charset="0"/>
                <a:ea typeface="宋体" panose="02010600030101010101" pitchFamily="2" charset="-122"/>
              </a:rPr>
              <a:t> </a:t>
            </a:r>
          </a:p>
          <a:p>
            <a:pPr>
              <a:lnSpc>
                <a:spcPct val="150000"/>
              </a:lnSpc>
            </a:pPr>
            <a:r>
              <a:rPr lang="zh-CN" altLang="zh-CN" sz="2400" dirty="0">
                <a:solidFill>
                  <a:srgbClr val="FF0000"/>
                </a:solidFill>
                <a:latin typeface="Arial" panose="020B0604020202020204" pitchFamily="34" charset="0"/>
                <a:ea typeface="宋体" panose="02010600030101010101" pitchFamily="2" charset="-122"/>
              </a:rPr>
              <a:t>第1类　爆炸品</a:t>
            </a:r>
            <a:endParaRPr lang="zh-CN" altLang="zh-CN" sz="2400" dirty="0">
              <a:solidFill>
                <a:srgbClr val="002060"/>
              </a:solidFill>
              <a:latin typeface="Arial" panose="020B0604020202020204" pitchFamily="34" charset="0"/>
              <a:ea typeface="宋体" panose="02010600030101010101" pitchFamily="2" charset="-122"/>
            </a:endParaRPr>
          </a:p>
          <a:p>
            <a:pPr>
              <a:lnSpc>
                <a:spcPct val="150000"/>
              </a:lnSpc>
            </a:pPr>
            <a:r>
              <a:rPr lang="zh-CN" altLang="zh-CN" sz="2400" dirty="0">
                <a:solidFill>
                  <a:srgbClr val="002060"/>
                </a:solidFill>
                <a:latin typeface="Arial" panose="020B0604020202020204" pitchFamily="34" charset="0"/>
                <a:ea typeface="宋体" panose="02010600030101010101" pitchFamily="2" charset="-122"/>
              </a:rPr>
              <a:t>第2类　压缩气体和液化气体（</a:t>
            </a:r>
            <a:r>
              <a:rPr lang="zh-CN" altLang="zh-CN" sz="1400" dirty="0">
                <a:solidFill>
                  <a:srgbClr val="002060"/>
                </a:solidFill>
                <a:latin typeface="Arial" panose="020B0604020202020204" pitchFamily="34" charset="0"/>
                <a:ea typeface="宋体" panose="02010600030101010101" pitchFamily="2" charset="-122"/>
              </a:rPr>
              <a:t>易燃气体，不燃气体、有毒气体</a:t>
            </a:r>
            <a:r>
              <a:rPr lang="zh-CN" altLang="zh-CN" sz="2400" dirty="0">
                <a:solidFill>
                  <a:srgbClr val="002060"/>
                </a:solidFill>
                <a:latin typeface="Arial" panose="020B0604020202020204" pitchFamily="34" charset="0"/>
                <a:ea typeface="宋体" panose="02010600030101010101" pitchFamily="2" charset="-122"/>
              </a:rPr>
              <a:t>）</a:t>
            </a:r>
          </a:p>
          <a:p>
            <a:pPr>
              <a:lnSpc>
                <a:spcPct val="150000"/>
              </a:lnSpc>
            </a:pPr>
            <a:r>
              <a:rPr lang="zh-CN" altLang="zh-CN" sz="2400" dirty="0">
                <a:solidFill>
                  <a:srgbClr val="002060"/>
                </a:solidFill>
                <a:latin typeface="Arial" panose="020B0604020202020204" pitchFamily="34" charset="0"/>
                <a:ea typeface="宋体" panose="02010600030101010101" pitchFamily="2" charset="-122"/>
              </a:rPr>
              <a:t>第3类　易燃液体</a:t>
            </a:r>
            <a:r>
              <a:rPr lang="zh-CN" altLang="zh-CN" dirty="0">
                <a:solidFill>
                  <a:srgbClr val="002060"/>
                </a:solidFill>
                <a:latin typeface="Arial" panose="020B0604020202020204" pitchFamily="34" charset="0"/>
                <a:ea typeface="宋体" panose="02010600030101010101" pitchFamily="2" charset="-122"/>
              </a:rPr>
              <a:t>（低、中、高闪点液体，</a:t>
            </a:r>
            <a:r>
              <a:rPr lang="en-US" altLang="zh-CN" dirty="0">
                <a:solidFill>
                  <a:srgbClr val="002060"/>
                </a:solidFill>
                <a:latin typeface="Arial" panose="020B0604020202020204" pitchFamily="34" charset="0"/>
                <a:ea typeface="宋体" panose="02010600030101010101" pitchFamily="2" charset="-122"/>
              </a:rPr>
              <a:t>-</a:t>
            </a:r>
            <a:r>
              <a:rPr lang="zh-CN" altLang="zh-CN" dirty="0">
                <a:solidFill>
                  <a:srgbClr val="002060"/>
                </a:solidFill>
                <a:latin typeface="Arial" panose="020B0604020202020204" pitchFamily="34" charset="0"/>
                <a:ea typeface="宋体" panose="02010600030101010101" pitchFamily="2" charset="-122"/>
              </a:rPr>
              <a:t>18℃、23℃）</a:t>
            </a:r>
            <a:r>
              <a:rPr lang="zh-CN" altLang="zh-CN" sz="2400" dirty="0">
                <a:solidFill>
                  <a:srgbClr val="002060"/>
                </a:solidFill>
                <a:latin typeface="Arial" panose="020B0604020202020204" pitchFamily="34" charset="0"/>
                <a:ea typeface="宋体" panose="02010600030101010101" pitchFamily="2" charset="-122"/>
              </a:rPr>
              <a:t>。</a:t>
            </a:r>
          </a:p>
          <a:p>
            <a:pPr>
              <a:lnSpc>
                <a:spcPct val="150000"/>
              </a:lnSpc>
            </a:pPr>
            <a:r>
              <a:rPr lang="zh-CN" altLang="zh-CN" sz="2400" dirty="0">
                <a:solidFill>
                  <a:srgbClr val="002060"/>
                </a:solidFill>
                <a:latin typeface="Arial" panose="020B0604020202020204" pitchFamily="34" charset="0"/>
                <a:ea typeface="宋体" panose="02010600030101010101" pitchFamily="2" charset="-122"/>
              </a:rPr>
              <a:t>第4类　易燃固体、自然物品和遇湿易燃物品</a:t>
            </a:r>
          </a:p>
          <a:p>
            <a:pPr>
              <a:lnSpc>
                <a:spcPct val="150000"/>
              </a:lnSpc>
            </a:pPr>
            <a:r>
              <a:rPr lang="zh-CN" altLang="zh-CN" sz="2400" dirty="0">
                <a:solidFill>
                  <a:srgbClr val="002060"/>
                </a:solidFill>
                <a:latin typeface="Arial" panose="020B0604020202020204" pitchFamily="34" charset="0"/>
                <a:ea typeface="宋体" panose="02010600030101010101" pitchFamily="2" charset="-122"/>
              </a:rPr>
              <a:t>第5类　氧化剂和有机过氧化物</a:t>
            </a:r>
          </a:p>
          <a:p>
            <a:pPr>
              <a:lnSpc>
                <a:spcPct val="150000"/>
              </a:lnSpc>
            </a:pPr>
            <a:r>
              <a:rPr lang="zh-CN" altLang="zh-CN" sz="2400" dirty="0">
                <a:solidFill>
                  <a:srgbClr val="002060"/>
                </a:solidFill>
                <a:latin typeface="Arial" panose="020B0604020202020204" pitchFamily="34" charset="0"/>
                <a:ea typeface="宋体" panose="02010600030101010101" pitchFamily="2" charset="-122"/>
              </a:rPr>
              <a:t>第6类　有毒品</a:t>
            </a:r>
          </a:p>
          <a:p>
            <a:pPr>
              <a:lnSpc>
                <a:spcPct val="150000"/>
              </a:lnSpc>
            </a:pPr>
            <a:r>
              <a:rPr lang="zh-CN" altLang="zh-CN" sz="2400" dirty="0">
                <a:solidFill>
                  <a:srgbClr val="FF0000"/>
                </a:solidFill>
                <a:latin typeface="Arial" panose="020B0604020202020204" pitchFamily="34" charset="0"/>
                <a:ea typeface="宋体" panose="02010600030101010101" pitchFamily="2" charset="-122"/>
              </a:rPr>
              <a:t>第7类　放射性物品</a:t>
            </a:r>
            <a:endParaRPr lang="zh-CN" altLang="zh-CN" sz="2400" dirty="0">
              <a:solidFill>
                <a:srgbClr val="002060"/>
              </a:solidFill>
              <a:latin typeface="Arial" panose="020B0604020202020204" pitchFamily="34" charset="0"/>
              <a:ea typeface="宋体" panose="02010600030101010101" pitchFamily="2" charset="-122"/>
            </a:endParaRPr>
          </a:p>
          <a:p>
            <a:pPr>
              <a:lnSpc>
                <a:spcPct val="150000"/>
              </a:lnSpc>
            </a:pPr>
            <a:r>
              <a:rPr lang="zh-CN" altLang="zh-CN" sz="2400" dirty="0">
                <a:solidFill>
                  <a:srgbClr val="002060"/>
                </a:solidFill>
                <a:latin typeface="Arial" panose="020B0604020202020204" pitchFamily="34" charset="0"/>
                <a:ea typeface="宋体" panose="02010600030101010101" pitchFamily="2" charset="-122"/>
              </a:rPr>
              <a:t>第8类　腐蚀品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09600" y="938213"/>
            <a:ext cx="7772400" cy="5594350"/>
          </a:xfr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zh-CN" altLang="en-US" sz="3200" b="1" i="0" u="none" strike="noStrike" kern="1200" cap="none" spc="0" normalizeH="0" baseline="0" noProof="1">
                <a:ln>
                  <a:noFill/>
                </a:ln>
                <a:solidFill>
                  <a:srgbClr val="002060"/>
                </a:solidFill>
                <a:effectLst/>
                <a:uLnTx/>
                <a:uFillTx/>
                <a:latin typeface="Arial" panose="020B0604020202020204" pitchFamily="34" charset="0"/>
                <a:ea typeface="+mn-ea"/>
                <a:cs typeface="+mn-cs"/>
                <a:sym typeface="+mn-ea"/>
              </a:rPr>
              <a:t>危险化学品的分类</a:t>
            </a:r>
            <a:r>
              <a:rPr kumimoji="0" lang="en-US" altLang="zh-CN" sz="3200" b="1" i="0" u="none" strike="noStrike" kern="1200" cap="none" spc="0" normalizeH="0" baseline="0" noProof="1">
                <a:ln>
                  <a:noFill/>
                </a:ln>
                <a:solidFill>
                  <a:srgbClr val="002060"/>
                </a:solidFill>
                <a:effectLst/>
                <a:uLnTx/>
                <a:uFillTx/>
                <a:latin typeface="Arial" panose="020B0604020202020204" pitchFamily="34" charset="0"/>
                <a:ea typeface="+mn-ea"/>
                <a:cs typeface="+mn-cs"/>
                <a:sym typeface="+mn-ea"/>
              </a:rPr>
              <a:t>2</a:t>
            </a:r>
            <a:r>
              <a:rPr kumimoji="0" lang="zh-CN" altLang="en-US" sz="3200" b="1" i="0" u="none" strike="noStrike" kern="1200" cap="none" spc="0" normalizeH="0" baseline="0" noProof="1">
                <a:ln>
                  <a:noFill/>
                </a:ln>
                <a:solidFill>
                  <a:srgbClr val="002060"/>
                </a:solidFill>
                <a:effectLst/>
                <a:uLnTx/>
                <a:uFillTx/>
                <a:latin typeface="Arial" panose="020B0604020202020204" pitchFamily="34" charset="0"/>
                <a:ea typeface="+mn-ea"/>
                <a:cs typeface="+mn-cs"/>
                <a:sym typeface="+mn-ea"/>
              </a:rPr>
              <a:t>：</a:t>
            </a:r>
          </a:p>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defRPr/>
            </a:pPr>
            <a:r>
              <a:rPr kumimoji="0" lang="zh-CN" altLang="en-US" sz="1600" b="0" i="0" u="none" strike="noStrike" kern="1200" cap="none" spc="0" normalizeH="0" baseline="0" noProof="1">
                <a:ln>
                  <a:noFill/>
                </a:ln>
                <a:solidFill>
                  <a:schemeClr val="tx1"/>
                </a:solidFill>
                <a:effectLst/>
                <a:uLnTx/>
                <a:uFillTx/>
                <a:latin typeface="+mn-lt"/>
                <a:ea typeface="+mn-ea"/>
                <a:cs typeface="+mn-cs"/>
              </a:rPr>
              <a:t>        </a:t>
            </a:r>
            <a:r>
              <a:rPr kumimoji="0" lang="zh-CN" altLang="en-US" sz="1800" b="1" i="0" u="none" strike="noStrike" kern="1200" cap="none" spc="0" normalizeH="0" baseline="0" noProof="1">
                <a:ln>
                  <a:noFill/>
                </a:ln>
                <a:solidFill>
                  <a:schemeClr val="tx1"/>
                </a:solidFill>
                <a:effectLst/>
                <a:uLnTx/>
                <a:uFillTx/>
                <a:latin typeface="+mn-lt"/>
                <a:ea typeface="+mn-ea"/>
                <a:cs typeface="+mn-cs"/>
              </a:rPr>
              <a:t>依据GB13690-2009《化学品分类和危险性公示 通则》，按物理、健康或环境危险的性质共分3大类。</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altLang="zh-CN" sz="1800" b="1" i="0" u="none" strike="noStrike" kern="1200" cap="none" spc="0" normalizeH="0" baseline="0" noProof="1">
                <a:ln>
                  <a:noFill/>
                </a:ln>
                <a:solidFill>
                  <a:schemeClr val="tx1"/>
                </a:solidFill>
                <a:effectLst/>
                <a:uLnTx/>
                <a:uFillTx/>
                <a:latin typeface="+mn-lt"/>
                <a:ea typeface="+mn-ea"/>
                <a:cs typeface="+mn-cs"/>
              </a:rPr>
              <a:t>1.</a:t>
            </a:r>
            <a:r>
              <a:rPr kumimoji="0" lang="zh-CN" altLang="en-US" sz="1800" b="1" i="0" u="none" strike="noStrike" kern="1200" cap="none" spc="0" normalizeH="0" baseline="0" noProof="1">
                <a:ln>
                  <a:noFill/>
                </a:ln>
                <a:solidFill>
                  <a:schemeClr val="tx1"/>
                </a:solidFill>
                <a:effectLst/>
                <a:uLnTx/>
                <a:uFillTx/>
                <a:latin typeface="+mn-lt"/>
                <a:ea typeface="+mn-ea"/>
                <a:cs typeface="+mn-cs"/>
              </a:rPr>
              <a:t>物理</a:t>
            </a:r>
          </a:p>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defRPr/>
            </a:pPr>
            <a:r>
              <a:rPr kumimoji="0" lang="zh-CN" altLang="en-US" sz="1800" b="1" i="0" u="none" strike="noStrike" kern="1200" cap="none" spc="0" normalizeH="0" baseline="0" noProof="1">
                <a:ln>
                  <a:noFill/>
                </a:ln>
                <a:solidFill>
                  <a:schemeClr val="tx1"/>
                </a:solidFill>
                <a:effectLst/>
                <a:uLnTx/>
                <a:uFillTx/>
                <a:latin typeface="+mn-lt"/>
                <a:ea typeface="+mn-ea"/>
                <a:cs typeface="+mn-cs"/>
              </a:rPr>
              <a:t>        1.1爆炸物、1.2易燃气体、1.3易燃气溶胶、1.4氧化性气体、1.5压力下气体、1.6易燃液体、1.7易燃固体、1.8自反应物质或混合物、1.9自燃液体、1.10自燃固体1.11自热物质和混合物、1.12遇水放出易燃气体的物质或混合物、1.13氧化性液体</a:t>
            </a:r>
          </a:p>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defRPr/>
            </a:pPr>
            <a:r>
              <a:rPr kumimoji="0" lang="zh-CN" altLang="en-US" sz="1800" b="1" i="0" u="none" strike="noStrike" kern="1200" cap="none" spc="0" normalizeH="0" baseline="0" noProof="1">
                <a:ln>
                  <a:noFill/>
                </a:ln>
                <a:solidFill>
                  <a:schemeClr val="tx1"/>
                </a:solidFill>
                <a:effectLst/>
                <a:uLnTx/>
                <a:uFillTx/>
                <a:latin typeface="+mn-lt"/>
                <a:ea typeface="+mn-ea"/>
                <a:cs typeface="+mn-cs"/>
              </a:rPr>
              <a:t> 1.14氧化性固体、1.15有机过氧化物、1.16金属腐蚀剂</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altLang="zh-CN" sz="1800" b="1" i="0" u="none" strike="noStrike" kern="1200" cap="none" spc="0" normalizeH="0" baseline="0" noProof="1">
                <a:ln>
                  <a:noFill/>
                </a:ln>
                <a:solidFill>
                  <a:schemeClr val="tx1"/>
                </a:solidFill>
                <a:effectLst/>
                <a:uLnTx/>
                <a:uFillTx/>
                <a:latin typeface="+mn-lt"/>
                <a:ea typeface="+mn-ea"/>
                <a:cs typeface="+mn-cs"/>
              </a:rPr>
              <a:t>2</a:t>
            </a:r>
            <a:r>
              <a:rPr kumimoji="0" lang="zh-CN" altLang="en-US" sz="1800" b="1" i="0" u="none" strike="noStrike" kern="1200" cap="none" spc="0" normalizeH="0" baseline="0" noProof="1">
                <a:ln>
                  <a:noFill/>
                </a:ln>
                <a:solidFill>
                  <a:schemeClr val="tx1"/>
                </a:solidFill>
                <a:effectLst/>
                <a:uLnTx/>
                <a:uFillTx/>
                <a:latin typeface="+mn-lt"/>
                <a:ea typeface="+mn-ea"/>
                <a:cs typeface="+mn-cs"/>
              </a:rPr>
              <a:t>、健康</a:t>
            </a:r>
          </a:p>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defRPr/>
            </a:pPr>
            <a:r>
              <a:rPr kumimoji="0" lang="zh-CN" altLang="en-US" sz="1800" b="1" i="0" u="none" strike="noStrike" kern="1200" cap="none" spc="0" normalizeH="0" baseline="0" noProof="1">
                <a:ln>
                  <a:noFill/>
                </a:ln>
                <a:solidFill>
                  <a:schemeClr val="tx1"/>
                </a:solidFill>
                <a:effectLst/>
                <a:uLnTx/>
                <a:uFillTx/>
                <a:latin typeface="+mn-lt"/>
                <a:ea typeface="+mn-ea"/>
                <a:cs typeface="+mn-cs"/>
              </a:rPr>
              <a:t>        2.1急性毒性、2.2皮肤腐蚀/刺激、2.3严重眼损伤/眼刺激、2.4呼吸或皮肤过敏、2.5生殖细胞致突变性、2.6致癌性、2.7生殖毒性、2.8特异性靶器官系统毒性——一次接触、2.9特异性靶器官系统毒性——反复接触、2.10吸入危险</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defRPr/>
            </a:pPr>
            <a:r>
              <a:rPr kumimoji="0" lang="en-US" altLang="zh-CN" sz="1800" b="1" i="0" u="none" strike="noStrike" kern="1200" cap="none" spc="0" normalizeH="0" baseline="0" noProof="1">
                <a:ln>
                  <a:noFill/>
                </a:ln>
                <a:solidFill>
                  <a:schemeClr val="tx1"/>
                </a:solidFill>
                <a:effectLst/>
                <a:uLnTx/>
                <a:uFillTx/>
                <a:latin typeface="+mn-lt"/>
                <a:ea typeface="+mn-ea"/>
                <a:cs typeface="+mn-cs"/>
              </a:rPr>
              <a:t>3</a:t>
            </a:r>
            <a:r>
              <a:rPr kumimoji="0" lang="zh-CN" altLang="en-US" sz="1800" b="1" i="0" u="none" strike="noStrike" kern="1200" cap="none" spc="0" normalizeH="0" baseline="0" noProof="1">
                <a:ln>
                  <a:noFill/>
                </a:ln>
                <a:solidFill>
                  <a:schemeClr val="tx1"/>
                </a:solidFill>
                <a:effectLst/>
                <a:uLnTx/>
                <a:uFillTx/>
                <a:latin typeface="+mn-lt"/>
                <a:ea typeface="+mn-ea"/>
                <a:cs typeface="+mn-cs"/>
              </a:rPr>
              <a:t>、环境</a:t>
            </a:r>
          </a:p>
          <a:p>
            <a:pPr marL="0" marR="0" lvl="0" indent="0" algn="l" defTabSz="914400" rtl="0" eaLnBrk="1" fontAlgn="auto" latinLnBrk="0" hangingPunct="1">
              <a:lnSpc>
                <a:spcPct val="100000"/>
              </a:lnSpc>
              <a:spcBef>
                <a:spcPct val="20000"/>
              </a:spcBef>
              <a:spcAft>
                <a:spcPts val="0"/>
              </a:spcAft>
              <a:buClrTx/>
              <a:buSzTx/>
              <a:buFont typeface="Wingdings" panose="05000000000000000000" pitchFamily="2" charset="2"/>
              <a:buNone/>
              <a:defRPr/>
            </a:pPr>
            <a:r>
              <a:rPr kumimoji="0" lang="zh-CN" altLang="en-US" sz="1800" b="1" i="0" u="none" strike="noStrike" kern="1200" cap="none" spc="0" normalizeH="0" baseline="0" noProof="1">
                <a:ln>
                  <a:noFill/>
                </a:ln>
                <a:solidFill>
                  <a:schemeClr val="tx1"/>
                </a:solidFill>
                <a:effectLst/>
                <a:uLnTx/>
                <a:uFillTx/>
                <a:latin typeface="+mn-lt"/>
                <a:ea typeface="+mn-ea"/>
                <a:cs typeface="+mn-cs"/>
              </a:rPr>
              <a:t>      3.1危害水生环境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Line 2"/>
          <p:cNvSpPr/>
          <p:nvPr/>
        </p:nvSpPr>
        <p:spPr>
          <a:xfrm>
            <a:off x="4557713" y="3708400"/>
            <a:ext cx="304800" cy="0"/>
          </a:xfrm>
          <a:prstGeom prst="line">
            <a:avLst/>
          </a:prstGeom>
          <a:ln w="25400" cap="flat" cmpd="sng">
            <a:solidFill>
              <a:schemeClr val="bg2"/>
            </a:solidFill>
            <a:prstDash val="solid"/>
            <a:round/>
            <a:headEnd type="none" w="med" len="med"/>
            <a:tailEnd type="none" w="med" len="med"/>
          </a:ln>
        </p:spPr>
      </p:sp>
      <p:sp>
        <p:nvSpPr>
          <p:cNvPr id="14339" name="Rectangle 3"/>
          <p:cNvSpPr>
            <a:spLocks noChangeArrowheads="1"/>
          </p:cNvSpPr>
          <p:nvPr/>
        </p:nvSpPr>
        <p:spPr bwMode="auto">
          <a:xfrm>
            <a:off x="900113" y="1270000"/>
            <a:ext cx="2514600" cy="838200"/>
          </a:xfrm>
          <a:prstGeom prst="rect">
            <a:avLst/>
          </a:prstGeom>
          <a:solidFill>
            <a:srgbClr val="EAEAEA"/>
          </a:solidFill>
          <a:ln w="9525">
            <a:noFill/>
            <a:miter lim="800000"/>
          </a:ln>
          <a:effectLst/>
        </p:spPr>
        <p:txBody>
          <a:bodyPr lIns="92075" tIns="46038" rIns="92075" bIns="46038" anchor="ctr"/>
          <a:lstStyle/>
          <a:p>
            <a:pPr marL="0" marR="0" lvl="0" indent="0" algn="ctr" defTabSz="914400" rtl="0" eaLnBrk="1" fontAlgn="base" latinLnBrk="0" hangingPunct="1">
              <a:lnSpc>
                <a:spcPct val="100000"/>
              </a:lnSpc>
              <a:spcBef>
                <a:spcPct val="30000"/>
              </a:spcBef>
              <a:spcAft>
                <a:spcPct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检索有关理化、燃爆和毒性数据</a:t>
            </a:r>
            <a:endParaRPr kumimoji="0" lang="zh-CN" altLang="en-US" sz="2200" b="1" i="0" u="none" strike="noStrike" kern="1200" cap="none" spc="0" normalizeH="0" baseline="0" noProof="0" dirty="0">
              <a:ln>
                <a:noFill/>
              </a:ln>
              <a:solidFill>
                <a:srgbClr val="FF0000"/>
              </a:solidFill>
              <a:effectLst>
                <a:outerShdw blurRad="38100" dist="38100" dir="2700000" algn="tl">
                  <a:srgbClr val="FFFFFF"/>
                </a:outerShdw>
              </a:effectLst>
              <a:uLnTx/>
              <a:uFillTx/>
              <a:latin typeface="Arial" panose="020B0604020202020204" pitchFamily="34" charset="0"/>
              <a:ea typeface="宋体" panose="02010600030101010101" pitchFamily="2" charset="-122"/>
              <a:cs typeface="+mn-cs"/>
            </a:endParaRPr>
          </a:p>
        </p:txBody>
      </p:sp>
      <p:sp>
        <p:nvSpPr>
          <p:cNvPr id="11267" name="AutoShape 4"/>
          <p:cNvSpPr/>
          <p:nvPr/>
        </p:nvSpPr>
        <p:spPr>
          <a:xfrm>
            <a:off x="671513" y="2870200"/>
            <a:ext cx="990600" cy="1676400"/>
          </a:xfrm>
          <a:prstGeom prst="can">
            <a:avLst>
              <a:gd name="adj" fmla="val 42306"/>
            </a:avLst>
          </a:prstGeom>
          <a:solidFill>
            <a:srgbClr val="006600"/>
          </a:solidFill>
          <a:ln w="25400" cap="flat" cmpd="sng">
            <a:solidFill>
              <a:srgbClr val="008000"/>
            </a:solidFill>
            <a:prstDash val="solid"/>
            <a:round/>
            <a:headEnd type="none" w="med" len="med"/>
            <a:tailEnd type="none" w="med" len="med"/>
          </a:ln>
        </p:spPr>
        <p:txBody>
          <a:bodyPr lIns="90000" tIns="46800" rIns="90000" bIns="46800" anchor="ctr" anchorCtr="0">
            <a:spAutoFit/>
          </a:bodyPr>
          <a:lstStyle/>
          <a:p>
            <a:endParaRPr lang="zh-CN" altLang="en-US" dirty="0">
              <a:latin typeface="Arial" panose="020B0604020202020204" pitchFamily="34" charset="0"/>
              <a:ea typeface="宋体" panose="02010600030101010101" pitchFamily="2" charset="-122"/>
            </a:endParaRPr>
          </a:p>
        </p:txBody>
      </p:sp>
      <p:sp>
        <p:nvSpPr>
          <p:cNvPr id="11268" name="Text Box 5"/>
          <p:cNvSpPr txBox="1"/>
          <p:nvPr/>
        </p:nvSpPr>
        <p:spPr>
          <a:xfrm>
            <a:off x="973138" y="3479800"/>
            <a:ext cx="488950" cy="990600"/>
          </a:xfrm>
          <a:prstGeom prst="rect">
            <a:avLst/>
          </a:prstGeom>
          <a:noFill/>
          <a:ln w="9525">
            <a:noFill/>
          </a:ln>
        </p:spPr>
        <p:txBody>
          <a:bodyPr vert="eaVert" lIns="90000" tIns="46800" rIns="90000" bIns="46800" anchor="t" anchorCtr="0">
            <a:spAutoFit/>
          </a:bodyPr>
          <a:lstStyle/>
          <a:p>
            <a:pPr>
              <a:spcBef>
                <a:spcPct val="30000"/>
              </a:spcBef>
            </a:pPr>
            <a:r>
              <a:rPr lang="zh-CN" altLang="en-US" sz="2000" dirty="0">
                <a:solidFill>
                  <a:srgbClr val="FDF4E3"/>
                </a:solidFill>
                <a:latin typeface="Times New Roman" panose="02020603050405020304" pitchFamily="18" charset="0"/>
                <a:ea typeface="宋体" panose="02010600030101010101" pitchFamily="2" charset="-122"/>
              </a:rPr>
              <a:t>化学品</a:t>
            </a:r>
          </a:p>
        </p:txBody>
      </p:sp>
      <p:sp>
        <p:nvSpPr>
          <p:cNvPr id="11269" name="Rectangle 6"/>
          <p:cNvSpPr/>
          <p:nvPr/>
        </p:nvSpPr>
        <p:spPr>
          <a:xfrm>
            <a:off x="1331913" y="5157788"/>
            <a:ext cx="2209800" cy="838200"/>
          </a:xfrm>
          <a:prstGeom prst="rect">
            <a:avLst/>
          </a:prstGeom>
          <a:solidFill>
            <a:srgbClr val="EAEAEA"/>
          </a:solidFill>
          <a:ln w="9525">
            <a:noFill/>
          </a:ln>
        </p:spPr>
        <p:txBody>
          <a:bodyPr lIns="92075" tIns="46038" rIns="92075" bIns="46038" anchor="ctr" anchorCtr="0"/>
          <a:lstStyle/>
          <a:p>
            <a:pPr algn="ctr">
              <a:spcBef>
                <a:spcPct val="30000"/>
              </a:spcBef>
            </a:pPr>
            <a:r>
              <a:rPr lang="zh-CN" altLang="en-US" sz="2200" b="1" dirty="0">
                <a:solidFill>
                  <a:srgbClr val="FF0000"/>
                </a:solidFill>
                <a:latin typeface="Times New Roman" panose="02020603050405020304" pitchFamily="18" charset="0"/>
                <a:ea typeface="宋体" panose="02010600030101010101" pitchFamily="2" charset="-122"/>
              </a:rPr>
              <a:t>进行健康危害和物理危害的试验</a:t>
            </a:r>
          </a:p>
        </p:txBody>
      </p:sp>
      <p:sp>
        <p:nvSpPr>
          <p:cNvPr id="11270" name="Rectangle 7"/>
          <p:cNvSpPr/>
          <p:nvPr/>
        </p:nvSpPr>
        <p:spPr>
          <a:xfrm>
            <a:off x="2881313" y="3022600"/>
            <a:ext cx="1752600" cy="1371600"/>
          </a:xfrm>
          <a:prstGeom prst="rect">
            <a:avLst/>
          </a:prstGeom>
          <a:solidFill>
            <a:srgbClr val="EAEAEA"/>
          </a:solidFill>
          <a:ln w="9525">
            <a:noFill/>
          </a:ln>
        </p:spPr>
        <p:txBody>
          <a:bodyPr lIns="92075" tIns="46038" rIns="92075" bIns="46038" anchor="ctr" anchorCtr="0"/>
          <a:lstStyle/>
          <a:p>
            <a:pPr algn="ctr">
              <a:spcBef>
                <a:spcPct val="30000"/>
              </a:spcBef>
            </a:pPr>
            <a:r>
              <a:rPr lang="zh-CN" altLang="en-US" sz="2200" b="1" dirty="0">
                <a:solidFill>
                  <a:srgbClr val="FF0000"/>
                </a:solidFill>
                <a:latin typeface="Times New Roman" panose="02020603050405020304" pitchFamily="18" charset="0"/>
                <a:ea typeface="宋体" panose="02010600030101010101" pitchFamily="2" charset="-122"/>
              </a:rPr>
              <a:t>依据危险化学品分类的判断确定是否为危险品</a:t>
            </a:r>
          </a:p>
        </p:txBody>
      </p:sp>
      <p:sp>
        <p:nvSpPr>
          <p:cNvPr id="14344" name="Text Box 8"/>
          <p:cNvSpPr txBox="1">
            <a:spLocks noChangeArrowheads="1"/>
          </p:cNvSpPr>
          <p:nvPr/>
        </p:nvSpPr>
        <p:spPr bwMode="auto">
          <a:xfrm>
            <a:off x="5500688" y="2214563"/>
            <a:ext cx="3429000" cy="3170238"/>
          </a:xfrm>
          <a:prstGeom prst="rect">
            <a:avLst/>
          </a:prstGeom>
          <a:noFill/>
          <a:ln w="28575">
            <a:solidFill>
              <a:schemeClr val="bg2"/>
            </a:solidFill>
            <a:miter lim="800000"/>
          </a:ln>
          <a:effectLst/>
        </p:spPr>
        <p:txBody>
          <a:bodyPr lIns="90000" tIns="46800" rIns="90000" bIns="46800">
            <a:spAutoFit/>
          </a:bodyPr>
          <a:lstStyle/>
          <a:p>
            <a:pPr marR="0" defTabSz="914400">
              <a:buClrTx/>
              <a:buSzTx/>
              <a:buFontTx/>
              <a:defRPr/>
            </a:pP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1</a:t>
            </a: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爆炸品</a:t>
            </a:r>
          </a:p>
          <a:p>
            <a:pPr marR="0" defTabSz="914400">
              <a:buClrTx/>
              <a:buSzTx/>
              <a:buFontTx/>
              <a:defRPr/>
            </a:pP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2</a:t>
            </a: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压缩气体和液化气体</a:t>
            </a:r>
          </a:p>
          <a:p>
            <a:pPr marR="0" defTabSz="914400">
              <a:buClrTx/>
              <a:buSzTx/>
              <a:buFontTx/>
              <a:defRPr/>
            </a:pP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3</a:t>
            </a: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易燃液体</a:t>
            </a:r>
          </a:p>
          <a:p>
            <a:pPr marR="0" defTabSz="914400">
              <a:buClrTx/>
              <a:buSzTx/>
              <a:buFontTx/>
              <a:defRPr/>
            </a:pP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4</a:t>
            </a: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易燃固体、自燃物品和遇湿易燃物品</a:t>
            </a:r>
          </a:p>
          <a:p>
            <a:pPr marR="0" defTabSz="914400">
              <a:buClrTx/>
              <a:buSzTx/>
              <a:buFontTx/>
              <a:defRPr/>
            </a:pP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5</a:t>
            </a: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氧化剂和有机过氧化物</a:t>
            </a:r>
          </a:p>
          <a:p>
            <a:pPr marR="0" defTabSz="914400">
              <a:buClrTx/>
              <a:buSzTx/>
              <a:buFontTx/>
              <a:defRPr/>
            </a:pP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6</a:t>
            </a: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毒害品和感染性物品</a:t>
            </a:r>
          </a:p>
          <a:p>
            <a:pPr marR="0" defTabSz="914400">
              <a:buClrTx/>
              <a:buSzTx/>
              <a:buFontTx/>
              <a:defRPr/>
            </a:pPr>
            <a:r>
              <a:rPr kumimoji="0" lang="zh-CN" altLang="en-US" sz="2000" b="1" u="sng"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u="sng"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7</a:t>
            </a:r>
            <a:r>
              <a:rPr kumimoji="0" lang="zh-CN" altLang="en-US" sz="2000" b="1" u="sng"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放射性物品</a:t>
            </a:r>
          </a:p>
          <a:p>
            <a:pPr marR="0" defTabSz="914400">
              <a:buClrTx/>
              <a:buSzTx/>
              <a:buFontTx/>
              <a:defRPr/>
            </a:pP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第</a:t>
            </a:r>
            <a:r>
              <a:rPr kumimoji="0" 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8</a:t>
            </a:r>
            <a:r>
              <a:rPr kumimoji="0" lang="zh-CN" altLang="en-US" sz="2000" b="1"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rPr>
              <a:t>类  腐蚀品</a:t>
            </a:r>
            <a:endParaRPr kumimoji="0" lang="zh-CN" altLang="en-US" sz="2000" b="1" u="sng" kern="1200" cap="none" spc="0" normalizeH="0" baseline="0" noProof="0" dirty="0">
              <a:solidFill>
                <a:srgbClr val="FF0000"/>
              </a:solidFill>
              <a:effectLst>
                <a:outerShdw blurRad="38100" dist="38100" dir="2700000" algn="tl">
                  <a:srgbClr val="FFFFFF"/>
                </a:outerShdw>
              </a:effectLst>
              <a:latin typeface="Times New Roman" panose="02020603050405020304" pitchFamily="18" charset="0"/>
              <a:ea typeface="宋体" panose="02010600030101010101" pitchFamily="2" charset="-122"/>
              <a:cs typeface="+mn-cs"/>
            </a:endParaRPr>
          </a:p>
        </p:txBody>
      </p:sp>
      <p:sp>
        <p:nvSpPr>
          <p:cNvPr id="14345" name="Rectangle 9"/>
          <p:cNvSpPr>
            <a:spLocks noChangeArrowheads="1"/>
          </p:cNvSpPr>
          <p:nvPr/>
        </p:nvSpPr>
        <p:spPr bwMode="auto">
          <a:xfrm>
            <a:off x="5548313" y="1422400"/>
            <a:ext cx="1066800" cy="457200"/>
          </a:xfrm>
          <a:prstGeom prst="rect">
            <a:avLst/>
          </a:prstGeom>
          <a:solidFill>
            <a:srgbClr val="EAEAEA"/>
          </a:solidFill>
          <a:ln w="9525">
            <a:noFill/>
            <a:miter lim="800000"/>
          </a:ln>
          <a:effectLst/>
        </p:spPr>
        <p:txBody>
          <a:bodyPr lIns="92075" tIns="46038" rIns="92075" bIns="46038" anchor="ctr"/>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zh-CN" altLang="en-US" sz="22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危险品</a:t>
            </a:r>
            <a:endParaRPr kumimoji="0" lang="zh-CN" altLang="en-US" sz="2200" b="1" i="0" u="none" strike="noStrike" kern="1200" cap="none" spc="0" normalizeH="0" baseline="0" noProof="0" dirty="0">
              <a:ln>
                <a:noFill/>
              </a:ln>
              <a:solidFill>
                <a:srgbClr val="FF0000"/>
              </a:solidFill>
              <a:effectLst>
                <a:outerShdw blurRad="38100" dist="38100" dir="2700000" algn="tl">
                  <a:srgbClr val="FFFFFF"/>
                </a:outerShdw>
              </a:effectLst>
              <a:uLnTx/>
              <a:uFillTx/>
              <a:latin typeface="Arial" panose="020B0604020202020204" pitchFamily="34" charset="0"/>
              <a:ea typeface="宋体" panose="02010600030101010101" pitchFamily="2" charset="-122"/>
              <a:cs typeface="+mn-cs"/>
            </a:endParaRPr>
          </a:p>
        </p:txBody>
      </p:sp>
      <p:sp>
        <p:nvSpPr>
          <p:cNvPr id="11273" name="Rectangle 10"/>
          <p:cNvSpPr/>
          <p:nvPr/>
        </p:nvSpPr>
        <p:spPr>
          <a:xfrm>
            <a:off x="5572125" y="6072188"/>
            <a:ext cx="1447800" cy="457200"/>
          </a:xfrm>
          <a:prstGeom prst="rect">
            <a:avLst/>
          </a:prstGeom>
          <a:solidFill>
            <a:srgbClr val="EAEAEA"/>
          </a:solidFill>
          <a:ln w="9525" cap="flat" cmpd="sng">
            <a:solidFill>
              <a:schemeClr val="bg2"/>
            </a:solidFill>
            <a:prstDash val="solid"/>
            <a:miter/>
            <a:headEnd type="none" w="med" len="med"/>
            <a:tailEnd type="none" w="med" len="med"/>
          </a:ln>
        </p:spPr>
        <p:txBody>
          <a:bodyPr lIns="92075" tIns="46038" rIns="92075" bIns="46038" anchor="ctr" anchorCtr="0"/>
          <a:lstStyle/>
          <a:p>
            <a:pPr>
              <a:spcBef>
                <a:spcPct val="30000"/>
              </a:spcBef>
            </a:pPr>
            <a:r>
              <a:rPr lang="zh-CN" altLang="en-US" sz="2200" b="1" dirty="0">
                <a:solidFill>
                  <a:srgbClr val="FF0000"/>
                </a:solidFill>
                <a:latin typeface="Times New Roman" panose="02020603050405020304" pitchFamily="18" charset="0"/>
                <a:ea typeface="宋体" panose="02010600030101010101" pitchFamily="2" charset="-122"/>
              </a:rPr>
              <a:t>非危险品</a:t>
            </a:r>
          </a:p>
        </p:txBody>
      </p:sp>
      <p:sp>
        <p:nvSpPr>
          <p:cNvPr id="11274" name="Line 11"/>
          <p:cNvSpPr/>
          <p:nvPr/>
        </p:nvSpPr>
        <p:spPr>
          <a:xfrm>
            <a:off x="1966913" y="2108200"/>
            <a:ext cx="0" cy="1371600"/>
          </a:xfrm>
          <a:prstGeom prst="line">
            <a:avLst/>
          </a:prstGeom>
          <a:ln w="25400" cap="flat" cmpd="sng">
            <a:solidFill>
              <a:schemeClr val="bg2"/>
            </a:solidFill>
            <a:prstDash val="solid"/>
            <a:round/>
            <a:headEnd type="none" w="med" len="med"/>
            <a:tailEnd type="none" w="med" len="med"/>
          </a:ln>
        </p:spPr>
      </p:sp>
      <p:sp>
        <p:nvSpPr>
          <p:cNvPr id="11275" name="Line 12"/>
          <p:cNvSpPr/>
          <p:nvPr/>
        </p:nvSpPr>
        <p:spPr>
          <a:xfrm flipH="1">
            <a:off x="1662113" y="3479800"/>
            <a:ext cx="304800" cy="0"/>
          </a:xfrm>
          <a:prstGeom prst="line">
            <a:avLst/>
          </a:prstGeom>
          <a:ln w="25400" cap="flat" cmpd="sng">
            <a:solidFill>
              <a:schemeClr val="bg2"/>
            </a:solidFill>
            <a:prstDash val="solid"/>
            <a:round/>
            <a:headEnd type="none" w="med" len="med"/>
            <a:tailEnd type="none" w="med" len="med"/>
          </a:ln>
        </p:spPr>
      </p:sp>
      <p:sp>
        <p:nvSpPr>
          <p:cNvPr id="11276" name="Line 13"/>
          <p:cNvSpPr/>
          <p:nvPr/>
        </p:nvSpPr>
        <p:spPr>
          <a:xfrm>
            <a:off x="1966913" y="3937000"/>
            <a:ext cx="0" cy="1219200"/>
          </a:xfrm>
          <a:prstGeom prst="line">
            <a:avLst/>
          </a:prstGeom>
          <a:ln w="25400" cap="flat" cmpd="sng">
            <a:solidFill>
              <a:schemeClr val="bg2"/>
            </a:solidFill>
            <a:prstDash val="solid"/>
            <a:round/>
            <a:headEnd type="none" w="med" len="med"/>
            <a:tailEnd type="none" w="med" len="med"/>
          </a:ln>
        </p:spPr>
      </p:sp>
      <p:sp>
        <p:nvSpPr>
          <p:cNvPr id="11277" name="Line 14"/>
          <p:cNvSpPr/>
          <p:nvPr/>
        </p:nvSpPr>
        <p:spPr>
          <a:xfrm flipH="1">
            <a:off x="1662113" y="3937000"/>
            <a:ext cx="304800" cy="0"/>
          </a:xfrm>
          <a:prstGeom prst="line">
            <a:avLst/>
          </a:prstGeom>
          <a:ln w="25400" cap="flat" cmpd="sng">
            <a:solidFill>
              <a:schemeClr val="bg2"/>
            </a:solidFill>
            <a:prstDash val="solid"/>
            <a:round/>
            <a:headEnd type="none" w="med" len="med"/>
            <a:tailEnd type="none" w="med" len="med"/>
          </a:ln>
        </p:spPr>
      </p:sp>
      <p:sp>
        <p:nvSpPr>
          <p:cNvPr id="11278" name="Line 15"/>
          <p:cNvSpPr/>
          <p:nvPr/>
        </p:nvSpPr>
        <p:spPr>
          <a:xfrm>
            <a:off x="2500313" y="2108200"/>
            <a:ext cx="0" cy="1371600"/>
          </a:xfrm>
          <a:prstGeom prst="line">
            <a:avLst/>
          </a:prstGeom>
          <a:ln w="25400" cap="flat" cmpd="sng">
            <a:solidFill>
              <a:schemeClr val="bg2"/>
            </a:solidFill>
            <a:prstDash val="solid"/>
            <a:round/>
            <a:headEnd type="none" w="med" len="med"/>
            <a:tailEnd type="none" w="med" len="med"/>
          </a:ln>
        </p:spPr>
      </p:sp>
      <p:sp>
        <p:nvSpPr>
          <p:cNvPr id="11279" name="Line 16"/>
          <p:cNvSpPr/>
          <p:nvPr/>
        </p:nvSpPr>
        <p:spPr>
          <a:xfrm>
            <a:off x="2500313" y="3937000"/>
            <a:ext cx="0" cy="1219200"/>
          </a:xfrm>
          <a:prstGeom prst="line">
            <a:avLst/>
          </a:prstGeom>
          <a:ln w="25400" cap="flat" cmpd="sng">
            <a:solidFill>
              <a:schemeClr val="bg2"/>
            </a:solidFill>
            <a:prstDash val="solid"/>
            <a:round/>
            <a:headEnd type="none" w="med" len="med"/>
            <a:tailEnd type="none" w="med" len="med"/>
          </a:ln>
        </p:spPr>
      </p:sp>
      <p:sp>
        <p:nvSpPr>
          <p:cNvPr id="11280" name="Line 17"/>
          <p:cNvSpPr/>
          <p:nvPr/>
        </p:nvSpPr>
        <p:spPr>
          <a:xfrm>
            <a:off x="2500313" y="3479800"/>
            <a:ext cx="381000" cy="0"/>
          </a:xfrm>
          <a:prstGeom prst="line">
            <a:avLst/>
          </a:prstGeom>
          <a:ln w="25400" cap="flat" cmpd="sng">
            <a:solidFill>
              <a:schemeClr val="bg2"/>
            </a:solidFill>
            <a:prstDash val="solid"/>
            <a:round/>
            <a:headEnd type="none" w="med" len="med"/>
            <a:tailEnd type="none" w="med" len="med"/>
          </a:ln>
        </p:spPr>
      </p:sp>
      <p:sp>
        <p:nvSpPr>
          <p:cNvPr id="11281" name="Line 18"/>
          <p:cNvSpPr/>
          <p:nvPr/>
        </p:nvSpPr>
        <p:spPr>
          <a:xfrm>
            <a:off x="2500313" y="3937000"/>
            <a:ext cx="381000" cy="0"/>
          </a:xfrm>
          <a:prstGeom prst="line">
            <a:avLst/>
          </a:prstGeom>
          <a:ln w="25400" cap="flat" cmpd="sng">
            <a:solidFill>
              <a:schemeClr val="bg2"/>
            </a:solidFill>
            <a:prstDash val="solid"/>
            <a:round/>
            <a:headEnd type="none" w="med" len="med"/>
            <a:tailEnd type="none" w="med" len="med"/>
          </a:ln>
        </p:spPr>
      </p:sp>
      <p:sp>
        <p:nvSpPr>
          <p:cNvPr id="11282" name="Line 19"/>
          <p:cNvSpPr/>
          <p:nvPr/>
        </p:nvSpPr>
        <p:spPr>
          <a:xfrm flipH="1">
            <a:off x="4816475" y="1651000"/>
            <a:ext cx="46038" cy="4706938"/>
          </a:xfrm>
          <a:prstGeom prst="line">
            <a:avLst/>
          </a:prstGeom>
          <a:ln w="25400" cap="flat" cmpd="sng">
            <a:solidFill>
              <a:schemeClr val="bg2"/>
            </a:solidFill>
            <a:prstDash val="solid"/>
            <a:round/>
            <a:headEnd type="none" w="med" len="med"/>
            <a:tailEnd type="none" w="med" len="med"/>
          </a:ln>
        </p:spPr>
      </p:sp>
      <p:sp>
        <p:nvSpPr>
          <p:cNvPr id="11283" name="Line 20"/>
          <p:cNvSpPr/>
          <p:nvPr/>
        </p:nvSpPr>
        <p:spPr>
          <a:xfrm>
            <a:off x="4862513" y="1651000"/>
            <a:ext cx="685800" cy="0"/>
          </a:xfrm>
          <a:prstGeom prst="line">
            <a:avLst/>
          </a:prstGeom>
          <a:ln w="25400" cap="flat" cmpd="sng">
            <a:solidFill>
              <a:schemeClr val="bg2"/>
            </a:solidFill>
            <a:prstDash val="solid"/>
            <a:round/>
            <a:headEnd type="none" w="med" len="med"/>
            <a:tailEnd type="none" w="med" len="med"/>
          </a:ln>
        </p:spPr>
      </p:sp>
      <p:sp>
        <p:nvSpPr>
          <p:cNvPr id="11284" name="Line 21"/>
          <p:cNvSpPr/>
          <p:nvPr/>
        </p:nvSpPr>
        <p:spPr>
          <a:xfrm>
            <a:off x="4857750" y="6357938"/>
            <a:ext cx="685800" cy="0"/>
          </a:xfrm>
          <a:prstGeom prst="line">
            <a:avLst/>
          </a:prstGeom>
          <a:ln w="25400" cap="flat" cmpd="sng">
            <a:solidFill>
              <a:schemeClr val="bg2"/>
            </a:solidFill>
            <a:prstDash val="solid"/>
            <a:round/>
            <a:headEnd type="none" w="med" len="med"/>
            <a:tailEnd type="none" w="med" len="med"/>
          </a:ln>
        </p:spPr>
      </p:sp>
      <p:sp>
        <p:nvSpPr>
          <p:cNvPr id="11285" name="Line 22"/>
          <p:cNvSpPr/>
          <p:nvPr/>
        </p:nvSpPr>
        <p:spPr>
          <a:xfrm>
            <a:off x="6615113" y="1651000"/>
            <a:ext cx="457200" cy="0"/>
          </a:xfrm>
          <a:prstGeom prst="line">
            <a:avLst/>
          </a:prstGeom>
          <a:ln w="25400" cap="flat" cmpd="sng">
            <a:solidFill>
              <a:schemeClr val="bg2"/>
            </a:solidFill>
            <a:prstDash val="solid"/>
            <a:round/>
            <a:headEnd type="none" w="med" len="med"/>
            <a:tailEnd type="none" w="med" len="med"/>
          </a:ln>
        </p:spPr>
      </p:sp>
      <p:sp>
        <p:nvSpPr>
          <p:cNvPr id="11286" name="Line 23"/>
          <p:cNvSpPr/>
          <p:nvPr/>
        </p:nvSpPr>
        <p:spPr>
          <a:xfrm>
            <a:off x="7072313" y="1651000"/>
            <a:ext cx="0" cy="533400"/>
          </a:xfrm>
          <a:prstGeom prst="line">
            <a:avLst/>
          </a:prstGeom>
          <a:ln w="25400" cap="flat" cmpd="sng">
            <a:solidFill>
              <a:schemeClr val="bg2"/>
            </a:solidFill>
            <a:prstDash val="solid"/>
            <a:round/>
            <a:headEnd type="none" w="med" len="med"/>
            <a:tailEnd type="none" w="med" len="med"/>
          </a:ln>
        </p:spPr>
      </p:sp>
      <p:sp>
        <p:nvSpPr>
          <p:cNvPr id="11287" name="AutoShape 24"/>
          <p:cNvSpPr/>
          <p:nvPr/>
        </p:nvSpPr>
        <p:spPr>
          <a:xfrm>
            <a:off x="747713" y="6146800"/>
            <a:ext cx="1295400" cy="152400"/>
          </a:xfrm>
          <a:prstGeom prst="rightArrow">
            <a:avLst>
              <a:gd name="adj1" fmla="val 50000"/>
              <a:gd name="adj2" fmla="val 212500"/>
            </a:avLst>
          </a:prstGeom>
          <a:solidFill>
            <a:srgbClr val="0000CC"/>
          </a:solidFill>
          <a:ln w="25400" cap="flat" cmpd="sng">
            <a:solidFill>
              <a:srgbClr val="0000CC"/>
            </a:solidFill>
            <a:prstDash val="solid"/>
            <a:miter/>
            <a:headEnd type="none" w="med" len="med"/>
            <a:tailEnd type="none" w="med" len="med"/>
          </a:ln>
        </p:spPr>
        <p:txBody>
          <a:bodyPr wrap="none" lIns="93600" tIns="46800" rIns="93600" bIns="46800" anchor="ctr" anchorCtr="0"/>
          <a:lstStyle/>
          <a:p>
            <a:endParaRPr lang="zh-CN" altLang="en-US" dirty="0">
              <a:latin typeface="Arial" panose="020B0604020202020204" pitchFamily="34" charset="0"/>
              <a:ea typeface="宋体" panose="02010600030101010101" pitchFamily="2" charset="-122"/>
            </a:endParaRPr>
          </a:p>
        </p:txBody>
      </p:sp>
      <p:sp>
        <p:nvSpPr>
          <p:cNvPr id="31" name="矩形 30"/>
          <p:cNvSpPr/>
          <p:nvPr/>
        </p:nvSpPr>
        <p:spPr>
          <a:xfrm>
            <a:off x="4286250" y="571500"/>
            <a:ext cx="4557713" cy="369888"/>
          </a:xfrm>
          <a:prstGeom prst="rect">
            <a:avLst/>
          </a:prstGeom>
          <a:ln w="28575">
            <a:solidFill>
              <a:schemeClr val="tx2">
                <a:lumMod val="25000"/>
              </a:schemeClr>
            </a:solidFill>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rgbClr val="002060"/>
                </a:solidFill>
                <a:effectLst/>
                <a:uLnTx/>
                <a:uFillTx/>
                <a:latin typeface="Arial" panose="020B0604020202020204" pitchFamily="34" charset="0"/>
                <a:ea typeface="宋体" panose="02010600030101010101" pitchFamily="2" charset="-122"/>
                <a:cs typeface="+mn-cs"/>
              </a:rPr>
              <a:t>常用危险化学品的分类及标志 </a:t>
            </a:r>
            <a:r>
              <a:rPr kumimoji="0" lang="en-US" altLang="zh-CN" sz="1800" b="0" i="0" u="none" strike="noStrike" kern="1200" cap="none" spc="0" normalizeH="0" baseline="0" noProof="0" dirty="0">
                <a:ln>
                  <a:noFill/>
                </a:ln>
                <a:solidFill>
                  <a:srgbClr val="002060"/>
                </a:solidFill>
                <a:effectLst/>
                <a:uLnTx/>
                <a:uFillTx/>
                <a:latin typeface="Arial" panose="020B0604020202020204" pitchFamily="34" charset="0"/>
                <a:ea typeface="宋体" panose="02010600030101010101" pitchFamily="2" charset="-122"/>
                <a:cs typeface="+mn-cs"/>
              </a:rPr>
              <a:t>GB13690-92</a:t>
            </a:r>
            <a:endParaRPr kumimoji="0" lang="zh-CN" altLang="en-US" sz="1800" b="0" i="0" u="none" strike="noStrike" kern="1200" cap="none" spc="0" normalizeH="0" baseline="0" noProof="0" dirty="0">
              <a:ln>
                <a:noFill/>
              </a:ln>
              <a:solidFill>
                <a:srgbClr val="002060"/>
              </a:solidFill>
              <a:effectLst/>
              <a:uLnTx/>
              <a:uFillTx/>
              <a:latin typeface="Arial" panose="020B0604020202020204" pitchFamily="34" charset="0"/>
              <a:ea typeface="宋体" panose="02010600030101010101" pitchFamily="2" charset="-122"/>
              <a:cs typeface="+mn-cs"/>
            </a:endParaRPr>
          </a:p>
        </p:txBody>
      </p:sp>
      <p:sp>
        <p:nvSpPr>
          <p:cNvPr id="33" name="下箭头 32"/>
          <p:cNvSpPr/>
          <p:nvPr/>
        </p:nvSpPr>
        <p:spPr>
          <a:xfrm>
            <a:off x="7143750" y="928688"/>
            <a:ext cx="428625" cy="1214438"/>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title"/>
          </p:nvPr>
        </p:nvSpPr>
        <p:spPr>
          <a:xfrm>
            <a:off x="2928938" y="785813"/>
            <a:ext cx="3929063" cy="501650"/>
          </a:xfrm>
          <a:solidFill>
            <a:srgbClr val="EAEAEA"/>
          </a:solidFill>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3600" b="1" i="0" u="none" strike="noStrike" kern="1200" cap="none" spc="0" normalizeH="0" baseline="0" noProof="0">
                <a:ln>
                  <a:noFill/>
                </a:ln>
                <a:solidFill>
                  <a:srgbClr val="CC0000"/>
                </a:solidFill>
                <a:effectLst/>
                <a:uLnTx/>
                <a:uFillTx/>
                <a:latin typeface="+mj-lt"/>
                <a:ea typeface="方正舒体" panose="02010601030101010101" pitchFamily="2" charset="-122"/>
                <a:cs typeface="+mj-cs"/>
              </a:rPr>
              <a:t>化学品危险性分类</a:t>
            </a:r>
          </a:p>
        </p:txBody>
      </p:sp>
      <p:sp>
        <p:nvSpPr>
          <p:cNvPr id="12290" name="Rectangle 2"/>
          <p:cNvSpPr>
            <a:spLocks noGrp="1"/>
          </p:cNvSpPr>
          <p:nvPr>
            <p:ph idx="1"/>
          </p:nvPr>
        </p:nvSpPr>
        <p:spPr>
          <a:xfrm>
            <a:off x="3203575" y="2276475"/>
            <a:ext cx="5511800" cy="2852738"/>
          </a:xfrm>
          <a:ln w="25400">
            <a:solidFill>
              <a:schemeClr val="bg2"/>
            </a:solidFill>
            <a:miter/>
          </a:ln>
        </p:spPr>
        <p:txBody>
          <a:bodyPr vert="horz" wrap="square" lIns="90000" tIns="46800" rIns="90000" bIns="46800" anchor="ctr" anchorCtr="0">
            <a:spAutoFit/>
          </a:bodyPr>
          <a:lstStyle/>
          <a:p>
            <a:pPr marL="0" indent="0">
              <a:lnSpc>
                <a:spcPct val="80000"/>
              </a:lnSpc>
              <a:spcBef>
                <a:spcPct val="30000"/>
              </a:spcBef>
              <a:buFont typeface="Wingdings" panose="05000000000000000000" pitchFamily="2" charset="2"/>
              <a:buNone/>
            </a:pPr>
            <a:r>
              <a:rPr lang="zh-CN" altLang="en-US" sz="2800" dirty="0">
                <a:solidFill>
                  <a:srgbClr val="FF0000"/>
                </a:solidFill>
              </a:rPr>
              <a:t>      本类化学品指在外界作用下（如受热、受摩擦、撞击等），能发生剧烈的化学反应，瞬时产生大量的气体和热量，使周围压力急骤上升，发生爆炸，对周围环境造成破坏的物品，不包括无整体爆炸危险，但具有燃烧、抛射及较小爆炸危险的物品</a:t>
            </a:r>
            <a:r>
              <a:rPr lang="zh-CN" altLang="en-US" sz="2800" dirty="0">
                <a:solidFill>
                  <a:schemeClr val="bg2"/>
                </a:solidFill>
              </a:rPr>
              <a:t>。</a:t>
            </a:r>
          </a:p>
        </p:txBody>
      </p:sp>
      <p:sp>
        <p:nvSpPr>
          <p:cNvPr id="12291" name="AutoShape 4"/>
          <p:cNvSpPr/>
          <p:nvPr/>
        </p:nvSpPr>
        <p:spPr>
          <a:xfrm>
            <a:off x="903288" y="2149475"/>
            <a:ext cx="1916112" cy="593725"/>
          </a:xfrm>
          <a:prstGeom prst="roundRect">
            <a:avLst>
              <a:gd name="adj" fmla="val 16667"/>
            </a:avLst>
          </a:prstGeom>
          <a:solidFill>
            <a:srgbClr val="FF9900"/>
          </a:solidFill>
          <a:ln w="25400" cap="flat" cmpd="sng">
            <a:solidFill>
              <a:schemeClr val="tx1"/>
            </a:solidFill>
            <a:prstDash val="solid"/>
            <a:round/>
            <a:headEnd type="none" w="med" len="med"/>
            <a:tailEnd type="none" w="med" len="med"/>
          </a:ln>
        </p:spPr>
        <p:txBody>
          <a:bodyPr lIns="90000" tIns="46800" rIns="90000" bIns="46800" anchor="ctr" anchorCtr="0">
            <a:spAutoFit/>
          </a:bodyPr>
          <a:lstStyle/>
          <a:p>
            <a:pPr algn="ctr">
              <a:spcBef>
                <a:spcPct val="30000"/>
              </a:spcBef>
            </a:pPr>
            <a:r>
              <a:rPr lang="zh-CN" altLang="en-US" sz="2800" dirty="0">
                <a:latin typeface="Times New Roman" panose="02020603050405020304" pitchFamily="18" charset="0"/>
                <a:ea typeface="宋体" panose="02010600030101010101" pitchFamily="2" charset="-122"/>
              </a:rPr>
              <a:t>爆炸品</a:t>
            </a:r>
          </a:p>
        </p:txBody>
      </p:sp>
      <p:pic>
        <p:nvPicPr>
          <p:cNvPr id="12292" name="Picture 5" descr="Image44"/>
          <p:cNvPicPr>
            <a:picLocks noChangeAspect="1"/>
          </p:cNvPicPr>
          <p:nvPr/>
        </p:nvPicPr>
        <p:blipFill>
          <a:blip r:embed="rId2"/>
          <a:stretch>
            <a:fillRect/>
          </a:stretch>
        </p:blipFill>
        <p:spPr>
          <a:xfrm>
            <a:off x="762000" y="3216275"/>
            <a:ext cx="2286000" cy="228600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Grp="1" noChangeArrowheads="1"/>
          </p:cNvSpPr>
          <p:nvPr>
            <p:ph type="title"/>
          </p:nvPr>
        </p:nvSpPr>
        <p:spPr>
          <a:xfrm>
            <a:off x="3071813" y="571500"/>
            <a:ext cx="4702175" cy="503238"/>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a:ln>
                  <a:noFill/>
                </a:ln>
                <a:solidFill>
                  <a:schemeClr val="tx1"/>
                </a:solidFill>
                <a:effectLst/>
                <a:uLnTx/>
                <a:uFillTx/>
                <a:latin typeface="+mj-lt"/>
                <a:ea typeface="+mj-ea"/>
                <a:cs typeface="+mj-cs"/>
              </a:rPr>
              <a:t>压缩气体和液化气体</a:t>
            </a:r>
          </a:p>
        </p:txBody>
      </p:sp>
      <p:sp>
        <p:nvSpPr>
          <p:cNvPr id="13314" name="Rectangle 2"/>
          <p:cNvSpPr>
            <a:spLocks noGrp="1"/>
          </p:cNvSpPr>
          <p:nvPr>
            <p:ph idx="1"/>
          </p:nvPr>
        </p:nvSpPr>
        <p:spPr>
          <a:xfrm>
            <a:off x="252413" y="1371600"/>
            <a:ext cx="8569325" cy="4724400"/>
          </a:xfrm>
          <a:ln/>
        </p:spPr>
        <p:txBody>
          <a:bodyPr vert="horz" wrap="square" lIns="91440" tIns="45720" rIns="91440" bIns="45720" anchor="t" anchorCtr="0"/>
          <a:lstStyle/>
          <a:p>
            <a:pPr>
              <a:buFont typeface="Wingdings" panose="05000000000000000000" pitchFamily="2" charset="2"/>
              <a:buNone/>
            </a:pPr>
            <a:r>
              <a:rPr lang="zh-CN" altLang="en-US" sz="2800" b="1" dirty="0"/>
              <a:t>    </a:t>
            </a:r>
            <a:r>
              <a:rPr lang="zh-CN" altLang="en-US" sz="2400" b="1" dirty="0"/>
              <a:t>本类化学品系指压缩、液化或加压溶解的气体，并应符合下述两种情况之一者：</a:t>
            </a:r>
          </a:p>
          <a:p>
            <a:pPr lvl="1">
              <a:buFont typeface="Wingdings" panose="05000000000000000000" pitchFamily="2" charset="2"/>
              <a:buChar char="q"/>
            </a:pPr>
            <a:r>
              <a:rPr lang="zh-CN" altLang="en-US" sz="2400" dirty="0"/>
              <a:t>临界温度低于</a:t>
            </a:r>
            <a:r>
              <a:rPr lang="en-US" altLang="zh-CN" sz="2400" dirty="0"/>
              <a:t>50</a:t>
            </a:r>
            <a:r>
              <a:rPr lang="en-US" altLang="zh-CN" sz="2400" baseline="30000" dirty="0"/>
              <a:t>0</a:t>
            </a:r>
            <a:r>
              <a:rPr lang="en-US" altLang="zh-CN" sz="2400" dirty="0"/>
              <a:t>C</a:t>
            </a:r>
            <a:r>
              <a:rPr lang="zh-CN" altLang="en-US" sz="2400" dirty="0"/>
              <a:t>时，或在</a:t>
            </a:r>
            <a:r>
              <a:rPr lang="en-US" altLang="zh-CN" sz="2400" dirty="0"/>
              <a:t>50</a:t>
            </a:r>
            <a:r>
              <a:rPr lang="en-US" altLang="zh-CN" sz="2400" baseline="30000" dirty="0"/>
              <a:t>0</a:t>
            </a:r>
            <a:r>
              <a:rPr lang="en-US" altLang="zh-CN" sz="2400" dirty="0"/>
              <a:t>C</a:t>
            </a:r>
            <a:r>
              <a:rPr lang="zh-CN" altLang="en-US" sz="2400" dirty="0"/>
              <a:t>时，其蒸气压力大于</a:t>
            </a:r>
            <a:r>
              <a:rPr lang="en-US" altLang="zh-CN" sz="2400" dirty="0"/>
              <a:t>294kPa</a:t>
            </a:r>
            <a:r>
              <a:rPr lang="zh-CN" altLang="en-US" sz="2400" dirty="0"/>
              <a:t>的压缩或液化气体；</a:t>
            </a:r>
          </a:p>
          <a:p>
            <a:pPr lvl="1">
              <a:buFont typeface="Wingdings" panose="05000000000000000000" pitchFamily="2" charset="2"/>
              <a:buChar char="q"/>
            </a:pPr>
            <a:r>
              <a:rPr lang="zh-CN" altLang="en-US" sz="2400" dirty="0"/>
              <a:t>温度在</a:t>
            </a:r>
            <a:r>
              <a:rPr lang="en-US" altLang="zh-CN" sz="2400" dirty="0"/>
              <a:t>21.1</a:t>
            </a:r>
            <a:r>
              <a:rPr lang="en-US" altLang="zh-CN" sz="2400" baseline="30000" dirty="0"/>
              <a:t>0</a:t>
            </a:r>
            <a:r>
              <a:rPr lang="en-US" altLang="zh-CN" sz="2400" dirty="0"/>
              <a:t>C</a:t>
            </a:r>
            <a:r>
              <a:rPr lang="zh-CN" altLang="en-US" sz="2400" dirty="0"/>
              <a:t>时</a:t>
            </a:r>
            <a:r>
              <a:rPr lang="en-US" altLang="zh-CN" sz="2400" dirty="0"/>
              <a:t>,</a:t>
            </a:r>
            <a:r>
              <a:rPr lang="zh-CN" altLang="en-US" sz="2400" dirty="0"/>
              <a:t>气体的绝对压力大于</a:t>
            </a:r>
            <a:r>
              <a:rPr lang="en-US" altLang="zh-CN" sz="2400" dirty="0"/>
              <a:t>275kPa,</a:t>
            </a:r>
            <a:r>
              <a:rPr lang="zh-CN" altLang="en-US" sz="2400" dirty="0"/>
              <a:t>或在</a:t>
            </a:r>
            <a:r>
              <a:rPr lang="en-US" altLang="zh-CN" sz="2400" dirty="0"/>
              <a:t>54.4</a:t>
            </a:r>
            <a:r>
              <a:rPr lang="en-US" altLang="zh-CN" sz="2400" baseline="30000" dirty="0"/>
              <a:t>0</a:t>
            </a:r>
            <a:r>
              <a:rPr lang="en-US" altLang="zh-CN" sz="2400" dirty="0"/>
              <a:t>C</a:t>
            </a:r>
            <a:r>
              <a:rPr lang="zh-CN" altLang="en-US" sz="2400" dirty="0"/>
              <a:t>时</a:t>
            </a:r>
            <a:r>
              <a:rPr lang="en-US" altLang="zh-CN" sz="2400" dirty="0"/>
              <a:t>,</a:t>
            </a:r>
            <a:r>
              <a:rPr lang="zh-CN" altLang="en-US" sz="2400" dirty="0"/>
              <a:t>气体的绝对压力大于</a:t>
            </a:r>
            <a:r>
              <a:rPr lang="en-US" altLang="zh-CN" sz="2400" dirty="0"/>
              <a:t>715kPa</a:t>
            </a:r>
            <a:r>
              <a:rPr lang="zh-CN" altLang="en-US" sz="2400" dirty="0"/>
              <a:t>的压缩气体</a:t>
            </a:r>
            <a:r>
              <a:rPr lang="en-US" altLang="zh-CN" sz="2400" dirty="0"/>
              <a:t>;</a:t>
            </a:r>
            <a:r>
              <a:rPr lang="zh-CN" altLang="en-US" sz="2400" dirty="0"/>
              <a:t>或在</a:t>
            </a:r>
            <a:r>
              <a:rPr lang="en-US" altLang="zh-CN" sz="2400" dirty="0"/>
              <a:t>37.8</a:t>
            </a:r>
            <a:r>
              <a:rPr lang="en-US" altLang="zh-CN" sz="2400" baseline="30000" dirty="0"/>
              <a:t>0</a:t>
            </a:r>
            <a:r>
              <a:rPr lang="en-US" altLang="zh-CN" sz="2400" dirty="0"/>
              <a:t>C</a:t>
            </a:r>
            <a:r>
              <a:rPr lang="zh-CN" altLang="en-US" sz="2400" dirty="0"/>
              <a:t>时</a:t>
            </a:r>
            <a:r>
              <a:rPr lang="en-US" altLang="zh-CN" sz="2400" dirty="0"/>
              <a:t>,</a:t>
            </a:r>
            <a:r>
              <a:rPr lang="zh-CN" altLang="en-US" sz="2400" dirty="0"/>
              <a:t>雷德蒸气压大于</a:t>
            </a:r>
            <a:r>
              <a:rPr lang="en-US" altLang="zh-CN" sz="2400" dirty="0"/>
              <a:t>275kPa</a:t>
            </a:r>
            <a:r>
              <a:rPr lang="zh-CN" altLang="en-US" sz="2400" dirty="0"/>
              <a:t>的液体气体或加压溶解气体</a:t>
            </a:r>
            <a:r>
              <a:rPr lang="en-US" altLang="zh-CN" sz="2400" dirty="0"/>
              <a:t>.</a:t>
            </a:r>
          </a:p>
          <a:p>
            <a:pPr>
              <a:buFont typeface="Wingdings" panose="05000000000000000000" pitchFamily="2" charset="2"/>
              <a:buNone/>
            </a:pPr>
            <a:r>
              <a:rPr lang="en-US" altLang="zh-CN" sz="2400" b="1" dirty="0"/>
              <a:t>    </a:t>
            </a:r>
            <a:r>
              <a:rPr lang="zh-CN" altLang="en-US" sz="2400" b="1" dirty="0"/>
              <a:t>本类物品当受热、撞击或强烈震动时，容器内压会急剧增大，致使容器破裂爆炸，或导致气瓶阀门松动漏气，酿成火灾或中毒事故。按其性质分为以下三项：</a:t>
            </a:r>
          </a:p>
          <a:p>
            <a:pPr>
              <a:buFont typeface="Wingdings" panose="05000000000000000000" pitchFamily="2" charset="2"/>
              <a:buNone/>
            </a:pPr>
            <a:endParaRPr lang="zh-CN" alt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3000375" y="785813"/>
            <a:ext cx="4103688" cy="576263"/>
          </a:xfrm>
          <a:prstGeom prst="roundRect">
            <a:avLst>
              <a:gd name="adj" fmla="val 16667"/>
            </a:avLst>
          </a:prstGeom>
          <a:solidFill>
            <a:srgbClr val="EAEAEA"/>
          </a:solidFill>
          <a:ln w="25400">
            <a:solidFill>
              <a:schemeClr val="tx1"/>
            </a:solidFill>
            <a:round/>
          </a:ln>
          <a:effectLst/>
        </p:spPr>
        <p:txBody>
          <a:bodyPr lIns="92075" tIns="46038" rIns="92075" bIns="46038" anchor="ctr"/>
          <a:lstStyle/>
          <a:p>
            <a:pPr marL="0" marR="0" lvl="0" indent="0" algn="ctr" defTabSz="914400" rtl="0" eaLnBrk="1" fontAlgn="base" latinLnBrk="0" hangingPunct="1">
              <a:lnSpc>
                <a:spcPct val="100000"/>
              </a:lnSpc>
              <a:spcBef>
                <a:spcPct val="30000"/>
              </a:spcBef>
              <a:spcAft>
                <a:spcPct val="0"/>
              </a:spcAft>
              <a:buClrTx/>
              <a:buSzTx/>
              <a:buFontTx/>
              <a:buNone/>
              <a:defRPr/>
            </a:pPr>
            <a:endParaRPr kumimoji="0" lang="en-US" sz="3600" b="1" i="0" u="none" strike="noStrike" kern="1200" cap="none" spc="0" normalizeH="0" baseline="0" noProof="0">
              <a:ln>
                <a:noFill/>
              </a:ln>
              <a:solidFill>
                <a:schemeClr val="tx2"/>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
        <p:nvSpPr>
          <p:cNvPr id="2" name="Rectangle 3"/>
          <p:cNvSpPr>
            <a:spLocks noGrp="1" noChangeArrowheads="1"/>
          </p:cNvSpPr>
          <p:nvPr>
            <p:ph type="title"/>
          </p:nvPr>
        </p:nvSpPr>
        <p:spPr>
          <a:xfrm>
            <a:off x="3071813" y="857250"/>
            <a:ext cx="4262438" cy="415925"/>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a:ln>
                  <a:noFill/>
                </a:ln>
                <a:solidFill>
                  <a:schemeClr val="tx1"/>
                </a:solidFill>
                <a:effectLst/>
                <a:uLnTx/>
                <a:uFillTx/>
                <a:latin typeface="+mj-lt"/>
                <a:ea typeface="+mj-ea"/>
                <a:cs typeface="+mj-cs"/>
              </a:rPr>
              <a:t>压缩气体和液化气体</a:t>
            </a:r>
          </a:p>
        </p:txBody>
      </p:sp>
      <p:sp>
        <p:nvSpPr>
          <p:cNvPr id="14339" name="Rectangle 4"/>
          <p:cNvSpPr/>
          <p:nvPr/>
        </p:nvSpPr>
        <p:spPr>
          <a:xfrm>
            <a:off x="2819400" y="1860550"/>
            <a:ext cx="5562600" cy="847725"/>
          </a:xfrm>
          <a:prstGeom prst="rect">
            <a:avLst/>
          </a:prstGeom>
          <a:noFill/>
          <a:ln w="25400" cap="flat" cmpd="sng">
            <a:solidFill>
              <a:schemeClr val="tx1"/>
            </a:solidFill>
            <a:prstDash val="solid"/>
            <a:miter/>
            <a:headEnd type="none" w="med" len="med"/>
            <a:tailEnd type="none" w="med" len="med"/>
          </a:ln>
        </p:spPr>
        <p:txBody>
          <a:bodyPr lIns="90000" tIns="46800" rIns="90000" bIns="46800" anchor="ctr" anchorCtr="0">
            <a:spAutoFit/>
          </a:bodyPr>
          <a:lstStyle/>
          <a:p>
            <a:pPr>
              <a:spcBef>
                <a:spcPct val="30000"/>
              </a:spcBef>
            </a:pPr>
            <a:r>
              <a:rPr lang="zh-CN" altLang="en-US" sz="2400" dirty="0">
                <a:solidFill>
                  <a:srgbClr val="FF0000"/>
                </a:solidFill>
                <a:latin typeface="Times New Roman" panose="02020603050405020304" pitchFamily="18" charset="0"/>
                <a:ea typeface="隶书" panose="02010509060101010101" pitchFamily="49" charset="-122"/>
              </a:rPr>
              <a:t>有毒气体（毒性指标同第六类）如一氧化氮、氯气、氨等。</a:t>
            </a:r>
          </a:p>
        </p:txBody>
      </p:sp>
      <p:sp>
        <p:nvSpPr>
          <p:cNvPr id="14340" name="Rectangle 5"/>
          <p:cNvSpPr/>
          <p:nvPr/>
        </p:nvSpPr>
        <p:spPr>
          <a:xfrm>
            <a:off x="2819400" y="3322638"/>
            <a:ext cx="5562600" cy="847725"/>
          </a:xfrm>
          <a:prstGeom prst="rect">
            <a:avLst/>
          </a:prstGeom>
          <a:noFill/>
          <a:ln w="25400" cap="flat" cmpd="sng">
            <a:solidFill>
              <a:schemeClr val="tx1"/>
            </a:solidFill>
            <a:prstDash val="solid"/>
            <a:miter/>
            <a:headEnd type="none" w="med" len="med"/>
            <a:tailEnd type="none" w="med" len="med"/>
          </a:ln>
        </p:spPr>
        <p:txBody>
          <a:bodyPr lIns="90000" tIns="46800" rIns="90000" bIns="46800" anchor="ctr" anchorCtr="0">
            <a:spAutoFit/>
          </a:bodyPr>
          <a:lstStyle/>
          <a:p>
            <a:pPr>
              <a:spcBef>
                <a:spcPct val="30000"/>
              </a:spcBef>
            </a:pPr>
            <a:r>
              <a:rPr lang="zh-CN" altLang="en-US" sz="2400" dirty="0">
                <a:solidFill>
                  <a:srgbClr val="FF0000"/>
                </a:solidFill>
                <a:latin typeface="Times New Roman" panose="02020603050405020304" pitchFamily="18" charset="0"/>
                <a:ea typeface="隶书" panose="02010509060101010101" pitchFamily="49" charset="-122"/>
              </a:rPr>
              <a:t>不燃气体（无素、不燃气体包括助燃气体）如：压缩空气、氮气等</a:t>
            </a:r>
          </a:p>
        </p:txBody>
      </p:sp>
      <p:sp>
        <p:nvSpPr>
          <p:cNvPr id="14341" name="Rectangle 6"/>
          <p:cNvSpPr/>
          <p:nvPr/>
        </p:nvSpPr>
        <p:spPr>
          <a:xfrm>
            <a:off x="2819400" y="5216525"/>
            <a:ext cx="5562600" cy="463550"/>
          </a:xfrm>
          <a:prstGeom prst="rect">
            <a:avLst/>
          </a:prstGeom>
          <a:noFill/>
          <a:ln w="25400" cap="flat" cmpd="sng">
            <a:solidFill>
              <a:schemeClr val="tx1"/>
            </a:solidFill>
            <a:prstDash val="solid"/>
            <a:miter/>
            <a:headEnd type="none" w="med" len="med"/>
            <a:tailEnd type="none" w="med" len="med"/>
          </a:ln>
        </p:spPr>
        <p:txBody>
          <a:bodyPr lIns="90000" tIns="46800" rIns="90000" bIns="46800" anchor="ctr" anchorCtr="0">
            <a:spAutoFit/>
          </a:bodyPr>
          <a:lstStyle/>
          <a:p>
            <a:pPr>
              <a:spcBef>
                <a:spcPct val="30000"/>
              </a:spcBef>
            </a:pPr>
            <a:r>
              <a:rPr lang="zh-CN" altLang="en-US" sz="2400" dirty="0">
                <a:solidFill>
                  <a:srgbClr val="FF0000"/>
                </a:solidFill>
                <a:latin typeface="Times New Roman" panose="02020603050405020304" pitchFamily="18" charset="0"/>
                <a:ea typeface="隶书" panose="02010509060101010101" pitchFamily="49" charset="-122"/>
              </a:rPr>
              <a:t>易燃气体，如氢气、一氧化碳、甲烷等。</a:t>
            </a:r>
          </a:p>
        </p:txBody>
      </p:sp>
      <p:pic>
        <p:nvPicPr>
          <p:cNvPr id="14342" name="Picture 7" descr="Image45"/>
          <p:cNvPicPr>
            <a:picLocks noChangeAspect="1"/>
          </p:cNvPicPr>
          <p:nvPr/>
        </p:nvPicPr>
        <p:blipFill>
          <a:blip r:embed="rId2"/>
          <a:stretch>
            <a:fillRect/>
          </a:stretch>
        </p:blipFill>
        <p:spPr>
          <a:xfrm>
            <a:off x="990600" y="3124200"/>
            <a:ext cx="1371600" cy="1371600"/>
          </a:xfrm>
          <a:prstGeom prst="rect">
            <a:avLst/>
          </a:prstGeom>
          <a:noFill/>
          <a:ln w="9525">
            <a:noFill/>
          </a:ln>
        </p:spPr>
      </p:pic>
      <p:pic>
        <p:nvPicPr>
          <p:cNvPr id="14343" name="Picture 8" descr="Image46"/>
          <p:cNvPicPr>
            <a:picLocks noChangeAspect="1"/>
          </p:cNvPicPr>
          <p:nvPr/>
        </p:nvPicPr>
        <p:blipFill>
          <a:blip r:embed="rId3"/>
          <a:stretch>
            <a:fillRect/>
          </a:stretch>
        </p:blipFill>
        <p:spPr>
          <a:xfrm>
            <a:off x="990600" y="1752600"/>
            <a:ext cx="1295400" cy="1295400"/>
          </a:xfrm>
          <a:prstGeom prst="rect">
            <a:avLst/>
          </a:prstGeom>
          <a:noFill/>
          <a:ln w="9525">
            <a:noFill/>
          </a:ln>
        </p:spPr>
      </p:pic>
      <p:pic>
        <p:nvPicPr>
          <p:cNvPr id="14344" name="Picture 9" descr="Image43"/>
          <p:cNvPicPr>
            <a:picLocks noChangeAspect="1"/>
          </p:cNvPicPr>
          <p:nvPr/>
        </p:nvPicPr>
        <p:blipFill>
          <a:blip r:embed="rId4"/>
          <a:stretch>
            <a:fillRect/>
          </a:stretch>
        </p:blipFill>
        <p:spPr>
          <a:xfrm>
            <a:off x="914400" y="4673600"/>
            <a:ext cx="1498600" cy="149860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Grp="1" noChangeArrowheads="1"/>
          </p:cNvSpPr>
          <p:nvPr>
            <p:ph type="title"/>
          </p:nvPr>
        </p:nvSpPr>
        <p:spPr>
          <a:xfrm>
            <a:off x="1042988" y="2708275"/>
            <a:ext cx="2438400" cy="533400"/>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3100" b="1" i="0" u="none" strike="noStrike" kern="1200" cap="none" spc="0" normalizeH="0" baseline="0" noProof="0">
                <a:ln>
                  <a:noFill/>
                </a:ln>
                <a:solidFill>
                  <a:schemeClr val="tx1"/>
                </a:solidFill>
                <a:effectLst/>
                <a:uLnTx/>
                <a:uFillTx/>
                <a:latin typeface="+mj-lt"/>
                <a:ea typeface="+mj-ea"/>
                <a:cs typeface="+mj-cs"/>
              </a:rPr>
              <a:t>易燃液体</a:t>
            </a:r>
          </a:p>
        </p:txBody>
      </p:sp>
      <p:sp>
        <p:nvSpPr>
          <p:cNvPr id="18433" name="Rectangle 2"/>
          <p:cNvSpPr>
            <a:spLocks noGrp="1" noChangeArrowheads="1"/>
          </p:cNvSpPr>
          <p:nvPr>
            <p:ph idx="1"/>
          </p:nvPr>
        </p:nvSpPr>
        <p:spPr>
          <a:xfrm>
            <a:off x="250825" y="908050"/>
            <a:ext cx="8340725" cy="1511300"/>
          </a:xfr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30000"/>
              </a:lnSpc>
              <a:spcBef>
                <a:spcPct val="20000"/>
              </a:spcBef>
              <a:spcAft>
                <a:spcPts val="0"/>
              </a:spcAft>
              <a:buClrTx/>
              <a:buSzTx/>
              <a:buFont typeface="Arial" panose="020B0604020202020204" pitchFamily="34" charset="0"/>
              <a:buChar char="•"/>
              <a:defRPr/>
            </a:pPr>
            <a:r>
              <a:rPr kumimoji="0" lang="zh-CN" altLang="en-US" sz="2000" b="0" i="0" u="none" strike="noStrike" kern="1200" cap="none" spc="0" normalizeH="0" baseline="0" noProof="0">
                <a:ln>
                  <a:noFill/>
                </a:ln>
                <a:solidFill>
                  <a:schemeClr val="tx1"/>
                </a:solidFill>
                <a:effectLst/>
                <a:uLnTx/>
                <a:uFillTx/>
                <a:latin typeface="+mn-lt"/>
                <a:ea typeface="+mn-ea"/>
                <a:cs typeface="+mn-cs"/>
              </a:rPr>
              <a:t>易燃液体指易燃液体、液体混合物或含有固体物质的液体，但不包括由于其危险性已列入其它类别的液体。闭杯闪点等于或低于</a:t>
            </a:r>
            <a:r>
              <a:rPr kumimoji="0" lang="en-US" altLang="zh-CN" sz="2000" b="0" i="0" u="none" strike="noStrike" kern="1200" cap="none" spc="0" normalizeH="0" baseline="0" noProof="0">
                <a:ln>
                  <a:noFill/>
                </a:ln>
                <a:solidFill>
                  <a:schemeClr val="tx1"/>
                </a:solidFill>
                <a:effectLst/>
                <a:uLnTx/>
                <a:uFillTx/>
                <a:latin typeface="+mn-lt"/>
                <a:ea typeface="+mn-ea"/>
                <a:cs typeface="+mn-cs"/>
              </a:rPr>
              <a:t>61</a:t>
            </a:r>
            <a:r>
              <a:rPr kumimoji="0" lang="en-US" altLang="zh-CN" sz="2000" b="0" i="0" u="none" strike="noStrike" kern="1200" cap="none" spc="0" normalizeH="0" baseline="30000" noProof="0">
                <a:ln>
                  <a:noFill/>
                </a:ln>
                <a:solidFill>
                  <a:schemeClr val="tx1"/>
                </a:solidFill>
                <a:effectLst/>
                <a:uLnTx/>
                <a:uFillTx/>
                <a:latin typeface="+mn-lt"/>
                <a:ea typeface="+mn-ea"/>
                <a:cs typeface="+mn-cs"/>
              </a:rPr>
              <a:t>0</a:t>
            </a:r>
            <a:r>
              <a:rPr kumimoji="0" lang="en-US" altLang="zh-CN" sz="2000" b="0" i="0" u="none" strike="noStrike" kern="1200" cap="none" spc="0" normalizeH="0" baseline="0" noProof="0">
                <a:ln>
                  <a:noFill/>
                </a:ln>
                <a:solidFill>
                  <a:schemeClr val="tx1"/>
                </a:solidFill>
                <a:effectLst/>
                <a:uLnTx/>
                <a:uFillTx/>
                <a:latin typeface="+mn-lt"/>
                <a:ea typeface="+mn-ea"/>
                <a:cs typeface="+mn-cs"/>
              </a:rPr>
              <a:t>C</a:t>
            </a:r>
          </a:p>
          <a:p>
            <a:pPr marL="342900" marR="0" lvl="0" indent="-342900" algn="l" defTabSz="914400" rtl="0" eaLnBrk="1" fontAlgn="auto" latinLnBrk="0" hangingPunct="1">
              <a:lnSpc>
                <a:spcPct val="130000"/>
              </a:lnSpc>
              <a:spcBef>
                <a:spcPct val="20000"/>
              </a:spcBef>
              <a:spcAft>
                <a:spcPts val="0"/>
              </a:spcAft>
              <a:buClrTx/>
              <a:buSzTx/>
              <a:buFont typeface="Arial" panose="020B0604020202020204" pitchFamily="34" charset="0"/>
              <a:buChar char="•"/>
              <a:defRPr/>
            </a:pPr>
            <a:r>
              <a:rPr kumimoji="0" lang="zh-CN" altLang="en-US" sz="2000" b="0" i="0" u="none" strike="noStrike" kern="1200" cap="none" spc="0" normalizeH="0" baseline="0" noProof="0">
                <a:ln>
                  <a:noFill/>
                </a:ln>
                <a:solidFill>
                  <a:schemeClr val="tx1"/>
                </a:solidFill>
                <a:effectLst/>
                <a:uLnTx/>
                <a:uFillTx/>
                <a:latin typeface="+mn-lt"/>
                <a:ea typeface="+mn-ea"/>
                <a:cs typeface="+mn-cs"/>
              </a:rPr>
              <a:t>本类物质在常温下易挥发，其蒸气与空气混合能形成爆炸性混合物。按闪点分为以下三项：</a:t>
            </a:r>
          </a:p>
        </p:txBody>
      </p:sp>
      <p:sp>
        <p:nvSpPr>
          <p:cNvPr id="15363" name="AutoShape 3"/>
          <p:cNvSpPr/>
          <p:nvPr/>
        </p:nvSpPr>
        <p:spPr>
          <a:xfrm>
            <a:off x="4284663" y="2276475"/>
            <a:ext cx="4286250" cy="4019550"/>
          </a:xfrm>
          <a:prstGeom prst="roundRect">
            <a:avLst>
              <a:gd name="adj" fmla="val 16667"/>
            </a:avLst>
          </a:prstGeom>
          <a:noFill/>
          <a:ln w="38100" cap="flat" cmpd="sng">
            <a:solidFill>
              <a:srgbClr val="339966"/>
            </a:solidFill>
            <a:prstDash val="solid"/>
            <a:round/>
            <a:headEnd type="none" w="med" len="med"/>
            <a:tailEnd type="none" w="med" len="med"/>
          </a:ln>
        </p:spPr>
        <p:txBody>
          <a:bodyPr lIns="90000" tIns="46800" rIns="90000" bIns="46800" anchor="ctr" anchorCtr="0">
            <a:spAutoFit/>
          </a:bodyPr>
          <a:lstStyle/>
          <a:p>
            <a:endParaRPr lang="zh-CN" altLang="en-US" dirty="0">
              <a:latin typeface="Arial" panose="020B0604020202020204" pitchFamily="34" charset="0"/>
              <a:ea typeface="宋体" panose="02010600030101010101" pitchFamily="2" charset="-122"/>
            </a:endParaRPr>
          </a:p>
        </p:txBody>
      </p:sp>
      <p:sp>
        <p:nvSpPr>
          <p:cNvPr id="15364" name="Rectangle 4"/>
          <p:cNvSpPr/>
          <p:nvPr/>
        </p:nvSpPr>
        <p:spPr>
          <a:xfrm>
            <a:off x="4500563" y="2492375"/>
            <a:ext cx="4175125" cy="3783013"/>
          </a:xfrm>
          <a:prstGeom prst="rect">
            <a:avLst/>
          </a:prstGeom>
          <a:noFill/>
          <a:ln w="9525">
            <a:noFill/>
          </a:ln>
        </p:spPr>
        <p:txBody>
          <a:bodyPr lIns="90000" tIns="46800" rIns="90000" bIns="46800" anchor="t" anchorCtr="0">
            <a:spAutoFit/>
          </a:bodyPr>
          <a:lstStyle/>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低闪点液体：闪点﹤</a:t>
            </a:r>
            <a:r>
              <a:rPr lang="en-US" altLang="zh-CN" sz="2000" b="1" dirty="0">
                <a:solidFill>
                  <a:srgbClr val="FF0000"/>
                </a:solidFill>
                <a:latin typeface="Times New Roman" panose="02020603050405020304" pitchFamily="18" charset="0"/>
                <a:ea typeface="宋体" panose="02010600030101010101" pitchFamily="2" charset="-122"/>
              </a:rPr>
              <a:t>- 18</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如：乙醚（闪点为</a:t>
            </a:r>
            <a:r>
              <a:rPr lang="en-US" altLang="zh-CN" sz="2000" b="1" dirty="0">
                <a:solidFill>
                  <a:srgbClr val="FF0000"/>
                </a:solidFill>
                <a:latin typeface="Times New Roman" panose="02020603050405020304" pitchFamily="18" charset="0"/>
                <a:ea typeface="宋体" panose="02010600030101010101" pitchFamily="2" charset="-122"/>
              </a:rPr>
              <a:t>- 45</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       乙醛（闪点为</a:t>
            </a:r>
            <a:r>
              <a:rPr lang="en-US" altLang="zh-CN" sz="2000" b="1" dirty="0">
                <a:solidFill>
                  <a:srgbClr val="FF0000"/>
                </a:solidFill>
                <a:latin typeface="Times New Roman" panose="02020603050405020304" pitchFamily="18" charset="0"/>
                <a:ea typeface="宋体" panose="02010600030101010101" pitchFamily="2" charset="-122"/>
              </a:rPr>
              <a:t>- 38</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）等；</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中闪点液体：</a:t>
            </a:r>
            <a:r>
              <a:rPr lang="en-US" altLang="zh-CN" sz="2000" b="1" dirty="0">
                <a:solidFill>
                  <a:srgbClr val="FF0000"/>
                </a:solidFill>
                <a:latin typeface="Times New Roman" panose="02020603050405020304" pitchFamily="18" charset="0"/>
                <a:ea typeface="宋体" panose="02010600030101010101" pitchFamily="2" charset="-122"/>
              </a:rPr>
              <a:t>- 18</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闪点﹤ </a:t>
            </a:r>
            <a:r>
              <a:rPr lang="en-US" altLang="zh-CN" sz="2000" b="1" dirty="0">
                <a:solidFill>
                  <a:srgbClr val="FF0000"/>
                </a:solidFill>
                <a:latin typeface="Times New Roman" panose="02020603050405020304" pitchFamily="18" charset="0"/>
                <a:ea typeface="宋体" panose="02010600030101010101" pitchFamily="2" charset="-122"/>
              </a:rPr>
              <a:t>23</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如：苯（闪点为</a:t>
            </a:r>
            <a:r>
              <a:rPr lang="en-US" altLang="zh-CN" sz="2000" b="1" dirty="0">
                <a:solidFill>
                  <a:srgbClr val="FF0000"/>
                </a:solidFill>
                <a:latin typeface="Times New Roman" panose="02020603050405020304" pitchFamily="18" charset="0"/>
                <a:ea typeface="宋体" panose="02010600030101010101" pitchFamily="2" charset="-122"/>
              </a:rPr>
              <a:t>- 11</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      乙醇（闪点为</a:t>
            </a:r>
            <a:r>
              <a:rPr lang="en-US" altLang="zh-CN" sz="2000" b="1" dirty="0">
                <a:solidFill>
                  <a:srgbClr val="FF0000"/>
                </a:solidFill>
                <a:latin typeface="Times New Roman" panose="02020603050405020304" pitchFamily="18" charset="0"/>
                <a:ea typeface="宋体" panose="02010600030101010101" pitchFamily="2" charset="-122"/>
              </a:rPr>
              <a:t>12</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）等；</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高闪点液体： </a:t>
            </a:r>
            <a:r>
              <a:rPr lang="en-US" altLang="zh-CN" sz="2000" b="1" dirty="0">
                <a:solidFill>
                  <a:srgbClr val="FF0000"/>
                </a:solidFill>
                <a:latin typeface="Times New Roman" panose="02020603050405020304" pitchFamily="18" charset="0"/>
                <a:ea typeface="宋体" panose="02010600030101010101" pitchFamily="2" charset="-122"/>
              </a:rPr>
              <a:t>23</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 ≤</a:t>
            </a:r>
            <a:r>
              <a:rPr lang="zh-CN" altLang="en-US" sz="2000" b="1" dirty="0">
                <a:solidFill>
                  <a:srgbClr val="FF0000"/>
                </a:solidFill>
                <a:latin typeface="Times New Roman" panose="02020603050405020304" pitchFamily="18" charset="0"/>
                <a:ea typeface="宋体" panose="02010600030101010101" pitchFamily="2" charset="-122"/>
              </a:rPr>
              <a:t>闪点﹤</a:t>
            </a:r>
            <a:r>
              <a:rPr lang="en-US" altLang="zh-CN" sz="2000" b="1" dirty="0">
                <a:solidFill>
                  <a:srgbClr val="FF0000"/>
                </a:solidFill>
                <a:latin typeface="Times New Roman" panose="02020603050405020304" pitchFamily="18" charset="0"/>
                <a:ea typeface="宋体" panose="02010600030101010101" pitchFamily="2" charset="-122"/>
              </a:rPr>
              <a:t>61</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如：丁醇（闪点为</a:t>
            </a:r>
            <a:r>
              <a:rPr lang="en-US" altLang="zh-CN" sz="2000" b="1" dirty="0">
                <a:solidFill>
                  <a:srgbClr val="FF0000"/>
                </a:solidFill>
                <a:latin typeface="Times New Roman" panose="02020603050405020304" pitchFamily="18" charset="0"/>
                <a:ea typeface="宋体" panose="02010600030101010101" pitchFamily="2" charset="-122"/>
              </a:rPr>
              <a:t>35</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a:t>
            </a:r>
          </a:p>
          <a:p>
            <a:pPr>
              <a:lnSpc>
                <a:spcPct val="90000"/>
              </a:lnSpc>
              <a:spcBef>
                <a:spcPct val="50000"/>
              </a:spcBef>
            </a:pPr>
            <a:r>
              <a:rPr lang="zh-CN" altLang="en-US" sz="2000" b="1" dirty="0">
                <a:solidFill>
                  <a:srgbClr val="FF0000"/>
                </a:solidFill>
                <a:latin typeface="Times New Roman" panose="02020603050405020304" pitchFamily="18" charset="0"/>
                <a:ea typeface="宋体" panose="02010600030101010101" pitchFamily="2" charset="-122"/>
              </a:rPr>
              <a:t>       氯苯（闪点为</a:t>
            </a:r>
            <a:r>
              <a:rPr lang="en-US" altLang="zh-CN" sz="2000" b="1" dirty="0">
                <a:solidFill>
                  <a:srgbClr val="FF0000"/>
                </a:solidFill>
                <a:latin typeface="Times New Roman" panose="02020603050405020304" pitchFamily="18" charset="0"/>
                <a:ea typeface="宋体" panose="02010600030101010101" pitchFamily="2" charset="-122"/>
              </a:rPr>
              <a:t>28</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）等。</a:t>
            </a:r>
          </a:p>
        </p:txBody>
      </p:sp>
      <p:pic>
        <p:nvPicPr>
          <p:cNvPr id="15365" name="Picture 7" descr="Image47"/>
          <p:cNvPicPr>
            <a:picLocks noChangeAspect="1"/>
          </p:cNvPicPr>
          <p:nvPr/>
        </p:nvPicPr>
        <p:blipFill>
          <a:blip r:embed="rId2"/>
          <a:stretch>
            <a:fillRect/>
          </a:stretch>
        </p:blipFill>
        <p:spPr>
          <a:xfrm>
            <a:off x="827088" y="3500438"/>
            <a:ext cx="2846387" cy="2846387"/>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7"/>
          <p:cNvSpPr>
            <a:spLocks noGrp="1" noChangeArrowheads="1"/>
          </p:cNvSpPr>
          <p:nvPr>
            <p:ph type="title"/>
          </p:nvPr>
        </p:nvSpPr>
        <p:spPr>
          <a:xfrm>
            <a:off x="1908175" y="836613"/>
            <a:ext cx="5903913" cy="381000"/>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a:ln>
                  <a:noFill/>
                </a:ln>
                <a:solidFill>
                  <a:schemeClr val="tx1"/>
                </a:solidFill>
                <a:effectLst/>
                <a:uLnTx/>
                <a:uFillTx/>
                <a:latin typeface="+mj-lt"/>
                <a:ea typeface="+mj-ea"/>
                <a:cs typeface="+mj-cs"/>
              </a:rPr>
              <a:t>易燃固体、自燃物品和遇湿易燃物品</a:t>
            </a:r>
            <a:endParaRPr kumimoji="0" lang="zh-CN" altLang="en-US" sz="3600" b="0" i="0" u="none" strike="noStrike" kern="1200" cap="none" spc="0" normalizeH="0" baseline="0" noProof="0">
              <a:ln>
                <a:noFill/>
              </a:ln>
              <a:solidFill>
                <a:schemeClr val="tx1"/>
              </a:solidFill>
              <a:effectLst/>
              <a:uLnTx/>
              <a:uFillTx/>
              <a:latin typeface="+mj-lt"/>
              <a:ea typeface="+mj-ea"/>
              <a:cs typeface="+mj-cs"/>
            </a:endParaRPr>
          </a:p>
        </p:txBody>
      </p:sp>
      <p:sp>
        <p:nvSpPr>
          <p:cNvPr id="19457" name="Rectangle 2"/>
          <p:cNvSpPr>
            <a:spLocks noGrp="1" noChangeArrowheads="1"/>
          </p:cNvSpPr>
          <p:nvPr>
            <p:ph idx="1"/>
          </p:nvPr>
        </p:nvSpPr>
        <p:spPr>
          <a:xfrm>
            <a:off x="323850" y="1412875"/>
            <a:ext cx="8228013" cy="314325"/>
          </a:xfrm>
        </p:spPr>
        <p:txBody>
          <a:bodyPr vert="horz" lIns="91440" tIns="45720" rIns="91440" bIns="45720" rtlCol="0">
            <a:normAutofit lnSpcReduction="10000"/>
          </a:bodyPr>
          <a:lstStyle/>
          <a:p>
            <a:pPr marL="342900" marR="0" lvl="0" indent="-342900" algn="l" defTabSz="914400" rtl="0" eaLnBrk="1" fontAlgn="auto" latinLnBrk="0" hangingPunct="1">
              <a:lnSpc>
                <a:spcPct val="80000"/>
              </a:lnSpc>
              <a:spcBef>
                <a:spcPct val="20000"/>
              </a:spcBef>
              <a:spcAft>
                <a:spcPts val="0"/>
              </a:spcAft>
              <a:buClrTx/>
              <a:buSzTx/>
              <a:buFont typeface="Wingdings" panose="05000000000000000000" pitchFamily="2" charset="2"/>
              <a:buNone/>
              <a:defRPr/>
            </a:pPr>
            <a:r>
              <a:rPr kumimoji="0" lang="zh-CN" altLang="en-US" sz="2000" b="0" i="0" u="none" strike="noStrike" kern="1200" cap="none" spc="0" normalizeH="0" baseline="0" noProof="0">
                <a:ln>
                  <a:noFill/>
                </a:ln>
                <a:solidFill>
                  <a:schemeClr val="tx1"/>
                </a:solidFill>
                <a:effectLst/>
                <a:uLnTx/>
                <a:uFillTx/>
                <a:latin typeface="+mn-lt"/>
                <a:ea typeface="+mn-ea"/>
                <a:cs typeface="+mn-cs"/>
              </a:rPr>
              <a:t>本类物品易于引起和促成火灾，按其燃烧特性分为以下三项</a:t>
            </a:r>
          </a:p>
        </p:txBody>
      </p:sp>
      <p:sp>
        <p:nvSpPr>
          <p:cNvPr id="16387" name="Rectangle 3"/>
          <p:cNvSpPr/>
          <p:nvPr/>
        </p:nvSpPr>
        <p:spPr>
          <a:xfrm>
            <a:off x="828675" y="1917700"/>
            <a:ext cx="5905500" cy="1031875"/>
          </a:xfrm>
          <a:prstGeom prst="rect">
            <a:avLst/>
          </a:prstGeom>
          <a:noFill/>
          <a:ln w="25400" cap="flat" cmpd="sng">
            <a:solidFill>
              <a:srgbClr val="99CC00"/>
            </a:solidFill>
            <a:prstDash val="solid"/>
            <a:miter/>
            <a:headEnd type="none" w="med" len="med"/>
            <a:tailEnd type="none" w="med" len="med"/>
          </a:ln>
        </p:spPr>
        <p:txBody>
          <a:bodyPr lIns="90000" tIns="46800" rIns="90000" bIns="46800" anchor="ctr" anchorCtr="0">
            <a:spAutoFit/>
          </a:bodyPr>
          <a:lstStyle/>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易燃固体：指燃点低、对热、撞击、摩擦敏感，易被外部火源点燃，燃烧迅速，并可能散发出有毒烟雾或有毒气体的固体。如：红磷、硫磺等；</a:t>
            </a:r>
          </a:p>
        </p:txBody>
      </p:sp>
      <p:sp>
        <p:nvSpPr>
          <p:cNvPr id="16388" name="Rectangle 4"/>
          <p:cNvSpPr/>
          <p:nvPr/>
        </p:nvSpPr>
        <p:spPr>
          <a:xfrm>
            <a:off x="828675" y="3213100"/>
            <a:ext cx="5905500" cy="1033463"/>
          </a:xfrm>
          <a:prstGeom prst="rect">
            <a:avLst/>
          </a:prstGeom>
          <a:noFill/>
          <a:ln w="25400" cap="flat" cmpd="sng">
            <a:solidFill>
              <a:srgbClr val="99CC00"/>
            </a:solidFill>
            <a:prstDash val="solid"/>
            <a:miter/>
            <a:headEnd type="none" w="med" len="med"/>
            <a:tailEnd type="none" w="med" len="med"/>
          </a:ln>
        </p:spPr>
        <p:txBody>
          <a:bodyPr lIns="90000" tIns="46800" rIns="90000" bIns="46800" anchor="ctr" anchorCtr="0">
            <a:spAutoFit/>
          </a:bodyPr>
          <a:lstStyle/>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自燃物品：指自燃点低，在空气中易于发生氧化反应，放出热量，而自行燃烧的物品，如：白磷、三乙基铝等；</a:t>
            </a:r>
          </a:p>
        </p:txBody>
      </p:sp>
      <p:sp>
        <p:nvSpPr>
          <p:cNvPr id="16389" name="Rectangle 5"/>
          <p:cNvSpPr/>
          <p:nvPr/>
        </p:nvSpPr>
        <p:spPr>
          <a:xfrm>
            <a:off x="828675" y="4725988"/>
            <a:ext cx="5905500" cy="1031875"/>
          </a:xfrm>
          <a:prstGeom prst="rect">
            <a:avLst/>
          </a:prstGeom>
          <a:noFill/>
          <a:ln w="25400" cap="flat" cmpd="sng">
            <a:solidFill>
              <a:srgbClr val="99CC00"/>
            </a:solidFill>
            <a:prstDash val="solid"/>
            <a:miter/>
            <a:headEnd type="none" w="med" len="med"/>
            <a:tailEnd type="none" w="med" len="med"/>
          </a:ln>
        </p:spPr>
        <p:txBody>
          <a:bodyPr lIns="90000" tIns="46800" rIns="90000" bIns="46800" anchor="ctr" anchorCtr="0">
            <a:spAutoFit/>
          </a:bodyPr>
          <a:lstStyle/>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遇湿易燃物品：指遇水或受潮时，发生剧烈化学反应，放出大量的易燃气体和热量的物品。有些不需明火即能燃烧或爆炸。如：钠、钾等。</a:t>
            </a:r>
          </a:p>
        </p:txBody>
      </p:sp>
      <p:sp>
        <p:nvSpPr>
          <p:cNvPr id="16390" name="AutoShape 6"/>
          <p:cNvSpPr/>
          <p:nvPr/>
        </p:nvSpPr>
        <p:spPr>
          <a:xfrm>
            <a:off x="1979613" y="765175"/>
            <a:ext cx="5832475" cy="542925"/>
          </a:xfrm>
          <a:prstGeom prst="roundRect">
            <a:avLst>
              <a:gd name="adj" fmla="val 16667"/>
            </a:avLst>
          </a:prstGeom>
          <a:solidFill>
            <a:srgbClr val="EAEAEA"/>
          </a:solidFill>
          <a:ln w="25400" cap="flat" cmpd="sng">
            <a:solidFill>
              <a:schemeClr val="tx1"/>
            </a:solidFill>
            <a:prstDash val="solid"/>
            <a:round/>
            <a:headEnd type="none" w="med" len="med"/>
            <a:tailEnd type="none" w="med" len="med"/>
          </a:ln>
        </p:spPr>
        <p:txBody>
          <a:bodyPr lIns="92075" tIns="46038" rIns="92075" bIns="46038" anchor="ctr" anchorCtr="0"/>
          <a:lstStyle/>
          <a:p>
            <a:pPr algn="ctr">
              <a:spcBef>
                <a:spcPct val="30000"/>
              </a:spcBef>
            </a:pPr>
            <a:endParaRPr lang="en-US" altLang="zh-CN" sz="3600" b="1" dirty="0">
              <a:solidFill>
                <a:schemeClr val="tx2"/>
              </a:solidFill>
              <a:latin typeface="Arial" panose="020B0604020202020204" pitchFamily="34" charset="0"/>
              <a:ea typeface="宋体" panose="02010600030101010101" pitchFamily="2" charset="-122"/>
            </a:endParaRPr>
          </a:p>
        </p:txBody>
      </p:sp>
      <p:pic>
        <p:nvPicPr>
          <p:cNvPr id="16391" name="Picture 8" descr="Image48"/>
          <p:cNvPicPr>
            <a:picLocks noChangeAspect="1"/>
          </p:cNvPicPr>
          <p:nvPr/>
        </p:nvPicPr>
        <p:blipFill>
          <a:blip r:embed="rId2"/>
          <a:stretch>
            <a:fillRect/>
          </a:stretch>
        </p:blipFill>
        <p:spPr>
          <a:xfrm>
            <a:off x="7019925" y="1628775"/>
            <a:ext cx="1447800" cy="1447800"/>
          </a:xfrm>
          <a:prstGeom prst="rect">
            <a:avLst/>
          </a:prstGeom>
          <a:noFill/>
          <a:ln w="9525">
            <a:noFill/>
          </a:ln>
        </p:spPr>
      </p:pic>
      <p:pic>
        <p:nvPicPr>
          <p:cNvPr id="16392" name="Picture 9" descr="Image49"/>
          <p:cNvPicPr>
            <a:picLocks noChangeAspect="1"/>
          </p:cNvPicPr>
          <p:nvPr/>
        </p:nvPicPr>
        <p:blipFill>
          <a:blip r:embed="rId3"/>
          <a:stretch>
            <a:fillRect/>
          </a:stretch>
        </p:blipFill>
        <p:spPr>
          <a:xfrm>
            <a:off x="7092950" y="3141663"/>
            <a:ext cx="1371600" cy="1371600"/>
          </a:xfrm>
          <a:prstGeom prst="rect">
            <a:avLst/>
          </a:prstGeom>
          <a:noFill/>
          <a:ln w="9525">
            <a:noFill/>
          </a:ln>
        </p:spPr>
      </p:pic>
      <p:pic>
        <p:nvPicPr>
          <p:cNvPr id="16393" name="Picture 10" descr="Image50"/>
          <p:cNvPicPr>
            <a:picLocks noChangeAspect="1"/>
          </p:cNvPicPr>
          <p:nvPr/>
        </p:nvPicPr>
        <p:blipFill>
          <a:blip r:embed="rId4"/>
          <a:stretch>
            <a:fillRect/>
          </a:stretch>
        </p:blipFill>
        <p:spPr>
          <a:xfrm>
            <a:off x="7019925" y="4725988"/>
            <a:ext cx="1371600" cy="137160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3"/>
          <p:cNvSpPr>
            <a:spLocks noGrp="1"/>
          </p:cNvSpPr>
          <p:nvPr>
            <p:ph type="title"/>
          </p:nvPr>
        </p:nvSpPr>
        <p:spPr>
          <a:xfrm>
            <a:off x="571500" y="1000125"/>
            <a:ext cx="2879725" cy="936625"/>
          </a:xfrm>
          <a:prstGeom prst="roundRect">
            <a:avLst>
              <a:gd name="adj" fmla="val 16667"/>
            </a:avLst>
          </a:prstGeom>
          <a:solidFill>
            <a:srgbClr val="FFFF00">
              <a:alpha val="100000"/>
            </a:srgbClr>
          </a:solidFill>
          <a:ln w="25400">
            <a:solidFill>
              <a:schemeClr val="tx1">
                <a:alpha val="100000"/>
              </a:schemeClr>
            </a:solidFill>
            <a:miter/>
          </a:ln>
        </p:spPr>
        <p:txBody>
          <a:bodyPr vert="horz" wrap="square" lIns="91440" tIns="45720" rIns="91440" bIns="45720" anchor="ctr"/>
          <a:lstStyle/>
          <a:p>
            <a:pPr marL="0" marR="0" indent="0" algn="ctr" defTabSz="914400" rtl="0" eaLnBrk="1" fontAlgn="auto" latinLnBrk="0" hangingPunct="1">
              <a:lnSpc>
                <a:spcPct val="100000"/>
              </a:lnSpc>
              <a:spcBef>
                <a:spcPct val="30000"/>
              </a:spcBef>
              <a:spcAft>
                <a:spcPct val="0"/>
              </a:spcAft>
              <a:buClrTx/>
              <a:buSzTx/>
              <a:buFontTx/>
              <a:buNone/>
            </a:pPr>
            <a:r>
              <a:rPr kumimoji="0" lang="en-US" altLang="en-US" sz="2400" b="1" i="0" u="none" strike="noStrike" kern="1200" cap="none" spc="0" normalizeH="0" baseline="0" noProof="1">
                <a:solidFill>
                  <a:schemeClr val="tx1"/>
                </a:solidFill>
                <a:latin typeface="+mj-lt"/>
                <a:ea typeface="+mj-ea"/>
                <a:cs typeface="+mj-cs"/>
              </a:rPr>
              <a:t>氧化剂和</a:t>
            </a:r>
            <a:br>
              <a:rPr lang="zh-CN" altLang="en-US" sz="2400" b="1" dirty="0"/>
            </a:br>
            <a:r>
              <a:rPr kumimoji="0" lang="en-US" altLang="en-US" sz="2400" b="1" i="0" u="none" strike="noStrike" kern="1200" cap="none" spc="0" normalizeH="0" baseline="0" noProof="1">
                <a:solidFill>
                  <a:schemeClr val="tx1"/>
                </a:solidFill>
                <a:latin typeface="+mj-lt"/>
                <a:ea typeface="+mj-ea"/>
                <a:cs typeface="+mj-cs"/>
              </a:rPr>
              <a:t>有机过氧化物</a:t>
            </a:r>
          </a:p>
        </p:txBody>
      </p:sp>
      <p:sp>
        <p:nvSpPr>
          <p:cNvPr id="17410" name="Rectangle 2"/>
          <p:cNvSpPr>
            <a:spLocks noGrp="1"/>
          </p:cNvSpPr>
          <p:nvPr>
            <p:ph idx="1"/>
          </p:nvPr>
        </p:nvSpPr>
        <p:spPr>
          <a:xfrm>
            <a:off x="0" y="2214563"/>
            <a:ext cx="5467350" cy="2089150"/>
          </a:xfrm>
          <a:ln/>
        </p:spPr>
        <p:txBody>
          <a:bodyPr vert="horz" wrap="square" lIns="91440" tIns="45720" rIns="91440" bIns="45720" anchor="t" anchorCtr="0"/>
          <a:lstStyle/>
          <a:p>
            <a:pPr>
              <a:buFont typeface="Wingdings" panose="05000000000000000000" pitchFamily="2" charset="2"/>
              <a:buNone/>
            </a:pPr>
            <a:r>
              <a:rPr lang="zh-CN" altLang="en-US" sz="1800" dirty="0"/>
              <a:t>       </a:t>
            </a:r>
            <a:r>
              <a:rPr lang="zh-CN" altLang="en-US" sz="2000" dirty="0">
                <a:solidFill>
                  <a:schemeClr val="bg2"/>
                </a:solidFill>
              </a:rPr>
              <a:t>氧化剂 ：指处于高氧状态，具有强氧化性，易分解并放出氧和热量的物质。包括含有过氧基的无机物，其本身不一定可燃，但能导致可燃物的燃烧；与粉末状可燃物组成爆炸性混合物，对热、震动或摩擦较为敏感，如：过氧化钠、高锰酸钾等；</a:t>
            </a:r>
          </a:p>
        </p:txBody>
      </p:sp>
      <p:sp>
        <p:nvSpPr>
          <p:cNvPr id="17411" name="AutoShape 4"/>
          <p:cNvSpPr/>
          <p:nvPr/>
        </p:nvSpPr>
        <p:spPr>
          <a:xfrm>
            <a:off x="5076825" y="714375"/>
            <a:ext cx="3541713" cy="1143000"/>
          </a:xfrm>
          <a:prstGeom prst="wedgeRoundRectCallout">
            <a:avLst>
              <a:gd name="adj1" fmla="val -35296"/>
              <a:gd name="adj2" fmla="val 139778"/>
              <a:gd name="adj3" fmla="val 16667"/>
            </a:avLst>
          </a:prstGeom>
          <a:noFill/>
          <a:ln w="25400" cap="flat" cmpd="sng">
            <a:solidFill>
              <a:srgbClr val="CC3300"/>
            </a:solidFill>
            <a:prstDash val="solid"/>
            <a:miter/>
            <a:headEnd type="none" w="med" len="med"/>
            <a:tailEnd type="none" w="med" len="med"/>
          </a:ln>
        </p:spPr>
        <p:txBody>
          <a:bodyPr lIns="90000" tIns="46800" rIns="90000" bIns="46800" anchor="t" anchorCtr="0"/>
          <a:lstStyle/>
          <a:p>
            <a:pPr algn="ctr"/>
            <a:endParaRPr lang="en-US" altLang="zh-CN" sz="2400" dirty="0">
              <a:latin typeface="Times New Roman" panose="02020603050405020304" pitchFamily="18" charset="0"/>
              <a:ea typeface="宋体" panose="02010600030101010101" pitchFamily="2" charset="-122"/>
            </a:endParaRPr>
          </a:p>
        </p:txBody>
      </p:sp>
      <p:sp>
        <p:nvSpPr>
          <p:cNvPr id="17412" name="Rectangle 5"/>
          <p:cNvSpPr/>
          <p:nvPr/>
        </p:nvSpPr>
        <p:spPr>
          <a:xfrm>
            <a:off x="5143500" y="642938"/>
            <a:ext cx="3384550" cy="1098550"/>
          </a:xfrm>
          <a:prstGeom prst="rect">
            <a:avLst/>
          </a:prstGeom>
          <a:noFill/>
          <a:ln w="9525">
            <a:noFill/>
          </a:ln>
        </p:spPr>
        <p:txBody>
          <a:bodyPr lIns="90000" tIns="46800" rIns="90000" bIns="46800" anchor="t" anchorCtr="0">
            <a:spAutoFit/>
          </a:bodyPr>
          <a:lstStyle/>
          <a:p>
            <a:r>
              <a:rPr lang="zh-CN" altLang="en-US" sz="2200" b="1" dirty="0">
                <a:solidFill>
                  <a:srgbClr val="CC3300"/>
                </a:solidFill>
                <a:latin typeface="Times New Roman" panose="02020603050405020304" pitchFamily="18" charset="0"/>
                <a:ea typeface="方正舒体" panose="02010601030101010101" pitchFamily="2" charset="-122"/>
              </a:rPr>
              <a:t>本类物品具有强氧化性，易引起燃烧、爆炸。按其组成分为以下二项：</a:t>
            </a:r>
          </a:p>
        </p:txBody>
      </p:sp>
      <p:sp>
        <p:nvSpPr>
          <p:cNvPr id="17413" name="Rectangle 8"/>
          <p:cNvSpPr/>
          <p:nvPr/>
        </p:nvSpPr>
        <p:spPr>
          <a:xfrm>
            <a:off x="428625" y="4500563"/>
            <a:ext cx="4927600" cy="1311275"/>
          </a:xfrm>
          <a:prstGeom prst="rect">
            <a:avLst/>
          </a:prstGeom>
          <a:noFill/>
          <a:ln w="9525">
            <a:noFill/>
          </a:ln>
        </p:spPr>
        <p:txBody>
          <a:bodyPr lIns="90000" tIns="46800" rIns="90000" bIns="46800" anchor="t" anchorCtr="0">
            <a:spAutoFit/>
          </a:bodyPr>
          <a:lstStyle/>
          <a:p>
            <a:r>
              <a:rPr lang="zh-CN" altLang="en-US" sz="2000" dirty="0">
                <a:solidFill>
                  <a:schemeClr val="bg2"/>
                </a:solidFill>
                <a:latin typeface="Times New Roman" panose="02020603050405020304" pitchFamily="18" charset="0"/>
                <a:ea typeface="宋体" panose="02010600030101010101" pitchFamily="2" charset="-122"/>
              </a:rPr>
              <a:t>有机过氧化物 ：指分子组成中含有过氧键的有机物，其本身易燃易爆、极易分解，对热、震动和摩擦极为敏感，如：过氧化苯甲酰、过氧化甲乙酮等。</a:t>
            </a:r>
          </a:p>
        </p:txBody>
      </p:sp>
      <p:pic>
        <p:nvPicPr>
          <p:cNvPr id="17414" name="Picture 9" descr="Image51"/>
          <p:cNvPicPr>
            <a:picLocks noChangeAspect="1"/>
          </p:cNvPicPr>
          <p:nvPr/>
        </p:nvPicPr>
        <p:blipFill>
          <a:blip r:embed="rId2"/>
          <a:stretch>
            <a:fillRect/>
          </a:stretch>
        </p:blipFill>
        <p:spPr>
          <a:xfrm>
            <a:off x="6392863" y="4487863"/>
            <a:ext cx="2427287" cy="2211387"/>
          </a:xfrm>
          <a:prstGeom prst="rect">
            <a:avLst/>
          </a:prstGeom>
          <a:noFill/>
          <a:ln w="9525">
            <a:noFill/>
          </a:ln>
        </p:spPr>
      </p:pic>
      <p:pic>
        <p:nvPicPr>
          <p:cNvPr id="17415" name="Picture 10" descr="Image52"/>
          <p:cNvPicPr>
            <a:picLocks noChangeAspect="1"/>
          </p:cNvPicPr>
          <p:nvPr/>
        </p:nvPicPr>
        <p:blipFill>
          <a:blip r:embed="rId3"/>
          <a:stretch>
            <a:fillRect/>
          </a:stretch>
        </p:blipFill>
        <p:spPr>
          <a:xfrm>
            <a:off x="6372225" y="2049463"/>
            <a:ext cx="2447925" cy="2351087"/>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3"/>
          <p:cNvSpPr>
            <a:spLocks noGrp="1"/>
          </p:cNvSpPr>
          <p:nvPr>
            <p:ph type="title"/>
          </p:nvPr>
        </p:nvSpPr>
        <p:spPr>
          <a:xfrm>
            <a:off x="684213" y="1270000"/>
            <a:ext cx="2895600" cy="1066800"/>
          </a:xfrm>
          <a:prstGeom prst="roundRect">
            <a:avLst>
              <a:gd name="adj" fmla="val 16667"/>
            </a:avLst>
          </a:prstGeom>
          <a:solidFill>
            <a:srgbClr val="EAEAEA">
              <a:alpha val="100000"/>
            </a:srgbClr>
          </a:solidFill>
          <a:ln w="25400">
            <a:solidFill>
              <a:schemeClr val="tx1">
                <a:alpha val="100000"/>
              </a:schemeClr>
            </a:solidFill>
            <a:miter/>
          </a:ln>
        </p:spPr>
        <p:txBody>
          <a:bodyPr vert="horz" wrap="square" lIns="91440" tIns="45720" rIns="91440" bIns="45720" anchor="ctr"/>
          <a:lstStyle/>
          <a:p>
            <a:pPr marL="0" marR="0" indent="0" algn="ctr" defTabSz="914400" rtl="0" eaLnBrk="1" fontAlgn="auto" latinLnBrk="0" hangingPunct="1">
              <a:lnSpc>
                <a:spcPct val="100000"/>
              </a:lnSpc>
              <a:spcBef>
                <a:spcPct val="30000"/>
              </a:spcBef>
              <a:spcAft>
                <a:spcPct val="0"/>
              </a:spcAft>
              <a:buClrTx/>
              <a:buSzTx/>
              <a:buFontTx/>
              <a:buNone/>
            </a:pPr>
            <a:r>
              <a:rPr kumimoji="0" lang="en-US" altLang="en-US" sz="2800" b="1" i="0" u="none" strike="noStrike" kern="1200" cap="none" spc="0" normalizeH="0" baseline="0" noProof="1">
                <a:solidFill>
                  <a:schemeClr val="tx1"/>
                </a:solidFill>
                <a:latin typeface="+mj-lt"/>
                <a:ea typeface="+mj-ea"/>
                <a:cs typeface="+mj-cs"/>
              </a:rPr>
              <a:t>毒害品和</a:t>
            </a:r>
            <a:br>
              <a:rPr lang="zh-CN" altLang="en-US" sz="2800" b="1" dirty="0"/>
            </a:br>
            <a:r>
              <a:rPr kumimoji="0" lang="en-US" altLang="en-US" sz="2800" b="1" i="0" u="none" strike="noStrike" kern="1200" cap="none" spc="0" normalizeH="0" baseline="0" noProof="1">
                <a:solidFill>
                  <a:schemeClr val="tx1"/>
                </a:solidFill>
                <a:latin typeface="+mj-lt"/>
                <a:ea typeface="+mj-ea"/>
                <a:cs typeface="+mj-cs"/>
              </a:rPr>
              <a:t>感染性物品</a:t>
            </a:r>
          </a:p>
        </p:txBody>
      </p:sp>
      <p:sp>
        <p:nvSpPr>
          <p:cNvPr id="18434" name="Rectangle 2"/>
          <p:cNvSpPr>
            <a:spLocks noGrp="1"/>
          </p:cNvSpPr>
          <p:nvPr>
            <p:ph idx="1"/>
          </p:nvPr>
        </p:nvSpPr>
        <p:spPr>
          <a:xfrm>
            <a:off x="4038600" y="981075"/>
            <a:ext cx="4725988" cy="1828800"/>
          </a:xfrm>
          <a:ln w="25400">
            <a:solidFill>
              <a:schemeClr val="bg1"/>
            </a:solidFill>
            <a:miter/>
          </a:ln>
        </p:spPr>
        <p:txBody>
          <a:bodyPr vert="horz" wrap="square" lIns="93600" tIns="46800" rIns="93600" bIns="46800" anchor="ctr" anchorCtr="0"/>
          <a:lstStyle/>
          <a:p>
            <a:pPr marL="0" indent="0">
              <a:lnSpc>
                <a:spcPct val="80000"/>
              </a:lnSpc>
              <a:spcBef>
                <a:spcPct val="30000"/>
              </a:spcBef>
              <a:buFont typeface="Wingdings" panose="05000000000000000000" pitchFamily="2" charset="2"/>
              <a:buNone/>
            </a:pPr>
            <a:endParaRPr lang="zh-CN" altLang="en-US" sz="2200" dirty="0"/>
          </a:p>
          <a:p>
            <a:pPr marL="0" indent="0">
              <a:lnSpc>
                <a:spcPct val="80000"/>
              </a:lnSpc>
              <a:spcBef>
                <a:spcPct val="30000"/>
              </a:spcBef>
              <a:buFont typeface="Wingdings" panose="05000000000000000000" pitchFamily="2" charset="2"/>
              <a:buNone/>
            </a:pPr>
            <a:r>
              <a:rPr lang="zh-CN" altLang="en-US" sz="2000" dirty="0"/>
              <a:t>        </a:t>
            </a:r>
            <a:r>
              <a:rPr lang="zh-CN" altLang="en-US" sz="2000" b="1" dirty="0"/>
              <a:t>系指进入肌体后，累积一定量，能与体液和组织发生生物化学作用或生物物理作用，扰乱或破坏肌体的正常生理功能，引起暂性或持久性的病理改变，甚至危及生命的物品。</a:t>
            </a:r>
          </a:p>
          <a:p>
            <a:pPr marL="0" indent="0">
              <a:lnSpc>
                <a:spcPct val="80000"/>
              </a:lnSpc>
              <a:spcBef>
                <a:spcPct val="30000"/>
              </a:spcBef>
              <a:buFont typeface="Wingdings" panose="05000000000000000000" pitchFamily="2" charset="2"/>
              <a:buNone/>
            </a:pPr>
            <a:endParaRPr lang="zh-CN" altLang="en-US" sz="2200" dirty="0"/>
          </a:p>
        </p:txBody>
      </p:sp>
      <p:sp>
        <p:nvSpPr>
          <p:cNvPr id="18435" name="Rectangle 4"/>
          <p:cNvSpPr/>
          <p:nvPr/>
        </p:nvSpPr>
        <p:spPr>
          <a:xfrm>
            <a:off x="612775" y="3070225"/>
            <a:ext cx="4800600" cy="2803525"/>
          </a:xfrm>
          <a:prstGeom prst="rect">
            <a:avLst/>
          </a:prstGeom>
          <a:noFill/>
          <a:ln w="25400" cap="flat" cmpd="sng">
            <a:solidFill>
              <a:schemeClr val="bg1"/>
            </a:solidFill>
            <a:prstDash val="solid"/>
            <a:miter/>
            <a:headEnd type="none" w="med" len="med"/>
            <a:tailEnd type="none" w="med" len="med"/>
          </a:ln>
        </p:spPr>
        <p:txBody>
          <a:bodyPr lIns="93600" tIns="46800" rIns="93600" bIns="46800" anchor="ctr" anchorCtr="0"/>
          <a:lstStyle/>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具体指标：</a:t>
            </a:r>
          </a:p>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经口：</a:t>
            </a:r>
            <a:r>
              <a:rPr lang="en-US" altLang="zh-CN" sz="2000" b="1" dirty="0">
                <a:solidFill>
                  <a:schemeClr val="bg2"/>
                </a:solidFill>
                <a:latin typeface="Times New Roman" panose="02020603050405020304" pitchFamily="18" charset="0"/>
                <a:ea typeface="宋体" panose="02010600030101010101" pitchFamily="2" charset="-122"/>
              </a:rPr>
              <a:t>LD50≤500mg/kg(</a:t>
            </a:r>
            <a:r>
              <a:rPr lang="zh-CN" altLang="en-US" sz="2000" b="1" dirty="0">
                <a:solidFill>
                  <a:schemeClr val="bg2"/>
                </a:solidFill>
                <a:latin typeface="Times New Roman" panose="02020603050405020304" pitchFamily="18" charset="0"/>
                <a:ea typeface="宋体" panose="02010600030101010101" pitchFamily="2" charset="-122"/>
              </a:rPr>
              <a:t>固体）</a:t>
            </a:r>
          </a:p>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            </a:t>
            </a:r>
            <a:r>
              <a:rPr lang="en-US" altLang="zh-CN" sz="2000" b="1" dirty="0">
                <a:solidFill>
                  <a:schemeClr val="bg2"/>
                </a:solidFill>
                <a:latin typeface="Times New Roman" panose="02020603050405020304" pitchFamily="18" charset="0"/>
                <a:ea typeface="宋体" panose="02010600030101010101" pitchFamily="2" charset="-122"/>
              </a:rPr>
              <a:t>LD50 ≤2000mg/kg</a:t>
            </a:r>
            <a:r>
              <a:rPr lang="zh-CN" altLang="en-US" sz="2000" b="1" dirty="0">
                <a:solidFill>
                  <a:schemeClr val="bg2"/>
                </a:solidFill>
                <a:latin typeface="Times New Roman" panose="02020603050405020304" pitchFamily="18" charset="0"/>
                <a:ea typeface="宋体" panose="02010600030101010101" pitchFamily="2" charset="-122"/>
              </a:rPr>
              <a:t>（液体）</a:t>
            </a:r>
          </a:p>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经皮（</a:t>
            </a:r>
            <a:r>
              <a:rPr lang="en-US" altLang="zh-CN" sz="2000" b="1" dirty="0">
                <a:solidFill>
                  <a:schemeClr val="bg2"/>
                </a:solidFill>
                <a:latin typeface="Times New Roman" panose="02020603050405020304" pitchFamily="18" charset="0"/>
                <a:ea typeface="宋体" panose="02010600030101010101" pitchFamily="2" charset="-122"/>
              </a:rPr>
              <a:t>24h</a:t>
            </a:r>
            <a:r>
              <a:rPr lang="zh-CN" altLang="en-US" sz="2000" b="1" dirty="0">
                <a:solidFill>
                  <a:schemeClr val="bg2"/>
                </a:solidFill>
                <a:latin typeface="Times New Roman" panose="02020603050405020304" pitchFamily="18" charset="0"/>
                <a:ea typeface="宋体" panose="02010600030101010101" pitchFamily="2" charset="-122"/>
              </a:rPr>
              <a:t>接触）： </a:t>
            </a:r>
            <a:r>
              <a:rPr lang="en-US" altLang="zh-CN" sz="2000" b="1" dirty="0">
                <a:solidFill>
                  <a:schemeClr val="bg2"/>
                </a:solidFill>
                <a:latin typeface="Times New Roman" panose="02020603050405020304" pitchFamily="18" charset="0"/>
                <a:ea typeface="宋体" panose="02010600030101010101" pitchFamily="2" charset="-122"/>
              </a:rPr>
              <a:t>LD50 ≤1000mg/kg</a:t>
            </a:r>
          </a:p>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吸入：</a:t>
            </a:r>
            <a:r>
              <a:rPr lang="en-US" altLang="zh-CN" sz="2000" b="1" dirty="0">
                <a:solidFill>
                  <a:schemeClr val="bg2"/>
                </a:solidFill>
                <a:latin typeface="Times New Roman" panose="02020603050405020304" pitchFamily="18" charset="0"/>
                <a:ea typeface="宋体" panose="02010600030101010101" pitchFamily="2" charset="-122"/>
              </a:rPr>
              <a:t>LC50 ≤10mg/L</a:t>
            </a:r>
            <a:r>
              <a:rPr lang="zh-CN" altLang="en-US" sz="2000" b="1" dirty="0">
                <a:solidFill>
                  <a:schemeClr val="bg2"/>
                </a:solidFill>
                <a:latin typeface="Times New Roman" panose="02020603050405020304" pitchFamily="18" charset="0"/>
                <a:ea typeface="宋体" panose="02010600030101010101" pitchFamily="2" charset="-122"/>
              </a:rPr>
              <a:t>（粉尘、烟雾）</a:t>
            </a:r>
          </a:p>
          <a:p>
            <a:pPr>
              <a:spcBef>
                <a:spcPct val="30000"/>
              </a:spcBef>
            </a:pPr>
            <a:r>
              <a:rPr lang="zh-CN" altLang="en-US" sz="2000" b="1" dirty="0">
                <a:solidFill>
                  <a:schemeClr val="bg2"/>
                </a:solidFill>
                <a:latin typeface="Times New Roman" panose="02020603050405020304" pitchFamily="18" charset="0"/>
                <a:ea typeface="宋体" panose="02010600030101010101" pitchFamily="2" charset="-122"/>
              </a:rPr>
              <a:t>            该类分为毒害品、感染性物品</a:t>
            </a:r>
            <a:r>
              <a:rPr lang="en-US" altLang="zh-CN" sz="2000" b="1" dirty="0">
                <a:solidFill>
                  <a:schemeClr val="bg2"/>
                </a:solidFill>
                <a:latin typeface="Times New Roman" panose="02020603050405020304" pitchFamily="18" charset="0"/>
                <a:ea typeface="宋体" panose="02010600030101010101" pitchFamily="2" charset="-122"/>
              </a:rPr>
              <a:t>2</a:t>
            </a:r>
            <a:r>
              <a:rPr lang="zh-CN" altLang="en-US" sz="2000" b="1" dirty="0">
                <a:solidFill>
                  <a:schemeClr val="bg2"/>
                </a:solidFill>
                <a:latin typeface="Times New Roman" panose="02020603050405020304" pitchFamily="18" charset="0"/>
                <a:ea typeface="宋体" panose="02010600030101010101" pitchFamily="2" charset="-122"/>
              </a:rPr>
              <a:t>项。             毒害品如：氰化钠、氰化钾、砷酸盐等</a:t>
            </a:r>
            <a:r>
              <a:rPr lang="zh-CN" altLang="en-US" sz="2200" b="1" dirty="0">
                <a:solidFill>
                  <a:schemeClr val="bg2"/>
                </a:solidFill>
                <a:latin typeface="Times New Roman" panose="02020603050405020304" pitchFamily="18" charset="0"/>
                <a:ea typeface="宋体" panose="02010600030101010101" pitchFamily="2" charset="-122"/>
              </a:rPr>
              <a:t>。</a:t>
            </a:r>
          </a:p>
        </p:txBody>
      </p:sp>
      <p:pic>
        <p:nvPicPr>
          <p:cNvPr id="18436" name="Picture 5" descr="Image54"/>
          <p:cNvPicPr>
            <a:picLocks noChangeAspect="1"/>
          </p:cNvPicPr>
          <p:nvPr/>
        </p:nvPicPr>
        <p:blipFill>
          <a:blip r:embed="rId2"/>
          <a:stretch>
            <a:fillRect/>
          </a:stretch>
        </p:blipFill>
        <p:spPr>
          <a:xfrm>
            <a:off x="5651500" y="4365625"/>
            <a:ext cx="1433513" cy="1368425"/>
          </a:xfrm>
          <a:prstGeom prst="rect">
            <a:avLst/>
          </a:prstGeom>
          <a:noFill/>
          <a:ln w="9525">
            <a:noFill/>
          </a:ln>
        </p:spPr>
      </p:pic>
      <p:pic>
        <p:nvPicPr>
          <p:cNvPr id="18437" name="Picture 6" descr="Image53"/>
          <p:cNvPicPr>
            <a:picLocks noChangeAspect="1"/>
          </p:cNvPicPr>
          <p:nvPr/>
        </p:nvPicPr>
        <p:blipFill>
          <a:blip r:embed="rId3"/>
          <a:stretch>
            <a:fillRect/>
          </a:stretch>
        </p:blipFill>
        <p:spPr>
          <a:xfrm>
            <a:off x="6516688" y="2924175"/>
            <a:ext cx="1295400" cy="1295400"/>
          </a:xfrm>
          <a:prstGeom prst="rect">
            <a:avLst/>
          </a:prstGeom>
          <a:noFill/>
          <a:ln w="9525">
            <a:noFill/>
          </a:ln>
        </p:spPr>
      </p:pic>
      <p:pic>
        <p:nvPicPr>
          <p:cNvPr id="18438" name="Picture 7" descr="Image121"/>
          <p:cNvPicPr>
            <a:picLocks noChangeAspect="1"/>
          </p:cNvPicPr>
          <p:nvPr/>
        </p:nvPicPr>
        <p:blipFill>
          <a:blip r:embed="rId4"/>
          <a:stretch>
            <a:fillRect/>
          </a:stretch>
        </p:blipFill>
        <p:spPr>
          <a:xfrm>
            <a:off x="7308850" y="4365625"/>
            <a:ext cx="1366838" cy="1368425"/>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descr="Image54"/>
          <p:cNvPicPr>
            <a:picLocks noChangeAspect="1"/>
          </p:cNvPicPr>
          <p:nvPr/>
        </p:nvPicPr>
        <p:blipFill>
          <a:blip r:embed="rId2"/>
          <a:stretch>
            <a:fillRect/>
          </a:stretch>
        </p:blipFill>
        <p:spPr>
          <a:xfrm>
            <a:off x="3071813" y="2060575"/>
            <a:ext cx="1933575" cy="1727200"/>
          </a:xfrm>
          <a:prstGeom prst="rect">
            <a:avLst/>
          </a:prstGeom>
          <a:noFill/>
          <a:ln w="9525">
            <a:noFill/>
          </a:ln>
        </p:spPr>
      </p:pic>
      <p:sp>
        <p:nvSpPr>
          <p:cNvPr id="28675" name="AutoShape 3"/>
          <p:cNvSpPr>
            <a:spLocks noGrp="1"/>
          </p:cNvSpPr>
          <p:nvPr>
            <p:ph type="title"/>
          </p:nvPr>
        </p:nvSpPr>
        <p:spPr>
          <a:xfrm>
            <a:off x="1857375" y="928688"/>
            <a:ext cx="2779713" cy="368300"/>
          </a:xfrm>
          <a:prstGeom prst="roundRect">
            <a:avLst>
              <a:gd name="adj" fmla="val 16667"/>
            </a:avLst>
          </a:prstGeom>
          <a:solidFill>
            <a:srgbClr val="EAEAEA">
              <a:alpha val="100000"/>
            </a:srgbClr>
          </a:solidFill>
          <a:ln w="25400">
            <a:solidFill>
              <a:schemeClr val="tx1">
                <a:alpha val="100000"/>
              </a:schemeClr>
            </a:solidFill>
          </a:ln>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30000"/>
              </a:spcBef>
              <a:spcAft>
                <a:spcPts val="0"/>
              </a:spcAft>
              <a:buClrTx/>
              <a:buSzTx/>
              <a:buFontTx/>
              <a:buNone/>
              <a:defRPr/>
            </a:pPr>
            <a:r>
              <a:rPr kumimoji="0" lang="zh-CN" altLang="en-US" sz="2800" b="1" i="0" u="none" strike="noStrike" kern="1200" cap="none" spc="0" normalizeH="0" baseline="0" noProof="1">
                <a:ln>
                  <a:noFill/>
                </a:ln>
                <a:solidFill>
                  <a:schemeClr val="tx1"/>
                </a:solidFill>
                <a:effectLst/>
                <a:uLnTx/>
                <a:uFillTx/>
                <a:latin typeface="+mj-lt"/>
                <a:ea typeface="+mj-ea"/>
                <a:cs typeface="+mj-cs"/>
              </a:rPr>
              <a:t>毒害品分三级</a:t>
            </a:r>
            <a:endParaRPr kumimoji="0" lang="zh-CN" altLang="en-US" sz="3600" b="0" i="0" u="none" strike="noStrike" kern="1200" cap="none" spc="0" normalizeH="0" baseline="0" noProof="1">
              <a:ln>
                <a:noFill/>
              </a:ln>
              <a:solidFill>
                <a:schemeClr val="tx1"/>
              </a:solidFill>
              <a:effectLst/>
              <a:uLnTx/>
              <a:uFillTx/>
              <a:latin typeface="+mj-lt"/>
              <a:ea typeface="+mj-ea"/>
              <a:cs typeface="+mj-cs"/>
            </a:endParaRPr>
          </a:p>
        </p:txBody>
      </p:sp>
      <p:sp>
        <p:nvSpPr>
          <p:cNvPr id="19459" name="AutoShape 4"/>
          <p:cNvSpPr/>
          <p:nvPr/>
        </p:nvSpPr>
        <p:spPr>
          <a:xfrm>
            <a:off x="3429000" y="4714875"/>
            <a:ext cx="4857750" cy="1368425"/>
          </a:xfrm>
          <a:prstGeom prst="wedgeRectCallout">
            <a:avLst>
              <a:gd name="adj1" fmla="val -32972"/>
              <a:gd name="adj2" fmla="val -145287"/>
            </a:avLst>
          </a:prstGeom>
          <a:noFill/>
          <a:ln w="25400" cap="flat" cmpd="sng">
            <a:solidFill>
              <a:schemeClr val="bg1"/>
            </a:solidFill>
            <a:prstDash val="solid"/>
            <a:miter/>
            <a:headEnd type="none" w="med" len="med"/>
            <a:tailEnd type="none" w="med" len="med"/>
          </a:ln>
        </p:spPr>
        <p:txBody>
          <a:bodyPr lIns="93600" tIns="46800" rIns="93600" bIns="46800" anchor="ctr" anchorCtr="0"/>
          <a:lstStyle/>
          <a:p>
            <a:pPr algn="ctr"/>
            <a:endParaRPr lang="en-US" altLang="zh-CN" sz="2400" dirty="0">
              <a:solidFill>
                <a:schemeClr val="bg2"/>
              </a:solidFill>
              <a:latin typeface="Times New Roman" panose="02020603050405020304" pitchFamily="18" charset="0"/>
              <a:ea typeface="宋体" panose="02010600030101010101" pitchFamily="2" charset="-122"/>
            </a:endParaRPr>
          </a:p>
        </p:txBody>
      </p:sp>
      <p:sp>
        <p:nvSpPr>
          <p:cNvPr id="19460" name="Rectangle 5"/>
          <p:cNvSpPr/>
          <p:nvPr/>
        </p:nvSpPr>
        <p:spPr>
          <a:xfrm>
            <a:off x="4857750" y="500063"/>
            <a:ext cx="4032250" cy="2370137"/>
          </a:xfrm>
          <a:prstGeom prst="rect">
            <a:avLst/>
          </a:prstGeom>
          <a:noFill/>
          <a:ln w="9525">
            <a:noFill/>
          </a:ln>
        </p:spPr>
        <p:txBody>
          <a:bodyPr lIns="93600" tIns="46800" rIns="93600" bIns="46800" anchor="t" anchorCtr="0">
            <a:spAutoFit/>
          </a:bodyPr>
          <a:lstStyle/>
          <a:p>
            <a:pPr>
              <a:spcBef>
                <a:spcPct val="10000"/>
              </a:spcBef>
            </a:pPr>
            <a:r>
              <a:rPr lang="zh-CN" altLang="en-US" b="1" dirty="0">
                <a:solidFill>
                  <a:schemeClr val="bg2"/>
                </a:solidFill>
                <a:latin typeface="Times New Roman" panose="02020603050405020304" pitchFamily="18" charset="0"/>
                <a:ea typeface="宋体" panose="02010600030101010101" pitchFamily="2" charset="-122"/>
              </a:rPr>
              <a:t>固体经口：</a:t>
            </a:r>
            <a:r>
              <a:rPr lang="en-US" altLang="zh-CN" b="1" dirty="0">
                <a:solidFill>
                  <a:schemeClr val="bg2"/>
                </a:solidFill>
                <a:latin typeface="Times New Roman" panose="02020603050405020304" pitchFamily="18" charset="0"/>
                <a:ea typeface="宋体" panose="02010600030101010101" pitchFamily="2" charset="-122"/>
              </a:rPr>
              <a:t>50mg/kg﹤LD</a:t>
            </a:r>
            <a:r>
              <a:rPr lang="en-US" altLang="zh-CN" b="1" baseline="-25000" dirty="0">
                <a:solidFill>
                  <a:schemeClr val="bg2"/>
                </a:solidFill>
                <a:latin typeface="Times New Roman" panose="02020603050405020304" pitchFamily="18" charset="0"/>
                <a:ea typeface="宋体" panose="02010600030101010101" pitchFamily="2" charset="-122"/>
              </a:rPr>
              <a:t>50 </a:t>
            </a:r>
            <a:r>
              <a:rPr lang="en-US" altLang="zh-CN" b="1" dirty="0">
                <a:solidFill>
                  <a:schemeClr val="bg2"/>
                </a:solidFill>
                <a:latin typeface="Times New Roman" panose="02020603050405020304" pitchFamily="18" charset="0"/>
                <a:ea typeface="宋体" panose="02010600030101010101" pitchFamily="2" charset="-122"/>
              </a:rPr>
              <a:t>≤500mg/kg</a:t>
            </a:r>
          </a:p>
          <a:p>
            <a:pPr>
              <a:spcBef>
                <a:spcPct val="10000"/>
              </a:spcBef>
            </a:pPr>
            <a:r>
              <a:rPr lang="zh-CN" altLang="en-US" b="1" dirty="0">
                <a:solidFill>
                  <a:schemeClr val="bg2"/>
                </a:solidFill>
                <a:latin typeface="Times New Roman" panose="02020603050405020304" pitchFamily="18" charset="0"/>
                <a:ea typeface="宋体" panose="02010600030101010101" pitchFamily="2" charset="-122"/>
              </a:rPr>
              <a:t>液体经口：</a:t>
            </a:r>
            <a:r>
              <a:rPr lang="en-US" altLang="zh-CN" b="1" dirty="0">
                <a:solidFill>
                  <a:schemeClr val="bg2"/>
                </a:solidFill>
                <a:latin typeface="Times New Roman" panose="02020603050405020304" pitchFamily="18" charset="0"/>
                <a:ea typeface="宋体" panose="02010600030101010101" pitchFamily="2" charset="-122"/>
              </a:rPr>
              <a:t>50mg/kg﹤LD</a:t>
            </a:r>
            <a:r>
              <a:rPr lang="en-US" altLang="zh-CN" b="1" baseline="-25000" dirty="0">
                <a:solidFill>
                  <a:schemeClr val="bg2"/>
                </a:solidFill>
                <a:latin typeface="Times New Roman" panose="02020603050405020304" pitchFamily="18" charset="0"/>
                <a:ea typeface="宋体" panose="02010600030101010101" pitchFamily="2" charset="-122"/>
              </a:rPr>
              <a:t>50 </a:t>
            </a:r>
            <a:r>
              <a:rPr lang="en-US" altLang="zh-CN" b="1" dirty="0">
                <a:solidFill>
                  <a:schemeClr val="bg2"/>
                </a:solidFill>
                <a:latin typeface="Times New Roman" panose="02020603050405020304" pitchFamily="18" charset="0"/>
                <a:ea typeface="宋体" panose="02010600030101010101" pitchFamily="2" charset="-122"/>
              </a:rPr>
              <a:t>≤2000mg/kg</a:t>
            </a:r>
          </a:p>
          <a:p>
            <a:pPr>
              <a:spcBef>
                <a:spcPct val="10000"/>
              </a:spcBef>
            </a:pPr>
            <a:r>
              <a:rPr lang="zh-CN" altLang="en-US" b="1" dirty="0">
                <a:solidFill>
                  <a:schemeClr val="bg2"/>
                </a:solidFill>
                <a:latin typeface="Times New Roman" panose="02020603050405020304" pitchFamily="18" charset="0"/>
                <a:ea typeface="宋体" panose="02010600030101010101" pitchFamily="2" charset="-122"/>
              </a:rPr>
              <a:t>经皮（</a:t>
            </a:r>
            <a:r>
              <a:rPr lang="en-US" altLang="zh-CN" b="1" dirty="0">
                <a:solidFill>
                  <a:schemeClr val="bg2"/>
                </a:solidFill>
                <a:latin typeface="Times New Roman" panose="02020603050405020304" pitchFamily="18" charset="0"/>
                <a:ea typeface="宋体" panose="02010600030101010101" pitchFamily="2" charset="-122"/>
              </a:rPr>
              <a:t>24h)</a:t>
            </a:r>
            <a:r>
              <a:rPr lang="zh-CN" altLang="en-US" b="1" dirty="0">
                <a:solidFill>
                  <a:schemeClr val="bg2"/>
                </a:solidFill>
                <a:latin typeface="Times New Roman" panose="02020603050405020304" pitchFamily="18" charset="0"/>
                <a:ea typeface="宋体" panose="02010600030101010101" pitchFamily="2" charset="-122"/>
              </a:rPr>
              <a:t>：</a:t>
            </a:r>
            <a:r>
              <a:rPr lang="en-US" altLang="zh-CN" b="1" dirty="0">
                <a:solidFill>
                  <a:schemeClr val="bg2"/>
                </a:solidFill>
                <a:latin typeface="Times New Roman" panose="02020603050405020304" pitchFamily="18" charset="0"/>
                <a:ea typeface="宋体" panose="02010600030101010101" pitchFamily="2" charset="-122"/>
              </a:rPr>
              <a:t>200mg/kg﹤LD</a:t>
            </a:r>
            <a:r>
              <a:rPr lang="en-US" altLang="zh-CN" b="1" baseline="-25000" dirty="0">
                <a:solidFill>
                  <a:schemeClr val="bg2"/>
                </a:solidFill>
                <a:latin typeface="Times New Roman" panose="02020603050405020304" pitchFamily="18" charset="0"/>
                <a:ea typeface="宋体" panose="02010600030101010101" pitchFamily="2" charset="-122"/>
              </a:rPr>
              <a:t>50 </a:t>
            </a:r>
            <a:r>
              <a:rPr lang="en-US" altLang="zh-CN" b="1" dirty="0">
                <a:solidFill>
                  <a:schemeClr val="bg2"/>
                </a:solidFill>
                <a:latin typeface="Times New Roman" panose="02020603050405020304" pitchFamily="18" charset="0"/>
                <a:ea typeface="宋体" panose="02010600030101010101" pitchFamily="2" charset="-122"/>
              </a:rPr>
              <a:t>≤1000mg/kg</a:t>
            </a:r>
          </a:p>
          <a:p>
            <a:pPr>
              <a:spcBef>
                <a:spcPct val="10000"/>
              </a:spcBef>
            </a:pPr>
            <a:r>
              <a:rPr lang="zh-CN" altLang="en-US" b="1" dirty="0">
                <a:solidFill>
                  <a:schemeClr val="bg2"/>
                </a:solidFill>
                <a:latin typeface="Times New Roman" panose="02020603050405020304" pitchFamily="18" charset="0"/>
                <a:ea typeface="宋体" panose="02010600030101010101" pitchFamily="2" charset="-122"/>
              </a:rPr>
              <a:t>粉尘、烟雾或蒸气吸入</a:t>
            </a:r>
            <a:r>
              <a:rPr lang="en-US" altLang="zh-CN" b="1" dirty="0">
                <a:solidFill>
                  <a:schemeClr val="bg2"/>
                </a:solidFill>
                <a:latin typeface="Times New Roman" panose="02020603050405020304" pitchFamily="18" charset="0"/>
                <a:ea typeface="宋体" panose="02010600030101010101" pitchFamily="2" charset="-122"/>
              </a:rPr>
              <a:t>1h</a:t>
            </a:r>
            <a:r>
              <a:rPr lang="zh-CN" altLang="en-US" b="1" dirty="0">
                <a:solidFill>
                  <a:schemeClr val="bg2"/>
                </a:solidFill>
                <a:latin typeface="Times New Roman" panose="02020603050405020304" pitchFamily="18" charset="0"/>
                <a:ea typeface="宋体" panose="02010600030101010101" pitchFamily="2" charset="-122"/>
              </a:rPr>
              <a:t>：</a:t>
            </a:r>
            <a:r>
              <a:rPr lang="en-US" altLang="zh-CN" b="1" dirty="0">
                <a:solidFill>
                  <a:schemeClr val="bg2"/>
                </a:solidFill>
                <a:latin typeface="Times New Roman" panose="02020603050405020304" pitchFamily="18" charset="0"/>
                <a:ea typeface="宋体" panose="02010600030101010101" pitchFamily="2" charset="-122"/>
              </a:rPr>
              <a:t>2mg/l﹤LD</a:t>
            </a:r>
            <a:r>
              <a:rPr lang="en-US" altLang="zh-CN" b="1" baseline="-25000" dirty="0">
                <a:solidFill>
                  <a:schemeClr val="bg2"/>
                </a:solidFill>
                <a:latin typeface="Times New Roman" panose="02020603050405020304" pitchFamily="18" charset="0"/>
                <a:ea typeface="宋体" panose="02010600030101010101" pitchFamily="2" charset="-122"/>
              </a:rPr>
              <a:t>50 </a:t>
            </a:r>
            <a:r>
              <a:rPr lang="en-US" altLang="zh-CN" b="1" dirty="0">
                <a:solidFill>
                  <a:schemeClr val="bg2"/>
                </a:solidFill>
                <a:latin typeface="Times New Roman" panose="02020603050405020304" pitchFamily="18" charset="0"/>
                <a:ea typeface="宋体" panose="02010600030101010101" pitchFamily="2" charset="-122"/>
              </a:rPr>
              <a:t>≤100mg/l</a:t>
            </a:r>
          </a:p>
        </p:txBody>
      </p:sp>
      <p:sp>
        <p:nvSpPr>
          <p:cNvPr id="19461" name="Rectangle 6"/>
          <p:cNvSpPr/>
          <p:nvPr/>
        </p:nvSpPr>
        <p:spPr>
          <a:xfrm>
            <a:off x="857250" y="3571875"/>
            <a:ext cx="3313113" cy="1244600"/>
          </a:xfrm>
          <a:prstGeom prst="rect">
            <a:avLst/>
          </a:prstGeom>
          <a:noFill/>
          <a:ln w="9525">
            <a:noFill/>
          </a:ln>
        </p:spPr>
        <p:txBody>
          <a:bodyPr lIns="93600" tIns="46800" rIns="93600" bIns="46800" anchor="t" anchorCtr="0">
            <a:spAutoFit/>
          </a:bodyPr>
          <a:lstStyle/>
          <a:p>
            <a:pPr>
              <a:spcBef>
                <a:spcPct val="10000"/>
              </a:spcBef>
            </a:pPr>
            <a:r>
              <a:rPr lang="zh-CN" altLang="en-US" b="1" dirty="0">
                <a:solidFill>
                  <a:schemeClr val="bg2"/>
                </a:solidFill>
                <a:latin typeface="Times New Roman" panose="02020603050405020304" pitchFamily="18" charset="0"/>
                <a:ea typeface="宋体" panose="02010600030101010101" pitchFamily="2" charset="-122"/>
              </a:rPr>
              <a:t>经口：</a:t>
            </a:r>
            <a:r>
              <a:rPr lang="en-US" altLang="zh-CN" b="1" dirty="0">
                <a:solidFill>
                  <a:schemeClr val="bg2"/>
                </a:solidFill>
                <a:latin typeface="Times New Roman" panose="02020603050405020304" pitchFamily="18" charset="0"/>
                <a:ea typeface="宋体" panose="02010600030101010101" pitchFamily="2" charset="-122"/>
              </a:rPr>
              <a:t>LD50 ≤5mg/kg</a:t>
            </a:r>
          </a:p>
          <a:p>
            <a:pPr>
              <a:spcBef>
                <a:spcPct val="10000"/>
              </a:spcBef>
            </a:pPr>
            <a:r>
              <a:rPr lang="zh-CN" altLang="en-US" b="1" dirty="0">
                <a:solidFill>
                  <a:schemeClr val="bg2"/>
                </a:solidFill>
                <a:latin typeface="Times New Roman" panose="02020603050405020304" pitchFamily="18" charset="0"/>
                <a:ea typeface="宋体" panose="02010600030101010101" pitchFamily="2" charset="-122"/>
              </a:rPr>
              <a:t>经皮：</a:t>
            </a:r>
            <a:r>
              <a:rPr lang="en-US" altLang="zh-CN" b="1" dirty="0">
                <a:solidFill>
                  <a:schemeClr val="bg2"/>
                </a:solidFill>
                <a:latin typeface="Times New Roman" panose="02020603050405020304" pitchFamily="18" charset="0"/>
                <a:ea typeface="宋体" panose="02010600030101010101" pitchFamily="2" charset="-122"/>
              </a:rPr>
              <a:t>LD50 ≤40mg/kg</a:t>
            </a:r>
          </a:p>
          <a:p>
            <a:pPr>
              <a:spcBef>
                <a:spcPct val="10000"/>
              </a:spcBef>
            </a:pPr>
            <a:r>
              <a:rPr lang="zh-CN" altLang="en-US" b="1" dirty="0">
                <a:solidFill>
                  <a:schemeClr val="bg2"/>
                </a:solidFill>
                <a:latin typeface="Times New Roman" panose="02020603050405020304" pitchFamily="18" charset="0"/>
                <a:ea typeface="宋体" panose="02010600030101010101" pitchFamily="2" charset="-122"/>
              </a:rPr>
              <a:t>粉尘、烟雾或蒸气吸入</a:t>
            </a:r>
            <a:r>
              <a:rPr lang="en-US" altLang="zh-CN" b="1" dirty="0">
                <a:solidFill>
                  <a:schemeClr val="bg2"/>
                </a:solidFill>
                <a:latin typeface="Times New Roman" panose="02020603050405020304" pitchFamily="18" charset="0"/>
                <a:ea typeface="宋体" panose="02010600030101010101" pitchFamily="2" charset="-122"/>
              </a:rPr>
              <a:t>1h:LC50 ≤0.5mg/L</a:t>
            </a:r>
          </a:p>
        </p:txBody>
      </p:sp>
      <p:sp>
        <p:nvSpPr>
          <p:cNvPr id="19462" name="Rectangle 7"/>
          <p:cNvSpPr/>
          <p:nvPr/>
        </p:nvSpPr>
        <p:spPr>
          <a:xfrm>
            <a:off x="3429000" y="4857750"/>
            <a:ext cx="5254625" cy="1192213"/>
          </a:xfrm>
          <a:prstGeom prst="rect">
            <a:avLst/>
          </a:prstGeom>
          <a:noFill/>
          <a:ln w="9525">
            <a:noFill/>
          </a:ln>
        </p:spPr>
        <p:txBody>
          <a:bodyPr lIns="93600" tIns="46800" rIns="93600" bIns="46800" anchor="t" anchorCtr="0">
            <a:spAutoFit/>
          </a:bodyPr>
          <a:lstStyle/>
          <a:p>
            <a:pPr>
              <a:spcBef>
                <a:spcPct val="50000"/>
              </a:spcBef>
            </a:pPr>
            <a:r>
              <a:rPr lang="zh-CN" altLang="en-US" b="1" dirty="0">
                <a:solidFill>
                  <a:schemeClr val="bg2"/>
                </a:solidFill>
                <a:latin typeface="Times New Roman" panose="02020603050405020304" pitchFamily="18" charset="0"/>
                <a:ea typeface="宋体" panose="02010600030101010101" pitchFamily="2" charset="-122"/>
              </a:rPr>
              <a:t>经口：</a:t>
            </a:r>
            <a:r>
              <a:rPr lang="en-US" altLang="zh-CN" b="1" dirty="0">
                <a:solidFill>
                  <a:schemeClr val="bg2"/>
                </a:solidFill>
                <a:latin typeface="Times New Roman" panose="02020603050405020304" pitchFamily="18" charset="0"/>
                <a:ea typeface="宋体" panose="02010600030101010101" pitchFamily="2" charset="-122"/>
              </a:rPr>
              <a:t>5mg/kg﹤LD</a:t>
            </a:r>
            <a:r>
              <a:rPr lang="en-US" altLang="zh-CN" b="1" baseline="-25000" dirty="0">
                <a:solidFill>
                  <a:schemeClr val="bg2"/>
                </a:solidFill>
                <a:latin typeface="Times New Roman" panose="02020603050405020304" pitchFamily="18" charset="0"/>
                <a:ea typeface="宋体" panose="02010600030101010101" pitchFamily="2" charset="-122"/>
              </a:rPr>
              <a:t>50 </a:t>
            </a:r>
            <a:r>
              <a:rPr lang="en-US" altLang="zh-CN" b="1" dirty="0">
                <a:solidFill>
                  <a:schemeClr val="bg2"/>
                </a:solidFill>
                <a:latin typeface="Times New Roman" panose="02020603050405020304" pitchFamily="18" charset="0"/>
                <a:ea typeface="宋体" panose="02010600030101010101" pitchFamily="2" charset="-122"/>
              </a:rPr>
              <a:t>≤50mg/kg</a:t>
            </a:r>
          </a:p>
          <a:p>
            <a:pPr>
              <a:spcBef>
                <a:spcPct val="50000"/>
              </a:spcBef>
            </a:pPr>
            <a:r>
              <a:rPr lang="zh-CN" altLang="en-US" b="1" dirty="0">
                <a:solidFill>
                  <a:schemeClr val="bg2"/>
                </a:solidFill>
                <a:latin typeface="Times New Roman" panose="02020603050405020304" pitchFamily="18" charset="0"/>
                <a:ea typeface="宋体" panose="02010600030101010101" pitchFamily="2" charset="-122"/>
              </a:rPr>
              <a:t>经皮：</a:t>
            </a:r>
            <a:r>
              <a:rPr lang="en-US" altLang="zh-CN" b="1" dirty="0">
                <a:solidFill>
                  <a:schemeClr val="bg2"/>
                </a:solidFill>
                <a:latin typeface="Times New Roman" panose="02020603050405020304" pitchFamily="18" charset="0"/>
                <a:ea typeface="宋体" panose="02010600030101010101" pitchFamily="2" charset="-122"/>
              </a:rPr>
              <a:t>40mg/kg﹤LD</a:t>
            </a:r>
            <a:r>
              <a:rPr lang="en-US" altLang="zh-CN" b="1" baseline="-25000" dirty="0">
                <a:solidFill>
                  <a:schemeClr val="bg2"/>
                </a:solidFill>
                <a:latin typeface="Times New Roman" panose="02020603050405020304" pitchFamily="18" charset="0"/>
                <a:ea typeface="宋体" panose="02010600030101010101" pitchFamily="2" charset="-122"/>
              </a:rPr>
              <a:t>50 </a:t>
            </a:r>
            <a:r>
              <a:rPr lang="en-US" altLang="zh-CN" b="1" dirty="0">
                <a:solidFill>
                  <a:schemeClr val="bg2"/>
                </a:solidFill>
                <a:latin typeface="Times New Roman" panose="02020603050405020304" pitchFamily="18" charset="0"/>
                <a:ea typeface="宋体" panose="02010600030101010101" pitchFamily="2" charset="-122"/>
              </a:rPr>
              <a:t>≤200mg/kg</a:t>
            </a:r>
          </a:p>
          <a:p>
            <a:pPr>
              <a:spcBef>
                <a:spcPct val="50000"/>
              </a:spcBef>
            </a:pPr>
            <a:r>
              <a:rPr lang="zh-CN" altLang="en-US" b="1" dirty="0">
                <a:solidFill>
                  <a:schemeClr val="bg2"/>
                </a:solidFill>
                <a:latin typeface="Times New Roman" panose="02020603050405020304" pitchFamily="18" charset="0"/>
                <a:ea typeface="宋体" panose="02010600030101010101" pitchFamily="2" charset="-122"/>
              </a:rPr>
              <a:t>粉尘、烟雾或蒸气吸入</a:t>
            </a:r>
            <a:r>
              <a:rPr lang="en-US" altLang="zh-CN" b="1" dirty="0">
                <a:solidFill>
                  <a:schemeClr val="bg2"/>
                </a:solidFill>
                <a:latin typeface="Times New Roman" panose="02020603050405020304" pitchFamily="18" charset="0"/>
                <a:ea typeface="宋体" panose="02010600030101010101" pitchFamily="2" charset="-122"/>
              </a:rPr>
              <a:t>1h:0.5mg/l﹤LC</a:t>
            </a:r>
            <a:r>
              <a:rPr lang="en-US" altLang="zh-CN" b="1" baseline="-25000" dirty="0">
                <a:solidFill>
                  <a:schemeClr val="bg2"/>
                </a:solidFill>
                <a:latin typeface="Times New Roman" panose="02020603050405020304" pitchFamily="18" charset="0"/>
                <a:ea typeface="宋体" panose="02010600030101010101" pitchFamily="2" charset="-122"/>
              </a:rPr>
              <a:t>50 </a:t>
            </a:r>
            <a:r>
              <a:rPr lang="en-US" altLang="zh-CN" b="1" dirty="0">
                <a:solidFill>
                  <a:schemeClr val="bg2"/>
                </a:solidFill>
                <a:latin typeface="Times New Roman" panose="02020603050405020304" pitchFamily="18" charset="0"/>
                <a:ea typeface="宋体" panose="02010600030101010101" pitchFamily="2" charset="-122"/>
              </a:rPr>
              <a:t>≤2mg/l</a:t>
            </a:r>
          </a:p>
        </p:txBody>
      </p:sp>
      <p:pic>
        <p:nvPicPr>
          <p:cNvPr id="19463" name="Picture 8" descr="Image53"/>
          <p:cNvPicPr>
            <a:picLocks noChangeAspect="1"/>
          </p:cNvPicPr>
          <p:nvPr/>
        </p:nvPicPr>
        <p:blipFill>
          <a:blip r:embed="rId3"/>
          <a:stretch>
            <a:fillRect/>
          </a:stretch>
        </p:blipFill>
        <p:spPr>
          <a:xfrm>
            <a:off x="785813" y="1368425"/>
            <a:ext cx="2109787" cy="1649413"/>
          </a:xfrm>
          <a:prstGeom prst="rect">
            <a:avLst/>
          </a:prstGeom>
          <a:noFill/>
          <a:ln w="9525">
            <a:noFill/>
          </a:ln>
        </p:spPr>
      </p:pic>
      <p:sp>
        <p:nvSpPr>
          <p:cNvPr id="19464" name="AutoShape 9"/>
          <p:cNvSpPr/>
          <p:nvPr/>
        </p:nvSpPr>
        <p:spPr>
          <a:xfrm>
            <a:off x="285750" y="3286125"/>
            <a:ext cx="3382963" cy="1871663"/>
          </a:xfrm>
          <a:prstGeom prst="cloudCallout">
            <a:avLst>
              <a:gd name="adj1" fmla="val -4833"/>
              <a:gd name="adj2" fmla="val -67704"/>
            </a:avLst>
          </a:prstGeom>
          <a:noFill/>
          <a:ln w="25400" cap="flat" cmpd="sng">
            <a:solidFill>
              <a:schemeClr val="bg1"/>
            </a:solidFill>
            <a:prstDash val="solid"/>
            <a:round/>
            <a:headEnd type="none" w="med" len="med"/>
            <a:tailEnd type="none" w="med" len="med"/>
          </a:ln>
        </p:spPr>
        <p:txBody>
          <a:bodyPr lIns="93600" tIns="46800" rIns="93600" bIns="46800" anchor="ctr" anchorCtr="0"/>
          <a:lstStyle/>
          <a:p>
            <a:pPr algn="ctr"/>
            <a:endParaRPr lang="en-US" altLang="zh-CN" sz="2400" dirty="0">
              <a:solidFill>
                <a:schemeClr val="bg2"/>
              </a:solidFill>
              <a:latin typeface="Times New Roman" panose="02020603050405020304" pitchFamily="18" charset="0"/>
              <a:ea typeface="宋体" panose="02010600030101010101" pitchFamily="2" charset="-122"/>
            </a:endParaRPr>
          </a:p>
        </p:txBody>
      </p:sp>
      <p:pic>
        <p:nvPicPr>
          <p:cNvPr id="19465" name="Picture 10" descr="Image121"/>
          <p:cNvPicPr>
            <a:picLocks noChangeAspect="1"/>
          </p:cNvPicPr>
          <p:nvPr/>
        </p:nvPicPr>
        <p:blipFill>
          <a:blip r:embed="rId4"/>
          <a:stretch>
            <a:fillRect/>
          </a:stretch>
        </p:blipFill>
        <p:spPr>
          <a:xfrm>
            <a:off x="7000875" y="3143250"/>
            <a:ext cx="1795463" cy="1355725"/>
          </a:xfrm>
          <a:prstGeom prst="rect">
            <a:avLst/>
          </a:prstGeom>
          <a:noFill/>
          <a:ln w="9525">
            <a:noFill/>
          </a:ln>
        </p:spPr>
      </p:pic>
      <p:sp>
        <p:nvSpPr>
          <p:cNvPr id="19466" name="AutoShape 11"/>
          <p:cNvSpPr/>
          <p:nvPr/>
        </p:nvSpPr>
        <p:spPr>
          <a:xfrm>
            <a:off x="4786313" y="357188"/>
            <a:ext cx="4156075" cy="2517775"/>
          </a:xfrm>
          <a:prstGeom prst="wedgeRoundRectCallout">
            <a:avLst>
              <a:gd name="adj1" fmla="val 37681"/>
              <a:gd name="adj2" fmla="val 56676"/>
              <a:gd name="adj3" fmla="val 16667"/>
            </a:avLst>
          </a:prstGeom>
          <a:noFill/>
          <a:ln w="25400" cap="flat" cmpd="sng">
            <a:solidFill>
              <a:schemeClr val="bg1"/>
            </a:solidFill>
            <a:prstDash val="solid"/>
            <a:miter/>
            <a:headEnd type="none" w="med" len="med"/>
            <a:tailEnd type="none" w="med" len="med"/>
          </a:ln>
        </p:spPr>
        <p:txBody>
          <a:bodyPr lIns="90000" tIns="46800" rIns="90000" bIns="46800" anchor="t" anchorCtr="0"/>
          <a:lstStyle/>
          <a:p>
            <a:pPr algn="ctr"/>
            <a:endParaRPr lang="en-US" altLang="zh-CN" sz="2400" dirty="0">
              <a:solidFill>
                <a:schemeClr val="bg2"/>
              </a:solidFill>
              <a:latin typeface="Times New Roman" panose="02020603050405020304" pitchFamily="18" charset="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p:cNvSpPr>
            <a:spLocks noGrp="1"/>
          </p:cNvSpPr>
          <p:nvPr>
            <p:ph type="title"/>
          </p:nvPr>
        </p:nvSpPr>
        <p:spPr>
          <a:xfrm>
            <a:off x="3656013" y="1341438"/>
            <a:ext cx="2641600" cy="508000"/>
          </a:xfrm>
          <a:prstGeom prst="roundRect">
            <a:avLst>
              <a:gd name="adj" fmla="val 16667"/>
            </a:avLst>
          </a:prstGeom>
          <a:solidFill>
            <a:srgbClr val="F4EE00">
              <a:alpha val="100000"/>
            </a:srgbClr>
          </a:solidFill>
          <a:ln w="25400">
            <a:solidFill>
              <a:schemeClr val="tx1">
                <a:alpha val="100000"/>
              </a:schemeClr>
            </a:solidFill>
          </a:ln>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30000"/>
              </a:spcBef>
              <a:spcAft>
                <a:spcPts val="0"/>
              </a:spcAft>
              <a:buClrTx/>
              <a:buSzTx/>
              <a:buFontTx/>
              <a:buNone/>
              <a:defRPr/>
            </a:pPr>
            <a:r>
              <a:rPr kumimoji="0" lang="zh-CN" altLang="en-US" sz="3200" b="1" i="0" u="none" strike="noStrike" kern="1200" cap="none" spc="0" normalizeH="0" baseline="0" noProof="1">
                <a:ln>
                  <a:noFill/>
                </a:ln>
                <a:solidFill>
                  <a:schemeClr val="tx1"/>
                </a:solidFill>
                <a:effectLst/>
                <a:uLnTx/>
                <a:uFillTx/>
                <a:latin typeface="+mj-lt"/>
                <a:ea typeface="+mj-ea"/>
                <a:cs typeface="+mj-cs"/>
              </a:rPr>
              <a:t>放射性物品</a:t>
            </a:r>
          </a:p>
        </p:txBody>
      </p:sp>
      <p:sp>
        <p:nvSpPr>
          <p:cNvPr id="24579" name="AutoShape 3"/>
          <p:cNvSpPr>
            <a:spLocks noGrp="1"/>
          </p:cNvSpPr>
          <p:nvPr>
            <p:ph idx="1"/>
          </p:nvPr>
        </p:nvSpPr>
        <p:spPr>
          <a:xfrm>
            <a:off x="3408363" y="2700338"/>
            <a:ext cx="4973638" cy="2757488"/>
          </a:xfrm>
          <a:prstGeom prst="wedgeRoundRectCallout">
            <a:avLst>
              <a:gd name="adj1" fmla="val -62292"/>
              <a:gd name="adj2" fmla="val -14060"/>
              <a:gd name="adj3" fmla="val 16667"/>
            </a:avLst>
          </a:prstGeom>
          <a:ln w="25400">
            <a:solidFill>
              <a:schemeClr val="bg1">
                <a:alpha val="100000"/>
              </a:schemeClr>
            </a:solidFill>
            <a:miter/>
          </a:ln>
        </p:spPr>
        <p:txBody>
          <a:bodyPr vert="horz" wrap="square" lIns="91440" tIns="45720" rIns="91440" bIns="45720" anchor="t"/>
          <a:lstStyle/>
          <a:p>
            <a:pPr marL="342900" marR="0" indent="-342900" algn="l" defTabSz="914400" rtl="0" eaLnBrk="1" fontAlgn="t" latinLnBrk="0" hangingPunct="1">
              <a:lnSpc>
                <a:spcPct val="90000"/>
              </a:lnSpc>
              <a:spcBef>
                <a:spcPct val="20000"/>
              </a:spcBef>
              <a:spcAft>
                <a:spcPct val="0"/>
              </a:spcAft>
              <a:buClrTx/>
              <a:buSzTx/>
              <a:buFont typeface="Wingdings" panose="05000000000000000000" pitchFamily="2" charset="2"/>
              <a:buNone/>
            </a:pPr>
            <a:r>
              <a:rPr kumimoji="0" lang="en-US" altLang="en-US" sz="2800" b="1" i="0" u="none" strike="noStrike" kern="1200" cap="none" spc="0" normalizeH="0" baseline="0" noProof="1">
                <a:solidFill>
                  <a:schemeClr val="tx1"/>
                </a:solidFill>
                <a:latin typeface="+mn-lt"/>
                <a:ea typeface="+mn-ea"/>
                <a:cs typeface="+mn-cs"/>
              </a:rPr>
              <a:t>    放射性物品是指放射性比活度大于</a:t>
            </a:r>
            <a:r>
              <a:rPr kumimoji="0" lang="en-US" altLang="zh-CN" sz="2800" b="1" i="0" u="none" strike="noStrike" kern="1200" cap="none" spc="0" normalizeH="0" baseline="0" noProof="1">
                <a:solidFill>
                  <a:schemeClr val="tx1"/>
                </a:solidFill>
                <a:latin typeface="+mn-lt"/>
                <a:ea typeface="+mn-ea"/>
                <a:cs typeface="+mn-cs"/>
              </a:rPr>
              <a:t>7.4X10</a:t>
            </a:r>
            <a:r>
              <a:rPr kumimoji="0" lang="en-US" altLang="zh-CN" sz="2800" b="1" i="0" u="none" strike="noStrike" kern="1200" cap="none" spc="0" normalizeH="0" baseline="30000" noProof="1">
                <a:solidFill>
                  <a:schemeClr val="tx1"/>
                </a:solidFill>
                <a:latin typeface="+mn-lt"/>
                <a:ea typeface="+mn-ea"/>
                <a:cs typeface="+mn-cs"/>
              </a:rPr>
              <a:t>4</a:t>
            </a:r>
            <a:r>
              <a:rPr kumimoji="0" lang="en-US" altLang="zh-CN" sz="2800" b="1" i="0" u="none" strike="noStrike" kern="1200" cap="none" spc="0" normalizeH="0" baseline="0" noProof="1">
                <a:solidFill>
                  <a:schemeClr val="tx1"/>
                </a:solidFill>
                <a:latin typeface="+mn-lt"/>
                <a:ea typeface="+mn-ea"/>
                <a:cs typeface="+mn-cs"/>
              </a:rPr>
              <a:t>Bp/kg</a:t>
            </a:r>
            <a:r>
              <a:rPr kumimoji="0" lang="en-US" altLang="en-US" sz="2800" b="1" i="0" u="none" strike="noStrike" kern="1200" cap="none" spc="0" normalizeH="0" baseline="0" noProof="1">
                <a:solidFill>
                  <a:schemeClr val="tx1"/>
                </a:solidFill>
                <a:latin typeface="+mn-lt"/>
                <a:ea typeface="+mn-ea"/>
                <a:cs typeface="+mn-cs"/>
              </a:rPr>
              <a:t>的物品。按其放射性大小细分为一级放射物品、二级放射物品和三级放射物品。</a:t>
            </a:r>
          </a:p>
          <a:p>
            <a:pPr marL="342900" marR="0" indent="-342900" algn="l" defTabSz="914400" rtl="0" eaLnBrk="1" fontAlgn="auto" latinLnBrk="0" hangingPunct="1">
              <a:lnSpc>
                <a:spcPct val="90000"/>
              </a:lnSpc>
              <a:spcBef>
                <a:spcPct val="20000"/>
              </a:spcBef>
              <a:spcAft>
                <a:spcPct val="0"/>
              </a:spcAft>
              <a:buClrTx/>
              <a:buSzTx/>
              <a:buFont typeface="Arial" panose="020B0604020202020204" pitchFamily="34" charset="0"/>
              <a:buChar char="•"/>
            </a:pPr>
            <a:endParaRPr kumimoji="0" lang="en-US" altLang="en-US" sz="2800" b="1" i="0" u="none" strike="noStrike" kern="1200" cap="none" spc="0" normalizeH="0" baseline="0" noProof="1">
              <a:solidFill>
                <a:schemeClr val="tx1"/>
              </a:solidFill>
              <a:latin typeface="+mn-lt"/>
              <a:ea typeface="+mn-ea"/>
              <a:cs typeface="+mn-cs"/>
            </a:endParaRPr>
          </a:p>
        </p:txBody>
      </p:sp>
      <p:pic>
        <p:nvPicPr>
          <p:cNvPr id="20483" name="Picture 4" descr="Image56"/>
          <p:cNvPicPr>
            <a:picLocks noChangeAspect="1"/>
          </p:cNvPicPr>
          <p:nvPr/>
        </p:nvPicPr>
        <p:blipFill>
          <a:blip r:embed="rId2"/>
          <a:stretch>
            <a:fillRect/>
          </a:stretch>
        </p:blipFill>
        <p:spPr>
          <a:xfrm>
            <a:off x="1403350" y="836613"/>
            <a:ext cx="2032000" cy="2030412"/>
          </a:xfrm>
          <a:prstGeom prst="rect">
            <a:avLst/>
          </a:prstGeom>
          <a:noFill/>
          <a:ln w="9525">
            <a:noFill/>
          </a:ln>
        </p:spPr>
      </p:pic>
      <p:pic>
        <p:nvPicPr>
          <p:cNvPr id="20484" name="Picture 5" descr="Image55"/>
          <p:cNvPicPr>
            <a:picLocks noChangeAspect="1"/>
          </p:cNvPicPr>
          <p:nvPr/>
        </p:nvPicPr>
        <p:blipFill>
          <a:blip r:embed="rId3"/>
          <a:stretch>
            <a:fillRect/>
          </a:stretch>
        </p:blipFill>
        <p:spPr>
          <a:xfrm>
            <a:off x="466725" y="2565400"/>
            <a:ext cx="1752600" cy="1752600"/>
          </a:xfrm>
          <a:prstGeom prst="rect">
            <a:avLst/>
          </a:prstGeom>
          <a:noFill/>
          <a:ln w="9525">
            <a:noFill/>
          </a:ln>
        </p:spPr>
      </p:pic>
      <p:pic>
        <p:nvPicPr>
          <p:cNvPr id="20485" name="Picture 6" descr="Image57"/>
          <p:cNvPicPr>
            <a:picLocks noChangeAspect="1"/>
          </p:cNvPicPr>
          <p:nvPr/>
        </p:nvPicPr>
        <p:blipFill>
          <a:blip r:embed="rId4"/>
          <a:stretch>
            <a:fillRect/>
          </a:stretch>
        </p:blipFill>
        <p:spPr>
          <a:xfrm>
            <a:off x="1331913" y="4221163"/>
            <a:ext cx="1828800" cy="1828800"/>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4"/>
          <p:cNvSpPr/>
          <p:nvPr/>
        </p:nvSpPr>
        <p:spPr>
          <a:xfrm>
            <a:off x="827088" y="1125538"/>
            <a:ext cx="5173662" cy="5203825"/>
          </a:xfrm>
          <a:prstGeom prst="rect">
            <a:avLst/>
          </a:prstGeom>
          <a:noFill/>
          <a:ln w="9525">
            <a:noFill/>
          </a:ln>
        </p:spPr>
        <p:txBody>
          <a:bodyPr lIns="93600" tIns="46800" rIns="93600" bIns="46800" anchor="t" anchorCtr="0">
            <a:spAutoFit/>
          </a:bodyPr>
          <a:lstStyle/>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腐蚀品是指能灼伤人体组织并对金属等物品造成损坏的固体或液体。与皮肤接触在</a:t>
            </a:r>
            <a:r>
              <a:rPr lang="en-US" altLang="zh-CN" sz="2000" b="1" dirty="0">
                <a:solidFill>
                  <a:srgbClr val="FF0000"/>
                </a:solidFill>
                <a:latin typeface="Times New Roman" panose="02020603050405020304" pitchFamily="18" charset="0"/>
                <a:ea typeface="宋体" panose="02010600030101010101" pitchFamily="2" charset="-122"/>
              </a:rPr>
              <a:t>4</a:t>
            </a:r>
            <a:r>
              <a:rPr lang="zh-CN" altLang="en-US" sz="2000" b="1" dirty="0">
                <a:solidFill>
                  <a:srgbClr val="FF0000"/>
                </a:solidFill>
                <a:latin typeface="Times New Roman" panose="02020603050405020304" pitchFamily="18" charset="0"/>
                <a:ea typeface="宋体" panose="02010600030101010101" pitchFamily="2" charset="-122"/>
              </a:rPr>
              <a:t>小时内出现可见坏死现象，或温度在</a:t>
            </a:r>
            <a:r>
              <a:rPr lang="en-US" altLang="zh-CN" sz="2000" b="1" dirty="0">
                <a:solidFill>
                  <a:srgbClr val="FF0000"/>
                </a:solidFill>
                <a:latin typeface="Times New Roman" panose="02020603050405020304" pitchFamily="18" charset="0"/>
                <a:ea typeface="宋体" panose="02010600030101010101" pitchFamily="2" charset="-122"/>
              </a:rPr>
              <a:t>55</a:t>
            </a:r>
            <a:r>
              <a:rPr lang="en-US" altLang="zh-CN" sz="2000" b="1" baseline="30000" dirty="0">
                <a:solidFill>
                  <a:srgbClr val="FF0000"/>
                </a:solidFill>
                <a:latin typeface="Times New Roman" panose="02020603050405020304" pitchFamily="18" charset="0"/>
                <a:ea typeface="宋体" panose="02010600030101010101" pitchFamily="2" charset="-122"/>
              </a:rPr>
              <a:t>0</a:t>
            </a:r>
            <a:r>
              <a:rPr lang="en-US" altLang="zh-CN" sz="2000" b="1" dirty="0">
                <a:solidFill>
                  <a:srgbClr val="FF0000"/>
                </a:solidFill>
                <a:latin typeface="Times New Roman" panose="02020603050405020304" pitchFamily="18" charset="0"/>
                <a:ea typeface="宋体" panose="02010600030101010101" pitchFamily="2" charset="-122"/>
              </a:rPr>
              <a:t>C</a:t>
            </a:r>
            <a:r>
              <a:rPr lang="zh-CN" altLang="en-US" sz="2000" b="1" dirty="0">
                <a:solidFill>
                  <a:srgbClr val="FF0000"/>
                </a:solidFill>
                <a:latin typeface="Times New Roman" panose="02020603050405020304" pitchFamily="18" charset="0"/>
                <a:ea typeface="宋体" panose="02010600030101010101" pitchFamily="2" charset="-122"/>
              </a:rPr>
              <a:t>时，对</a:t>
            </a:r>
            <a:r>
              <a:rPr lang="en-US" altLang="zh-CN" sz="2000" b="1" dirty="0">
                <a:solidFill>
                  <a:srgbClr val="FF0000"/>
                </a:solidFill>
                <a:latin typeface="Times New Roman" panose="02020603050405020304" pitchFamily="18" charset="0"/>
                <a:ea typeface="宋体" panose="02010600030101010101" pitchFamily="2" charset="-122"/>
              </a:rPr>
              <a:t>20</a:t>
            </a:r>
            <a:r>
              <a:rPr lang="zh-CN" altLang="en-US" sz="2000" b="1" dirty="0">
                <a:solidFill>
                  <a:srgbClr val="FF0000"/>
                </a:solidFill>
                <a:latin typeface="Times New Roman" panose="02020603050405020304" pitchFamily="18" charset="0"/>
                <a:ea typeface="宋体" panose="02010600030101010101" pitchFamily="2" charset="-122"/>
              </a:rPr>
              <a:t>号钢的表面均匀年腐蚀率超过</a:t>
            </a:r>
            <a:r>
              <a:rPr lang="en-US" altLang="zh-CN" sz="2000" b="1" dirty="0">
                <a:solidFill>
                  <a:srgbClr val="FF0000"/>
                </a:solidFill>
                <a:latin typeface="Times New Roman" panose="02020603050405020304" pitchFamily="18" charset="0"/>
                <a:ea typeface="宋体" panose="02010600030101010101" pitchFamily="2" charset="-122"/>
              </a:rPr>
              <a:t>6.25mm/</a:t>
            </a:r>
            <a:r>
              <a:rPr lang="zh-CN" altLang="en-US" sz="2000" b="1" dirty="0">
                <a:solidFill>
                  <a:srgbClr val="FF0000"/>
                </a:solidFill>
                <a:latin typeface="Times New Roman" panose="02020603050405020304" pitchFamily="18" charset="0"/>
                <a:ea typeface="宋体" panose="02010600030101010101" pitchFamily="2" charset="-122"/>
              </a:rPr>
              <a:t>年的固体或液体。</a:t>
            </a:r>
          </a:p>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该类按化学性质分为三项：</a:t>
            </a:r>
          </a:p>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  酸性腐蚀品 </a:t>
            </a:r>
          </a:p>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如：硫酸、硝酸、盐酸等；</a:t>
            </a:r>
          </a:p>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 碱性腐蚀品  </a:t>
            </a:r>
          </a:p>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如：氢氧化钠、氢氧化钾、乙		醇钠等；</a:t>
            </a:r>
          </a:p>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 其化腐蚀品  </a:t>
            </a:r>
          </a:p>
          <a:p>
            <a:pPr>
              <a:lnSpc>
                <a:spcPct val="120000"/>
              </a:lnSpc>
            </a:pPr>
            <a:r>
              <a:rPr lang="zh-CN" altLang="en-US" sz="2000" b="1" dirty="0">
                <a:solidFill>
                  <a:srgbClr val="FF0000"/>
                </a:solidFill>
                <a:latin typeface="Times New Roman" panose="02020603050405020304" pitchFamily="18" charset="0"/>
                <a:ea typeface="宋体" panose="02010600030101010101" pitchFamily="2" charset="-122"/>
              </a:rPr>
              <a:t>	如：亚氯酸钠溶液、氯化铜、		氯化锌等。</a:t>
            </a:r>
          </a:p>
        </p:txBody>
      </p:sp>
      <p:sp>
        <p:nvSpPr>
          <p:cNvPr id="25603" name="AutoShape 2"/>
          <p:cNvSpPr>
            <a:spLocks noGrp="1"/>
          </p:cNvSpPr>
          <p:nvPr>
            <p:ph type="title"/>
          </p:nvPr>
        </p:nvSpPr>
        <p:spPr>
          <a:xfrm>
            <a:off x="6588125" y="1341438"/>
            <a:ext cx="1997075" cy="650875"/>
          </a:xfrm>
          <a:prstGeom prst="roundRect">
            <a:avLst>
              <a:gd name="adj" fmla="val 16667"/>
            </a:avLst>
          </a:prstGeom>
          <a:solidFill>
            <a:srgbClr val="EAEAEA">
              <a:alpha val="100000"/>
            </a:srgbClr>
          </a:solidFill>
          <a:ln w="25400">
            <a:solidFill>
              <a:schemeClr val="tx1">
                <a:alpha val="100000"/>
              </a:schemeClr>
            </a:solidFill>
            <a:miter/>
          </a:ln>
        </p:spPr>
        <p:txBody>
          <a:bodyPr vert="horz" wrap="square" lIns="91440" tIns="45720" rIns="91440" bIns="45720" anchor="ctr"/>
          <a:lstStyle/>
          <a:p>
            <a:pPr marL="0" marR="0" indent="0" algn="ctr" defTabSz="914400" rtl="0" eaLnBrk="1" fontAlgn="auto" latinLnBrk="0" hangingPunct="1">
              <a:lnSpc>
                <a:spcPct val="100000"/>
              </a:lnSpc>
              <a:spcBef>
                <a:spcPct val="30000"/>
              </a:spcBef>
              <a:spcAft>
                <a:spcPct val="0"/>
              </a:spcAft>
              <a:buClrTx/>
              <a:buSzTx/>
              <a:buFontTx/>
              <a:buNone/>
            </a:pPr>
            <a:r>
              <a:rPr kumimoji="0" lang="en-US" altLang="en-US" sz="3100" b="1" i="0" u="none" strike="noStrike" kern="1200" cap="none" spc="0" normalizeH="0" baseline="0" noProof="1">
                <a:solidFill>
                  <a:schemeClr val="tx1"/>
                </a:solidFill>
                <a:latin typeface="+mj-lt"/>
                <a:ea typeface="+mj-ea"/>
                <a:cs typeface="+mj-cs"/>
              </a:rPr>
              <a:t>腐蚀品</a:t>
            </a:r>
          </a:p>
        </p:txBody>
      </p:sp>
      <p:pic>
        <p:nvPicPr>
          <p:cNvPr id="21507" name="Picture 5" descr="Image58"/>
          <p:cNvPicPr>
            <a:picLocks noChangeAspect="1"/>
          </p:cNvPicPr>
          <p:nvPr/>
        </p:nvPicPr>
        <p:blipFill>
          <a:blip r:embed="rId2"/>
          <a:stretch>
            <a:fillRect/>
          </a:stretch>
        </p:blipFill>
        <p:spPr>
          <a:xfrm>
            <a:off x="6443663" y="3429000"/>
            <a:ext cx="2179637" cy="2073275"/>
          </a:xfrm>
          <a:prstGeom prst="rect">
            <a:avLst/>
          </a:prstGeom>
          <a:noFill/>
          <a:ln w="9525">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p:cNvSpPr>
          <p:nvPr>
            <p:ph idx="1"/>
          </p:nvPr>
        </p:nvSpPr>
        <p:spPr>
          <a:xfrm>
            <a:off x="468313" y="1341438"/>
            <a:ext cx="8229600" cy="814387"/>
          </a:xfrm>
          <a:ln/>
        </p:spPr>
        <p:txBody>
          <a:bodyPr vert="horz" wrap="square" lIns="91440" tIns="45720" rIns="91440" bIns="45720" anchor="t" anchorCtr="0"/>
          <a:lstStyle/>
          <a:p>
            <a:pPr marL="0" indent="0">
              <a:buFont typeface="Wingdings" panose="05000000000000000000" pitchFamily="2" charset="2"/>
              <a:buNone/>
            </a:pPr>
            <a:r>
              <a:rPr lang="en-US" altLang="zh-CN" sz="2400" dirty="0">
                <a:solidFill>
                  <a:schemeClr val="bg2"/>
                </a:solidFill>
                <a:latin typeface="宋体" panose="02010600030101010101" pitchFamily="2" charset="-122"/>
              </a:rPr>
              <a:t>1</a:t>
            </a:r>
            <a:r>
              <a:rPr lang="zh-CN" altLang="en-US" sz="2400" dirty="0">
                <a:solidFill>
                  <a:schemeClr val="bg2"/>
                </a:solidFill>
                <a:latin typeface="宋体" panose="02010600030101010101" pitchFamily="2" charset="-122"/>
              </a:rPr>
              <a:t>、到货危险化学品必须有安全标签</a:t>
            </a:r>
            <a:r>
              <a:rPr lang="zh-CN" altLang="en-US" sz="2400" dirty="0">
                <a:solidFill>
                  <a:schemeClr val="bg2"/>
                </a:solidFill>
                <a:latin typeface="宋体" panose="02010600030101010101" pitchFamily="2" charset="-122"/>
                <a:sym typeface="宋体" panose="02010600030101010101" pitchFamily="2" charset="-122"/>
              </a:rPr>
              <a:t>及</a:t>
            </a:r>
            <a:r>
              <a:rPr lang="zh-CN" altLang="en-US" sz="2400" dirty="0">
                <a:solidFill>
                  <a:schemeClr val="bg2"/>
                </a:solidFill>
                <a:latin typeface="宋体" panose="02010600030101010101" pitchFamily="2" charset="-122"/>
              </a:rPr>
              <a:t>MSDS</a:t>
            </a:r>
          </a:p>
          <a:p>
            <a:pPr marL="0" indent="0">
              <a:buFont typeface="Wingdings" panose="05000000000000000000" pitchFamily="2" charset="2"/>
              <a:buNone/>
            </a:pPr>
            <a:endParaRPr lang="zh-CN" altLang="en-US" sz="2400" dirty="0">
              <a:solidFill>
                <a:schemeClr val="bg2"/>
              </a:solidFill>
              <a:latin typeface="宋体" panose="02010600030101010101" pitchFamily="2" charset="-122"/>
            </a:endParaRPr>
          </a:p>
        </p:txBody>
      </p:sp>
      <p:sp>
        <p:nvSpPr>
          <p:cNvPr id="22530" name="Rectangle 4"/>
          <p:cNvSpPr/>
          <p:nvPr/>
        </p:nvSpPr>
        <p:spPr>
          <a:xfrm>
            <a:off x="784225" y="2443163"/>
            <a:ext cx="7772400" cy="1970087"/>
          </a:xfrm>
          <a:prstGeom prst="rect">
            <a:avLst/>
          </a:prstGeom>
          <a:noFill/>
          <a:ln w="9525">
            <a:noFill/>
          </a:ln>
        </p:spPr>
        <p:txBody>
          <a:bodyPr lIns="93600" tIns="46800" rIns="93600" bIns="46800" anchor="t" anchorCtr="0">
            <a:spAutoFit/>
          </a:bodyPr>
          <a:lstStyle/>
          <a:p>
            <a:pPr>
              <a:buBlip>
                <a:blip r:embed="rId2"/>
              </a:buBlip>
            </a:pPr>
            <a:r>
              <a:rPr lang="zh-CN" altLang="en-US" sz="2200" b="1" dirty="0">
                <a:solidFill>
                  <a:schemeClr val="bg1"/>
                </a:solidFill>
                <a:latin typeface="Times New Roman" panose="02020603050405020304" pitchFamily="18" charset="0"/>
                <a:ea typeface="宋体" panose="02010600030101010101" pitchFamily="2" charset="-122"/>
              </a:rPr>
              <a:t> 安全标签</a:t>
            </a:r>
          </a:p>
          <a:p>
            <a:pPr lvl="1" indent="0" eaLnBrk="1" hangingPunct="1">
              <a:buFont typeface="Wingdings" panose="05000000000000000000" pitchFamily="2" charset="2"/>
              <a:buChar char="Ø"/>
            </a:pPr>
            <a:r>
              <a:rPr lang="zh-CN" altLang="en-US" sz="2000" dirty="0">
                <a:solidFill>
                  <a:schemeClr val="bg1"/>
                </a:solidFill>
                <a:latin typeface="Times New Roman" panose="02020603050405020304" pitchFamily="18" charset="0"/>
                <a:ea typeface="宋体" panose="02010600030101010101" pitchFamily="2" charset="-122"/>
              </a:rPr>
              <a:t>出厂的化学品必须加贴安全标签</a:t>
            </a:r>
          </a:p>
          <a:p>
            <a:pPr lvl="1" indent="0" eaLnBrk="1" hangingPunct="1">
              <a:buFont typeface="Wingdings" panose="05000000000000000000" pitchFamily="2" charset="2"/>
              <a:buChar char="Ø"/>
            </a:pPr>
            <a:r>
              <a:rPr lang="zh-CN" altLang="en-US" sz="2000" dirty="0">
                <a:solidFill>
                  <a:schemeClr val="bg1"/>
                </a:solidFill>
                <a:latin typeface="Times New Roman" panose="02020603050405020304" pitchFamily="18" charset="0"/>
                <a:ea typeface="宋体" panose="02010600030101010101" pitchFamily="2" charset="-122"/>
                <a:sym typeface="宋体" panose="02010600030101010101" pitchFamily="2" charset="-122"/>
              </a:rPr>
              <a:t>使用的危险化学品应有安全标签</a:t>
            </a:r>
          </a:p>
          <a:p>
            <a:pPr lvl="1" indent="0" eaLnBrk="1" hangingPunct="1">
              <a:buFont typeface="Wingdings" panose="05000000000000000000" pitchFamily="2" charset="2"/>
              <a:buChar char="Ø"/>
            </a:pPr>
            <a:r>
              <a:rPr lang="zh-CN" altLang="en-US" sz="2000" dirty="0">
                <a:solidFill>
                  <a:schemeClr val="bg1"/>
                </a:solidFill>
                <a:latin typeface="Times New Roman" panose="02020603050405020304" pitchFamily="18" charset="0"/>
                <a:ea typeface="宋体" panose="02010600030101010101" pitchFamily="2" charset="-122"/>
                <a:sym typeface="宋体" panose="02010600030101010101" pitchFamily="2" charset="-122"/>
              </a:rPr>
              <a:t>经销单位经营的危险化学品必须具有安全标签</a:t>
            </a:r>
            <a:endParaRPr lang="zh-CN" altLang="en-US" sz="2000" dirty="0">
              <a:solidFill>
                <a:schemeClr val="bg1"/>
              </a:solidFill>
              <a:latin typeface="Times New Roman" panose="02020603050405020304" pitchFamily="18" charset="0"/>
              <a:ea typeface="宋体" panose="02010600030101010101" pitchFamily="2" charset="-122"/>
            </a:endParaRPr>
          </a:p>
          <a:p>
            <a:pPr lvl="1" indent="0" eaLnBrk="1" hangingPunct="1">
              <a:buFont typeface="Wingdings" panose="05000000000000000000" pitchFamily="2" charset="2"/>
              <a:buChar char="Ø"/>
            </a:pPr>
            <a:r>
              <a:rPr lang="zh-CN" altLang="en-US" sz="2000" dirty="0">
                <a:solidFill>
                  <a:schemeClr val="bg1"/>
                </a:solidFill>
                <a:latin typeface="Times New Roman" panose="02020603050405020304" pitchFamily="18" charset="0"/>
                <a:ea typeface="宋体" panose="02010600030101010101" pitchFamily="2" charset="-122"/>
              </a:rPr>
              <a:t>在获得新的安全健康资料后，及时修订标签</a:t>
            </a:r>
          </a:p>
          <a:p>
            <a:pPr>
              <a:buNone/>
            </a:pPr>
            <a:endParaRPr lang="zh-CN" altLang="en-US" sz="2000" dirty="0">
              <a:solidFill>
                <a:schemeClr val="bg1"/>
              </a:solidFill>
              <a:latin typeface="Times New Roman" panose="02020603050405020304" pitchFamily="18" charset="0"/>
              <a:ea typeface="宋体" panose="02010600030101010101" pitchFamily="2" charset="-122"/>
            </a:endParaRPr>
          </a:p>
        </p:txBody>
      </p:sp>
      <p:sp>
        <p:nvSpPr>
          <p:cNvPr id="22531" name="Rectangle 4"/>
          <p:cNvSpPr/>
          <p:nvPr/>
        </p:nvSpPr>
        <p:spPr>
          <a:xfrm>
            <a:off x="925513" y="4689475"/>
            <a:ext cx="7772400" cy="1354138"/>
          </a:xfrm>
          <a:prstGeom prst="rect">
            <a:avLst/>
          </a:prstGeom>
          <a:noFill/>
          <a:ln w="9525">
            <a:noFill/>
          </a:ln>
        </p:spPr>
        <p:txBody>
          <a:bodyPr lIns="93600" tIns="46800" rIns="93600" bIns="46800" anchor="t" anchorCtr="0">
            <a:spAutoFit/>
          </a:bodyPr>
          <a:lstStyle/>
          <a:p>
            <a:pPr>
              <a:buBlip>
                <a:blip r:embed="rId2"/>
              </a:buBlip>
            </a:pPr>
            <a:r>
              <a:rPr lang="zh-CN" altLang="en-US" sz="2200" b="1" dirty="0">
                <a:solidFill>
                  <a:schemeClr val="bg1"/>
                </a:solidFill>
                <a:latin typeface="Times New Roman" panose="02020603050405020304" pitchFamily="18" charset="0"/>
                <a:ea typeface="宋体" panose="02010600030101010101" pitchFamily="2" charset="-122"/>
              </a:rPr>
              <a:t> </a:t>
            </a:r>
            <a:r>
              <a:rPr lang="en-US" altLang="zh-CN" sz="2200" b="1" dirty="0">
                <a:solidFill>
                  <a:schemeClr val="bg1"/>
                </a:solidFill>
                <a:latin typeface="Times New Roman" panose="02020603050405020304" pitchFamily="18" charset="0"/>
                <a:ea typeface="宋体" panose="02010600030101010101" pitchFamily="2" charset="-122"/>
              </a:rPr>
              <a:t>MSDS</a:t>
            </a:r>
            <a:endParaRPr lang="zh-CN" altLang="en-US" sz="2200" b="1" dirty="0">
              <a:solidFill>
                <a:schemeClr val="bg1"/>
              </a:solidFill>
              <a:latin typeface="Times New Roman" panose="02020603050405020304" pitchFamily="18" charset="0"/>
              <a:ea typeface="宋体" panose="02010600030101010101" pitchFamily="2" charset="-122"/>
            </a:endParaRPr>
          </a:p>
          <a:p>
            <a:pPr lvl="1" indent="0" eaLnBrk="1" hangingPunct="1">
              <a:buFont typeface="Wingdings" panose="05000000000000000000" pitchFamily="2" charset="2"/>
              <a:buChar char="Ø"/>
            </a:pPr>
            <a:r>
              <a:rPr lang="en-US" altLang="zh-CN" sz="2000" dirty="0">
                <a:solidFill>
                  <a:schemeClr val="bg1"/>
                </a:solidFill>
                <a:latin typeface="仿宋_GB2312" pitchFamily="49" charset="-122"/>
                <a:ea typeface="仿宋_GB2312" pitchFamily="49" charset="-122"/>
              </a:rPr>
              <a:t>《</a:t>
            </a:r>
            <a:r>
              <a:rPr lang="zh-CN" altLang="en-US" sz="2000" dirty="0">
                <a:solidFill>
                  <a:schemeClr val="bg1"/>
                </a:solidFill>
                <a:latin typeface="仿宋_GB2312" pitchFamily="49" charset="-122"/>
                <a:ea typeface="仿宋_GB2312" pitchFamily="49" charset="-122"/>
              </a:rPr>
              <a:t>化学危险物品安全管理条例</a:t>
            </a:r>
            <a:r>
              <a:rPr lang="en-US" altLang="zh-CN" sz="2000" dirty="0">
                <a:solidFill>
                  <a:schemeClr val="bg1"/>
                </a:solidFill>
                <a:latin typeface="仿宋_GB2312" pitchFamily="49" charset="-122"/>
                <a:ea typeface="仿宋_GB2312" pitchFamily="49" charset="-122"/>
              </a:rPr>
              <a:t>》</a:t>
            </a:r>
            <a:r>
              <a:rPr lang="zh-CN" altLang="en-US" sz="2000" dirty="0">
                <a:solidFill>
                  <a:schemeClr val="bg1"/>
                </a:solidFill>
                <a:latin typeface="仿宋_GB2312" pitchFamily="49" charset="-122"/>
                <a:ea typeface="仿宋_GB2312" pitchFamily="49" charset="-122"/>
              </a:rPr>
              <a:t>和</a:t>
            </a:r>
            <a:r>
              <a:rPr lang="en-US" altLang="zh-CN" sz="2000" dirty="0">
                <a:solidFill>
                  <a:schemeClr val="bg1"/>
                </a:solidFill>
                <a:latin typeface="仿宋_GB2312" pitchFamily="49" charset="-122"/>
                <a:ea typeface="仿宋_GB2312" pitchFamily="49" charset="-122"/>
              </a:rPr>
              <a:t>《</a:t>
            </a:r>
            <a:r>
              <a:rPr lang="zh-CN" altLang="en-US" sz="2000" dirty="0">
                <a:solidFill>
                  <a:schemeClr val="bg1"/>
                </a:solidFill>
                <a:latin typeface="仿宋_GB2312" pitchFamily="49" charset="-122"/>
                <a:ea typeface="仿宋_GB2312" pitchFamily="49" charset="-122"/>
              </a:rPr>
              <a:t>规定</a:t>
            </a:r>
            <a:r>
              <a:rPr lang="en-US" altLang="zh-CN" sz="2000" dirty="0">
                <a:solidFill>
                  <a:schemeClr val="bg1"/>
                </a:solidFill>
                <a:latin typeface="仿宋_GB2312" pitchFamily="49" charset="-122"/>
                <a:ea typeface="仿宋_GB2312" pitchFamily="49" charset="-122"/>
              </a:rPr>
              <a:t>》</a:t>
            </a:r>
            <a:r>
              <a:rPr lang="zh-CN" altLang="en-US" sz="2000" dirty="0">
                <a:solidFill>
                  <a:schemeClr val="bg1"/>
                </a:solidFill>
                <a:latin typeface="仿宋_GB2312" pitchFamily="49" charset="-122"/>
                <a:ea typeface="仿宋_GB2312" pitchFamily="49" charset="-122"/>
              </a:rPr>
              <a:t>明确要求化学品的流通必须提供安全技术说明书</a:t>
            </a:r>
            <a:endParaRPr lang="zh-CN" altLang="en-US" sz="2000" dirty="0">
              <a:solidFill>
                <a:schemeClr val="bg1"/>
              </a:solidFill>
              <a:latin typeface="Times New Roman" panose="02020603050405020304" pitchFamily="18" charset="0"/>
              <a:ea typeface="宋体" panose="02010600030101010101" pitchFamily="2" charset="-122"/>
            </a:endParaRPr>
          </a:p>
          <a:p>
            <a:pPr>
              <a:buNone/>
            </a:pPr>
            <a:endParaRPr lang="zh-CN" altLang="en-US" sz="2000" dirty="0">
              <a:solidFill>
                <a:schemeClr val="bg1"/>
              </a:solidFill>
              <a:latin typeface="Times New Roman" panose="02020603050405020304" pitchFamily="18" charset="0"/>
              <a:ea typeface="宋体" panose="02010600030101010101" pitchFamily="2" charset="-122"/>
            </a:endParaRPr>
          </a:p>
        </p:txBody>
      </p:sp>
      <p:grpSp>
        <p:nvGrpSpPr>
          <p:cNvPr id="22532" name="Group 4"/>
          <p:cNvGrpSpPr/>
          <p:nvPr/>
        </p:nvGrpSpPr>
        <p:grpSpPr>
          <a:xfrm>
            <a:off x="2555875" y="260350"/>
            <a:ext cx="5802313" cy="792163"/>
            <a:chOff x="0" y="0"/>
            <a:chExt cx="3681" cy="596"/>
          </a:xfrm>
        </p:grpSpPr>
        <p:grpSp>
          <p:nvGrpSpPr>
            <p:cNvPr id="22533" name="Group 5"/>
            <p:cNvGrpSpPr/>
            <p:nvPr/>
          </p:nvGrpSpPr>
          <p:grpSpPr>
            <a:xfrm>
              <a:off x="0" y="14"/>
              <a:ext cx="3681" cy="582"/>
              <a:chOff x="0" y="0"/>
              <a:chExt cx="3633216" cy="792480"/>
            </a:xfrm>
          </p:grpSpPr>
          <p:pic>
            <p:nvPicPr>
              <p:cNvPr id="22534" name="AutoShape 21"/>
              <p:cNvPicPr/>
              <p:nvPr/>
            </p:nvPicPr>
            <p:blipFill>
              <a:blip r:embed="rId3"/>
              <a:stretch>
                <a:fillRect/>
              </a:stretch>
            </p:blipFill>
            <p:spPr>
              <a:xfrm>
                <a:off x="0" y="0"/>
                <a:ext cx="3633216" cy="792480"/>
              </a:xfrm>
              <a:prstGeom prst="rect">
                <a:avLst/>
              </a:prstGeom>
              <a:noFill/>
              <a:ln w="9525">
                <a:noFill/>
              </a:ln>
            </p:spPr>
          </p:pic>
          <p:sp>
            <p:nvSpPr>
              <p:cNvPr id="22535" name="Text Box 7"/>
              <p:cNvSpPr txBox="1"/>
              <p:nvPr/>
            </p:nvSpPr>
            <p:spPr>
              <a:xfrm rot="5400000">
                <a:off x="1197342" y="-1060611"/>
                <a:ext cx="655736" cy="2913879"/>
              </a:xfrm>
              <a:prstGeom prst="rect">
                <a:avLst/>
              </a:prstGeom>
              <a:noFill/>
              <a:ln w="9525">
                <a:noFill/>
              </a:ln>
            </p:spPr>
            <p:txBody>
              <a:bodyPr rot="10800000" vert="eaVert" wrap="none" anchor="ctr" anchorCtr="0"/>
              <a:lstStyle/>
              <a:p>
                <a:r>
                  <a:rPr lang="zh-CN" altLang="en-US" sz="3200" b="1" dirty="0">
                    <a:solidFill>
                      <a:schemeClr val="bg1"/>
                    </a:solidFill>
                    <a:latin typeface="Arial" panose="020B0604020202020204" pitchFamily="34" charset="0"/>
                    <a:ea typeface="宋体" panose="02010600030101010101" pitchFamily="2" charset="-122"/>
                  </a:rPr>
                  <a:t>第</a:t>
                </a:r>
                <a:r>
                  <a:rPr lang="en-US" altLang="zh-CN" sz="3200" b="1" dirty="0">
                    <a:solidFill>
                      <a:schemeClr val="bg1"/>
                    </a:solidFill>
                    <a:latin typeface="Arial" panose="020B0604020202020204" pitchFamily="34" charset="0"/>
                    <a:ea typeface="宋体" panose="02010600030101010101" pitchFamily="2" charset="-122"/>
                  </a:rPr>
                  <a:t>3</a:t>
                </a:r>
                <a:r>
                  <a:rPr lang="zh-CN" altLang="en-US" sz="3200" b="1" dirty="0">
                    <a:solidFill>
                      <a:schemeClr val="bg1"/>
                    </a:solidFill>
                    <a:latin typeface="Arial" panose="020B0604020202020204" pitchFamily="34" charset="0"/>
                    <a:ea typeface="宋体" panose="02010600030101010101" pitchFamily="2" charset="-122"/>
                  </a:rPr>
                  <a:t>章 化学品安全标签</a:t>
                </a:r>
                <a:endParaRPr lang="zh-CN" altLang="en-US" sz="3200" dirty="0">
                  <a:latin typeface="Arial" panose="020B0604020202020204" pitchFamily="34" charset="0"/>
                  <a:ea typeface="宋体" panose="02010600030101010101" pitchFamily="2" charset="-122"/>
                </a:endParaRPr>
              </a:p>
            </p:txBody>
          </p:sp>
        </p:grpSp>
        <p:sp>
          <p:nvSpPr>
            <p:cNvPr id="22536" name="Rectangle 22"/>
            <p:cNvSpPr/>
            <p:nvPr/>
          </p:nvSpPr>
          <p:spPr>
            <a:xfrm>
              <a:off x="84" y="0"/>
              <a:ext cx="2948" cy="425"/>
            </a:xfrm>
            <a:prstGeom prst="rect">
              <a:avLst/>
            </a:prstGeom>
            <a:noFill/>
            <a:ln w="9525">
              <a:noFill/>
            </a:ln>
          </p:spPr>
          <p:txBody>
            <a:bodyPr anchor="t" anchorCtr="0">
              <a:spAutoFit/>
            </a:bodyPr>
            <a:lstStyle/>
            <a:p>
              <a:pPr algn="ctr"/>
              <a:r>
                <a:rPr lang="zh-CN" altLang="en-US" sz="3200" b="1" dirty="0">
                  <a:solidFill>
                    <a:srgbClr val="0000CC"/>
                  </a:solidFill>
                  <a:latin typeface="黑体" panose="02010609060101010101" pitchFamily="49" charset="-122"/>
                  <a:ea typeface="黑体" panose="02010609060101010101" pitchFamily="49" charset="-122"/>
                </a:rPr>
                <a:t>  </a:t>
              </a:r>
              <a:endParaRPr lang="zh-CN" altLang="en-US" b="1" dirty="0">
                <a:solidFill>
                  <a:srgbClr val="0000CC"/>
                </a:solidFill>
                <a:latin typeface="Arial Black" panose="020B0A04020102020204" pitchFamily="34" charset="0"/>
                <a:ea typeface="宋体" panose="02010600030101010101" pitchFamily="2" charset="-122"/>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p:nvPr/>
        </p:nvSpPr>
        <p:spPr>
          <a:xfrm>
            <a:off x="3492500" y="5229225"/>
            <a:ext cx="2332038" cy="458788"/>
          </a:xfrm>
          <a:prstGeom prst="rect">
            <a:avLst/>
          </a:prstGeom>
          <a:noFill/>
          <a:ln w="9525">
            <a:noFill/>
          </a:ln>
        </p:spPr>
        <p:txBody>
          <a:bodyPr lIns="93600" tIns="46800" rIns="93600" bIns="46800" anchor="t" anchorCtr="0">
            <a:spAutoFit/>
          </a:bodyPr>
          <a:lstStyle/>
          <a:p>
            <a:pPr algn="ctr">
              <a:spcBef>
                <a:spcPct val="30000"/>
              </a:spcBef>
            </a:pPr>
            <a:r>
              <a:rPr lang="zh-CN" altLang="en-US" sz="2400" b="1" dirty="0">
                <a:latin typeface="Times New Roman" panose="02020603050405020304" pitchFamily="18" charset="0"/>
                <a:ea typeface="宋体" panose="02010600030101010101" pitchFamily="2" charset="-122"/>
              </a:rPr>
              <a:t>供应商安全标签</a:t>
            </a:r>
          </a:p>
        </p:txBody>
      </p:sp>
      <p:graphicFrame>
        <p:nvGraphicFramePr>
          <p:cNvPr id="23554" name="Object 3"/>
          <p:cNvGraphicFramePr>
            <a:graphicFrameLocks noChangeAspect="1"/>
          </p:cNvGraphicFramePr>
          <p:nvPr/>
        </p:nvGraphicFramePr>
        <p:xfrm>
          <a:off x="857250" y="1428750"/>
          <a:ext cx="7643813" cy="4510088"/>
        </p:xfrm>
        <a:graphic>
          <a:graphicData uri="http://schemas.openxmlformats.org/presentationml/2006/ole">
            <mc:AlternateContent xmlns:mc="http://schemas.openxmlformats.org/markup-compatibility/2006">
              <mc:Choice xmlns:v="urn:schemas-microsoft-com:vml" Requires="v">
                <p:oleObj r:id="rId2" imgW="5362575" imgH="3571875" progId="MSPhotoEd.3">
                  <p:embed/>
                </p:oleObj>
              </mc:Choice>
              <mc:Fallback>
                <p:oleObj r:id="rId2" imgW="5362575" imgH="3571875" progId="MSPhotoEd.3">
                  <p:embed/>
                  <p:pic>
                    <p:nvPicPr>
                      <p:cNvPr id="0" name="图片 3075"/>
                      <p:cNvPicPr/>
                      <p:nvPr/>
                    </p:nvPicPr>
                    <p:blipFill>
                      <a:blip r:embed="rId3"/>
                      <a:stretch>
                        <a:fillRect/>
                      </a:stretch>
                    </p:blipFill>
                    <p:spPr>
                      <a:xfrm>
                        <a:off x="857250" y="1428750"/>
                        <a:ext cx="7643813" cy="4510088"/>
                      </a:xfrm>
                      <a:prstGeom prst="rect">
                        <a:avLst/>
                      </a:prstGeom>
                      <a:solidFill>
                        <a:schemeClr val="bg1"/>
                      </a:solidFill>
                      <a:ln w="38100">
                        <a:noFill/>
                        <a:miter/>
                      </a:ln>
                    </p:spPr>
                  </p:pic>
                </p:oleObj>
              </mc:Fallback>
            </mc:AlternateContent>
          </a:graphicData>
        </a:graphic>
      </p:graphicFrame>
      <p:sp>
        <p:nvSpPr>
          <p:cNvPr id="23555" name="Text Box 9"/>
          <p:cNvSpPr txBox="1"/>
          <p:nvPr/>
        </p:nvSpPr>
        <p:spPr>
          <a:xfrm>
            <a:off x="2916238" y="404813"/>
            <a:ext cx="4370387" cy="584200"/>
          </a:xfrm>
          <a:prstGeom prst="rect">
            <a:avLst/>
          </a:prstGeom>
          <a:noFill/>
          <a:ln w="9525">
            <a:noFill/>
          </a:ln>
        </p:spPr>
        <p:txBody>
          <a:bodyPr anchor="t" anchorCtr="0">
            <a:spAutoFit/>
          </a:bodyPr>
          <a:lstStyle/>
          <a:p>
            <a:endParaRPr lang="zh-CN" altLang="en-US" sz="3200" dirty="0">
              <a:solidFill>
                <a:schemeClr val="bg1"/>
              </a:solidFill>
              <a:latin typeface="Arial" panose="020B0604020202020204" pitchFamily="34" charset="0"/>
              <a:ea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p:cNvSpPr>
            <a:spLocks noGrp="1" noChangeArrowheads="1"/>
          </p:cNvSpPr>
          <p:nvPr>
            <p:ph type="title"/>
          </p:nvPr>
        </p:nvSpPr>
        <p:spPr>
          <a:xfrm>
            <a:off x="3214688" y="857250"/>
            <a:ext cx="2887663" cy="554038"/>
          </a:xfrm>
          <a:prstGeom prst="wedgeRoundRectCallout">
            <a:avLst>
              <a:gd name="adj1" fmla="val -5108"/>
              <a:gd name="adj2" fmla="val 163270"/>
              <a:gd name="adj3" fmla="val 16667"/>
            </a:avLst>
          </a:prstGeom>
          <a:solidFill>
            <a:srgbClr val="EAEAEA"/>
          </a:solidFill>
          <a:effectLst>
            <a:outerShdw dist="107763" dir="2700000" algn="ctr" rotWithShape="0">
              <a:schemeClr val="bg2"/>
            </a:outerShdw>
          </a:effectLst>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0">
                <a:ln>
                  <a:noFill/>
                </a:ln>
                <a:solidFill>
                  <a:srgbClr val="CC0000"/>
                </a:solidFill>
                <a:effectLst/>
                <a:uLnTx/>
                <a:uFillTx/>
                <a:latin typeface="+mj-lt"/>
                <a:ea typeface="+mj-ea"/>
                <a:cs typeface="+mj-cs"/>
              </a:rPr>
              <a:t>安全标签</a:t>
            </a:r>
          </a:p>
        </p:txBody>
      </p:sp>
      <p:sp>
        <p:nvSpPr>
          <p:cNvPr id="24578" name="AutoShape 3"/>
          <p:cNvSpPr/>
          <p:nvPr/>
        </p:nvSpPr>
        <p:spPr>
          <a:xfrm>
            <a:off x="5257800" y="2057400"/>
            <a:ext cx="3581400" cy="2819400"/>
          </a:xfrm>
          <a:prstGeom prst="cloudCallout">
            <a:avLst>
              <a:gd name="adj1" fmla="val -48537"/>
              <a:gd name="adj2" fmla="val 61880"/>
            </a:avLst>
          </a:prstGeom>
          <a:noFill/>
          <a:ln w="25400" cap="flat" cmpd="sng">
            <a:solidFill>
              <a:schemeClr val="bg2"/>
            </a:solidFill>
            <a:prstDash val="solid"/>
            <a:round/>
            <a:headEnd type="none" w="med" len="med"/>
            <a:tailEnd type="none" w="med" len="med"/>
          </a:ln>
        </p:spPr>
        <p:txBody>
          <a:bodyPr lIns="93600" tIns="46800" rIns="93600" bIns="46800" anchor="ctr" anchorCtr="0"/>
          <a:lstStyle/>
          <a:p>
            <a:pPr algn="ctr"/>
            <a:endParaRPr lang="en-US" altLang="zh-CN" sz="2000" dirty="0">
              <a:solidFill>
                <a:schemeClr val="bg1"/>
              </a:solidFill>
              <a:latin typeface="Times New Roman" panose="02020603050405020304" pitchFamily="18" charset="0"/>
              <a:ea typeface="宋体" panose="02010600030101010101" pitchFamily="2" charset="-122"/>
            </a:endParaRPr>
          </a:p>
        </p:txBody>
      </p:sp>
      <p:sp>
        <p:nvSpPr>
          <p:cNvPr id="24579" name="Rectangle 4"/>
          <p:cNvSpPr/>
          <p:nvPr/>
        </p:nvSpPr>
        <p:spPr>
          <a:xfrm>
            <a:off x="5486400" y="2682875"/>
            <a:ext cx="3124200" cy="1449388"/>
          </a:xfrm>
          <a:prstGeom prst="rect">
            <a:avLst/>
          </a:prstGeom>
          <a:noFill/>
          <a:ln w="9525">
            <a:noFill/>
          </a:ln>
        </p:spPr>
        <p:txBody>
          <a:bodyPr lIns="93600" tIns="46800" rIns="93600" bIns="46800" anchor="t" anchorCtr="0">
            <a:spAutoFit/>
          </a:bodyPr>
          <a:lstStyle/>
          <a:p>
            <a:pPr algn="ctr">
              <a:spcBef>
                <a:spcPct val="30000"/>
              </a:spcBef>
            </a:pPr>
            <a:r>
              <a:rPr lang="zh-CN" altLang="en-US" sz="2200" b="1" dirty="0">
                <a:solidFill>
                  <a:srgbClr val="FF0000"/>
                </a:solidFill>
                <a:latin typeface="隶书" panose="02010509060101010101" pitchFamily="49" charset="-122"/>
                <a:ea typeface="隶书" panose="02010509060101010101" pitchFamily="49" charset="-122"/>
              </a:rPr>
              <a:t>标签内容、格式、应用已由</a:t>
            </a:r>
            <a:r>
              <a:rPr lang="en-US" altLang="zh-CN" sz="2200" b="1" dirty="0">
                <a:solidFill>
                  <a:srgbClr val="FF0000"/>
                </a:solidFill>
                <a:latin typeface="隶书" panose="02010509060101010101" pitchFamily="49" charset="-122"/>
                <a:ea typeface="隶书" panose="02010509060101010101" pitchFamily="49" charset="-122"/>
              </a:rPr>
              <a:t>《</a:t>
            </a:r>
            <a:r>
              <a:rPr lang="zh-CN" altLang="en-US" sz="2200" b="1" dirty="0">
                <a:solidFill>
                  <a:srgbClr val="FF0000"/>
                </a:solidFill>
                <a:latin typeface="隶书" panose="02010509060101010101" pitchFamily="49" charset="-122"/>
                <a:ea typeface="隶书" panose="02010509060101010101" pitchFamily="49" charset="-122"/>
              </a:rPr>
              <a:t>化学品安全标签编写规定</a:t>
            </a:r>
            <a:r>
              <a:rPr lang="en-US" altLang="zh-CN" sz="2200" b="1" dirty="0">
                <a:solidFill>
                  <a:srgbClr val="FF0000"/>
                </a:solidFill>
                <a:latin typeface="隶书" panose="02010509060101010101" pitchFamily="49" charset="-122"/>
                <a:ea typeface="隶书" panose="02010509060101010101" pitchFamily="49" charset="-122"/>
              </a:rPr>
              <a:t>》</a:t>
            </a:r>
            <a:r>
              <a:rPr lang="zh-CN" altLang="en-US" sz="2200" b="1" dirty="0">
                <a:solidFill>
                  <a:srgbClr val="FF0000"/>
                </a:solidFill>
                <a:latin typeface="隶书" panose="02010509060101010101" pitchFamily="49" charset="-122"/>
                <a:ea typeface="隶书" panose="02010509060101010101" pitchFamily="49" charset="-122"/>
              </a:rPr>
              <a:t>加以规定（</a:t>
            </a:r>
            <a:r>
              <a:rPr lang="en-US" altLang="zh-CN" sz="2200" b="1" dirty="0">
                <a:solidFill>
                  <a:srgbClr val="FF0000"/>
                </a:solidFill>
                <a:latin typeface="隶书" panose="02010509060101010101" pitchFamily="49" charset="-122"/>
                <a:ea typeface="隶书" panose="02010509060101010101" pitchFamily="49" charset="-122"/>
              </a:rPr>
              <a:t>GB 15258</a:t>
            </a:r>
            <a:r>
              <a:rPr lang="en-US" altLang="zh-CN" sz="2200" b="1" dirty="0">
                <a:solidFill>
                  <a:srgbClr val="FF0000"/>
                </a:solidFill>
                <a:latin typeface="Times New Roman" panose="02020603050405020304" pitchFamily="18" charset="0"/>
                <a:ea typeface="隶书" panose="02010509060101010101" pitchFamily="49" charset="-122"/>
              </a:rPr>
              <a:t>—</a:t>
            </a:r>
            <a:r>
              <a:rPr lang="en-US" altLang="zh-CN" sz="2200" b="1" dirty="0">
                <a:solidFill>
                  <a:srgbClr val="FF0000"/>
                </a:solidFill>
                <a:latin typeface="隶书" panose="02010509060101010101" pitchFamily="49" charset="-122"/>
                <a:ea typeface="隶书" panose="02010509060101010101" pitchFamily="49" charset="-122"/>
              </a:rPr>
              <a:t>1999</a:t>
            </a:r>
            <a:r>
              <a:rPr lang="zh-CN" altLang="en-US" sz="2200" b="1" dirty="0">
                <a:solidFill>
                  <a:schemeClr val="bg1"/>
                </a:solidFill>
                <a:latin typeface="隶书" panose="02010509060101010101" pitchFamily="49" charset="-122"/>
                <a:ea typeface="隶书" panose="02010509060101010101" pitchFamily="49" charset="-122"/>
              </a:rPr>
              <a:t>）</a:t>
            </a:r>
          </a:p>
        </p:txBody>
      </p:sp>
      <p:sp>
        <p:nvSpPr>
          <p:cNvPr id="24580" name="AutoShape 5"/>
          <p:cNvSpPr/>
          <p:nvPr/>
        </p:nvSpPr>
        <p:spPr>
          <a:xfrm>
            <a:off x="396875" y="2060575"/>
            <a:ext cx="4114800" cy="3200400"/>
          </a:xfrm>
          <a:prstGeom prst="cube">
            <a:avLst>
              <a:gd name="adj" fmla="val 23333"/>
            </a:avLst>
          </a:prstGeom>
          <a:solidFill>
            <a:srgbClr val="CC9900"/>
          </a:solidFill>
          <a:ln w="25400" cap="flat" cmpd="sng">
            <a:solidFill>
              <a:srgbClr val="CC9900"/>
            </a:solidFill>
            <a:prstDash val="solid"/>
            <a:miter/>
            <a:headEnd type="none" w="med" len="med"/>
            <a:tailEnd type="none" w="med" len="med"/>
          </a:ln>
        </p:spPr>
        <p:txBody>
          <a:bodyPr wrap="none" lIns="93600" tIns="46800" rIns="93600" bIns="46800" anchor="ctr" anchorCtr="0"/>
          <a:lstStyle/>
          <a:p>
            <a:endParaRPr lang="zh-CN" altLang="en-US" dirty="0">
              <a:latin typeface="Arial" panose="020B0604020202020204" pitchFamily="34" charset="0"/>
              <a:ea typeface="宋体" panose="02010600030101010101" pitchFamily="2" charset="-122"/>
            </a:endParaRPr>
          </a:p>
        </p:txBody>
      </p:sp>
      <p:sp>
        <p:nvSpPr>
          <p:cNvPr id="28678" name="Rectangle 6"/>
          <p:cNvSpPr>
            <a:spLocks noChangeArrowheads="1"/>
          </p:cNvSpPr>
          <p:nvPr/>
        </p:nvSpPr>
        <p:spPr bwMode="auto">
          <a:xfrm>
            <a:off x="2413000" y="5373688"/>
            <a:ext cx="4806950" cy="463550"/>
          </a:xfrm>
          <a:prstGeom prst="rect">
            <a:avLst/>
          </a:prstGeom>
          <a:solidFill>
            <a:srgbClr val="DDDDDD"/>
          </a:solidFill>
          <a:ln w="9525">
            <a:noFill/>
            <a:miter lim="800000"/>
          </a:ln>
          <a:effectLst>
            <a:outerShdw dist="107763" dir="2700000" algn="ctr" rotWithShape="0">
              <a:schemeClr val="bg2"/>
            </a:outerShdw>
          </a:effectLst>
        </p:spPr>
        <p:txBody>
          <a:bodyPr lIns="93600" tIns="46800" rIns="93600" bIns="4680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向使用者传递安全信息的一种载体</a:t>
            </a:r>
          </a:p>
        </p:txBody>
      </p:sp>
      <p:graphicFrame>
        <p:nvGraphicFramePr>
          <p:cNvPr id="24582" name="Object 7"/>
          <p:cNvGraphicFramePr>
            <a:graphicFrameLocks noChangeAspect="1"/>
          </p:cNvGraphicFramePr>
          <p:nvPr/>
        </p:nvGraphicFramePr>
        <p:xfrm>
          <a:off x="539750" y="2997200"/>
          <a:ext cx="3124200" cy="2081213"/>
        </p:xfrm>
        <a:graphic>
          <a:graphicData uri="http://schemas.openxmlformats.org/presentationml/2006/ole">
            <mc:AlternateContent xmlns:mc="http://schemas.openxmlformats.org/markup-compatibility/2006">
              <mc:Choice xmlns:v="urn:schemas-microsoft-com:vml" Requires="v">
                <p:oleObj r:id="rId2" imgW="5362575" imgH="3571875" progId="MSPhotoEd.3">
                  <p:embed/>
                </p:oleObj>
              </mc:Choice>
              <mc:Fallback>
                <p:oleObj r:id="rId2" imgW="5362575" imgH="3571875" progId="MSPhotoEd.3">
                  <p:embed/>
                  <p:pic>
                    <p:nvPicPr>
                      <p:cNvPr id="0" name="图片 3077"/>
                      <p:cNvPicPr/>
                      <p:nvPr/>
                    </p:nvPicPr>
                    <p:blipFill>
                      <a:blip r:embed="rId3"/>
                      <a:stretch>
                        <a:fillRect/>
                      </a:stretch>
                    </p:blipFill>
                    <p:spPr>
                      <a:xfrm>
                        <a:off x="539750" y="2997200"/>
                        <a:ext cx="3124200" cy="2081213"/>
                      </a:xfrm>
                      <a:prstGeom prst="rect">
                        <a:avLst/>
                      </a:prstGeom>
                      <a:solidFill>
                        <a:schemeClr val="bg1"/>
                      </a:solidFill>
                      <a:ln w="38100">
                        <a:noFill/>
                        <a:miter/>
                      </a:ln>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p:cNvSpPr>
            <a:spLocks noGrp="1" noChangeArrowheads="1"/>
          </p:cNvSpPr>
          <p:nvPr>
            <p:ph type="title"/>
          </p:nvPr>
        </p:nvSpPr>
        <p:spPr>
          <a:xfrm>
            <a:off x="2268538" y="620713"/>
            <a:ext cx="4265613" cy="612775"/>
          </a:xfrm>
          <a:prstGeom prst="wedgeRoundRectCallout">
            <a:avLst>
              <a:gd name="adj1" fmla="val 9139"/>
              <a:gd name="adj2" fmla="val 122796"/>
              <a:gd name="adj3" fmla="val 16667"/>
            </a:avLst>
          </a:prstGeom>
          <a:solidFill>
            <a:srgbClr val="EAEAEA"/>
          </a:solidFill>
          <a:effectLst>
            <a:outerShdw dist="107763" dir="2700000" algn="ctr" rotWithShape="0">
              <a:schemeClr val="bg2"/>
            </a:outerShdw>
          </a:effectLst>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0">
                <a:ln>
                  <a:noFill/>
                </a:ln>
                <a:solidFill>
                  <a:srgbClr val="CC0000"/>
                </a:solidFill>
                <a:effectLst/>
                <a:uLnTx/>
                <a:uFillTx/>
                <a:latin typeface="+mj-lt"/>
                <a:ea typeface="+mj-ea"/>
                <a:cs typeface="+mj-cs"/>
              </a:rPr>
              <a:t>标  签  格  式</a:t>
            </a:r>
          </a:p>
        </p:txBody>
      </p:sp>
      <p:sp>
        <p:nvSpPr>
          <p:cNvPr id="30723" name="Rectangle 3"/>
          <p:cNvSpPr>
            <a:spLocks noChangeArrowheads="1"/>
          </p:cNvSpPr>
          <p:nvPr/>
        </p:nvSpPr>
        <p:spPr bwMode="auto">
          <a:xfrm>
            <a:off x="2393950" y="5913438"/>
            <a:ext cx="4787900" cy="396875"/>
          </a:xfrm>
          <a:prstGeom prst="rect">
            <a:avLst/>
          </a:prstGeom>
          <a:solidFill>
            <a:srgbClr val="DDDDDD"/>
          </a:solidFill>
          <a:ln w="9525">
            <a:noFill/>
            <a:miter lim="800000"/>
          </a:ln>
          <a:effectLst>
            <a:outerShdw dist="107763" dir="2700000" algn="ctr" rotWithShape="0">
              <a:schemeClr val="bg2"/>
            </a:outerShdw>
          </a:effectLst>
        </p:spPr>
        <p:txBody>
          <a:bodyPr wrap="none" lIns="93600" tIns="46800" rIns="93600" bIns="46800">
            <a:spAutoFit/>
          </a:bodyPr>
          <a:lstStyle/>
          <a:p>
            <a:pPr marL="0" marR="0" lvl="0" indent="0" algn="ctr" defTabSz="914400" rtl="0" eaLnBrk="1" fontAlgn="base" latinLnBrk="0" hangingPunct="1">
              <a:lnSpc>
                <a:spcPct val="100000"/>
              </a:lnSpc>
              <a:spcBef>
                <a:spcPct val="30000"/>
              </a:spcBef>
              <a:spcAft>
                <a:spcPct val="0"/>
              </a:spcAft>
              <a:buClrTx/>
              <a:buSzTx/>
              <a:buFontTx/>
              <a:buNone/>
              <a:defRPr/>
            </a:pPr>
            <a:r>
              <a:rPr kumimoji="0" lang="zh-CN" altLang="en-US" sz="2000" b="1" i="0" u="none" strike="noStrike" kern="1200" cap="none" spc="0" normalizeH="0" baseline="0" noProof="0">
                <a:ln>
                  <a:noFill/>
                </a:ln>
                <a:solidFill>
                  <a:schemeClr val="bg2"/>
                </a:solidFill>
                <a:effectLst/>
                <a:uLnTx/>
                <a:uFillTx/>
                <a:latin typeface="Times New Roman" panose="02020603050405020304" pitchFamily="18" charset="0"/>
                <a:ea typeface="宋体" panose="02010600030101010101" pitchFamily="2" charset="-122"/>
                <a:cs typeface="+mn-cs"/>
              </a:rPr>
              <a:t>生产企业信息（地址、电话、应急电话）</a:t>
            </a:r>
          </a:p>
        </p:txBody>
      </p:sp>
      <p:graphicFrame>
        <p:nvGraphicFramePr>
          <p:cNvPr id="25603" name="Object 4"/>
          <p:cNvGraphicFramePr>
            <a:graphicFrameLocks noChangeAspect="1"/>
          </p:cNvGraphicFramePr>
          <p:nvPr/>
        </p:nvGraphicFramePr>
        <p:xfrm>
          <a:off x="2133600" y="1806575"/>
          <a:ext cx="5410200" cy="3571875"/>
        </p:xfrm>
        <a:graphic>
          <a:graphicData uri="http://schemas.openxmlformats.org/presentationml/2006/ole">
            <mc:AlternateContent xmlns:mc="http://schemas.openxmlformats.org/markup-compatibility/2006">
              <mc:Choice xmlns:v="urn:schemas-microsoft-com:vml" Requires="v">
                <p:oleObj r:id="rId2" imgW="5438775" imgH="3590925" progId="MSPhotoEd.3">
                  <p:embed/>
                </p:oleObj>
              </mc:Choice>
              <mc:Fallback>
                <p:oleObj r:id="rId2" imgW="5438775" imgH="3590925" progId="MSPhotoEd.3">
                  <p:embed/>
                  <p:pic>
                    <p:nvPicPr>
                      <p:cNvPr id="0" name="图片 3076"/>
                      <p:cNvPicPr/>
                      <p:nvPr/>
                    </p:nvPicPr>
                    <p:blipFill>
                      <a:blip r:embed="rId3"/>
                      <a:stretch>
                        <a:fillRect/>
                      </a:stretch>
                    </p:blipFill>
                    <p:spPr>
                      <a:xfrm>
                        <a:off x="2133600" y="1806575"/>
                        <a:ext cx="5410200" cy="3571875"/>
                      </a:xfrm>
                      <a:prstGeom prst="rect">
                        <a:avLst/>
                      </a:prstGeom>
                      <a:solidFill>
                        <a:schemeClr val="bg1"/>
                      </a:solidFill>
                      <a:ln w="38100">
                        <a:noFill/>
                        <a:miter/>
                      </a:ln>
                    </p:spPr>
                  </p:pic>
                </p:oleObj>
              </mc:Fallback>
            </mc:AlternateContent>
          </a:graphicData>
        </a:graphic>
      </p:graphicFrame>
      <p:sp>
        <p:nvSpPr>
          <p:cNvPr id="25604" name="Rectangle 5"/>
          <p:cNvSpPr/>
          <p:nvPr/>
        </p:nvSpPr>
        <p:spPr>
          <a:xfrm>
            <a:off x="685800" y="2209800"/>
            <a:ext cx="1338263" cy="366713"/>
          </a:xfrm>
          <a:prstGeom prst="rect">
            <a:avLst/>
          </a:prstGeom>
          <a:solidFill>
            <a:srgbClr val="DDDDDD"/>
          </a:solidFill>
          <a:ln w="9525">
            <a:noFill/>
          </a:ln>
        </p:spPr>
        <p:txBody>
          <a:bodyPr wrap="none" lIns="93600" tIns="46800" rIns="93600" bIns="46800" anchor="t" anchorCtr="0">
            <a:spAutoFit/>
          </a:bodyPr>
          <a:lstStyle/>
          <a:p>
            <a:pPr algn="ctr">
              <a:spcBef>
                <a:spcPct val="30000"/>
              </a:spcBef>
            </a:pPr>
            <a:r>
              <a:rPr lang="zh-CN" altLang="en-US" b="1" dirty="0">
                <a:solidFill>
                  <a:schemeClr val="bg2"/>
                </a:solidFill>
                <a:latin typeface="Times New Roman" panose="02020603050405020304" pitchFamily="18" charset="0"/>
                <a:ea typeface="宋体" panose="02010600030101010101" pitchFamily="2" charset="-122"/>
              </a:rPr>
              <a:t>化学品标识</a:t>
            </a:r>
          </a:p>
        </p:txBody>
      </p:sp>
      <p:sp>
        <p:nvSpPr>
          <p:cNvPr id="25605" name="Rectangle 6"/>
          <p:cNvSpPr/>
          <p:nvPr/>
        </p:nvSpPr>
        <p:spPr>
          <a:xfrm>
            <a:off x="814388" y="3429000"/>
            <a:ext cx="877887" cy="366713"/>
          </a:xfrm>
          <a:prstGeom prst="rect">
            <a:avLst/>
          </a:prstGeom>
          <a:solidFill>
            <a:srgbClr val="DDDDDD"/>
          </a:solidFill>
          <a:ln w="9525">
            <a:noFill/>
          </a:ln>
        </p:spPr>
        <p:txBody>
          <a:bodyPr wrap="none" lIns="93600" tIns="46800" rIns="93600" bIns="46800" anchor="t" anchorCtr="0">
            <a:spAutoFit/>
          </a:bodyPr>
          <a:lstStyle/>
          <a:p>
            <a:pPr algn="ctr">
              <a:spcBef>
                <a:spcPct val="30000"/>
              </a:spcBef>
            </a:pPr>
            <a:r>
              <a:rPr lang="zh-CN" altLang="en-US" b="1" dirty="0">
                <a:solidFill>
                  <a:schemeClr val="bg2"/>
                </a:solidFill>
                <a:latin typeface="Times New Roman" panose="02020603050405020304" pitchFamily="18" charset="0"/>
                <a:ea typeface="宋体" panose="02010600030101010101" pitchFamily="2" charset="-122"/>
              </a:rPr>
              <a:t>警示词</a:t>
            </a:r>
          </a:p>
        </p:txBody>
      </p:sp>
      <p:sp>
        <p:nvSpPr>
          <p:cNvPr id="25606" name="Rectangle 7"/>
          <p:cNvSpPr/>
          <p:nvPr/>
        </p:nvSpPr>
        <p:spPr>
          <a:xfrm>
            <a:off x="825500" y="4510088"/>
            <a:ext cx="1108075" cy="366712"/>
          </a:xfrm>
          <a:prstGeom prst="rect">
            <a:avLst/>
          </a:prstGeom>
          <a:solidFill>
            <a:srgbClr val="DDDDDD"/>
          </a:solidFill>
          <a:ln w="9525">
            <a:noFill/>
          </a:ln>
        </p:spPr>
        <p:txBody>
          <a:bodyPr wrap="none" lIns="93600" tIns="46800" rIns="93600" bIns="46800" anchor="t" anchorCtr="0">
            <a:spAutoFit/>
          </a:bodyPr>
          <a:lstStyle/>
          <a:p>
            <a:pPr algn="ctr">
              <a:spcBef>
                <a:spcPct val="30000"/>
              </a:spcBef>
            </a:pPr>
            <a:r>
              <a:rPr lang="zh-CN" altLang="en-US" b="1" dirty="0">
                <a:solidFill>
                  <a:schemeClr val="bg2"/>
                </a:solidFill>
                <a:latin typeface="Times New Roman" panose="02020603050405020304" pitchFamily="18" charset="0"/>
                <a:ea typeface="宋体" panose="02010600030101010101" pitchFamily="2" charset="-122"/>
              </a:rPr>
              <a:t>安全措施</a:t>
            </a:r>
          </a:p>
        </p:txBody>
      </p:sp>
      <p:sp>
        <p:nvSpPr>
          <p:cNvPr id="25607" name="Rectangle 8"/>
          <p:cNvSpPr/>
          <p:nvPr/>
        </p:nvSpPr>
        <p:spPr>
          <a:xfrm>
            <a:off x="7596188" y="1989138"/>
            <a:ext cx="1338262" cy="366712"/>
          </a:xfrm>
          <a:prstGeom prst="rect">
            <a:avLst/>
          </a:prstGeom>
          <a:solidFill>
            <a:srgbClr val="DDDDDD"/>
          </a:solidFill>
          <a:ln w="9525">
            <a:noFill/>
          </a:ln>
        </p:spPr>
        <p:txBody>
          <a:bodyPr wrap="none" lIns="93600" tIns="46800" rIns="93600" bIns="46800" anchor="t" anchorCtr="0">
            <a:spAutoFit/>
          </a:bodyPr>
          <a:lstStyle/>
          <a:p>
            <a:pPr algn="ctr"/>
            <a:r>
              <a:rPr lang="zh-CN" altLang="en-US" b="1" dirty="0">
                <a:solidFill>
                  <a:schemeClr val="bg2"/>
                </a:solidFill>
                <a:latin typeface="Times New Roman" panose="02020603050405020304" pitchFamily="18" charset="0"/>
                <a:ea typeface="宋体" panose="02010600030101010101" pitchFamily="2" charset="-122"/>
              </a:rPr>
              <a:t>危险性标志</a:t>
            </a:r>
          </a:p>
        </p:txBody>
      </p:sp>
      <p:sp>
        <p:nvSpPr>
          <p:cNvPr id="25608" name="Rectangle 9"/>
          <p:cNvSpPr/>
          <p:nvPr/>
        </p:nvSpPr>
        <p:spPr>
          <a:xfrm>
            <a:off x="7596188" y="3141663"/>
            <a:ext cx="1338262" cy="366712"/>
          </a:xfrm>
          <a:prstGeom prst="rect">
            <a:avLst/>
          </a:prstGeom>
          <a:solidFill>
            <a:srgbClr val="DDDDDD"/>
          </a:solidFill>
          <a:ln w="9525">
            <a:noFill/>
          </a:ln>
        </p:spPr>
        <p:txBody>
          <a:bodyPr wrap="none" lIns="93600" tIns="46800" rIns="93600" bIns="46800" anchor="t" anchorCtr="0">
            <a:spAutoFit/>
          </a:bodyPr>
          <a:lstStyle/>
          <a:p>
            <a:pPr algn="ctr"/>
            <a:r>
              <a:rPr lang="zh-CN" altLang="en-US" b="1" dirty="0">
                <a:solidFill>
                  <a:schemeClr val="bg2"/>
                </a:solidFill>
                <a:latin typeface="Times New Roman" panose="02020603050405020304" pitchFamily="18" charset="0"/>
                <a:ea typeface="宋体" panose="02010600030101010101" pitchFamily="2" charset="-122"/>
              </a:rPr>
              <a:t>危险性概述</a:t>
            </a:r>
          </a:p>
        </p:txBody>
      </p:sp>
      <p:sp>
        <p:nvSpPr>
          <p:cNvPr id="25609" name="Rectangle 10"/>
          <p:cNvSpPr/>
          <p:nvPr/>
        </p:nvSpPr>
        <p:spPr>
          <a:xfrm>
            <a:off x="7596188" y="4437063"/>
            <a:ext cx="1384300" cy="641350"/>
          </a:xfrm>
          <a:prstGeom prst="rect">
            <a:avLst/>
          </a:prstGeom>
          <a:solidFill>
            <a:srgbClr val="DDDDDD"/>
          </a:solidFill>
          <a:ln w="9525">
            <a:noFill/>
          </a:ln>
        </p:spPr>
        <p:txBody>
          <a:bodyPr lIns="93600" tIns="46800" rIns="93600" bIns="46800" anchor="t" anchorCtr="0">
            <a:spAutoFit/>
          </a:bodyPr>
          <a:lstStyle/>
          <a:p>
            <a:pPr algn="ctr">
              <a:spcBef>
                <a:spcPct val="30000"/>
              </a:spcBef>
            </a:pPr>
            <a:r>
              <a:rPr lang="zh-CN" altLang="en-US" b="1" dirty="0">
                <a:solidFill>
                  <a:schemeClr val="bg2"/>
                </a:solidFill>
                <a:latin typeface="Times New Roman" panose="02020603050405020304" pitchFamily="18" charset="0"/>
                <a:ea typeface="宋体" panose="02010600030101010101" pitchFamily="2" charset="-122"/>
              </a:rPr>
              <a:t>提示参阅</a:t>
            </a:r>
            <a:r>
              <a:rPr lang="en-US" altLang="zh-CN" b="1" dirty="0">
                <a:solidFill>
                  <a:schemeClr val="bg2"/>
                </a:solidFill>
                <a:latin typeface="Times New Roman" panose="02020603050405020304" pitchFamily="18" charset="0"/>
                <a:ea typeface="宋体" panose="02010600030101010101" pitchFamily="2" charset="-122"/>
              </a:rPr>
              <a:t>MSDS</a:t>
            </a:r>
          </a:p>
        </p:txBody>
      </p:sp>
      <p:sp>
        <p:nvSpPr>
          <p:cNvPr id="25610" name="Line 11"/>
          <p:cNvSpPr/>
          <p:nvPr/>
        </p:nvSpPr>
        <p:spPr>
          <a:xfrm>
            <a:off x="2057400" y="2362200"/>
            <a:ext cx="2133600" cy="0"/>
          </a:xfrm>
          <a:prstGeom prst="line">
            <a:avLst/>
          </a:prstGeom>
          <a:ln w="25400" cap="flat" cmpd="sng">
            <a:solidFill>
              <a:srgbClr val="FF0000"/>
            </a:solidFill>
            <a:prstDash val="solid"/>
            <a:round/>
            <a:headEnd type="none" w="med" len="med"/>
            <a:tailEnd type="triangle" w="med" len="med"/>
          </a:ln>
        </p:spPr>
      </p:sp>
      <p:sp>
        <p:nvSpPr>
          <p:cNvPr id="25611" name="Line 12"/>
          <p:cNvSpPr/>
          <p:nvPr/>
        </p:nvSpPr>
        <p:spPr>
          <a:xfrm flipV="1">
            <a:off x="1676400" y="2971800"/>
            <a:ext cx="2514600" cy="609600"/>
          </a:xfrm>
          <a:prstGeom prst="line">
            <a:avLst/>
          </a:prstGeom>
          <a:ln w="25400" cap="flat" cmpd="sng">
            <a:solidFill>
              <a:srgbClr val="FF0000"/>
            </a:solidFill>
            <a:prstDash val="solid"/>
            <a:round/>
            <a:headEnd type="none" w="med" len="med"/>
            <a:tailEnd type="triangle" w="med" len="med"/>
          </a:ln>
        </p:spPr>
      </p:sp>
      <p:sp>
        <p:nvSpPr>
          <p:cNvPr id="25612" name="Line 13"/>
          <p:cNvSpPr/>
          <p:nvPr/>
        </p:nvSpPr>
        <p:spPr>
          <a:xfrm flipV="1">
            <a:off x="1905000" y="4000500"/>
            <a:ext cx="2024063" cy="647700"/>
          </a:xfrm>
          <a:prstGeom prst="line">
            <a:avLst/>
          </a:prstGeom>
          <a:ln w="25400" cap="flat" cmpd="sng">
            <a:solidFill>
              <a:srgbClr val="FF0000"/>
            </a:solidFill>
            <a:prstDash val="solid"/>
            <a:round/>
            <a:headEnd type="none" w="med" len="med"/>
            <a:tailEnd type="triangle" w="med" len="med"/>
          </a:ln>
        </p:spPr>
      </p:sp>
      <p:sp>
        <p:nvSpPr>
          <p:cNvPr id="25613" name="Line 14"/>
          <p:cNvSpPr/>
          <p:nvPr/>
        </p:nvSpPr>
        <p:spPr>
          <a:xfrm flipH="1">
            <a:off x="6858000" y="2286000"/>
            <a:ext cx="533400" cy="533400"/>
          </a:xfrm>
          <a:prstGeom prst="line">
            <a:avLst/>
          </a:prstGeom>
          <a:ln w="25400" cap="flat" cmpd="sng">
            <a:solidFill>
              <a:srgbClr val="FF0000"/>
            </a:solidFill>
            <a:prstDash val="solid"/>
            <a:round/>
            <a:headEnd type="none" w="med" len="med"/>
            <a:tailEnd type="triangle" w="med" len="med"/>
          </a:ln>
        </p:spPr>
      </p:sp>
      <p:sp>
        <p:nvSpPr>
          <p:cNvPr id="25614" name="Line 15"/>
          <p:cNvSpPr/>
          <p:nvPr/>
        </p:nvSpPr>
        <p:spPr>
          <a:xfrm flipH="1" flipV="1">
            <a:off x="5410200" y="3276600"/>
            <a:ext cx="1981200" cy="0"/>
          </a:xfrm>
          <a:prstGeom prst="line">
            <a:avLst/>
          </a:prstGeom>
          <a:ln w="25400" cap="flat" cmpd="sng">
            <a:solidFill>
              <a:srgbClr val="FF0000"/>
            </a:solidFill>
            <a:prstDash val="solid"/>
            <a:round/>
            <a:headEnd type="none" w="med" len="med"/>
            <a:tailEnd type="triangle" w="med" len="med"/>
          </a:ln>
        </p:spPr>
      </p:sp>
      <p:sp>
        <p:nvSpPr>
          <p:cNvPr id="25615" name="Line 16"/>
          <p:cNvSpPr/>
          <p:nvPr/>
        </p:nvSpPr>
        <p:spPr>
          <a:xfrm flipH="1">
            <a:off x="5562600" y="4648200"/>
            <a:ext cx="1676400" cy="0"/>
          </a:xfrm>
          <a:prstGeom prst="line">
            <a:avLst/>
          </a:prstGeom>
          <a:ln w="25400" cap="flat" cmpd="sng">
            <a:solidFill>
              <a:srgbClr val="FF0000"/>
            </a:solidFill>
            <a:prstDash val="solid"/>
            <a:round/>
            <a:headEnd type="none" w="med" len="med"/>
            <a:tailEnd type="triangle" w="med" len="med"/>
          </a:ln>
        </p:spPr>
      </p:sp>
      <p:sp>
        <p:nvSpPr>
          <p:cNvPr id="30737" name="Line 17"/>
          <p:cNvSpPr>
            <a:spLocks noChangeShapeType="1"/>
          </p:cNvSpPr>
          <p:nvPr/>
        </p:nvSpPr>
        <p:spPr bwMode="auto">
          <a:xfrm flipV="1">
            <a:off x="2971800" y="5105400"/>
            <a:ext cx="381000" cy="762000"/>
          </a:xfrm>
          <a:prstGeom prst="line">
            <a:avLst/>
          </a:prstGeom>
          <a:noFill/>
          <a:ln w="25400">
            <a:solidFill>
              <a:srgbClr val="FF3300"/>
            </a:solidFill>
            <a:round/>
            <a:tailEnd type="triangle" w="med" len="med"/>
          </a:ln>
          <a:effectLst>
            <a:outerShdw dist="107763" dir="2700000" algn="ctr" rotWithShape="0">
              <a:schemeClr val="bg2"/>
            </a:outerShdw>
          </a:effec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2"/>
          <p:cNvSpPr>
            <a:spLocks noGrp="1" noChangeArrowheads="1"/>
          </p:cNvSpPr>
          <p:nvPr>
            <p:ph type="title"/>
          </p:nvPr>
        </p:nvSpPr>
        <p:spPr>
          <a:xfrm>
            <a:off x="1219200" y="1125538"/>
            <a:ext cx="1371600" cy="1389063"/>
          </a:xfrm>
          <a:prstGeom prst="wedgeRoundRectCallout">
            <a:avLst>
              <a:gd name="adj1" fmla="val 105671"/>
              <a:gd name="adj2" fmla="val 90343"/>
              <a:gd name="adj3" fmla="val 16667"/>
            </a:avLst>
          </a:prstGeom>
          <a:solidFill>
            <a:srgbClr val="EAEAEA"/>
          </a:solidFill>
          <a:effectLst>
            <a:outerShdw dist="107763" dir="2700000" algn="ctr" rotWithShape="0">
              <a:schemeClr val="bg2"/>
            </a:outerShdw>
          </a:effectLst>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a:ln>
                  <a:noFill/>
                </a:ln>
                <a:solidFill>
                  <a:srgbClr val="CC0000"/>
                </a:solidFill>
                <a:effectLst/>
                <a:uLnTx/>
                <a:uFillTx/>
                <a:latin typeface="+mj-lt"/>
                <a:ea typeface="+mj-ea"/>
                <a:cs typeface="+mj-cs"/>
              </a:rPr>
              <a:t>其它安全标签</a:t>
            </a:r>
          </a:p>
        </p:txBody>
      </p:sp>
      <p:graphicFrame>
        <p:nvGraphicFramePr>
          <p:cNvPr id="26626" name="Object 3"/>
          <p:cNvGraphicFramePr>
            <a:graphicFrameLocks noChangeAspect="1"/>
          </p:cNvGraphicFramePr>
          <p:nvPr/>
        </p:nvGraphicFramePr>
        <p:xfrm>
          <a:off x="3657600" y="636588"/>
          <a:ext cx="3810000" cy="2667000"/>
        </p:xfrm>
        <a:graphic>
          <a:graphicData uri="http://schemas.openxmlformats.org/presentationml/2006/ole">
            <mc:AlternateContent xmlns:mc="http://schemas.openxmlformats.org/markup-compatibility/2006">
              <mc:Choice xmlns:v="urn:schemas-microsoft-com:vml" Requires="v">
                <p:oleObj r:id="rId2" imgW="7134225" imgH="4991100" progId="MSPhotoEd.3">
                  <p:embed/>
                </p:oleObj>
              </mc:Choice>
              <mc:Fallback>
                <p:oleObj r:id="rId2" imgW="7134225" imgH="4991100" progId="MSPhotoEd.3">
                  <p:embed/>
                  <p:pic>
                    <p:nvPicPr>
                      <p:cNvPr id="0" name="图片 3079"/>
                      <p:cNvPicPr/>
                      <p:nvPr/>
                    </p:nvPicPr>
                    <p:blipFill>
                      <a:blip r:embed="rId3"/>
                      <a:stretch>
                        <a:fillRect/>
                      </a:stretch>
                    </p:blipFill>
                    <p:spPr>
                      <a:xfrm>
                        <a:off x="3657600" y="636588"/>
                        <a:ext cx="3810000" cy="2667000"/>
                      </a:xfrm>
                      <a:prstGeom prst="rect">
                        <a:avLst/>
                      </a:prstGeom>
                      <a:noFill/>
                      <a:ln w="38100">
                        <a:noFill/>
                        <a:miter/>
                      </a:ln>
                    </p:spPr>
                  </p:pic>
                </p:oleObj>
              </mc:Fallback>
            </mc:AlternateContent>
          </a:graphicData>
        </a:graphic>
      </p:graphicFrame>
      <p:graphicFrame>
        <p:nvGraphicFramePr>
          <p:cNvPr id="26627" name="Object 4"/>
          <p:cNvGraphicFramePr>
            <a:graphicFrameLocks noChangeAspect="1"/>
          </p:cNvGraphicFramePr>
          <p:nvPr/>
        </p:nvGraphicFramePr>
        <p:xfrm>
          <a:off x="2286000" y="3455988"/>
          <a:ext cx="5181600" cy="2792412"/>
        </p:xfrm>
        <a:graphic>
          <a:graphicData uri="http://schemas.openxmlformats.org/presentationml/2006/ole">
            <mc:AlternateContent xmlns:mc="http://schemas.openxmlformats.org/markup-compatibility/2006">
              <mc:Choice xmlns:v="urn:schemas-microsoft-com:vml" Requires="v">
                <p:oleObj r:id="rId4" imgW="9667875" imgH="5210175" progId="MSPhotoEd.3">
                  <p:embed/>
                </p:oleObj>
              </mc:Choice>
              <mc:Fallback>
                <p:oleObj r:id="rId4" imgW="9667875" imgH="5210175" progId="MSPhotoEd.3">
                  <p:embed/>
                  <p:pic>
                    <p:nvPicPr>
                      <p:cNvPr id="0" name="图片 3078"/>
                      <p:cNvPicPr/>
                      <p:nvPr/>
                    </p:nvPicPr>
                    <p:blipFill>
                      <a:blip r:embed="rId5"/>
                      <a:stretch>
                        <a:fillRect/>
                      </a:stretch>
                    </p:blipFill>
                    <p:spPr>
                      <a:xfrm>
                        <a:off x="2286000" y="3455988"/>
                        <a:ext cx="5181600" cy="2792412"/>
                      </a:xfrm>
                      <a:prstGeom prst="rect">
                        <a:avLst/>
                      </a:prstGeom>
                      <a:noFill/>
                      <a:ln w="38100">
                        <a:noFill/>
                        <a:miter/>
                      </a:ln>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p:nvPr/>
        </p:nvSpPr>
        <p:spPr>
          <a:xfrm>
            <a:off x="971550" y="1341438"/>
            <a:ext cx="4724400" cy="4648200"/>
          </a:xfrm>
          <a:prstGeom prst="rect">
            <a:avLst/>
          </a:prstGeom>
          <a:noFill/>
          <a:ln w="25400" cap="flat" cmpd="sng">
            <a:solidFill>
              <a:schemeClr val="bg2"/>
            </a:solidFill>
            <a:prstDash val="solid"/>
            <a:miter/>
            <a:headEnd type="none" w="med" len="med"/>
            <a:tailEnd type="none" w="med" len="med"/>
          </a:ln>
        </p:spPr>
        <p:txBody>
          <a:bodyPr lIns="90000" tIns="46800" rIns="90000" bIns="46800" anchor="t" anchorCtr="0"/>
          <a:lstStyle/>
          <a:p>
            <a:pPr marL="342900" indent="-342900">
              <a:lnSpc>
                <a:spcPct val="115000"/>
              </a:lnSpc>
              <a:spcBef>
                <a:spcPct val="50000"/>
              </a:spcBef>
              <a:buFont typeface="Wingdings" panose="05000000000000000000" pitchFamily="2" charset="2"/>
            </a:pPr>
            <a:r>
              <a:rPr lang="zh-CN" altLang="en-US" sz="2800" b="1" dirty="0">
                <a:solidFill>
                  <a:srgbClr val="990000"/>
                </a:solidFill>
                <a:latin typeface="仿宋_GB2312" pitchFamily="49" charset="-122"/>
                <a:ea typeface="仿宋_GB2312" pitchFamily="49" charset="-122"/>
              </a:rPr>
              <a:t>安全技术说明书的法律地位：</a:t>
            </a:r>
          </a:p>
          <a:p>
            <a:pPr marL="342900" indent="-342900">
              <a:lnSpc>
                <a:spcPct val="115000"/>
              </a:lnSpc>
              <a:spcBef>
                <a:spcPct val="30000"/>
              </a:spcBef>
              <a:buFont typeface="Wingdings" panose="05000000000000000000" pitchFamily="2" charset="2"/>
              <a:buChar char="§"/>
            </a:pPr>
            <a:r>
              <a:rPr lang="zh-CN" altLang="en-US" sz="2400" b="1" dirty="0">
                <a:solidFill>
                  <a:srgbClr val="FF0000"/>
                </a:solidFill>
                <a:latin typeface="仿宋_GB2312" pitchFamily="49" charset="-122"/>
                <a:ea typeface="仿宋_GB2312" pitchFamily="49" charset="-122"/>
              </a:rPr>
              <a:t>国务院</a:t>
            </a:r>
            <a:r>
              <a:rPr lang="en-US" altLang="zh-CN" sz="2400" b="1" dirty="0">
                <a:solidFill>
                  <a:srgbClr val="FF0000"/>
                </a:solidFill>
                <a:latin typeface="仿宋_GB2312" pitchFamily="49" charset="-122"/>
                <a:ea typeface="仿宋_GB2312" pitchFamily="49" charset="-122"/>
              </a:rPr>
              <a:t>《</a:t>
            </a:r>
            <a:r>
              <a:rPr lang="zh-CN" altLang="en-US" sz="2400" b="1" dirty="0">
                <a:solidFill>
                  <a:srgbClr val="FF0000"/>
                </a:solidFill>
                <a:latin typeface="仿宋_GB2312" pitchFamily="49" charset="-122"/>
                <a:ea typeface="仿宋_GB2312" pitchFamily="49" charset="-122"/>
              </a:rPr>
              <a:t>化学危险物品安全管理条例</a:t>
            </a:r>
            <a:r>
              <a:rPr lang="en-US" altLang="zh-CN" sz="2400" b="1" dirty="0">
                <a:solidFill>
                  <a:srgbClr val="FF0000"/>
                </a:solidFill>
                <a:latin typeface="仿宋_GB2312" pitchFamily="49" charset="-122"/>
                <a:ea typeface="仿宋_GB2312" pitchFamily="49" charset="-122"/>
              </a:rPr>
              <a:t>》</a:t>
            </a:r>
            <a:r>
              <a:rPr lang="zh-CN" altLang="en-US" sz="2400" b="1" dirty="0">
                <a:solidFill>
                  <a:srgbClr val="FF0000"/>
                </a:solidFill>
                <a:latin typeface="仿宋_GB2312" pitchFamily="49" charset="-122"/>
                <a:ea typeface="仿宋_GB2312" pitchFamily="49" charset="-122"/>
              </a:rPr>
              <a:t>和</a:t>
            </a:r>
            <a:r>
              <a:rPr lang="en-US" altLang="zh-CN" sz="2400" b="1" dirty="0">
                <a:solidFill>
                  <a:srgbClr val="FF0000"/>
                </a:solidFill>
                <a:latin typeface="仿宋_GB2312" pitchFamily="49" charset="-122"/>
                <a:ea typeface="仿宋_GB2312" pitchFamily="49" charset="-122"/>
              </a:rPr>
              <a:t>《</a:t>
            </a:r>
            <a:r>
              <a:rPr lang="zh-CN" altLang="en-US" sz="2400" b="1" dirty="0">
                <a:solidFill>
                  <a:srgbClr val="FF0000"/>
                </a:solidFill>
                <a:latin typeface="仿宋_GB2312" pitchFamily="49" charset="-122"/>
                <a:ea typeface="仿宋_GB2312" pitchFamily="49" charset="-122"/>
              </a:rPr>
              <a:t>规定</a:t>
            </a:r>
            <a:r>
              <a:rPr lang="en-US" altLang="zh-CN" sz="2400" b="1" dirty="0">
                <a:solidFill>
                  <a:srgbClr val="FF0000"/>
                </a:solidFill>
                <a:latin typeface="仿宋_GB2312" pitchFamily="49" charset="-122"/>
                <a:ea typeface="仿宋_GB2312" pitchFamily="49" charset="-122"/>
              </a:rPr>
              <a:t>》</a:t>
            </a:r>
            <a:r>
              <a:rPr lang="zh-CN" altLang="en-US" sz="2400" b="1" dirty="0">
                <a:solidFill>
                  <a:srgbClr val="FF0000"/>
                </a:solidFill>
                <a:latin typeface="仿宋_GB2312" pitchFamily="49" charset="-122"/>
                <a:ea typeface="仿宋_GB2312" pitchFamily="49" charset="-122"/>
              </a:rPr>
              <a:t>明确要求化学品的流通必须提供安全技术说明书；</a:t>
            </a:r>
          </a:p>
          <a:p>
            <a:pPr marL="342900" indent="-342900">
              <a:lnSpc>
                <a:spcPct val="115000"/>
              </a:lnSpc>
              <a:spcBef>
                <a:spcPct val="30000"/>
              </a:spcBef>
              <a:buFont typeface="Wingdings" panose="05000000000000000000" pitchFamily="2" charset="2"/>
              <a:buChar char="§"/>
            </a:pPr>
            <a:r>
              <a:rPr lang="zh-CN" altLang="en-US" sz="2400" b="1" dirty="0">
                <a:solidFill>
                  <a:srgbClr val="FF0000"/>
                </a:solidFill>
                <a:latin typeface="仿宋_GB2312" pitchFamily="49" charset="-122"/>
                <a:ea typeface="仿宋_GB2312" pitchFamily="49" charset="-122"/>
              </a:rPr>
              <a:t>已形成国家标准</a:t>
            </a:r>
            <a:r>
              <a:rPr lang="en-US" altLang="zh-CN" sz="2400" b="1" dirty="0">
                <a:solidFill>
                  <a:srgbClr val="FF0000"/>
                </a:solidFill>
                <a:latin typeface="仿宋_GB2312" pitchFamily="49" charset="-122"/>
                <a:ea typeface="仿宋_GB2312" pitchFamily="49" charset="-122"/>
              </a:rPr>
              <a:t>《</a:t>
            </a:r>
            <a:r>
              <a:rPr lang="zh-CN" altLang="en-US" sz="2400" b="1" dirty="0">
                <a:solidFill>
                  <a:srgbClr val="FF0000"/>
                </a:solidFill>
                <a:latin typeface="仿宋_GB2312" pitchFamily="49" charset="-122"/>
                <a:ea typeface="仿宋_GB2312" pitchFamily="49" charset="-122"/>
              </a:rPr>
              <a:t>化学品安全技术说明书编写规定</a:t>
            </a:r>
            <a:r>
              <a:rPr lang="en-US" altLang="zh-CN" sz="2400" b="1" dirty="0">
                <a:solidFill>
                  <a:srgbClr val="FF0000"/>
                </a:solidFill>
                <a:latin typeface="仿宋_GB2312" pitchFamily="49" charset="-122"/>
                <a:ea typeface="仿宋_GB2312" pitchFamily="49" charset="-122"/>
              </a:rPr>
              <a:t>》</a:t>
            </a:r>
            <a:r>
              <a:rPr lang="zh-CN" altLang="en-US" sz="2400" b="1" dirty="0">
                <a:solidFill>
                  <a:srgbClr val="FF0000"/>
                </a:solidFill>
                <a:latin typeface="仿宋_GB2312" pitchFamily="49" charset="-122"/>
                <a:ea typeface="仿宋_GB2312" pitchFamily="49" charset="-122"/>
              </a:rPr>
              <a:t>（</a:t>
            </a:r>
            <a:r>
              <a:rPr lang="en-US" altLang="zh-CN" sz="2400" b="1" dirty="0">
                <a:solidFill>
                  <a:srgbClr val="FF0000"/>
                </a:solidFill>
                <a:latin typeface="仿宋_GB2312" pitchFamily="49" charset="-122"/>
                <a:ea typeface="仿宋_GB2312" pitchFamily="49" charset="-122"/>
              </a:rPr>
              <a:t>GB 16483</a:t>
            </a:r>
            <a:r>
              <a:rPr lang="en-US" altLang="zh-CN"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仿宋_GB2312" pitchFamily="49" charset="-122"/>
                <a:ea typeface="仿宋_GB2312" pitchFamily="49" charset="-122"/>
              </a:rPr>
              <a:t>2000</a:t>
            </a:r>
            <a:r>
              <a:rPr lang="zh-CN" altLang="en-US" sz="2400" b="1" dirty="0">
                <a:solidFill>
                  <a:srgbClr val="FF0000"/>
                </a:solidFill>
                <a:latin typeface="仿宋_GB2312" pitchFamily="49" charset="-122"/>
                <a:ea typeface="仿宋_GB2312" pitchFamily="49" charset="-122"/>
              </a:rPr>
              <a:t>）（修订版，由原来的八部分修订为十六部分，等效于</a:t>
            </a:r>
            <a:r>
              <a:rPr lang="en-US" altLang="zh-CN" sz="2400" b="1" dirty="0">
                <a:solidFill>
                  <a:srgbClr val="FF0000"/>
                </a:solidFill>
                <a:latin typeface="仿宋_GB2312" pitchFamily="49" charset="-122"/>
                <a:ea typeface="仿宋_GB2312" pitchFamily="49" charset="-122"/>
              </a:rPr>
              <a:t>ISO11014</a:t>
            </a:r>
            <a:r>
              <a:rPr lang="en-US" altLang="zh-CN"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仿宋_GB2312" pitchFamily="49" charset="-122"/>
                <a:ea typeface="仿宋_GB2312" pitchFamily="49" charset="-122"/>
              </a:rPr>
              <a:t>1</a:t>
            </a:r>
            <a:r>
              <a:rPr lang="zh-CN" altLang="en-US" sz="2400" b="1" dirty="0">
                <a:solidFill>
                  <a:srgbClr val="FF0000"/>
                </a:solidFill>
                <a:latin typeface="仿宋_GB2312" pitchFamily="49" charset="-122"/>
                <a:ea typeface="仿宋_GB2312" pitchFamily="49" charset="-122"/>
              </a:rPr>
              <a:t>）</a:t>
            </a:r>
          </a:p>
        </p:txBody>
      </p:sp>
      <p:pic>
        <p:nvPicPr>
          <p:cNvPr id="27650" name="Picture 3" descr="BS00554_"/>
          <p:cNvPicPr>
            <a:picLocks noChangeAspect="1"/>
          </p:cNvPicPr>
          <p:nvPr/>
        </p:nvPicPr>
        <p:blipFill>
          <a:blip r:embed="rId2"/>
          <a:stretch>
            <a:fillRect/>
          </a:stretch>
        </p:blipFill>
        <p:spPr>
          <a:xfrm>
            <a:off x="6445250" y="3429000"/>
            <a:ext cx="2222500" cy="1939925"/>
          </a:xfrm>
          <a:prstGeom prst="rect">
            <a:avLst/>
          </a:prstGeom>
          <a:noFill/>
          <a:ln w="9525">
            <a:noFill/>
          </a:ln>
        </p:spPr>
      </p:pic>
      <p:grpSp>
        <p:nvGrpSpPr>
          <p:cNvPr id="27651" name="Group 4"/>
          <p:cNvGrpSpPr/>
          <p:nvPr/>
        </p:nvGrpSpPr>
        <p:grpSpPr>
          <a:xfrm>
            <a:off x="2555875" y="260350"/>
            <a:ext cx="5257800" cy="792163"/>
            <a:chOff x="0" y="0"/>
            <a:chExt cx="3681" cy="596"/>
          </a:xfrm>
        </p:grpSpPr>
        <p:grpSp>
          <p:nvGrpSpPr>
            <p:cNvPr id="27652" name="Group 5"/>
            <p:cNvGrpSpPr/>
            <p:nvPr/>
          </p:nvGrpSpPr>
          <p:grpSpPr>
            <a:xfrm>
              <a:off x="0" y="14"/>
              <a:ext cx="3681" cy="582"/>
              <a:chOff x="0" y="0"/>
              <a:chExt cx="3633216" cy="792480"/>
            </a:xfrm>
          </p:grpSpPr>
          <p:pic>
            <p:nvPicPr>
              <p:cNvPr id="27653" name="AutoShape 21"/>
              <p:cNvPicPr/>
              <p:nvPr/>
            </p:nvPicPr>
            <p:blipFill>
              <a:blip r:embed="rId3"/>
              <a:stretch>
                <a:fillRect/>
              </a:stretch>
            </p:blipFill>
            <p:spPr>
              <a:xfrm>
                <a:off x="0" y="0"/>
                <a:ext cx="3633216" cy="792480"/>
              </a:xfrm>
              <a:prstGeom prst="rect">
                <a:avLst/>
              </a:prstGeom>
              <a:noFill/>
              <a:ln w="9525">
                <a:noFill/>
              </a:ln>
            </p:spPr>
          </p:pic>
          <p:sp>
            <p:nvSpPr>
              <p:cNvPr id="27654" name="Text Box 7"/>
              <p:cNvSpPr txBox="1"/>
              <p:nvPr/>
            </p:nvSpPr>
            <p:spPr>
              <a:xfrm rot="5400000">
                <a:off x="1197342" y="-1060611"/>
                <a:ext cx="655736" cy="2913879"/>
              </a:xfrm>
              <a:prstGeom prst="rect">
                <a:avLst/>
              </a:prstGeom>
              <a:noFill/>
              <a:ln w="9525">
                <a:noFill/>
              </a:ln>
            </p:spPr>
            <p:txBody>
              <a:bodyPr rot="10800000" vert="eaVert" wrap="none" anchor="ctr" anchorCtr="0"/>
              <a:lstStyle/>
              <a:p>
                <a:endParaRPr lang="zh-CN" altLang="en-US" dirty="0">
                  <a:latin typeface="Arial" panose="020B0604020202020204" pitchFamily="34" charset="0"/>
                  <a:ea typeface="宋体" panose="02010600030101010101" pitchFamily="2" charset="-122"/>
                </a:endParaRPr>
              </a:p>
            </p:txBody>
          </p:sp>
        </p:grpSp>
        <p:sp>
          <p:nvSpPr>
            <p:cNvPr id="27655" name="Rectangle 22"/>
            <p:cNvSpPr/>
            <p:nvPr/>
          </p:nvSpPr>
          <p:spPr>
            <a:xfrm>
              <a:off x="84" y="0"/>
              <a:ext cx="2948" cy="425"/>
            </a:xfrm>
            <a:prstGeom prst="rect">
              <a:avLst/>
            </a:prstGeom>
            <a:noFill/>
            <a:ln w="9525">
              <a:noFill/>
            </a:ln>
          </p:spPr>
          <p:txBody>
            <a:bodyPr anchor="t" anchorCtr="0">
              <a:spAutoFit/>
            </a:bodyPr>
            <a:lstStyle/>
            <a:p>
              <a:pPr algn="ctr"/>
              <a:r>
                <a:rPr lang="zh-CN" altLang="en-US" sz="3200" b="1" dirty="0">
                  <a:solidFill>
                    <a:srgbClr val="0000CC"/>
                  </a:solidFill>
                  <a:latin typeface="黑体" panose="02010609060101010101" pitchFamily="49" charset="-122"/>
                  <a:ea typeface="黑体" panose="02010609060101010101" pitchFamily="49" charset="-122"/>
                </a:rPr>
                <a:t>  </a:t>
              </a:r>
              <a:endParaRPr lang="zh-CN" altLang="en-US" b="1" dirty="0">
                <a:solidFill>
                  <a:srgbClr val="0000CC"/>
                </a:solidFill>
                <a:latin typeface="Arial Black" panose="020B0A04020102020204" pitchFamily="34" charset="0"/>
                <a:ea typeface="宋体" panose="02010600030101010101" pitchFamily="2" charset="-122"/>
              </a:endParaRPr>
            </a:p>
          </p:txBody>
        </p:sp>
      </p:grpSp>
      <p:sp>
        <p:nvSpPr>
          <p:cNvPr id="27656" name="Text Box 9"/>
          <p:cNvSpPr txBox="1"/>
          <p:nvPr/>
        </p:nvSpPr>
        <p:spPr>
          <a:xfrm>
            <a:off x="2700338" y="333375"/>
            <a:ext cx="4491037" cy="579438"/>
          </a:xfrm>
          <a:prstGeom prst="rect">
            <a:avLst/>
          </a:prstGeom>
          <a:noFill/>
          <a:ln w="9525">
            <a:noFill/>
          </a:ln>
        </p:spPr>
        <p:txBody>
          <a:bodyPr anchor="t" anchorCtr="0">
            <a:spAutoFit/>
          </a:bodyPr>
          <a:lstStyle/>
          <a:p>
            <a:r>
              <a:rPr lang="zh-CN" altLang="en-US" sz="3200" b="1" dirty="0">
                <a:solidFill>
                  <a:schemeClr val="bg2"/>
                </a:solidFill>
                <a:latin typeface="Arial" panose="020B0604020202020204" pitchFamily="34" charset="0"/>
                <a:ea typeface="宋体" panose="02010600030101010101" pitchFamily="2" charset="-122"/>
              </a:rPr>
              <a:t>第4章安全技术说明书</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p:nvPr/>
        </p:nvSpPr>
        <p:spPr>
          <a:xfrm>
            <a:off x="1143000" y="914400"/>
            <a:ext cx="4800600" cy="4800600"/>
          </a:xfrm>
          <a:prstGeom prst="rect">
            <a:avLst/>
          </a:prstGeom>
          <a:noFill/>
          <a:ln w="25400" cap="flat" cmpd="sng">
            <a:solidFill>
              <a:schemeClr val="bg2"/>
            </a:solidFill>
            <a:prstDash val="solid"/>
            <a:miter/>
            <a:headEnd type="none" w="med" len="med"/>
            <a:tailEnd type="none" w="med" len="med"/>
          </a:ln>
        </p:spPr>
        <p:txBody>
          <a:bodyPr lIns="90000" tIns="46800" rIns="90000" bIns="46800" anchor="t" anchorCtr="0"/>
          <a:lstStyle/>
          <a:p>
            <a:pPr marL="342900" indent="-342900">
              <a:lnSpc>
                <a:spcPct val="135000"/>
              </a:lnSpc>
              <a:spcBef>
                <a:spcPct val="50000"/>
              </a:spcBef>
              <a:spcAft>
                <a:spcPct val="20000"/>
              </a:spcAft>
              <a:buFont typeface="Wingdings" panose="05000000000000000000" pitchFamily="2" charset="2"/>
              <a:buChar char="§"/>
            </a:pPr>
            <a:r>
              <a:rPr lang="zh-CN" altLang="en-US" sz="2400" b="1" dirty="0">
                <a:solidFill>
                  <a:srgbClr val="FF0000"/>
                </a:solidFill>
                <a:latin typeface="仿宋_GB2312" pitchFamily="49" charset="-122"/>
                <a:ea typeface="仿宋_GB2312" pitchFamily="49" charset="-122"/>
              </a:rPr>
              <a:t>化学品安全技术说明书国际上称作化学品安全信息卡，简称</a:t>
            </a:r>
            <a:r>
              <a:rPr lang="en-US" altLang="zh-CN" sz="2400" b="1" dirty="0">
                <a:solidFill>
                  <a:srgbClr val="FF0000"/>
                </a:solidFill>
                <a:latin typeface="仿宋_GB2312" pitchFamily="49" charset="-122"/>
                <a:ea typeface="仿宋_GB2312" pitchFamily="49" charset="-122"/>
              </a:rPr>
              <a:t>MSDS</a:t>
            </a:r>
            <a:r>
              <a:rPr lang="zh-CN" altLang="en-US" sz="2400" b="1" dirty="0">
                <a:solidFill>
                  <a:srgbClr val="FF0000"/>
                </a:solidFill>
                <a:latin typeface="仿宋_GB2312" pitchFamily="49" charset="-122"/>
                <a:ea typeface="仿宋_GB2312" pitchFamily="49" charset="-122"/>
              </a:rPr>
              <a:t>或</a:t>
            </a:r>
            <a:r>
              <a:rPr lang="en-US" altLang="zh-CN" sz="2400" b="1" dirty="0">
                <a:solidFill>
                  <a:srgbClr val="FF0000"/>
                </a:solidFill>
                <a:latin typeface="仿宋_GB2312" pitchFamily="49" charset="-122"/>
                <a:ea typeface="仿宋_GB2312" pitchFamily="49" charset="-122"/>
              </a:rPr>
              <a:t>CSDS</a:t>
            </a:r>
            <a:r>
              <a:rPr lang="zh-CN" altLang="en-US" sz="2400" b="1" dirty="0">
                <a:solidFill>
                  <a:srgbClr val="FF0000"/>
                </a:solidFill>
                <a:latin typeface="仿宋_GB2312" pitchFamily="49" charset="-122"/>
                <a:ea typeface="仿宋_GB2312" pitchFamily="49" charset="-122"/>
              </a:rPr>
              <a:t>。</a:t>
            </a:r>
          </a:p>
          <a:p>
            <a:pPr marL="342900" indent="-342900">
              <a:lnSpc>
                <a:spcPct val="135000"/>
              </a:lnSpc>
              <a:spcBef>
                <a:spcPct val="50000"/>
              </a:spcBef>
              <a:spcAft>
                <a:spcPct val="20000"/>
              </a:spcAft>
              <a:buFont typeface="Wingdings" panose="05000000000000000000" pitchFamily="2" charset="2"/>
              <a:buChar char="§"/>
            </a:pPr>
            <a:r>
              <a:rPr lang="zh-CN" altLang="en-US" sz="2400" b="1" dirty="0">
                <a:solidFill>
                  <a:srgbClr val="FF0000"/>
                </a:solidFill>
                <a:latin typeface="仿宋_GB2312" pitchFamily="49" charset="-122"/>
                <a:ea typeface="仿宋_GB2312" pitchFamily="49" charset="-122"/>
              </a:rPr>
              <a:t>化学品安全技术说明书是一份关于危险化学品燃爆、毒性和环境危害以及安全使用、泄露应急处置、主要理化参数、法律法规等方面信息的综合性文件。</a:t>
            </a:r>
          </a:p>
        </p:txBody>
      </p:sp>
      <p:pic>
        <p:nvPicPr>
          <p:cNvPr id="28674" name="Picture 3" descr="BS00554_"/>
          <p:cNvPicPr>
            <a:picLocks noChangeAspect="1"/>
          </p:cNvPicPr>
          <p:nvPr/>
        </p:nvPicPr>
        <p:blipFill>
          <a:blip r:embed="rId2"/>
          <a:stretch>
            <a:fillRect/>
          </a:stretch>
        </p:blipFill>
        <p:spPr>
          <a:xfrm>
            <a:off x="6553200" y="2514600"/>
            <a:ext cx="2222500" cy="3235325"/>
          </a:xfrm>
          <a:prstGeom prst="rect">
            <a:avLst/>
          </a:prstGeom>
          <a:noFill/>
          <a:ln w="9525">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943100" y="1511300"/>
            <a:ext cx="5248275" cy="495300"/>
          </a:xfrm>
          <a:solidFill>
            <a:srgbClr val="EAEAEA"/>
          </a:solidFill>
          <a:effectLst>
            <a:outerShdw dist="107763" dir="2700000" algn="ctr" rotWithShape="0">
              <a:schemeClr val="bg2"/>
            </a:outerShdw>
          </a:effectLst>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a:ln>
                  <a:noFill/>
                </a:ln>
                <a:solidFill>
                  <a:srgbClr val="990000"/>
                </a:solidFill>
                <a:effectLst/>
                <a:uLnTx/>
                <a:uFillTx/>
                <a:latin typeface="+mj-lt"/>
                <a:ea typeface="+mj-ea"/>
                <a:cs typeface="+mj-cs"/>
              </a:rPr>
              <a:t>安全技术说明书的主要作用</a:t>
            </a:r>
          </a:p>
        </p:txBody>
      </p:sp>
      <p:sp>
        <p:nvSpPr>
          <p:cNvPr id="29698" name="Rectangle 3"/>
          <p:cNvSpPr/>
          <p:nvPr/>
        </p:nvSpPr>
        <p:spPr>
          <a:xfrm>
            <a:off x="1165225" y="2314575"/>
            <a:ext cx="7137400" cy="3341688"/>
          </a:xfrm>
          <a:prstGeom prst="rect">
            <a:avLst/>
          </a:prstGeom>
          <a:noFill/>
          <a:ln w="25400" cap="flat" cmpd="sng">
            <a:solidFill>
              <a:schemeClr val="bg1"/>
            </a:solidFill>
            <a:prstDash val="solid"/>
            <a:miter/>
            <a:headEnd type="none" w="med" len="med"/>
            <a:tailEnd type="none" w="med" len="med"/>
          </a:ln>
        </p:spPr>
        <p:txBody>
          <a:bodyPr lIns="90000" tIns="46800" rIns="90000" bIns="46800" anchor="t" anchorCtr="0"/>
          <a:lstStyle/>
          <a:p>
            <a:pPr marL="342900" indent="-342900">
              <a:lnSpc>
                <a:spcPct val="120000"/>
              </a:lnSpc>
              <a:spcBef>
                <a:spcPct val="40000"/>
              </a:spcBef>
              <a:buFont typeface="Wingdings" panose="05000000000000000000" pitchFamily="2" charset="2"/>
              <a:buChar char="§"/>
            </a:pPr>
            <a:r>
              <a:rPr lang="zh-CN" altLang="en-US" sz="2400" b="1" dirty="0">
                <a:solidFill>
                  <a:srgbClr val="990000"/>
                </a:solidFill>
                <a:latin typeface="Times New Roman" panose="02020603050405020304" pitchFamily="18" charset="0"/>
                <a:ea typeface="仿宋_GB2312" pitchFamily="49" charset="-122"/>
              </a:rPr>
              <a:t>是化学品安全生产、安全流通、安全使用的指导性文件；</a:t>
            </a:r>
          </a:p>
          <a:p>
            <a:pPr marL="342900" indent="-342900">
              <a:lnSpc>
                <a:spcPct val="120000"/>
              </a:lnSpc>
              <a:spcBef>
                <a:spcPct val="40000"/>
              </a:spcBef>
              <a:buFont typeface="Wingdings" panose="05000000000000000000" pitchFamily="2" charset="2"/>
              <a:buChar char="§"/>
            </a:pPr>
            <a:r>
              <a:rPr lang="zh-CN" altLang="en-US" sz="2400" b="1" dirty="0">
                <a:solidFill>
                  <a:schemeClr val="bg1"/>
                </a:solidFill>
                <a:latin typeface="Times New Roman" panose="02020603050405020304" pitchFamily="18" charset="0"/>
                <a:ea typeface="仿宋_GB2312" pitchFamily="49" charset="-122"/>
              </a:rPr>
              <a:t>是应急作业人员进行应急作业时的技术指南；</a:t>
            </a:r>
          </a:p>
          <a:p>
            <a:pPr marL="342900" indent="-342900">
              <a:lnSpc>
                <a:spcPct val="120000"/>
              </a:lnSpc>
              <a:spcBef>
                <a:spcPct val="40000"/>
              </a:spcBef>
              <a:buFont typeface="Wingdings" panose="05000000000000000000" pitchFamily="2" charset="2"/>
              <a:buChar char="§"/>
            </a:pPr>
            <a:r>
              <a:rPr lang="zh-CN" altLang="en-US" sz="2400" b="1" dirty="0">
                <a:solidFill>
                  <a:srgbClr val="990000"/>
                </a:solidFill>
                <a:latin typeface="Times New Roman" panose="02020603050405020304" pitchFamily="18" charset="0"/>
                <a:ea typeface="仿宋_GB2312" pitchFamily="49" charset="-122"/>
              </a:rPr>
              <a:t>为制订危险化学品安全操作规程提供技术信息；</a:t>
            </a:r>
          </a:p>
          <a:p>
            <a:pPr marL="342900" indent="-342900">
              <a:lnSpc>
                <a:spcPct val="120000"/>
              </a:lnSpc>
              <a:spcBef>
                <a:spcPct val="40000"/>
              </a:spcBef>
              <a:buFont typeface="Wingdings" panose="05000000000000000000" pitchFamily="2" charset="2"/>
              <a:buChar char="§"/>
            </a:pPr>
            <a:r>
              <a:rPr lang="zh-CN" altLang="en-US" sz="2400" b="1" dirty="0">
                <a:solidFill>
                  <a:schemeClr val="bg1"/>
                </a:solidFill>
                <a:latin typeface="Times New Roman" panose="02020603050405020304" pitchFamily="18" charset="0"/>
                <a:ea typeface="仿宋_GB2312" pitchFamily="49" charset="-122"/>
              </a:rPr>
              <a:t>是化学品登记管理的重要基础和手段；</a:t>
            </a:r>
          </a:p>
          <a:p>
            <a:pPr marL="342900" indent="-342900">
              <a:lnSpc>
                <a:spcPct val="120000"/>
              </a:lnSpc>
              <a:spcBef>
                <a:spcPct val="40000"/>
              </a:spcBef>
              <a:buFont typeface="Wingdings" panose="05000000000000000000" pitchFamily="2" charset="2"/>
              <a:buChar char="§"/>
            </a:pPr>
            <a:r>
              <a:rPr lang="zh-CN" altLang="en-US" sz="2400" b="1" dirty="0">
                <a:solidFill>
                  <a:srgbClr val="990000"/>
                </a:solidFill>
                <a:latin typeface="Times New Roman" panose="02020603050405020304" pitchFamily="18" charset="0"/>
                <a:ea typeface="仿宋_GB2312" pitchFamily="49" charset="-122"/>
              </a:rPr>
              <a:t>是企业进行安全教育的重要内容。</a:t>
            </a:r>
          </a:p>
        </p:txBody>
      </p:sp>
      <p:sp>
        <p:nvSpPr>
          <p:cNvPr id="29699" name="Text Box 9"/>
          <p:cNvSpPr txBox="1"/>
          <p:nvPr/>
        </p:nvSpPr>
        <p:spPr>
          <a:xfrm>
            <a:off x="2700338" y="333375"/>
            <a:ext cx="4491037" cy="579438"/>
          </a:xfrm>
          <a:prstGeom prst="rect">
            <a:avLst/>
          </a:prstGeom>
          <a:noFill/>
          <a:ln w="9525">
            <a:noFill/>
          </a:ln>
        </p:spPr>
        <p:txBody>
          <a:bodyPr anchor="t" anchorCtr="0">
            <a:spAutoFit/>
          </a:bodyPr>
          <a:lstStyle/>
          <a:p>
            <a:r>
              <a:rPr lang="zh-CN" altLang="en-US" sz="3200" b="1" dirty="0">
                <a:solidFill>
                  <a:schemeClr val="bg2"/>
                </a:solidFill>
                <a:latin typeface="Arial" panose="020B0604020202020204" pitchFamily="34" charset="0"/>
                <a:ea typeface="宋体" panose="02010600030101010101" pitchFamily="2" charset="-122"/>
              </a:rPr>
              <a:t>第4章安全技术说明书</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3276600" y="620713"/>
            <a:ext cx="4167188" cy="487363"/>
          </a:xfrm>
          <a:solidFill>
            <a:srgbClr val="EAEAEA"/>
          </a:solidFill>
          <a:effectLst>
            <a:outerShdw dist="107763" dir="2700000" algn="ctr" rotWithShape="0">
              <a:schemeClr val="bg2"/>
            </a:outerShdw>
          </a:effectLst>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a:ln>
                  <a:noFill/>
                </a:ln>
                <a:solidFill>
                  <a:srgbClr val="990000"/>
                </a:solidFill>
                <a:effectLst/>
                <a:uLnTx/>
                <a:uFillTx/>
                <a:latin typeface="+mj-lt"/>
                <a:ea typeface="+mj-ea"/>
                <a:cs typeface="+mj-cs"/>
              </a:rPr>
              <a:t>安全技术说明书的结构</a:t>
            </a:r>
          </a:p>
        </p:txBody>
      </p:sp>
      <p:sp>
        <p:nvSpPr>
          <p:cNvPr id="30722" name="Rectangle 3"/>
          <p:cNvSpPr/>
          <p:nvPr/>
        </p:nvSpPr>
        <p:spPr>
          <a:xfrm>
            <a:off x="1460500" y="1319213"/>
            <a:ext cx="6838950" cy="5111750"/>
          </a:xfrm>
          <a:prstGeom prst="rect">
            <a:avLst/>
          </a:prstGeom>
          <a:noFill/>
          <a:ln w="25400" cap="flat" cmpd="sng">
            <a:solidFill>
              <a:schemeClr val="bg2"/>
            </a:solidFill>
            <a:prstDash val="solid"/>
            <a:miter/>
            <a:headEnd type="none" w="med" len="med"/>
            <a:tailEnd type="none" w="med" len="med"/>
          </a:ln>
        </p:spPr>
        <p:txBody>
          <a:bodyPr lIns="90000" tIns="46800" rIns="90000" bIns="46800" anchor="t" anchorCtr="0"/>
          <a:lstStyle/>
          <a:p>
            <a:pPr marL="342900" indent="-342900">
              <a:spcBef>
                <a:spcPct val="20000"/>
              </a:spcBef>
              <a:buFont typeface="Wingdings" panose="05000000000000000000" pitchFamily="2" charset="2"/>
            </a:pPr>
            <a:r>
              <a:rPr lang="en-US" altLang="zh-CN" sz="2400" b="1" dirty="0">
                <a:solidFill>
                  <a:srgbClr val="FF0000"/>
                </a:solidFill>
                <a:latin typeface="Times New Roman" panose="02020603050405020304" pitchFamily="18" charset="0"/>
                <a:ea typeface="仿宋_GB2312" pitchFamily="49" charset="-122"/>
              </a:rPr>
              <a:t>MSDS</a:t>
            </a:r>
            <a:r>
              <a:rPr lang="zh-CN" altLang="en-US" sz="2400" b="1" dirty="0">
                <a:solidFill>
                  <a:srgbClr val="FF0000"/>
                </a:solidFill>
                <a:latin typeface="Times New Roman" panose="02020603050405020304" pitchFamily="18" charset="0"/>
                <a:ea typeface="仿宋_GB2312" pitchFamily="49" charset="-122"/>
              </a:rPr>
              <a:t>由以下四部分构成：</a:t>
            </a:r>
          </a:p>
          <a:p>
            <a:pPr marL="342900" indent="-342900">
              <a:spcBef>
                <a:spcPct val="20000"/>
              </a:spcBef>
              <a:buFont typeface="Wingdings" panose="05000000000000000000" pitchFamily="2" charset="2"/>
              <a:buChar char="§"/>
            </a:pPr>
            <a:r>
              <a:rPr lang="zh-CN" altLang="en-US" sz="2400" b="1" dirty="0">
                <a:solidFill>
                  <a:srgbClr val="FF0000"/>
                </a:solidFill>
                <a:latin typeface="Times New Roman" panose="02020603050405020304" pitchFamily="18" charset="0"/>
                <a:ea typeface="仿宋_GB2312" pitchFamily="49" charset="-122"/>
              </a:rPr>
              <a:t>在紧急事态下首先需要知道是什么物质，有什么危害？</a:t>
            </a:r>
          </a:p>
          <a:p>
            <a:pPr marL="342900" indent="-342900">
              <a:spcBef>
                <a:spcPct val="20000"/>
              </a:spcBef>
              <a:buFont typeface="Wingdings" panose="05000000000000000000" pitchFamily="2" charset="2"/>
            </a:pPr>
            <a:r>
              <a:rPr lang="zh-CN" altLang="en-US" sz="2400" b="1" dirty="0">
                <a:solidFill>
                  <a:srgbClr val="FF0000"/>
                </a:solidFill>
                <a:latin typeface="Times New Roman" panose="02020603050405020304" pitchFamily="18" charset="0"/>
                <a:ea typeface="仿宋_GB2312" pitchFamily="49" charset="-122"/>
              </a:rPr>
              <a:t>     </a:t>
            </a:r>
            <a:r>
              <a:rPr lang="en-US" altLang="zh-CN" sz="2400" b="1" dirty="0">
                <a:solidFill>
                  <a:srgbClr val="FF0000"/>
                </a:solidFill>
                <a:latin typeface="Times New Roman" panose="02020603050405020304" pitchFamily="18" charset="0"/>
                <a:ea typeface="仿宋_GB2312" pitchFamily="49" charset="-122"/>
              </a:rPr>
              <a:t>(</a:t>
            </a:r>
            <a:r>
              <a:rPr lang="zh-CN" altLang="en-US" sz="2400" b="1" dirty="0">
                <a:solidFill>
                  <a:srgbClr val="FF0000"/>
                </a:solidFill>
                <a:latin typeface="Times New Roman" panose="02020603050405020304" pitchFamily="18" charset="0"/>
                <a:ea typeface="仿宋_GB2312" pitchFamily="49" charset="-122"/>
              </a:rPr>
              <a:t>第</a:t>
            </a:r>
            <a:r>
              <a:rPr lang="en-US" altLang="zh-CN" sz="2400" b="1" dirty="0">
                <a:solidFill>
                  <a:srgbClr val="FF0000"/>
                </a:solidFill>
                <a:latin typeface="Times New Roman" panose="02020603050405020304" pitchFamily="18" charset="0"/>
                <a:ea typeface="仿宋_GB2312" pitchFamily="49" charset="-122"/>
              </a:rPr>
              <a:t>1</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2</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3</a:t>
            </a:r>
            <a:r>
              <a:rPr lang="zh-CN" altLang="en-US" sz="2400" b="1" dirty="0">
                <a:solidFill>
                  <a:srgbClr val="FF0000"/>
                </a:solidFill>
                <a:latin typeface="Times New Roman" panose="02020603050405020304" pitchFamily="18" charset="0"/>
                <a:ea typeface="仿宋_GB2312" pitchFamily="49" charset="-122"/>
              </a:rPr>
              <a:t>部分）</a:t>
            </a:r>
          </a:p>
          <a:p>
            <a:pPr marL="342900" indent="-342900">
              <a:spcBef>
                <a:spcPct val="20000"/>
              </a:spcBef>
              <a:buFont typeface="Wingdings" panose="05000000000000000000" pitchFamily="2" charset="2"/>
              <a:buChar char="§"/>
            </a:pPr>
            <a:r>
              <a:rPr lang="zh-CN" altLang="en-US" sz="2400" b="1" dirty="0">
                <a:solidFill>
                  <a:srgbClr val="FF0000"/>
                </a:solidFill>
                <a:latin typeface="Times New Roman" panose="02020603050405020304" pitchFamily="18" charset="0"/>
                <a:ea typeface="仿宋_GB2312" pitchFamily="49" charset="-122"/>
              </a:rPr>
              <a:t>危险情形已经发生，我们应该怎么做？</a:t>
            </a:r>
          </a:p>
          <a:p>
            <a:pPr marL="342900" indent="-342900">
              <a:spcBef>
                <a:spcPct val="20000"/>
              </a:spcBef>
              <a:buFont typeface="Wingdings" panose="05000000000000000000" pitchFamily="2" charset="2"/>
            </a:pPr>
            <a:r>
              <a:rPr lang="zh-CN" altLang="en-US" sz="2400" b="1" dirty="0">
                <a:solidFill>
                  <a:srgbClr val="FF0000"/>
                </a:solidFill>
                <a:latin typeface="Times New Roman" panose="02020603050405020304" pitchFamily="18" charset="0"/>
                <a:ea typeface="仿宋_GB2312" pitchFamily="49" charset="-122"/>
              </a:rPr>
              <a:t>     </a:t>
            </a:r>
            <a:r>
              <a:rPr lang="en-US" altLang="zh-CN" sz="2400" b="1" dirty="0">
                <a:solidFill>
                  <a:srgbClr val="FF0000"/>
                </a:solidFill>
                <a:latin typeface="Times New Roman" panose="02020603050405020304" pitchFamily="18" charset="0"/>
                <a:ea typeface="仿宋_GB2312" pitchFamily="49" charset="-122"/>
              </a:rPr>
              <a:t>(</a:t>
            </a:r>
            <a:r>
              <a:rPr lang="zh-CN" altLang="en-US" sz="2400" b="1" dirty="0">
                <a:solidFill>
                  <a:srgbClr val="FF0000"/>
                </a:solidFill>
                <a:latin typeface="Times New Roman" panose="02020603050405020304" pitchFamily="18" charset="0"/>
                <a:ea typeface="仿宋_GB2312" pitchFamily="49" charset="-122"/>
              </a:rPr>
              <a:t>第</a:t>
            </a:r>
            <a:r>
              <a:rPr lang="en-US" altLang="zh-CN" sz="2400" b="1" dirty="0">
                <a:solidFill>
                  <a:srgbClr val="FF0000"/>
                </a:solidFill>
                <a:latin typeface="Times New Roman" panose="02020603050405020304" pitchFamily="18" charset="0"/>
                <a:ea typeface="仿宋_GB2312" pitchFamily="49" charset="-122"/>
              </a:rPr>
              <a:t>4</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5</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6</a:t>
            </a:r>
            <a:r>
              <a:rPr lang="zh-CN" altLang="en-US" sz="2400" b="1" dirty="0">
                <a:solidFill>
                  <a:srgbClr val="FF0000"/>
                </a:solidFill>
                <a:latin typeface="Times New Roman" panose="02020603050405020304" pitchFamily="18" charset="0"/>
                <a:ea typeface="仿宋_GB2312" pitchFamily="49" charset="-122"/>
              </a:rPr>
              <a:t>部分）</a:t>
            </a:r>
          </a:p>
          <a:p>
            <a:pPr marL="342900" indent="-342900">
              <a:spcBef>
                <a:spcPct val="20000"/>
              </a:spcBef>
              <a:buFont typeface="Wingdings" panose="05000000000000000000" pitchFamily="2" charset="2"/>
              <a:buChar char="§"/>
            </a:pPr>
            <a:r>
              <a:rPr lang="zh-CN" altLang="en-US" sz="2400" b="1" dirty="0">
                <a:solidFill>
                  <a:srgbClr val="FF0000"/>
                </a:solidFill>
                <a:latin typeface="Times New Roman" panose="02020603050405020304" pitchFamily="18" charset="0"/>
                <a:ea typeface="仿宋_GB2312" pitchFamily="49" charset="-122"/>
              </a:rPr>
              <a:t>如何预防和控制危险发生？</a:t>
            </a:r>
          </a:p>
          <a:p>
            <a:pPr marL="342900" indent="-342900">
              <a:spcBef>
                <a:spcPct val="20000"/>
              </a:spcBef>
              <a:buFont typeface="Wingdings" panose="05000000000000000000" pitchFamily="2" charset="2"/>
            </a:pPr>
            <a:r>
              <a:rPr lang="zh-CN" altLang="en-US" sz="2400" b="1" dirty="0">
                <a:solidFill>
                  <a:srgbClr val="FF0000"/>
                </a:solidFill>
                <a:latin typeface="Times New Roman" panose="02020603050405020304" pitchFamily="18" charset="0"/>
                <a:ea typeface="仿宋_GB2312" pitchFamily="49" charset="-122"/>
              </a:rPr>
              <a:t>     </a:t>
            </a:r>
            <a:r>
              <a:rPr lang="en-US" altLang="zh-CN" sz="2400" b="1" dirty="0">
                <a:solidFill>
                  <a:srgbClr val="FF0000"/>
                </a:solidFill>
                <a:latin typeface="Times New Roman" panose="02020603050405020304" pitchFamily="18" charset="0"/>
                <a:ea typeface="仿宋_GB2312" pitchFamily="49" charset="-122"/>
              </a:rPr>
              <a:t>(</a:t>
            </a:r>
            <a:r>
              <a:rPr lang="zh-CN" altLang="en-US" sz="2400" b="1" dirty="0">
                <a:solidFill>
                  <a:srgbClr val="FF0000"/>
                </a:solidFill>
                <a:latin typeface="Times New Roman" panose="02020603050405020304" pitchFamily="18" charset="0"/>
                <a:ea typeface="仿宋_GB2312" pitchFamily="49" charset="-122"/>
              </a:rPr>
              <a:t>第</a:t>
            </a:r>
            <a:r>
              <a:rPr lang="en-US" altLang="zh-CN" sz="2400" b="1" dirty="0">
                <a:solidFill>
                  <a:srgbClr val="FF0000"/>
                </a:solidFill>
                <a:latin typeface="Times New Roman" panose="02020603050405020304" pitchFamily="18" charset="0"/>
                <a:ea typeface="仿宋_GB2312" pitchFamily="49" charset="-122"/>
              </a:rPr>
              <a:t>7</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8</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9</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10</a:t>
            </a:r>
            <a:r>
              <a:rPr lang="zh-CN" altLang="en-US" sz="2400" b="1" dirty="0">
                <a:solidFill>
                  <a:srgbClr val="FF0000"/>
                </a:solidFill>
                <a:latin typeface="Times New Roman" panose="02020603050405020304" pitchFamily="18" charset="0"/>
                <a:ea typeface="仿宋_GB2312" pitchFamily="49" charset="-122"/>
              </a:rPr>
              <a:t>部分）</a:t>
            </a:r>
          </a:p>
          <a:p>
            <a:pPr marL="342900" indent="-342900">
              <a:spcBef>
                <a:spcPct val="20000"/>
              </a:spcBef>
              <a:buFont typeface="Wingdings" panose="05000000000000000000" pitchFamily="2" charset="2"/>
              <a:buChar char="§"/>
            </a:pPr>
            <a:r>
              <a:rPr lang="zh-CN" altLang="en-US" sz="2400" b="1" dirty="0">
                <a:solidFill>
                  <a:srgbClr val="FF0000"/>
                </a:solidFill>
                <a:latin typeface="Times New Roman" panose="02020603050405020304" pitchFamily="18" charset="0"/>
                <a:ea typeface="仿宋_GB2312" pitchFamily="49" charset="-122"/>
              </a:rPr>
              <a:t>其它一些关于危险化学品安全的主要信息。</a:t>
            </a:r>
          </a:p>
          <a:p>
            <a:pPr marL="342900" indent="-342900">
              <a:spcBef>
                <a:spcPct val="20000"/>
              </a:spcBef>
              <a:buFont typeface="Wingdings" panose="05000000000000000000" pitchFamily="2" charset="2"/>
            </a:pPr>
            <a:r>
              <a:rPr lang="zh-CN" altLang="en-US" sz="2400" b="1" dirty="0">
                <a:solidFill>
                  <a:srgbClr val="FF0000"/>
                </a:solidFill>
                <a:latin typeface="Times New Roman" panose="02020603050405020304" pitchFamily="18" charset="0"/>
                <a:ea typeface="仿宋_GB2312" pitchFamily="49" charset="-122"/>
              </a:rPr>
              <a:t>     </a:t>
            </a:r>
            <a:r>
              <a:rPr lang="en-US" altLang="zh-CN" sz="2400" b="1" dirty="0">
                <a:solidFill>
                  <a:srgbClr val="FF0000"/>
                </a:solidFill>
                <a:latin typeface="Times New Roman" panose="02020603050405020304" pitchFamily="18" charset="0"/>
                <a:ea typeface="仿宋_GB2312" pitchFamily="49" charset="-122"/>
              </a:rPr>
              <a:t>(</a:t>
            </a:r>
            <a:r>
              <a:rPr lang="zh-CN" altLang="en-US" sz="2400" b="1" dirty="0">
                <a:solidFill>
                  <a:srgbClr val="FF0000"/>
                </a:solidFill>
                <a:latin typeface="Times New Roman" panose="02020603050405020304" pitchFamily="18" charset="0"/>
                <a:ea typeface="仿宋_GB2312" pitchFamily="49" charset="-122"/>
              </a:rPr>
              <a:t>第</a:t>
            </a:r>
            <a:r>
              <a:rPr lang="en-US" altLang="zh-CN" sz="2400" b="1" dirty="0">
                <a:solidFill>
                  <a:srgbClr val="FF0000"/>
                </a:solidFill>
                <a:latin typeface="Times New Roman" panose="02020603050405020304" pitchFamily="18" charset="0"/>
                <a:ea typeface="仿宋_GB2312" pitchFamily="49" charset="-122"/>
              </a:rPr>
              <a:t>11</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12</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13</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14</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15</a:t>
            </a:r>
            <a:r>
              <a:rPr lang="zh-CN" altLang="en-US" sz="2400" b="1" dirty="0">
                <a:solidFill>
                  <a:srgbClr val="FF0000"/>
                </a:solidFill>
                <a:latin typeface="Times New Roman" panose="02020603050405020304" pitchFamily="18" charset="0"/>
                <a:ea typeface="仿宋_GB2312" pitchFamily="49" charset="-122"/>
              </a:rPr>
              <a:t>、</a:t>
            </a:r>
            <a:r>
              <a:rPr lang="en-US" altLang="zh-CN" sz="2400" b="1" dirty="0">
                <a:solidFill>
                  <a:srgbClr val="FF0000"/>
                </a:solidFill>
                <a:latin typeface="Times New Roman" panose="02020603050405020304" pitchFamily="18" charset="0"/>
                <a:ea typeface="仿宋_GB2312" pitchFamily="49" charset="-122"/>
              </a:rPr>
              <a:t>16</a:t>
            </a:r>
            <a:r>
              <a:rPr lang="zh-CN" altLang="en-US" sz="2400" b="1" dirty="0">
                <a:solidFill>
                  <a:srgbClr val="FF0000"/>
                </a:solidFill>
                <a:latin typeface="Times New Roman" panose="02020603050405020304" pitchFamily="18" charset="0"/>
                <a:ea typeface="仿宋_GB2312" pitchFamily="49" charset="-122"/>
              </a:rPr>
              <a:t>部分</a:t>
            </a:r>
            <a:r>
              <a:rPr lang="en-US" altLang="zh-CN" sz="2400" b="1" dirty="0">
                <a:solidFill>
                  <a:srgbClr val="FF0000"/>
                </a:solidFill>
                <a:latin typeface="Times New Roman" panose="02020603050405020304" pitchFamily="18" charset="0"/>
                <a:ea typeface="仿宋_GB2312" pitchFamily="49" charset="-122"/>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31746" name="Rectangle 2"/>
          <p:cNvSpPr>
            <a:spLocks noGrp="1"/>
          </p:cNvSpPr>
          <p:nvPr>
            <p:ph type="title"/>
          </p:nvPr>
        </p:nvSpPr>
        <p:spPr>
          <a:xfrm>
            <a:off x="7543800" y="1143000"/>
            <a:ext cx="838200" cy="4572000"/>
          </a:xfrm>
          <a:ln/>
        </p:spPr>
        <p:txBody>
          <a:bodyPr vert="horz" wrap="square" lIns="91440" tIns="45720" rIns="91440" bIns="45720" anchor="ctr" anchorCtr="0"/>
          <a:lstStyle/>
          <a:p>
            <a:pPr>
              <a:spcBef>
                <a:spcPct val="30000"/>
              </a:spcBef>
            </a:pPr>
            <a:r>
              <a:rPr lang="zh-CN" altLang="en-US" sz="3200" b="1" dirty="0">
                <a:solidFill>
                  <a:schemeClr val="bg2"/>
                </a:solidFill>
              </a:rPr>
              <a:t>安全技术说明书内容</a:t>
            </a:r>
          </a:p>
        </p:txBody>
      </p:sp>
      <p:sp>
        <p:nvSpPr>
          <p:cNvPr id="31747" name="AutoShape 3"/>
          <p:cNvSpPr/>
          <p:nvPr/>
        </p:nvSpPr>
        <p:spPr>
          <a:xfrm>
            <a:off x="7543800" y="762000"/>
            <a:ext cx="762000" cy="5410200"/>
          </a:xfrm>
          <a:prstGeom prst="wedgeRoundRectCallout">
            <a:avLst>
              <a:gd name="adj1" fmla="val -49792"/>
              <a:gd name="adj2" fmla="val 25292"/>
              <a:gd name="adj3" fmla="val 16667"/>
            </a:avLst>
          </a:prstGeom>
          <a:noFill/>
          <a:ln w="25400" cap="flat" cmpd="sng">
            <a:solidFill>
              <a:srgbClr val="A50021"/>
            </a:solidFill>
            <a:prstDash val="solid"/>
            <a:miter/>
            <a:headEnd type="none" w="med" len="med"/>
            <a:tailEnd type="none" w="med" len="med"/>
          </a:ln>
        </p:spPr>
        <p:txBody>
          <a:bodyPr lIns="90000" tIns="46800" rIns="90000" bIns="46800" anchor="t" anchorCtr="0"/>
          <a:lstStyle/>
          <a:p>
            <a:pPr algn="ctr"/>
            <a:endParaRPr lang="en-US" altLang="zh-CN" sz="2400" dirty="0">
              <a:solidFill>
                <a:schemeClr val="bg2"/>
              </a:solidFill>
              <a:latin typeface="Times New Roman" panose="02020603050405020304" pitchFamily="18" charset="0"/>
              <a:ea typeface="宋体" panose="02010600030101010101" pitchFamily="2" charset="-122"/>
            </a:endParaRPr>
          </a:p>
        </p:txBody>
      </p:sp>
      <p:pic>
        <p:nvPicPr>
          <p:cNvPr id="31748" name="Picture 4" descr="PE01616_"/>
          <p:cNvPicPr>
            <a:picLocks noChangeAspect="1"/>
          </p:cNvPicPr>
          <p:nvPr/>
        </p:nvPicPr>
        <p:blipFill>
          <a:blip r:embed="rId2"/>
          <a:stretch>
            <a:fillRect/>
          </a:stretch>
        </p:blipFill>
        <p:spPr>
          <a:xfrm>
            <a:off x="3276600" y="2743200"/>
            <a:ext cx="1828800" cy="1716088"/>
          </a:xfrm>
          <a:prstGeom prst="rect">
            <a:avLst/>
          </a:prstGeom>
          <a:noFill/>
          <a:ln w="9525">
            <a:noFill/>
          </a:ln>
        </p:spPr>
      </p:pic>
      <p:sp>
        <p:nvSpPr>
          <p:cNvPr id="31749" name="WordArt 5"/>
          <p:cNvSpPr>
            <a:spLocks noTextEdit="1"/>
          </p:cNvSpPr>
          <p:nvPr/>
        </p:nvSpPr>
        <p:spPr>
          <a:xfrm rot="-1142468">
            <a:off x="3970338" y="3343275"/>
            <a:ext cx="698500" cy="301625"/>
          </a:xfrm>
          <a:prstGeom prst="rect">
            <a:avLst/>
          </a:prstGeom>
        </p:spPr>
        <p:txBody>
          <a:bodyPr wrap="none" fromWordArt="1">
            <a:prstTxWarp prst="textArchUp">
              <a:avLst>
                <a:gd name="adj" fmla="val 10800009"/>
              </a:avLst>
            </a:prstTxWarp>
            <a:normAutofit fontScale="47500" lnSpcReduction="20000"/>
          </a:bodyPr>
          <a:lstStyle/>
          <a:p>
            <a:pPr algn="ctr"/>
            <a:r>
              <a:rPr lang="zh-CN" altLang="en-US" sz="3600">
                <a:ln w="9525" cap="flat" cmpd="sng">
                  <a:solidFill>
                    <a:srgbClr val="000000"/>
                  </a:solidFill>
                  <a:prstDash val="solid"/>
                  <a:round/>
                  <a:headEnd type="none" w="med" len="med"/>
                  <a:tailEnd type="none" w="med" len="med"/>
                </a:ln>
                <a:solidFill>
                  <a:srgbClr val="000000"/>
                </a:solidFill>
                <a:latin typeface="宋体" panose="02010600030101010101" pitchFamily="2" charset="-122"/>
                <a:ea typeface="宋体" panose="02010600030101010101" pitchFamily="2" charset="-122"/>
              </a:rPr>
              <a:t>MSDS</a:t>
            </a:r>
          </a:p>
        </p:txBody>
      </p:sp>
      <p:sp>
        <p:nvSpPr>
          <p:cNvPr id="31750" name="Rectangle 6"/>
          <p:cNvSpPr/>
          <p:nvPr/>
        </p:nvSpPr>
        <p:spPr>
          <a:xfrm>
            <a:off x="1368425" y="1219200"/>
            <a:ext cx="1450975" cy="701675"/>
          </a:xfrm>
          <a:prstGeom prst="rect">
            <a:avLst/>
          </a:prstGeom>
          <a:noFill/>
          <a:ln w="9525">
            <a:noFill/>
          </a:ln>
        </p:spPr>
        <p:txBody>
          <a:bodyPr wrap="none" lIns="90000" tIns="46800" rIns="90000" bIns="46800" anchor="t" anchorCtr="0">
            <a:spAutoFit/>
          </a:bodyPr>
          <a:lstStyle/>
          <a:p>
            <a:pPr marL="457200" indent="-457200">
              <a:buFont typeface="Arial" panose="020B0604020202020204" pitchFamily="34" charset="0"/>
              <a:buAutoNum type="arabicPeriod"/>
            </a:pPr>
            <a:r>
              <a:rPr lang="zh-CN" altLang="en-US" sz="2000" dirty="0">
                <a:solidFill>
                  <a:schemeClr val="bg1"/>
                </a:solidFill>
                <a:latin typeface="Times New Roman" panose="02020603050405020304" pitchFamily="18" charset="0"/>
                <a:ea typeface="宋体" panose="02010600030101010101" pitchFamily="2" charset="-122"/>
              </a:rPr>
              <a:t>化学品</a:t>
            </a:r>
          </a:p>
          <a:p>
            <a:pPr marL="457200" indent="-457200">
              <a:buNone/>
            </a:pPr>
            <a:r>
              <a:rPr lang="zh-CN" altLang="en-US" sz="2000" dirty="0">
                <a:solidFill>
                  <a:schemeClr val="bg1"/>
                </a:solidFill>
                <a:latin typeface="Times New Roman" panose="02020603050405020304" pitchFamily="18" charset="0"/>
                <a:ea typeface="宋体" panose="02010600030101010101" pitchFamily="2" charset="-122"/>
              </a:rPr>
              <a:t>及企业标识</a:t>
            </a:r>
          </a:p>
        </p:txBody>
      </p:sp>
      <p:sp>
        <p:nvSpPr>
          <p:cNvPr id="31751" name="Rectangle 7"/>
          <p:cNvSpPr/>
          <p:nvPr/>
        </p:nvSpPr>
        <p:spPr>
          <a:xfrm>
            <a:off x="3200400" y="1447800"/>
            <a:ext cx="1196975" cy="7016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2. </a:t>
            </a:r>
            <a:r>
              <a:rPr lang="zh-CN" altLang="en-US" sz="2000" dirty="0">
                <a:solidFill>
                  <a:schemeClr val="bg1"/>
                </a:solidFill>
                <a:latin typeface="Times New Roman" panose="02020603050405020304" pitchFamily="18" charset="0"/>
                <a:ea typeface="宋体" panose="02010600030101010101" pitchFamily="2" charset="-122"/>
              </a:rPr>
              <a:t>成分</a:t>
            </a:r>
          </a:p>
          <a:p>
            <a:pPr algn="ctr"/>
            <a:r>
              <a:rPr lang="zh-CN" altLang="en-US" sz="2000" dirty="0">
                <a:solidFill>
                  <a:schemeClr val="bg1"/>
                </a:solidFill>
                <a:latin typeface="Times New Roman" panose="02020603050405020304" pitchFamily="18" charset="0"/>
                <a:ea typeface="宋体" panose="02010600030101010101" pitchFamily="2" charset="-122"/>
              </a:rPr>
              <a:t>组成信息</a:t>
            </a:r>
          </a:p>
        </p:txBody>
      </p:sp>
      <p:sp>
        <p:nvSpPr>
          <p:cNvPr id="31752" name="Rectangle 8"/>
          <p:cNvSpPr/>
          <p:nvPr/>
        </p:nvSpPr>
        <p:spPr>
          <a:xfrm>
            <a:off x="4724400" y="990600"/>
            <a:ext cx="1704975" cy="396875"/>
          </a:xfrm>
          <a:prstGeom prst="rect">
            <a:avLst/>
          </a:prstGeom>
          <a:noFill/>
          <a:ln w="9525">
            <a:noFill/>
          </a:ln>
        </p:spPr>
        <p:txBody>
          <a:bodyPr wrap="none" lIns="90000" tIns="46800" rIns="90000" bIns="46800" anchor="t" anchorCtr="0">
            <a:spAutoFit/>
          </a:bodyPr>
          <a:lstStyle/>
          <a:p>
            <a:pPr marL="457200" indent="-457200" algn="ctr">
              <a:spcBef>
                <a:spcPct val="30000"/>
              </a:spcBef>
            </a:pPr>
            <a:r>
              <a:rPr lang="en-US" altLang="zh-CN" sz="2000" dirty="0">
                <a:solidFill>
                  <a:schemeClr val="bg1"/>
                </a:solidFill>
                <a:latin typeface="Times New Roman" panose="02020603050405020304" pitchFamily="18" charset="0"/>
                <a:ea typeface="宋体" panose="02010600030101010101" pitchFamily="2" charset="-122"/>
              </a:rPr>
              <a:t>3. </a:t>
            </a:r>
            <a:r>
              <a:rPr lang="zh-CN" altLang="en-US" sz="2000" dirty="0">
                <a:solidFill>
                  <a:schemeClr val="bg1"/>
                </a:solidFill>
                <a:latin typeface="Times New Roman" panose="02020603050405020304" pitchFamily="18" charset="0"/>
                <a:ea typeface="宋体" panose="02010600030101010101" pitchFamily="2" charset="-122"/>
              </a:rPr>
              <a:t>危险性概述</a:t>
            </a:r>
          </a:p>
        </p:txBody>
      </p:sp>
      <p:sp>
        <p:nvSpPr>
          <p:cNvPr id="31753" name="Rectangle 9"/>
          <p:cNvSpPr/>
          <p:nvPr/>
        </p:nvSpPr>
        <p:spPr>
          <a:xfrm>
            <a:off x="914400" y="2286000"/>
            <a:ext cx="1450975" cy="396875"/>
          </a:xfrm>
          <a:prstGeom prst="rect">
            <a:avLst/>
          </a:prstGeom>
          <a:noFill/>
          <a:ln w="9525">
            <a:noFill/>
          </a:ln>
        </p:spPr>
        <p:txBody>
          <a:bodyPr wrap="none" lIns="90000" tIns="46800" rIns="90000" bIns="46800" anchor="t" anchorCtr="0">
            <a:spAutoFit/>
          </a:bodyPr>
          <a:lstStyle/>
          <a:p>
            <a:pPr marL="457200" indent="-457200" algn="ctr">
              <a:spcBef>
                <a:spcPct val="30000"/>
              </a:spcBef>
            </a:pPr>
            <a:r>
              <a:rPr lang="en-US" altLang="zh-CN" sz="2000" dirty="0">
                <a:solidFill>
                  <a:schemeClr val="bg1"/>
                </a:solidFill>
                <a:latin typeface="Times New Roman" panose="02020603050405020304" pitchFamily="18" charset="0"/>
                <a:ea typeface="宋体" panose="02010600030101010101" pitchFamily="2" charset="-122"/>
              </a:rPr>
              <a:t>4. </a:t>
            </a:r>
            <a:r>
              <a:rPr lang="zh-CN" altLang="en-US" sz="2000" dirty="0">
                <a:solidFill>
                  <a:schemeClr val="bg1"/>
                </a:solidFill>
                <a:latin typeface="Times New Roman" panose="02020603050405020304" pitchFamily="18" charset="0"/>
                <a:ea typeface="宋体" panose="02010600030101010101" pitchFamily="2" charset="-122"/>
              </a:rPr>
              <a:t>急救措施</a:t>
            </a:r>
          </a:p>
        </p:txBody>
      </p:sp>
      <p:sp>
        <p:nvSpPr>
          <p:cNvPr id="31754" name="Rectangle 10"/>
          <p:cNvSpPr/>
          <p:nvPr/>
        </p:nvSpPr>
        <p:spPr>
          <a:xfrm>
            <a:off x="914400" y="2971800"/>
            <a:ext cx="1450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5. </a:t>
            </a:r>
            <a:r>
              <a:rPr lang="zh-CN" altLang="en-US" sz="2000" dirty="0">
                <a:solidFill>
                  <a:schemeClr val="bg1"/>
                </a:solidFill>
                <a:latin typeface="Times New Roman" panose="02020603050405020304" pitchFamily="18" charset="0"/>
                <a:ea typeface="宋体" panose="02010600030101010101" pitchFamily="2" charset="-122"/>
              </a:rPr>
              <a:t>消防措施</a:t>
            </a:r>
          </a:p>
        </p:txBody>
      </p:sp>
      <p:sp>
        <p:nvSpPr>
          <p:cNvPr id="31755" name="Rectangle 11"/>
          <p:cNvSpPr/>
          <p:nvPr/>
        </p:nvSpPr>
        <p:spPr>
          <a:xfrm>
            <a:off x="762000" y="3505200"/>
            <a:ext cx="1958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6. </a:t>
            </a:r>
            <a:r>
              <a:rPr lang="zh-CN" altLang="en-US" sz="2000" dirty="0">
                <a:solidFill>
                  <a:schemeClr val="bg1"/>
                </a:solidFill>
                <a:latin typeface="Times New Roman" panose="02020603050405020304" pitchFamily="18" charset="0"/>
                <a:ea typeface="宋体" panose="02010600030101010101" pitchFamily="2" charset="-122"/>
              </a:rPr>
              <a:t>泄漏应急处理</a:t>
            </a:r>
          </a:p>
        </p:txBody>
      </p:sp>
      <p:sp>
        <p:nvSpPr>
          <p:cNvPr id="31756" name="Rectangle 12"/>
          <p:cNvSpPr/>
          <p:nvPr/>
        </p:nvSpPr>
        <p:spPr>
          <a:xfrm>
            <a:off x="679450" y="4191000"/>
            <a:ext cx="2212975" cy="396875"/>
          </a:xfrm>
          <a:prstGeom prst="rect">
            <a:avLst/>
          </a:prstGeom>
          <a:noFill/>
          <a:ln w="9525">
            <a:noFill/>
          </a:ln>
        </p:spPr>
        <p:txBody>
          <a:bodyPr wrap="none" lIns="90000" tIns="46800" rIns="90000" bIns="46800" anchor="t" anchorCtr="0">
            <a:spAutoFit/>
          </a:bodyPr>
          <a:lstStyle/>
          <a:p>
            <a:pPr marL="457200" indent="-457200" algn="ctr">
              <a:spcBef>
                <a:spcPct val="30000"/>
              </a:spcBef>
            </a:pPr>
            <a:r>
              <a:rPr lang="en-US" altLang="zh-CN" sz="2000" dirty="0">
                <a:solidFill>
                  <a:schemeClr val="bg1"/>
                </a:solidFill>
                <a:latin typeface="Times New Roman" panose="02020603050405020304" pitchFamily="18" charset="0"/>
                <a:ea typeface="宋体" panose="02010600030101010101" pitchFamily="2" charset="-122"/>
              </a:rPr>
              <a:t>7. </a:t>
            </a:r>
            <a:r>
              <a:rPr lang="zh-CN" altLang="en-US" sz="2000" dirty="0">
                <a:solidFill>
                  <a:schemeClr val="bg1"/>
                </a:solidFill>
                <a:latin typeface="Times New Roman" panose="02020603050405020304" pitchFamily="18" charset="0"/>
                <a:ea typeface="宋体" panose="02010600030101010101" pitchFamily="2" charset="-122"/>
              </a:rPr>
              <a:t>操作处置与储存</a:t>
            </a:r>
          </a:p>
        </p:txBody>
      </p:sp>
      <p:sp>
        <p:nvSpPr>
          <p:cNvPr id="31757" name="Rectangle 13"/>
          <p:cNvSpPr/>
          <p:nvPr/>
        </p:nvSpPr>
        <p:spPr>
          <a:xfrm>
            <a:off x="457200" y="4860925"/>
            <a:ext cx="2514600" cy="396875"/>
          </a:xfrm>
          <a:prstGeom prst="rect">
            <a:avLst/>
          </a:prstGeom>
          <a:noFill/>
          <a:ln w="9525">
            <a:noFill/>
          </a:ln>
        </p:spPr>
        <p:txBody>
          <a:bodyPr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8. </a:t>
            </a:r>
            <a:r>
              <a:rPr lang="zh-CN" altLang="en-US" sz="2000" dirty="0">
                <a:solidFill>
                  <a:schemeClr val="bg1"/>
                </a:solidFill>
                <a:latin typeface="Times New Roman" panose="02020603050405020304" pitchFamily="18" charset="0"/>
                <a:ea typeface="宋体" panose="02010600030101010101" pitchFamily="2" charset="-122"/>
              </a:rPr>
              <a:t>接触控制个体防护</a:t>
            </a:r>
          </a:p>
        </p:txBody>
      </p:sp>
      <p:sp>
        <p:nvSpPr>
          <p:cNvPr id="31758" name="Rectangle 14"/>
          <p:cNvSpPr/>
          <p:nvPr/>
        </p:nvSpPr>
        <p:spPr>
          <a:xfrm>
            <a:off x="1597025" y="5410200"/>
            <a:ext cx="1450975" cy="396875"/>
          </a:xfrm>
          <a:prstGeom prst="rect">
            <a:avLst/>
          </a:prstGeom>
          <a:noFill/>
          <a:ln w="9525">
            <a:noFill/>
          </a:ln>
        </p:spPr>
        <p:txBody>
          <a:bodyPr wrap="none" lIns="90000" tIns="46800" rIns="90000" bIns="46800" anchor="t" anchorCtr="0">
            <a:spAutoFit/>
          </a:bodyPr>
          <a:lstStyle/>
          <a:p>
            <a:pPr marL="457200" indent="-457200" algn="ctr">
              <a:spcBef>
                <a:spcPct val="30000"/>
              </a:spcBef>
            </a:pPr>
            <a:r>
              <a:rPr lang="en-US" altLang="zh-CN" sz="2000" dirty="0">
                <a:solidFill>
                  <a:schemeClr val="bg1"/>
                </a:solidFill>
                <a:latin typeface="Times New Roman" panose="02020603050405020304" pitchFamily="18" charset="0"/>
                <a:ea typeface="宋体" panose="02010600030101010101" pitchFamily="2" charset="-122"/>
              </a:rPr>
              <a:t>9. </a:t>
            </a:r>
            <a:r>
              <a:rPr lang="zh-CN" altLang="en-US" sz="2000" dirty="0">
                <a:solidFill>
                  <a:schemeClr val="bg1"/>
                </a:solidFill>
                <a:latin typeface="Times New Roman" panose="02020603050405020304" pitchFamily="18" charset="0"/>
                <a:ea typeface="宋体" panose="02010600030101010101" pitchFamily="2" charset="-122"/>
              </a:rPr>
              <a:t>理化特性</a:t>
            </a:r>
          </a:p>
        </p:txBody>
      </p:sp>
      <p:sp>
        <p:nvSpPr>
          <p:cNvPr id="31759" name="Rectangle 15"/>
          <p:cNvSpPr/>
          <p:nvPr/>
        </p:nvSpPr>
        <p:spPr>
          <a:xfrm>
            <a:off x="4953000" y="1752600"/>
            <a:ext cx="2339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10. </a:t>
            </a:r>
            <a:r>
              <a:rPr lang="zh-CN" altLang="en-US" sz="2000" dirty="0">
                <a:solidFill>
                  <a:schemeClr val="bg1"/>
                </a:solidFill>
                <a:latin typeface="Times New Roman" panose="02020603050405020304" pitchFamily="18" charset="0"/>
                <a:ea typeface="宋体" panose="02010600030101010101" pitchFamily="2" charset="-122"/>
              </a:rPr>
              <a:t>稳定性和反应性</a:t>
            </a:r>
          </a:p>
        </p:txBody>
      </p:sp>
      <p:sp>
        <p:nvSpPr>
          <p:cNvPr id="31760" name="Rectangle 16"/>
          <p:cNvSpPr/>
          <p:nvPr/>
        </p:nvSpPr>
        <p:spPr>
          <a:xfrm>
            <a:off x="5410200" y="2438400"/>
            <a:ext cx="1831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11. </a:t>
            </a:r>
            <a:r>
              <a:rPr lang="zh-CN" altLang="en-US" sz="2000" dirty="0">
                <a:solidFill>
                  <a:schemeClr val="bg1"/>
                </a:solidFill>
                <a:latin typeface="Times New Roman" panose="02020603050405020304" pitchFamily="18" charset="0"/>
                <a:ea typeface="宋体" panose="02010600030101010101" pitchFamily="2" charset="-122"/>
              </a:rPr>
              <a:t>毒理学资料</a:t>
            </a:r>
          </a:p>
        </p:txBody>
      </p:sp>
      <p:sp>
        <p:nvSpPr>
          <p:cNvPr id="31761" name="Rectangle 17"/>
          <p:cNvSpPr/>
          <p:nvPr/>
        </p:nvSpPr>
        <p:spPr>
          <a:xfrm>
            <a:off x="5559425" y="3184525"/>
            <a:ext cx="1831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12. </a:t>
            </a:r>
            <a:r>
              <a:rPr lang="zh-CN" altLang="en-US" sz="2000" dirty="0">
                <a:solidFill>
                  <a:schemeClr val="bg1"/>
                </a:solidFill>
                <a:latin typeface="Times New Roman" panose="02020603050405020304" pitchFamily="18" charset="0"/>
                <a:ea typeface="宋体" panose="02010600030101010101" pitchFamily="2" charset="-122"/>
              </a:rPr>
              <a:t>生态学资料</a:t>
            </a:r>
          </a:p>
        </p:txBody>
      </p:sp>
      <p:sp>
        <p:nvSpPr>
          <p:cNvPr id="31762" name="Rectangle 18"/>
          <p:cNvSpPr/>
          <p:nvPr/>
        </p:nvSpPr>
        <p:spPr>
          <a:xfrm>
            <a:off x="5715000" y="3886200"/>
            <a:ext cx="1577975" cy="396875"/>
          </a:xfrm>
          <a:prstGeom prst="rect">
            <a:avLst/>
          </a:prstGeom>
          <a:noFill/>
          <a:ln w="9525">
            <a:noFill/>
          </a:ln>
        </p:spPr>
        <p:txBody>
          <a:bodyPr wrap="none" lIns="90000" tIns="46800" rIns="90000" bIns="46800" anchor="t" anchorCtr="0">
            <a:spAutoFit/>
          </a:bodyPr>
          <a:lstStyle/>
          <a:p>
            <a:pPr marL="457200" indent="-457200" algn="ctr">
              <a:spcBef>
                <a:spcPct val="30000"/>
              </a:spcBef>
            </a:pPr>
            <a:r>
              <a:rPr lang="en-US" altLang="zh-CN" sz="2000" dirty="0">
                <a:solidFill>
                  <a:schemeClr val="bg1"/>
                </a:solidFill>
                <a:latin typeface="Times New Roman" panose="02020603050405020304" pitchFamily="18" charset="0"/>
                <a:ea typeface="宋体" panose="02010600030101010101" pitchFamily="2" charset="-122"/>
              </a:rPr>
              <a:t>13. </a:t>
            </a:r>
            <a:r>
              <a:rPr lang="zh-CN" altLang="en-US" sz="2000" dirty="0">
                <a:solidFill>
                  <a:schemeClr val="bg1"/>
                </a:solidFill>
                <a:latin typeface="Times New Roman" panose="02020603050405020304" pitchFamily="18" charset="0"/>
                <a:ea typeface="宋体" panose="02010600030101010101" pitchFamily="2" charset="-122"/>
              </a:rPr>
              <a:t>废弃处置</a:t>
            </a:r>
          </a:p>
        </p:txBody>
      </p:sp>
      <p:sp>
        <p:nvSpPr>
          <p:cNvPr id="31763" name="Rectangle 19"/>
          <p:cNvSpPr/>
          <p:nvPr/>
        </p:nvSpPr>
        <p:spPr>
          <a:xfrm>
            <a:off x="5024438" y="4572000"/>
            <a:ext cx="1577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14. </a:t>
            </a:r>
            <a:r>
              <a:rPr lang="zh-CN" altLang="en-US" sz="2000" dirty="0">
                <a:solidFill>
                  <a:schemeClr val="bg1"/>
                </a:solidFill>
                <a:latin typeface="Times New Roman" panose="02020603050405020304" pitchFamily="18" charset="0"/>
                <a:ea typeface="宋体" panose="02010600030101010101" pitchFamily="2" charset="-122"/>
              </a:rPr>
              <a:t>运输信息</a:t>
            </a:r>
          </a:p>
        </p:txBody>
      </p:sp>
      <p:sp>
        <p:nvSpPr>
          <p:cNvPr id="31764" name="Rectangle 20"/>
          <p:cNvSpPr/>
          <p:nvPr/>
        </p:nvSpPr>
        <p:spPr>
          <a:xfrm>
            <a:off x="4648200" y="5181600"/>
            <a:ext cx="1577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15. </a:t>
            </a:r>
            <a:r>
              <a:rPr lang="zh-CN" altLang="en-US" sz="2000" dirty="0">
                <a:solidFill>
                  <a:schemeClr val="bg1"/>
                </a:solidFill>
                <a:latin typeface="Times New Roman" panose="02020603050405020304" pitchFamily="18" charset="0"/>
                <a:ea typeface="宋体" panose="02010600030101010101" pitchFamily="2" charset="-122"/>
              </a:rPr>
              <a:t>法规信息</a:t>
            </a:r>
          </a:p>
        </p:txBody>
      </p:sp>
      <p:sp>
        <p:nvSpPr>
          <p:cNvPr id="31765" name="Rectangle 21"/>
          <p:cNvSpPr/>
          <p:nvPr/>
        </p:nvSpPr>
        <p:spPr>
          <a:xfrm>
            <a:off x="3200400" y="5562600"/>
            <a:ext cx="1577975" cy="396875"/>
          </a:xfrm>
          <a:prstGeom prst="rect">
            <a:avLst/>
          </a:prstGeom>
          <a:noFill/>
          <a:ln w="9525">
            <a:noFill/>
          </a:ln>
        </p:spPr>
        <p:txBody>
          <a:bodyPr wrap="none" lIns="90000" tIns="46800" rIns="90000" bIns="46800" anchor="t" anchorCtr="0">
            <a:spAutoFit/>
          </a:bodyPr>
          <a:lstStyle/>
          <a:p>
            <a:pPr algn="ctr"/>
            <a:r>
              <a:rPr lang="en-US" altLang="zh-CN" sz="2000" dirty="0">
                <a:solidFill>
                  <a:schemeClr val="bg1"/>
                </a:solidFill>
                <a:latin typeface="Times New Roman" panose="02020603050405020304" pitchFamily="18" charset="0"/>
                <a:ea typeface="宋体" panose="02010600030101010101" pitchFamily="2" charset="-122"/>
              </a:rPr>
              <a:t>16. </a:t>
            </a:r>
            <a:r>
              <a:rPr lang="zh-CN" altLang="en-US" sz="2000" dirty="0">
                <a:solidFill>
                  <a:schemeClr val="bg1"/>
                </a:solidFill>
                <a:latin typeface="Times New Roman" panose="02020603050405020304" pitchFamily="18" charset="0"/>
                <a:ea typeface="宋体" panose="02010600030101010101" pitchFamily="2" charset="-122"/>
              </a:rPr>
              <a:t>其他信息</a:t>
            </a:r>
          </a:p>
        </p:txBody>
      </p:sp>
      <p:sp>
        <p:nvSpPr>
          <p:cNvPr id="31766" name="Line 22"/>
          <p:cNvSpPr/>
          <p:nvPr/>
        </p:nvSpPr>
        <p:spPr>
          <a:xfrm>
            <a:off x="2667000" y="1981200"/>
            <a:ext cx="838200" cy="1066800"/>
          </a:xfrm>
          <a:prstGeom prst="line">
            <a:avLst/>
          </a:prstGeom>
          <a:ln w="15875" cap="flat" cmpd="sng">
            <a:solidFill>
              <a:schemeClr val="bg2"/>
            </a:solidFill>
            <a:prstDash val="solid"/>
            <a:round/>
            <a:headEnd type="none" w="med" len="med"/>
            <a:tailEnd type="none" w="med" len="med"/>
          </a:ln>
        </p:spPr>
      </p:sp>
      <p:sp>
        <p:nvSpPr>
          <p:cNvPr id="31767" name="Line 23"/>
          <p:cNvSpPr/>
          <p:nvPr/>
        </p:nvSpPr>
        <p:spPr>
          <a:xfrm>
            <a:off x="2362200" y="2590800"/>
            <a:ext cx="914400" cy="533400"/>
          </a:xfrm>
          <a:prstGeom prst="line">
            <a:avLst/>
          </a:prstGeom>
          <a:ln w="15875" cap="flat" cmpd="sng">
            <a:solidFill>
              <a:schemeClr val="bg2"/>
            </a:solidFill>
            <a:prstDash val="solid"/>
            <a:round/>
            <a:headEnd type="none" w="med" len="med"/>
            <a:tailEnd type="none" w="med" len="med"/>
          </a:ln>
        </p:spPr>
      </p:sp>
      <p:sp>
        <p:nvSpPr>
          <p:cNvPr id="31768" name="Line 24"/>
          <p:cNvSpPr/>
          <p:nvPr/>
        </p:nvSpPr>
        <p:spPr>
          <a:xfrm>
            <a:off x="2438400" y="3200400"/>
            <a:ext cx="762000" cy="228600"/>
          </a:xfrm>
          <a:prstGeom prst="line">
            <a:avLst/>
          </a:prstGeom>
          <a:ln w="15875" cap="flat" cmpd="sng">
            <a:solidFill>
              <a:schemeClr val="bg2"/>
            </a:solidFill>
            <a:prstDash val="solid"/>
            <a:round/>
            <a:headEnd type="none" w="med" len="med"/>
            <a:tailEnd type="none" w="med" len="med"/>
          </a:ln>
        </p:spPr>
      </p:sp>
      <p:sp>
        <p:nvSpPr>
          <p:cNvPr id="31769" name="Line 25"/>
          <p:cNvSpPr/>
          <p:nvPr/>
        </p:nvSpPr>
        <p:spPr>
          <a:xfrm>
            <a:off x="2667000" y="3657600"/>
            <a:ext cx="533400" cy="0"/>
          </a:xfrm>
          <a:prstGeom prst="line">
            <a:avLst/>
          </a:prstGeom>
          <a:ln w="15875" cap="flat" cmpd="sng">
            <a:solidFill>
              <a:schemeClr val="bg2"/>
            </a:solidFill>
            <a:prstDash val="solid"/>
            <a:round/>
            <a:headEnd type="none" w="med" len="med"/>
            <a:tailEnd type="none" w="med" len="med"/>
          </a:ln>
        </p:spPr>
      </p:sp>
      <p:sp>
        <p:nvSpPr>
          <p:cNvPr id="31770" name="Line 26"/>
          <p:cNvSpPr/>
          <p:nvPr/>
        </p:nvSpPr>
        <p:spPr>
          <a:xfrm flipV="1">
            <a:off x="2819400" y="3886200"/>
            <a:ext cx="457200" cy="457200"/>
          </a:xfrm>
          <a:prstGeom prst="line">
            <a:avLst/>
          </a:prstGeom>
          <a:ln w="15875" cap="flat" cmpd="sng">
            <a:solidFill>
              <a:schemeClr val="bg2"/>
            </a:solidFill>
            <a:prstDash val="solid"/>
            <a:round/>
            <a:headEnd type="none" w="med" len="med"/>
            <a:tailEnd type="none" w="med" len="med"/>
          </a:ln>
        </p:spPr>
      </p:sp>
      <p:sp>
        <p:nvSpPr>
          <p:cNvPr id="31771" name="Line 27"/>
          <p:cNvSpPr/>
          <p:nvPr/>
        </p:nvSpPr>
        <p:spPr>
          <a:xfrm flipV="1">
            <a:off x="2895600" y="4038600"/>
            <a:ext cx="533400" cy="914400"/>
          </a:xfrm>
          <a:prstGeom prst="line">
            <a:avLst/>
          </a:prstGeom>
          <a:ln w="15875" cap="flat" cmpd="sng">
            <a:solidFill>
              <a:schemeClr val="bg2"/>
            </a:solidFill>
            <a:prstDash val="solid"/>
            <a:round/>
            <a:headEnd type="none" w="med" len="med"/>
            <a:tailEnd type="none" w="med" len="med"/>
          </a:ln>
        </p:spPr>
      </p:sp>
      <p:sp>
        <p:nvSpPr>
          <p:cNvPr id="31772" name="Line 28"/>
          <p:cNvSpPr/>
          <p:nvPr/>
        </p:nvSpPr>
        <p:spPr>
          <a:xfrm flipV="1">
            <a:off x="3048000" y="4191000"/>
            <a:ext cx="609600" cy="1295400"/>
          </a:xfrm>
          <a:prstGeom prst="line">
            <a:avLst/>
          </a:prstGeom>
          <a:ln w="15875" cap="flat" cmpd="sng">
            <a:solidFill>
              <a:schemeClr val="bg2"/>
            </a:solidFill>
            <a:prstDash val="solid"/>
            <a:round/>
            <a:headEnd type="none" w="med" len="med"/>
            <a:tailEnd type="none" w="med" len="med"/>
          </a:ln>
        </p:spPr>
      </p:sp>
      <p:sp>
        <p:nvSpPr>
          <p:cNvPr id="31773" name="Line 29"/>
          <p:cNvSpPr/>
          <p:nvPr/>
        </p:nvSpPr>
        <p:spPr>
          <a:xfrm>
            <a:off x="4191000" y="4572000"/>
            <a:ext cx="0" cy="990600"/>
          </a:xfrm>
          <a:prstGeom prst="line">
            <a:avLst/>
          </a:prstGeom>
          <a:ln w="15875" cap="flat" cmpd="sng">
            <a:solidFill>
              <a:schemeClr val="bg2"/>
            </a:solidFill>
            <a:prstDash val="solid"/>
            <a:round/>
            <a:headEnd type="none" w="med" len="med"/>
            <a:tailEnd type="none" w="med" len="med"/>
          </a:ln>
        </p:spPr>
      </p:sp>
      <p:sp>
        <p:nvSpPr>
          <p:cNvPr id="31774" name="Line 30"/>
          <p:cNvSpPr/>
          <p:nvPr/>
        </p:nvSpPr>
        <p:spPr>
          <a:xfrm>
            <a:off x="4419600" y="4495800"/>
            <a:ext cx="381000" cy="685800"/>
          </a:xfrm>
          <a:prstGeom prst="line">
            <a:avLst/>
          </a:prstGeom>
          <a:ln w="15875" cap="flat" cmpd="sng">
            <a:solidFill>
              <a:schemeClr val="bg2"/>
            </a:solidFill>
            <a:prstDash val="solid"/>
            <a:round/>
            <a:headEnd type="none" w="med" len="med"/>
            <a:tailEnd type="none" w="med" len="med"/>
          </a:ln>
        </p:spPr>
      </p:sp>
      <p:sp>
        <p:nvSpPr>
          <p:cNvPr id="31775" name="Line 31"/>
          <p:cNvSpPr/>
          <p:nvPr/>
        </p:nvSpPr>
        <p:spPr>
          <a:xfrm>
            <a:off x="4800600" y="4343400"/>
            <a:ext cx="304800" cy="304800"/>
          </a:xfrm>
          <a:prstGeom prst="line">
            <a:avLst/>
          </a:prstGeom>
          <a:ln w="15875" cap="flat" cmpd="sng">
            <a:solidFill>
              <a:schemeClr val="bg2"/>
            </a:solidFill>
            <a:prstDash val="solid"/>
            <a:round/>
            <a:headEnd type="none" w="med" len="med"/>
            <a:tailEnd type="none" w="med" len="med"/>
          </a:ln>
        </p:spPr>
      </p:sp>
      <p:sp>
        <p:nvSpPr>
          <p:cNvPr id="31776" name="Line 32"/>
          <p:cNvSpPr/>
          <p:nvPr/>
        </p:nvSpPr>
        <p:spPr>
          <a:xfrm>
            <a:off x="5105400" y="3886200"/>
            <a:ext cx="685800" cy="228600"/>
          </a:xfrm>
          <a:prstGeom prst="line">
            <a:avLst/>
          </a:prstGeom>
          <a:ln w="15875" cap="flat" cmpd="sng">
            <a:solidFill>
              <a:schemeClr val="bg2"/>
            </a:solidFill>
            <a:prstDash val="solid"/>
            <a:round/>
            <a:headEnd type="none" w="med" len="med"/>
            <a:tailEnd type="none" w="med" len="med"/>
          </a:ln>
        </p:spPr>
      </p:sp>
      <p:sp>
        <p:nvSpPr>
          <p:cNvPr id="31777" name="Line 33"/>
          <p:cNvSpPr/>
          <p:nvPr/>
        </p:nvSpPr>
        <p:spPr>
          <a:xfrm>
            <a:off x="5105400" y="3429000"/>
            <a:ext cx="381000" cy="0"/>
          </a:xfrm>
          <a:prstGeom prst="line">
            <a:avLst/>
          </a:prstGeom>
          <a:ln w="15875" cap="flat" cmpd="sng">
            <a:solidFill>
              <a:schemeClr val="bg2"/>
            </a:solidFill>
            <a:prstDash val="solid"/>
            <a:round/>
            <a:headEnd type="none" w="med" len="med"/>
            <a:tailEnd type="none" w="med" len="med"/>
          </a:ln>
        </p:spPr>
      </p:sp>
      <p:sp>
        <p:nvSpPr>
          <p:cNvPr id="31778" name="Line 34"/>
          <p:cNvSpPr/>
          <p:nvPr/>
        </p:nvSpPr>
        <p:spPr>
          <a:xfrm flipV="1">
            <a:off x="4953000" y="2667000"/>
            <a:ext cx="457200" cy="381000"/>
          </a:xfrm>
          <a:prstGeom prst="line">
            <a:avLst/>
          </a:prstGeom>
          <a:ln w="15875" cap="flat" cmpd="sng">
            <a:solidFill>
              <a:schemeClr val="bg2"/>
            </a:solidFill>
            <a:prstDash val="solid"/>
            <a:round/>
            <a:headEnd type="none" w="med" len="med"/>
            <a:tailEnd type="none" w="med" len="med"/>
          </a:ln>
        </p:spPr>
      </p:sp>
      <p:sp>
        <p:nvSpPr>
          <p:cNvPr id="31779" name="Line 35"/>
          <p:cNvSpPr/>
          <p:nvPr/>
        </p:nvSpPr>
        <p:spPr>
          <a:xfrm flipV="1">
            <a:off x="3962400" y="2133600"/>
            <a:ext cx="0" cy="762000"/>
          </a:xfrm>
          <a:prstGeom prst="line">
            <a:avLst/>
          </a:prstGeom>
          <a:ln w="15875" cap="flat" cmpd="sng">
            <a:solidFill>
              <a:schemeClr val="bg2"/>
            </a:solidFill>
            <a:prstDash val="solid"/>
            <a:round/>
            <a:headEnd type="none" w="med" len="med"/>
            <a:tailEnd type="none" w="med" len="med"/>
          </a:ln>
        </p:spPr>
      </p:sp>
      <p:sp>
        <p:nvSpPr>
          <p:cNvPr id="31780" name="Line 36"/>
          <p:cNvSpPr/>
          <p:nvPr/>
        </p:nvSpPr>
        <p:spPr>
          <a:xfrm flipV="1">
            <a:off x="4419600" y="1371600"/>
            <a:ext cx="381000" cy="1371600"/>
          </a:xfrm>
          <a:prstGeom prst="line">
            <a:avLst/>
          </a:prstGeom>
          <a:ln w="15875" cap="flat" cmpd="sng">
            <a:solidFill>
              <a:schemeClr val="bg2"/>
            </a:solidFill>
            <a:prstDash val="solid"/>
            <a:round/>
            <a:headEnd type="none" w="med" len="med"/>
            <a:tailEnd type="none" w="med" len="med"/>
          </a:ln>
        </p:spPr>
      </p:sp>
      <p:sp>
        <p:nvSpPr>
          <p:cNvPr id="31781" name="Line 37"/>
          <p:cNvSpPr/>
          <p:nvPr/>
        </p:nvSpPr>
        <p:spPr>
          <a:xfrm flipV="1">
            <a:off x="4724400" y="2133600"/>
            <a:ext cx="381000" cy="533400"/>
          </a:xfrm>
          <a:prstGeom prst="line">
            <a:avLst/>
          </a:prstGeom>
          <a:ln w="15875" cap="flat" cmpd="sng">
            <a:solidFill>
              <a:schemeClr val="bg2"/>
            </a:solidFill>
            <a:prstDash val="solid"/>
            <a:round/>
            <a:headEnd type="none" w="med" len="med"/>
            <a:tailEnd type="none" w="med" len="med"/>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69" name="Group 2"/>
          <p:cNvGrpSpPr/>
          <p:nvPr/>
        </p:nvGrpSpPr>
        <p:grpSpPr>
          <a:xfrm>
            <a:off x="2214563" y="428625"/>
            <a:ext cx="6929437" cy="792163"/>
            <a:chOff x="0" y="0"/>
            <a:chExt cx="3681" cy="596"/>
          </a:xfrm>
        </p:grpSpPr>
        <p:grpSp>
          <p:nvGrpSpPr>
            <p:cNvPr id="32770" name="Group 3"/>
            <p:cNvGrpSpPr/>
            <p:nvPr/>
          </p:nvGrpSpPr>
          <p:grpSpPr>
            <a:xfrm>
              <a:off x="0" y="14"/>
              <a:ext cx="3681" cy="582"/>
              <a:chOff x="0" y="0"/>
              <a:chExt cx="3633216" cy="792480"/>
            </a:xfrm>
          </p:grpSpPr>
          <p:pic>
            <p:nvPicPr>
              <p:cNvPr id="32771" name="AutoShape 21"/>
              <p:cNvPicPr/>
              <p:nvPr/>
            </p:nvPicPr>
            <p:blipFill>
              <a:blip r:embed="rId2"/>
              <a:stretch>
                <a:fillRect/>
              </a:stretch>
            </p:blipFill>
            <p:spPr>
              <a:xfrm>
                <a:off x="0" y="0"/>
                <a:ext cx="3633216" cy="792480"/>
              </a:xfrm>
              <a:prstGeom prst="rect">
                <a:avLst/>
              </a:prstGeom>
              <a:noFill/>
              <a:ln w="9525">
                <a:noFill/>
              </a:ln>
            </p:spPr>
          </p:pic>
          <p:sp>
            <p:nvSpPr>
              <p:cNvPr id="32772" name="Text Box 7"/>
              <p:cNvSpPr txBox="1"/>
              <p:nvPr/>
            </p:nvSpPr>
            <p:spPr>
              <a:xfrm rot="5400000">
                <a:off x="1197342" y="-1060611"/>
                <a:ext cx="655736" cy="2913879"/>
              </a:xfrm>
              <a:prstGeom prst="rect">
                <a:avLst/>
              </a:prstGeom>
              <a:noFill/>
              <a:ln w="9525">
                <a:noFill/>
              </a:ln>
            </p:spPr>
            <p:txBody>
              <a:bodyPr rot="10800000" vert="eaVert" wrap="none" anchor="ctr" anchorCtr="0"/>
              <a:lstStyle/>
              <a:p>
                <a:endParaRPr lang="zh-CN" altLang="en-US" sz="3200" dirty="0">
                  <a:latin typeface="Arial" panose="020B0604020202020204" pitchFamily="34" charset="0"/>
                  <a:ea typeface="宋体" panose="02010600030101010101" pitchFamily="2" charset="-122"/>
                </a:endParaRPr>
              </a:p>
            </p:txBody>
          </p:sp>
        </p:grpSp>
        <p:sp>
          <p:nvSpPr>
            <p:cNvPr id="32773" name="Rectangle 22"/>
            <p:cNvSpPr/>
            <p:nvPr/>
          </p:nvSpPr>
          <p:spPr>
            <a:xfrm>
              <a:off x="84" y="0"/>
              <a:ext cx="2948" cy="440"/>
            </a:xfrm>
            <a:prstGeom prst="rect">
              <a:avLst/>
            </a:prstGeom>
            <a:noFill/>
            <a:ln w="9525">
              <a:noFill/>
            </a:ln>
          </p:spPr>
          <p:txBody>
            <a:bodyPr anchor="t" anchorCtr="0">
              <a:spAutoFit/>
            </a:bodyPr>
            <a:lstStyle/>
            <a:p>
              <a:pPr algn="ctr"/>
              <a:r>
                <a:rPr lang="zh-CN" altLang="en-US" sz="3200" b="1" dirty="0">
                  <a:solidFill>
                    <a:srgbClr val="0000CC"/>
                  </a:solidFill>
                  <a:latin typeface="黑体" panose="02010609060101010101" pitchFamily="49" charset="-122"/>
                  <a:ea typeface="黑体" panose="02010609060101010101" pitchFamily="49" charset="-122"/>
                </a:rPr>
                <a:t>  </a:t>
              </a:r>
              <a:endParaRPr lang="zh-CN" altLang="en-US" sz="3200" b="1" dirty="0">
                <a:solidFill>
                  <a:srgbClr val="0000CC"/>
                </a:solidFill>
                <a:latin typeface="Arial Black" panose="020B0A04020102020204" pitchFamily="34" charset="0"/>
                <a:ea typeface="宋体" panose="02010600030101010101" pitchFamily="2" charset="-122"/>
              </a:endParaRPr>
            </a:p>
          </p:txBody>
        </p:sp>
      </p:grpSp>
      <p:sp>
        <p:nvSpPr>
          <p:cNvPr id="32774" name="Text Box 7"/>
          <p:cNvSpPr txBox="1"/>
          <p:nvPr/>
        </p:nvSpPr>
        <p:spPr>
          <a:xfrm>
            <a:off x="2214563" y="500063"/>
            <a:ext cx="5786437" cy="584200"/>
          </a:xfrm>
          <a:prstGeom prst="rect">
            <a:avLst/>
          </a:prstGeom>
          <a:noFill/>
          <a:ln w="9525">
            <a:noFill/>
          </a:ln>
        </p:spPr>
        <p:txBody>
          <a:bodyPr anchor="t" anchorCtr="0">
            <a:spAutoFit/>
          </a:bodyPr>
          <a:lstStyle/>
          <a:p>
            <a:r>
              <a:rPr lang="zh-CN" altLang="en-US" sz="3200" b="1" dirty="0">
                <a:solidFill>
                  <a:schemeClr val="bg2"/>
                </a:solidFill>
                <a:latin typeface="Arial" panose="020B0604020202020204" pitchFamily="34" charset="0"/>
                <a:ea typeface="宋体" panose="02010600030101010101" pitchFamily="2" charset="-122"/>
              </a:rPr>
              <a:t>第5章危险化学品的危害</a:t>
            </a:r>
          </a:p>
        </p:txBody>
      </p:sp>
      <p:sp>
        <p:nvSpPr>
          <p:cNvPr id="32775" name="Rectangle 2"/>
          <p:cNvSpPr>
            <a:spLocks noGrp="1"/>
          </p:cNvSpPr>
          <p:nvPr>
            <p:ph idx="1"/>
          </p:nvPr>
        </p:nvSpPr>
        <p:spPr>
          <a:xfrm>
            <a:off x="1214438" y="1839913"/>
            <a:ext cx="6934200" cy="4449762"/>
          </a:xfrm>
          <a:solidFill>
            <a:srgbClr val="CCFFCC"/>
          </a:solidFill>
          <a:ln/>
        </p:spPr>
        <p:txBody>
          <a:bodyPr vert="horz" wrap="square" lIns="91440" tIns="45720" rIns="91440" bIns="45720" anchor="t" anchorCtr="0"/>
          <a:lstStyle/>
          <a:p>
            <a:pPr>
              <a:lnSpc>
                <a:spcPct val="130000"/>
              </a:lnSpc>
            </a:pPr>
            <a:r>
              <a:rPr lang="zh-CN" altLang="en-US" sz="2400" b="1" dirty="0"/>
              <a:t>按照企业职工伤亡事故分类标准（</a:t>
            </a:r>
            <a:r>
              <a:rPr lang="en-US" altLang="zh-CN" sz="2400" b="1" dirty="0"/>
              <a:t>20</a:t>
            </a:r>
            <a:r>
              <a:rPr lang="zh-CN" altLang="en-US" sz="2400" b="1" dirty="0"/>
              <a:t>类事故）</a:t>
            </a:r>
          </a:p>
          <a:p>
            <a:pPr>
              <a:lnSpc>
                <a:spcPct val="130000"/>
              </a:lnSpc>
            </a:pPr>
            <a:r>
              <a:rPr lang="zh-CN" altLang="en-US" sz="2400" b="1" dirty="0"/>
              <a:t>直接危害： 灼烫（腐蚀品）、火灾（易燃液体、易燃固体、自燃物品和遇湿易燃物品、氧化剂和有机过氧化物）、容器爆炸（压缩气体和液化气体）、其它爆炸（压缩气体和液化气体、易燃液体）、中毒和窒息（压缩气体和液化气体、有毒品）。</a:t>
            </a:r>
          </a:p>
          <a:p>
            <a:pPr>
              <a:lnSpc>
                <a:spcPct val="130000"/>
              </a:lnSpc>
            </a:pPr>
            <a:r>
              <a:rPr lang="zh-CN" altLang="en-US" sz="2400" b="1" dirty="0"/>
              <a:t>间接危害：物体打击、车辆伤害。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idx="1"/>
          </p:nvPr>
        </p:nvSpPr>
        <p:spPr>
          <a:xfrm>
            <a:off x="1219200" y="1214438"/>
            <a:ext cx="6934200" cy="5064125"/>
          </a:xfrm>
          <a:solidFill>
            <a:srgbClr val="CCFFCC"/>
          </a:solidFill>
        </p:spPr>
        <p:txBody>
          <a:bodyPr vert="horz" lIns="91440" tIns="45720" rIns="91440" bIns="45720" rtlCol="0">
            <a:normAutofit/>
          </a:bodyPr>
          <a:lstStyle/>
          <a:p>
            <a:pPr marL="342900" marR="0" lvl="0" indent="-342900" algn="l" defTabSz="914400" rtl="0" eaLnBrk="1" fontAlgn="auto" latinLnBrk="0" hangingPunct="1">
              <a:lnSpc>
                <a:spcPct val="130000"/>
              </a:lnSpc>
              <a:spcBef>
                <a:spcPct val="20000"/>
              </a:spcBef>
              <a:spcAft>
                <a:spcPts val="0"/>
              </a:spcAft>
              <a:buClrTx/>
              <a:buSzTx/>
              <a:buFont typeface="Arial" panose="020B0604020202020204" pitchFamily="34" charset="0"/>
              <a:buChar char="•"/>
              <a:defRPr/>
            </a:pPr>
            <a:r>
              <a:rPr kumimoji="0" lang="zh-CN" altLang="en-US" sz="2800" b="0" i="0" u="none" strike="noStrike" kern="1200" cap="none" spc="0" normalizeH="0" baseline="0" noProof="1">
                <a:ln>
                  <a:noFill/>
                </a:ln>
                <a:solidFill>
                  <a:schemeClr val="tx1"/>
                </a:solidFill>
                <a:effectLst/>
                <a:uLnTx/>
                <a:uFillTx/>
                <a:latin typeface="+mn-lt"/>
                <a:ea typeface="+mn-ea"/>
                <a:cs typeface="+mn-cs"/>
              </a:rPr>
              <a:t>从理化、健康、环境方面总结危害</a:t>
            </a:r>
          </a:p>
          <a:p>
            <a:pPr marL="342900" marR="0" lvl="0" indent="-342900" algn="l" defTabSz="914400" rtl="0" eaLnBrk="1" fontAlgn="auto" latinLnBrk="0" hangingPunct="1">
              <a:lnSpc>
                <a:spcPct val="130000"/>
              </a:lnSpc>
              <a:spcBef>
                <a:spcPct val="20000"/>
              </a:spcBef>
              <a:spcAft>
                <a:spcPts val="0"/>
              </a:spcAft>
              <a:buClrTx/>
              <a:buSzTx/>
              <a:buFont typeface="Arial" panose="020B0604020202020204" pitchFamily="34" charset="0"/>
              <a:buChar char="•"/>
              <a:defRPr/>
            </a:pPr>
            <a:r>
              <a:rPr kumimoji="0" lang="zh-CN" altLang="en-US" sz="2800" b="0" i="0" u="none" strike="noStrike" kern="1200" cap="none" spc="0" normalizeH="0" baseline="0" noProof="1">
                <a:ln>
                  <a:noFill/>
                </a:ln>
                <a:solidFill>
                  <a:schemeClr val="tx1"/>
                </a:solidFill>
                <a:effectLst/>
                <a:uLnTx/>
                <a:uFillTx/>
                <a:latin typeface="+mn-lt"/>
                <a:ea typeface="+mn-ea"/>
                <a:cs typeface="+mn-cs"/>
              </a:rPr>
              <a:t>爆炸性、易燃性、氧化性、金属腐蚀、急性毒性、皮肤腐蚀/刺激、严重眼损伤/眼刺激、呼吸或皮肤过敏、生殖细胞致突变性、致癌性、生殖毒性、特异性靶器官系统毒性——一次接触、特异性靶器官系统毒性——反复接触、危害水生环境</a:t>
            </a:r>
          </a:p>
          <a:p>
            <a:pPr marL="0" marR="0" lvl="0" indent="0" algn="l" defTabSz="914400" rtl="0" eaLnBrk="1" fontAlgn="auto" latinLnBrk="0" hangingPunct="1">
              <a:lnSpc>
                <a:spcPct val="130000"/>
              </a:lnSpc>
              <a:spcBef>
                <a:spcPct val="20000"/>
              </a:spcBef>
              <a:spcAft>
                <a:spcPts val="0"/>
              </a:spcAft>
              <a:buClrTx/>
              <a:buSzTx/>
              <a:buFont typeface="Wingdings" panose="05000000000000000000" pitchFamily="2" charset="2"/>
              <a:buNone/>
              <a:defRPr/>
            </a:pPr>
            <a:endParaRPr kumimoji="0" lang="zh-CN" altLang="en-US" sz="2800" b="0" i="0" u="none" strike="noStrike" kern="1200" cap="none" spc="0" normalizeH="0" baseline="0" noProof="1">
              <a:ln>
                <a:noFill/>
              </a:ln>
              <a:solidFill>
                <a:schemeClr val="tx1"/>
              </a:solidFill>
              <a:effectLst/>
              <a:uLnTx/>
              <a:uFillTx/>
              <a:latin typeface="+mn-lt"/>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7" name="Group 5"/>
          <p:cNvGrpSpPr/>
          <p:nvPr/>
        </p:nvGrpSpPr>
        <p:grpSpPr>
          <a:xfrm>
            <a:off x="2786063" y="285750"/>
            <a:ext cx="5543550" cy="793750"/>
            <a:chOff x="0" y="0"/>
            <a:chExt cx="3681" cy="596"/>
          </a:xfrm>
        </p:grpSpPr>
        <p:grpSp>
          <p:nvGrpSpPr>
            <p:cNvPr id="34818" name="Group 6"/>
            <p:cNvGrpSpPr/>
            <p:nvPr/>
          </p:nvGrpSpPr>
          <p:grpSpPr>
            <a:xfrm>
              <a:off x="0" y="14"/>
              <a:ext cx="3681" cy="582"/>
              <a:chOff x="0" y="0"/>
              <a:chExt cx="3633216" cy="792480"/>
            </a:xfrm>
          </p:grpSpPr>
          <p:pic>
            <p:nvPicPr>
              <p:cNvPr id="34819" name="AutoShape 21"/>
              <p:cNvPicPr/>
              <p:nvPr/>
            </p:nvPicPr>
            <p:blipFill>
              <a:blip r:embed="rId3"/>
              <a:stretch>
                <a:fillRect/>
              </a:stretch>
            </p:blipFill>
            <p:spPr>
              <a:xfrm>
                <a:off x="0" y="0"/>
                <a:ext cx="3633216" cy="792480"/>
              </a:xfrm>
              <a:prstGeom prst="rect">
                <a:avLst/>
              </a:prstGeom>
              <a:noFill/>
              <a:ln w="9525">
                <a:noFill/>
              </a:ln>
            </p:spPr>
          </p:pic>
          <p:sp>
            <p:nvSpPr>
              <p:cNvPr id="34820" name="Text Box 7"/>
              <p:cNvSpPr txBox="1"/>
              <p:nvPr/>
            </p:nvSpPr>
            <p:spPr>
              <a:xfrm rot="5400000">
                <a:off x="1197342" y="-1060611"/>
                <a:ext cx="655736" cy="2913879"/>
              </a:xfrm>
              <a:prstGeom prst="rect">
                <a:avLst/>
              </a:prstGeom>
              <a:noFill/>
              <a:ln w="9525">
                <a:noFill/>
              </a:ln>
            </p:spPr>
            <p:txBody>
              <a:bodyPr wrap="none" anchor="ctr" anchorCtr="0"/>
              <a:lstStyle/>
              <a:p>
                <a:endParaRPr lang="zh-CN" altLang="en-US" dirty="0">
                  <a:latin typeface="Arial" panose="020B0604020202020204" pitchFamily="34" charset="0"/>
                  <a:ea typeface="宋体" panose="02010600030101010101" pitchFamily="2" charset="-122"/>
                </a:endParaRPr>
              </a:p>
            </p:txBody>
          </p:sp>
        </p:grpSp>
        <p:sp>
          <p:nvSpPr>
            <p:cNvPr id="34821" name="Rectangle 22"/>
            <p:cNvSpPr/>
            <p:nvPr/>
          </p:nvSpPr>
          <p:spPr>
            <a:xfrm>
              <a:off x="84" y="0"/>
              <a:ext cx="2948" cy="435"/>
            </a:xfrm>
            <a:prstGeom prst="rect">
              <a:avLst/>
            </a:prstGeom>
            <a:noFill/>
            <a:ln w="9525">
              <a:noFill/>
            </a:ln>
          </p:spPr>
          <p:txBody>
            <a:bodyPr anchor="t" anchorCtr="0">
              <a:spAutoFit/>
            </a:bodyPr>
            <a:lstStyle/>
            <a:p>
              <a:pPr algn="ctr"/>
              <a:r>
                <a:rPr lang="zh-CN" altLang="en-US" sz="3200" b="1" dirty="0">
                  <a:solidFill>
                    <a:srgbClr val="0000CC"/>
                  </a:solidFill>
                  <a:latin typeface="黑体" panose="02010609060101010101" pitchFamily="49" charset="-122"/>
                  <a:ea typeface="黑体" panose="02010609060101010101" pitchFamily="49" charset="-122"/>
                </a:rPr>
                <a:t>  </a:t>
              </a:r>
              <a:endParaRPr lang="zh-CN" altLang="en-US" b="1" dirty="0">
                <a:solidFill>
                  <a:srgbClr val="0000CC"/>
                </a:solidFill>
                <a:latin typeface="Arial Black" panose="020B0A04020102020204" pitchFamily="34" charset="0"/>
                <a:ea typeface="宋体" panose="02010600030101010101" pitchFamily="2" charset="-122"/>
              </a:endParaRPr>
            </a:p>
          </p:txBody>
        </p:sp>
      </p:grpSp>
      <p:sp>
        <p:nvSpPr>
          <p:cNvPr id="34822" name="Rectangle 2"/>
          <p:cNvSpPr>
            <a:spLocks noGrp="1"/>
          </p:cNvSpPr>
          <p:nvPr>
            <p:ph idx="1"/>
          </p:nvPr>
        </p:nvSpPr>
        <p:spPr>
          <a:xfrm>
            <a:off x="755650" y="1196975"/>
            <a:ext cx="4953000" cy="4267200"/>
          </a:xfrm>
          <a:ln/>
        </p:spPr>
        <p:txBody>
          <a:bodyPr vert="horz" wrap="square" lIns="91440" tIns="45720" rIns="91440" bIns="45720" anchor="t" anchorCtr="0"/>
          <a:lstStyle/>
          <a:p>
            <a:pPr>
              <a:lnSpc>
                <a:spcPct val="150000"/>
              </a:lnSpc>
              <a:buClr>
                <a:schemeClr val="tx1"/>
              </a:buClr>
              <a:buFont typeface="Wingdings" panose="05000000000000000000" pitchFamily="2" charset="2"/>
              <a:buNone/>
            </a:pPr>
            <a:r>
              <a:rPr lang="zh-CN" altLang="en-US" sz="3600" dirty="0"/>
              <a:t>主要内容</a:t>
            </a:r>
          </a:p>
          <a:p>
            <a:pPr>
              <a:lnSpc>
                <a:spcPct val="135000"/>
              </a:lnSpc>
              <a:spcBef>
                <a:spcPct val="0"/>
              </a:spcBef>
              <a:buClr>
                <a:schemeClr val="tx1"/>
              </a:buClr>
              <a:buFont typeface="Wingdings" panose="05000000000000000000" pitchFamily="2" charset="2"/>
              <a:buChar char="u"/>
            </a:pPr>
            <a:r>
              <a:rPr lang="zh-CN" altLang="en-US" sz="3600" dirty="0"/>
              <a:t>化学品运输</a:t>
            </a:r>
          </a:p>
          <a:p>
            <a:pPr>
              <a:lnSpc>
                <a:spcPct val="135000"/>
              </a:lnSpc>
              <a:spcBef>
                <a:spcPct val="0"/>
              </a:spcBef>
              <a:buClr>
                <a:schemeClr val="tx1"/>
              </a:buClr>
              <a:buFont typeface="Wingdings" panose="05000000000000000000" pitchFamily="2" charset="2"/>
              <a:buChar char="u"/>
            </a:pPr>
            <a:r>
              <a:rPr lang="zh-CN" altLang="en-US" sz="3600" dirty="0"/>
              <a:t>化学品贮存</a:t>
            </a:r>
          </a:p>
          <a:p>
            <a:pPr>
              <a:lnSpc>
                <a:spcPct val="135000"/>
              </a:lnSpc>
              <a:spcBef>
                <a:spcPct val="0"/>
              </a:spcBef>
              <a:buClr>
                <a:schemeClr val="tx1"/>
              </a:buClr>
              <a:buFont typeface="Wingdings" panose="05000000000000000000" pitchFamily="2" charset="2"/>
              <a:buChar char="u"/>
            </a:pPr>
            <a:r>
              <a:rPr lang="zh-CN" altLang="en-US" sz="3600" dirty="0"/>
              <a:t>化学品装卸</a:t>
            </a:r>
          </a:p>
          <a:p>
            <a:pPr>
              <a:lnSpc>
                <a:spcPct val="135000"/>
              </a:lnSpc>
              <a:spcBef>
                <a:spcPct val="0"/>
              </a:spcBef>
              <a:buClr>
                <a:schemeClr val="tx1"/>
              </a:buClr>
              <a:buFont typeface="Wingdings" panose="05000000000000000000" pitchFamily="2" charset="2"/>
              <a:buChar char="u"/>
            </a:pPr>
            <a:r>
              <a:rPr lang="zh-CN" altLang="en-US" sz="3600" dirty="0"/>
              <a:t>化学品使用</a:t>
            </a:r>
          </a:p>
        </p:txBody>
      </p:sp>
      <p:pic>
        <p:nvPicPr>
          <p:cNvPr id="34823" name="Picture 4" descr="http:/www.safe001.com/aq_xuanchuan/xuanc_hua/zhiyeb/a06.jpg"/>
          <p:cNvPicPr>
            <a:picLocks noChangeAspect="1"/>
          </p:cNvPicPr>
          <p:nvPr/>
        </p:nvPicPr>
        <p:blipFill>
          <a:blip r:embed="rId4" r:link="rId5"/>
          <a:stretch>
            <a:fillRect/>
          </a:stretch>
        </p:blipFill>
        <p:spPr>
          <a:xfrm>
            <a:off x="5286375" y="2000250"/>
            <a:ext cx="3657600" cy="3071813"/>
          </a:xfrm>
          <a:prstGeom prst="rect">
            <a:avLst/>
          </a:prstGeom>
          <a:noFill/>
          <a:ln w="9525">
            <a:noFill/>
          </a:ln>
        </p:spPr>
      </p:pic>
      <p:sp>
        <p:nvSpPr>
          <p:cNvPr id="34824" name="Text Box 10"/>
          <p:cNvSpPr txBox="1"/>
          <p:nvPr/>
        </p:nvSpPr>
        <p:spPr>
          <a:xfrm>
            <a:off x="3286125" y="357188"/>
            <a:ext cx="4321175" cy="584200"/>
          </a:xfrm>
          <a:prstGeom prst="rect">
            <a:avLst/>
          </a:prstGeom>
          <a:noFill/>
          <a:ln w="9525">
            <a:noFill/>
          </a:ln>
        </p:spPr>
        <p:txBody>
          <a:bodyPr anchor="t" anchorCtr="0">
            <a:spAutoFit/>
          </a:bodyPr>
          <a:lstStyle/>
          <a:p>
            <a:r>
              <a:rPr lang="zh-CN" altLang="en-US" sz="3200" b="1" dirty="0">
                <a:solidFill>
                  <a:schemeClr val="bg2"/>
                </a:solidFill>
                <a:latin typeface="Arial" panose="020B0604020202020204" pitchFamily="34" charset="0"/>
                <a:ea typeface="宋体" panose="02010600030101010101" pitchFamily="2" charset="-122"/>
              </a:rPr>
              <a:t>第</a:t>
            </a:r>
            <a:r>
              <a:rPr lang="en-US" altLang="zh-CN" sz="3200" b="1" dirty="0">
                <a:solidFill>
                  <a:schemeClr val="bg2"/>
                </a:solidFill>
                <a:latin typeface="Arial" panose="020B0604020202020204" pitchFamily="34" charset="0"/>
                <a:ea typeface="宋体" panose="02010600030101010101" pitchFamily="2" charset="-122"/>
              </a:rPr>
              <a:t>7</a:t>
            </a:r>
            <a:r>
              <a:rPr lang="zh-CN" altLang="en-US" sz="3200" b="1" dirty="0">
                <a:solidFill>
                  <a:schemeClr val="bg2"/>
                </a:solidFill>
                <a:latin typeface="Arial" panose="020B0604020202020204" pitchFamily="34" charset="0"/>
                <a:ea typeface="宋体" panose="02010600030101010101" pitchFamily="2" charset="-122"/>
              </a:rPr>
              <a:t>章 化学品贮运使用</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a:spLocks noGrp="1" noChangeArrowheads="1"/>
          </p:cNvSpPr>
          <p:nvPr>
            <p:ph type="title"/>
          </p:nvPr>
        </p:nvSpPr>
        <p:spPr>
          <a:xfrm>
            <a:off x="428625" y="1143000"/>
            <a:ext cx="3384550" cy="501650"/>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Blip>
                <a:blip r:embed="rId2"/>
              </a:buBlip>
              <a:defRPr/>
            </a:pPr>
            <a:r>
              <a:rPr kumimoji="0" lang="zh-CN" altLang="en-US" sz="2800" b="1" i="0" u="none" strike="noStrike" kern="1200" cap="none" spc="0" normalizeH="0" baseline="0" noProof="0">
                <a:ln>
                  <a:noFill/>
                </a:ln>
                <a:solidFill>
                  <a:srgbClr val="003399"/>
                </a:solidFill>
                <a:effectLst/>
                <a:uLnTx/>
                <a:uFillTx/>
                <a:latin typeface="+mj-lt"/>
                <a:ea typeface="+mj-ea"/>
                <a:cs typeface="+mj-cs"/>
              </a:rPr>
              <a:t>危险货物包装标志</a:t>
            </a:r>
            <a:endParaRPr kumimoji="0" lang="en-US" altLang="zh-CN" sz="2800" b="1" i="0" u="none" strike="noStrike" kern="1200" cap="none" spc="0" normalizeH="0" baseline="0" noProof="0">
              <a:ln>
                <a:noFill/>
              </a:ln>
              <a:solidFill>
                <a:srgbClr val="003399"/>
              </a:solidFill>
              <a:effectLst/>
              <a:uLnTx/>
              <a:uFillTx/>
              <a:latin typeface="+mj-lt"/>
              <a:ea typeface="+mj-ea"/>
              <a:cs typeface="+mj-cs"/>
            </a:endParaRPr>
          </a:p>
        </p:txBody>
      </p:sp>
      <p:pic>
        <p:nvPicPr>
          <p:cNvPr id="36866" name="Picture 4" descr="Image106"/>
          <p:cNvPicPr>
            <a:picLocks noChangeAspect="1"/>
          </p:cNvPicPr>
          <p:nvPr/>
        </p:nvPicPr>
        <p:blipFill>
          <a:blip r:embed="rId3"/>
          <a:stretch>
            <a:fillRect/>
          </a:stretch>
        </p:blipFill>
        <p:spPr>
          <a:xfrm>
            <a:off x="2957513" y="1803400"/>
            <a:ext cx="1641475" cy="1373188"/>
          </a:xfrm>
          <a:prstGeom prst="rect">
            <a:avLst/>
          </a:prstGeom>
          <a:noFill/>
          <a:ln w="9525">
            <a:noFill/>
          </a:ln>
        </p:spPr>
      </p:pic>
      <p:pic>
        <p:nvPicPr>
          <p:cNvPr id="36867" name="Picture 5" descr="Image107"/>
          <p:cNvPicPr>
            <a:picLocks noChangeAspect="1"/>
          </p:cNvPicPr>
          <p:nvPr/>
        </p:nvPicPr>
        <p:blipFill>
          <a:blip r:embed="rId4"/>
          <a:stretch>
            <a:fillRect/>
          </a:stretch>
        </p:blipFill>
        <p:spPr>
          <a:xfrm>
            <a:off x="4710113" y="1730375"/>
            <a:ext cx="1728787" cy="1446213"/>
          </a:xfrm>
          <a:prstGeom prst="rect">
            <a:avLst/>
          </a:prstGeom>
          <a:noFill/>
          <a:ln w="9525">
            <a:noFill/>
          </a:ln>
        </p:spPr>
      </p:pic>
      <p:pic>
        <p:nvPicPr>
          <p:cNvPr id="36868" name="Picture 6" descr="Image108"/>
          <p:cNvPicPr>
            <a:picLocks noChangeAspect="1"/>
          </p:cNvPicPr>
          <p:nvPr/>
        </p:nvPicPr>
        <p:blipFill>
          <a:blip r:embed="rId5"/>
          <a:stretch>
            <a:fillRect/>
          </a:stretch>
        </p:blipFill>
        <p:spPr>
          <a:xfrm>
            <a:off x="6478588" y="1733550"/>
            <a:ext cx="1797050" cy="1503363"/>
          </a:xfrm>
          <a:prstGeom prst="rect">
            <a:avLst/>
          </a:prstGeom>
          <a:noFill/>
          <a:ln w="9525">
            <a:noFill/>
          </a:ln>
        </p:spPr>
      </p:pic>
      <p:pic>
        <p:nvPicPr>
          <p:cNvPr id="36869" name="Picture 7" descr="Image11"/>
          <p:cNvPicPr>
            <a:picLocks noChangeAspect="1"/>
          </p:cNvPicPr>
          <p:nvPr/>
        </p:nvPicPr>
        <p:blipFill>
          <a:blip r:embed="rId6"/>
          <a:stretch>
            <a:fillRect/>
          </a:stretch>
        </p:blipFill>
        <p:spPr>
          <a:xfrm>
            <a:off x="4710113" y="3330575"/>
            <a:ext cx="1728787" cy="1446213"/>
          </a:xfrm>
          <a:prstGeom prst="rect">
            <a:avLst/>
          </a:prstGeom>
          <a:noFill/>
          <a:ln w="9525">
            <a:noFill/>
          </a:ln>
        </p:spPr>
      </p:pic>
      <p:pic>
        <p:nvPicPr>
          <p:cNvPr id="36870" name="Picture 8" descr="Image112"/>
          <p:cNvPicPr>
            <a:picLocks noChangeAspect="1"/>
          </p:cNvPicPr>
          <p:nvPr/>
        </p:nvPicPr>
        <p:blipFill>
          <a:blip r:embed="rId7"/>
          <a:stretch>
            <a:fillRect/>
          </a:stretch>
        </p:blipFill>
        <p:spPr>
          <a:xfrm>
            <a:off x="1128713" y="3375025"/>
            <a:ext cx="1676400" cy="1401763"/>
          </a:xfrm>
          <a:prstGeom prst="rect">
            <a:avLst/>
          </a:prstGeom>
          <a:noFill/>
          <a:ln w="9525">
            <a:noFill/>
          </a:ln>
        </p:spPr>
      </p:pic>
      <p:pic>
        <p:nvPicPr>
          <p:cNvPr id="36871" name="Picture 9" descr="Image114"/>
          <p:cNvPicPr>
            <a:picLocks noChangeAspect="1"/>
          </p:cNvPicPr>
          <p:nvPr/>
        </p:nvPicPr>
        <p:blipFill>
          <a:blip r:embed="rId8"/>
          <a:stretch>
            <a:fillRect/>
          </a:stretch>
        </p:blipFill>
        <p:spPr>
          <a:xfrm>
            <a:off x="1128713" y="4929188"/>
            <a:ext cx="1676400" cy="1401762"/>
          </a:xfrm>
          <a:prstGeom prst="rect">
            <a:avLst/>
          </a:prstGeom>
          <a:noFill/>
          <a:ln w="9525">
            <a:noFill/>
          </a:ln>
        </p:spPr>
      </p:pic>
      <p:pic>
        <p:nvPicPr>
          <p:cNvPr id="36872" name="Picture 10" descr="Image116"/>
          <p:cNvPicPr>
            <a:picLocks noChangeAspect="1"/>
          </p:cNvPicPr>
          <p:nvPr/>
        </p:nvPicPr>
        <p:blipFill>
          <a:blip r:embed="rId9"/>
          <a:stretch>
            <a:fillRect/>
          </a:stretch>
        </p:blipFill>
        <p:spPr>
          <a:xfrm>
            <a:off x="6538913" y="3405188"/>
            <a:ext cx="1676400" cy="1401762"/>
          </a:xfrm>
          <a:prstGeom prst="rect">
            <a:avLst/>
          </a:prstGeom>
          <a:noFill/>
          <a:ln w="9525">
            <a:noFill/>
          </a:ln>
        </p:spPr>
      </p:pic>
      <p:pic>
        <p:nvPicPr>
          <p:cNvPr id="36873" name="Picture 11" descr="Image109"/>
          <p:cNvPicPr>
            <a:picLocks noChangeAspect="1"/>
          </p:cNvPicPr>
          <p:nvPr/>
        </p:nvPicPr>
        <p:blipFill>
          <a:blip r:embed="rId10"/>
          <a:stretch>
            <a:fillRect/>
          </a:stretch>
        </p:blipFill>
        <p:spPr>
          <a:xfrm>
            <a:off x="2957513" y="3327400"/>
            <a:ext cx="1641475" cy="1373188"/>
          </a:xfrm>
          <a:prstGeom prst="rect">
            <a:avLst/>
          </a:prstGeom>
          <a:noFill/>
          <a:ln w="9525">
            <a:noFill/>
          </a:ln>
        </p:spPr>
      </p:pic>
      <p:pic>
        <p:nvPicPr>
          <p:cNvPr id="36874" name="Picture 12" descr="Image44"/>
          <p:cNvPicPr>
            <a:picLocks noChangeAspect="1"/>
          </p:cNvPicPr>
          <p:nvPr/>
        </p:nvPicPr>
        <p:blipFill>
          <a:blip r:embed="rId11"/>
          <a:stretch>
            <a:fillRect/>
          </a:stretch>
        </p:blipFill>
        <p:spPr>
          <a:xfrm>
            <a:off x="1128713" y="1730375"/>
            <a:ext cx="1728787" cy="1446213"/>
          </a:xfrm>
          <a:prstGeom prst="rect">
            <a:avLst/>
          </a:prstGeom>
          <a:noFill/>
          <a:ln w="9525">
            <a:noFill/>
          </a:ln>
        </p:spPr>
      </p:pic>
      <p:pic>
        <p:nvPicPr>
          <p:cNvPr id="36875" name="Picture 13" descr="Image116"/>
          <p:cNvPicPr>
            <a:picLocks noChangeAspect="1"/>
          </p:cNvPicPr>
          <p:nvPr/>
        </p:nvPicPr>
        <p:blipFill>
          <a:blip r:embed="rId9"/>
          <a:stretch>
            <a:fillRect/>
          </a:stretch>
        </p:blipFill>
        <p:spPr>
          <a:xfrm>
            <a:off x="6538913" y="5005388"/>
            <a:ext cx="1676400" cy="1401762"/>
          </a:xfrm>
          <a:prstGeom prst="rect">
            <a:avLst/>
          </a:prstGeom>
          <a:noFill/>
          <a:ln w="9525">
            <a:noFill/>
          </a:ln>
        </p:spPr>
      </p:pic>
      <p:pic>
        <p:nvPicPr>
          <p:cNvPr id="36876" name="Picture 14" descr="Image117"/>
          <p:cNvPicPr>
            <a:picLocks noChangeAspect="1"/>
          </p:cNvPicPr>
          <p:nvPr/>
        </p:nvPicPr>
        <p:blipFill>
          <a:blip r:embed="rId12"/>
          <a:stretch>
            <a:fillRect/>
          </a:stretch>
        </p:blipFill>
        <p:spPr>
          <a:xfrm>
            <a:off x="3003550" y="4929188"/>
            <a:ext cx="1676400" cy="1401762"/>
          </a:xfrm>
          <a:prstGeom prst="rect">
            <a:avLst/>
          </a:prstGeom>
          <a:noFill/>
          <a:ln w="9525">
            <a:noFill/>
          </a:ln>
        </p:spPr>
      </p:pic>
      <p:pic>
        <p:nvPicPr>
          <p:cNvPr id="36877" name="Picture 15" descr="Image118"/>
          <p:cNvPicPr>
            <a:picLocks noChangeAspect="1"/>
          </p:cNvPicPr>
          <p:nvPr/>
        </p:nvPicPr>
        <p:blipFill>
          <a:blip r:embed="rId13"/>
          <a:stretch>
            <a:fillRect/>
          </a:stretch>
        </p:blipFill>
        <p:spPr>
          <a:xfrm>
            <a:off x="4786313" y="4929188"/>
            <a:ext cx="1676400" cy="1401762"/>
          </a:xfrm>
          <a:prstGeom prst="rect">
            <a:avLst/>
          </a:prstGeom>
          <a:noFill/>
          <a:ln w="9525">
            <a:noFill/>
          </a:ln>
        </p:spPr>
      </p:pic>
      <p:sp>
        <p:nvSpPr>
          <p:cNvPr id="36878" name="TextBox 14"/>
          <p:cNvSpPr txBox="1"/>
          <p:nvPr/>
        </p:nvSpPr>
        <p:spPr>
          <a:xfrm>
            <a:off x="3000375" y="428625"/>
            <a:ext cx="4071938" cy="523875"/>
          </a:xfrm>
          <a:prstGeom prst="rect">
            <a:avLst/>
          </a:prstGeom>
          <a:noFill/>
          <a:ln w="9525">
            <a:noFill/>
          </a:ln>
        </p:spPr>
        <p:txBody>
          <a:bodyPr anchor="t" anchorCtr="0">
            <a:spAutoFit/>
          </a:bodyPr>
          <a:lstStyle/>
          <a:p>
            <a:r>
              <a:rPr lang="zh-CN" altLang="en-US" sz="2800" b="1" dirty="0">
                <a:solidFill>
                  <a:schemeClr val="bg2"/>
                </a:solidFill>
                <a:latin typeface="Arial" panose="020B0604020202020204" pitchFamily="34" charset="0"/>
                <a:ea typeface="宋体" panose="02010600030101010101" pitchFamily="2" charset="-122"/>
              </a:rPr>
              <a:t>一、危险化学品运输</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title"/>
          </p:nvPr>
        </p:nvSpPr>
        <p:spPr>
          <a:xfrm>
            <a:off x="741363" y="1117600"/>
            <a:ext cx="6692900" cy="501650"/>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Blip>
                <a:blip r:embed="rId2"/>
              </a:buBlip>
              <a:defRPr/>
            </a:pPr>
            <a:r>
              <a:rPr kumimoji="0" lang="zh-CN" altLang="en-US" sz="2800" b="1" i="0" u="none" strike="noStrike" kern="1200" cap="none" spc="0" normalizeH="0" baseline="0" noProof="0">
                <a:ln>
                  <a:noFill/>
                </a:ln>
                <a:solidFill>
                  <a:srgbClr val="003399"/>
                </a:solidFill>
                <a:effectLst/>
                <a:uLnTx/>
                <a:uFillTx/>
                <a:latin typeface="+mj-lt"/>
                <a:ea typeface="+mj-ea"/>
                <a:cs typeface="+mj-cs"/>
              </a:rPr>
              <a:t>危险货物包装标志</a:t>
            </a:r>
            <a:endParaRPr kumimoji="0" lang="en-US" altLang="zh-CN" sz="2800" b="1" i="0" u="none" strike="noStrike" kern="1200" cap="none" spc="0" normalizeH="0" baseline="0" noProof="0">
              <a:ln>
                <a:noFill/>
              </a:ln>
              <a:solidFill>
                <a:srgbClr val="003399"/>
              </a:solidFill>
              <a:effectLst/>
              <a:uLnTx/>
              <a:uFillTx/>
              <a:latin typeface="+mj-lt"/>
              <a:ea typeface="+mj-ea"/>
              <a:cs typeface="+mj-cs"/>
            </a:endParaRPr>
          </a:p>
        </p:txBody>
      </p:sp>
      <p:pic>
        <p:nvPicPr>
          <p:cNvPr id="37890" name="Picture 4" descr="Image119"/>
          <p:cNvPicPr>
            <a:picLocks noChangeAspect="1"/>
          </p:cNvPicPr>
          <p:nvPr/>
        </p:nvPicPr>
        <p:blipFill>
          <a:blip r:embed="rId3"/>
          <a:stretch>
            <a:fillRect/>
          </a:stretch>
        </p:blipFill>
        <p:spPr>
          <a:xfrm>
            <a:off x="1057275" y="1855788"/>
            <a:ext cx="1477963" cy="1477962"/>
          </a:xfrm>
          <a:prstGeom prst="rect">
            <a:avLst/>
          </a:prstGeom>
          <a:noFill/>
          <a:ln w="9525">
            <a:noFill/>
          </a:ln>
        </p:spPr>
      </p:pic>
      <p:pic>
        <p:nvPicPr>
          <p:cNvPr id="37891" name="Picture 5" descr="Image121"/>
          <p:cNvPicPr>
            <a:picLocks noChangeAspect="1"/>
          </p:cNvPicPr>
          <p:nvPr/>
        </p:nvPicPr>
        <p:blipFill>
          <a:blip r:embed="rId4"/>
          <a:stretch>
            <a:fillRect/>
          </a:stretch>
        </p:blipFill>
        <p:spPr>
          <a:xfrm>
            <a:off x="2809875" y="1855788"/>
            <a:ext cx="1477963" cy="1477962"/>
          </a:xfrm>
          <a:prstGeom prst="rect">
            <a:avLst/>
          </a:prstGeom>
          <a:noFill/>
          <a:ln w="9525">
            <a:noFill/>
          </a:ln>
        </p:spPr>
      </p:pic>
      <p:pic>
        <p:nvPicPr>
          <p:cNvPr id="37892" name="Picture 6" descr="Image20"/>
          <p:cNvPicPr>
            <a:picLocks noChangeAspect="1"/>
          </p:cNvPicPr>
          <p:nvPr/>
        </p:nvPicPr>
        <p:blipFill>
          <a:blip r:embed="rId5"/>
          <a:stretch>
            <a:fillRect/>
          </a:stretch>
        </p:blipFill>
        <p:spPr>
          <a:xfrm>
            <a:off x="4638675" y="1855788"/>
            <a:ext cx="1477963" cy="1477962"/>
          </a:xfrm>
          <a:prstGeom prst="rect">
            <a:avLst/>
          </a:prstGeom>
          <a:noFill/>
          <a:ln w="9525">
            <a:noFill/>
          </a:ln>
        </p:spPr>
      </p:pic>
      <p:pic>
        <p:nvPicPr>
          <p:cNvPr id="37893" name="Picture 7" descr="Image21"/>
          <p:cNvPicPr>
            <a:picLocks noChangeAspect="1"/>
          </p:cNvPicPr>
          <p:nvPr/>
        </p:nvPicPr>
        <p:blipFill>
          <a:blip r:embed="rId6"/>
          <a:stretch>
            <a:fillRect/>
          </a:stretch>
        </p:blipFill>
        <p:spPr>
          <a:xfrm>
            <a:off x="6543675" y="1885950"/>
            <a:ext cx="1477963" cy="1477963"/>
          </a:xfrm>
          <a:prstGeom prst="rect">
            <a:avLst/>
          </a:prstGeom>
          <a:noFill/>
          <a:ln w="9525">
            <a:noFill/>
          </a:ln>
        </p:spPr>
      </p:pic>
      <p:pic>
        <p:nvPicPr>
          <p:cNvPr id="37894" name="Picture 8" descr="Image22"/>
          <p:cNvPicPr>
            <a:picLocks noChangeAspect="1"/>
          </p:cNvPicPr>
          <p:nvPr/>
        </p:nvPicPr>
        <p:blipFill>
          <a:blip r:embed="rId7"/>
          <a:stretch>
            <a:fillRect/>
          </a:stretch>
        </p:blipFill>
        <p:spPr>
          <a:xfrm>
            <a:off x="1027113" y="3714750"/>
            <a:ext cx="1477962" cy="1477963"/>
          </a:xfrm>
          <a:prstGeom prst="rect">
            <a:avLst/>
          </a:prstGeom>
          <a:noFill/>
          <a:ln w="9525">
            <a:noFill/>
          </a:ln>
        </p:spPr>
      </p:pic>
      <p:pic>
        <p:nvPicPr>
          <p:cNvPr id="37895" name="Picture 9" descr="Image225"/>
          <p:cNvPicPr>
            <a:picLocks noChangeAspect="1"/>
          </p:cNvPicPr>
          <p:nvPr/>
        </p:nvPicPr>
        <p:blipFill>
          <a:blip r:embed="rId8"/>
          <a:stretch>
            <a:fillRect/>
          </a:stretch>
        </p:blipFill>
        <p:spPr>
          <a:xfrm>
            <a:off x="2809875" y="3714750"/>
            <a:ext cx="1477963" cy="1477963"/>
          </a:xfrm>
          <a:prstGeom prst="rect">
            <a:avLst/>
          </a:prstGeom>
          <a:noFill/>
          <a:ln w="9525">
            <a:noFill/>
          </a:ln>
        </p:spPr>
      </p:pic>
      <p:pic>
        <p:nvPicPr>
          <p:cNvPr id="37896" name="Picture 10" descr="Image226"/>
          <p:cNvPicPr>
            <a:picLocks noChangeAspect="1"/>
          </p:cNvPicPr>
          <p:nvPr/>
        </p:nvPicPr>
        <p:blipFill>
          <a:blip r:embed="rId9"/>
          <a:stretch>
            <a:fillRect/>
          </a:stretch>
        </p:blipFill>
        <p:spPr>
          <a:xfrm>
            <a:off x="4714875" y="3714750"/>
            <a:ext cx="1477963" cy="1477963"/>
          </a:xfrm>
          <a:prstGeom prst="rect">
            <a:avLst/>
          </a:prstGeom>
          <a:noFill/>
          <a:ln w="9525">
            <a:noFill/>
          </a:ln>
        </p:spPr>
      </p:pic>
      <p:pic>
        <p:nvPicPr>
          <p:cNvPr id="37897" name="Picture 11" descr="Image227"/>
          <p:cNvPicPr>
            <a:picLocks noChangeAspect="1"/>
          </p:cNvPicPr>
          <p:nvPr/>
        </p:nvPicPr>
        <p:blipFill>
          <a:blip r:embed="rId10"/>
          <a:stretch>
            <a:fillRect/>
          </a:stretch>
        </p:blipFill>
        <p:spPr>
          <a:xfrm>
            <a:off x="6543675" y="3684588"/>
            <a:ext cx="1477963" cy="1477962"/>
          </a:xfrm>
          <a:prstGeom prst="rect">
            <a:avLst/>
          </a:prstGeom>
          <a:noFill/>
          <a:ln w="9525">
            <a:noFill/>
          </a:ln>
        </p:spPr>
      </p:pic>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descr="IN00357_"/>
          <p:cNvPicPr>
            <a:picLocks noChangeAspect="1"/>
          </p:cNvPicPr>
          <p:nvPr/>
        </p:nvPicPr>
        <p:blipFill>
          <a:blip r:embed="rId2"/>
          <a:stretch>
            <a:fillRect/>
          </a:stretch>
        </p:blipFill>
        <p:spPr>
          <a:xfrm>
            <a:off x="611188" y="1125538"/>
            <a:ext cx="503237" cy="644525"/>
          </a:xfrm>
          <a:prstGeom prst="rect">
            <a:avLst/>
          </a:prstGeom>
          <a:noFill/>
          <a:ln w="9525">
            <a:noFill/>
          </a:ln>
        </p:spPr>
      </p:pic>
      <p:sp>
        <p:nvSpPr>
          <p:cNvPr id="38914" name="Rectangle 3"/>
          <p:cNvSpPr/>
          <p:nvPr/>
        </p:nvSpPr>
        <p:spPr>
          <a:xfrm>
            <a:off x="1258888" y="1125538"/>
            <a:ext cx="1600200" cy="701675"/>
          </a:xfrm>
          <a:prstGeom prst="rect">
            <a:avLst/>
          </a:prstGeom>
          <a:noFill/>
          <a:ln w="9525">
            <a:noFill/>
          </a:ln>
        </p:spPr>
        <p:txBody>
          <a:bodyPr anchor="t" anchorCtr="0">
            <a:spAutoFit/>
          </a:bodyPr>
          <a:lstStyle/>
          <a:p>
            <a:pPr eaLnBrk="0" hangingPunct="0"/>
            <a:r>
              <a:rPr lang="zh-CN" altLang="en-US" sz="4000" b="1" dirty="0">
                <a:solidFill>
                  <a:srgbClr val="339966"/>
                </a:solidFill>
                <a:latin typeface="Times New Roman" panose="02020603050405020304" pitchFamily="18" charset="0"/>
                <a:ea typeface="宋体" panose="02010600030101010101" pitchFamily="2" charset="-122"/>
              </a:rPr>
              <a:t>运输</a:t>
            </a:r>
            <a:endParaRPr lang="zh-CN" altLang="en-US" sz="4000" dirty="0">
              <a:solidFill>
                <a:srgbClr val="339966"/>
              </a:solidFill>
              <a:latin typeface="Times New Roman" panose="02020603050405020304" pitchFamily="18" charset="0"/>
              <a:ea typeface="宋体" panose="02010600030101010101" pitchFamily="2" charset="-122"/>
            </a:endParaRPr>
          </a:p>
        </p:txBody>
      </p:sp>
      <p:sp>
        <p:nvSpPr>
          <p:cNvPr id="38915" name="Rectangle 4"/>
          <p:cNvSpPr/>
          <p:nvPr/>
        </p:nvSpPr>
        <p:spPr>
          <a:xfrm>
            <a:off x="2895600" y="1295400"/>
            <a:ext cx="2514600" cy="519113"/>
          </a:xfrm>
          <a:prstGeom prst="rect">
            <a:avLst/>
          </a:prstGeom>
          <a:solidFill>
            <a:srgbClr val="FF6600">
              <a:alpha val="50195"/>
            </a:srgbClr>
          </a:solidFill>
          <a:ln w="9525">
            <a:noFill/>
          </a:ln>
        </p:spPr>
        <p:txBody>
          <a:bodyPr anchor="t" anchorCtr="0">
            <a:spAutoFit/>
          </a:bodyPr>
          <a:lstStyle/>
          <a:p>
            <a:pPr algn="ctr" eaLnBrk="0" hangingPunct="0"/>
            <a:r>
              <a:rPr lang="zh-CN" altLang="en-US" sz="2800" dirty="0">
                <a:solidFill>
                  <a:schemeClr val="bg2"/>
                </a:solidFill>
                <a:latin typeface="Times New Roman" panose="02020603050405020304" pitchFamily="18" charset="0"/>
                <a:ea typeface="宋体" panose="02010600030101010101" pitchFamily="2" charset="-122"/>
              </a:rPr>
              <a:t>流动的危险源</a:t>
            </a:r>
          </a:p>
        </p:txBody>
      </p:sp>
      <p:sp>
        <p:nvSpPr>
          <p:cNvPr id="38916" name="Rectangle 6"/>
          <p:cNvSpPr/>
          <p:nvPr/>
        </p:nvSpPr>
        <p:spPr>
          <a:xfrm>
            <a:off x="1857375" y="2857500"/>
            <a:ext cx="5715000" cy="1816100"/>
          </a:xfrm>
          <a:prstGeom prst="rect">
            <a:avLst/>
          </a:prstGeom>
          <a:noFill/>
          <a:ln w="9525">
            <a:noFill/>
          </a:ln>
        </p:spPr>
        <p:txBody>
          <a:bodyPr anchor="t" anchorCtr="0">
            <a:spAutoFit/>
          </a:bodyPr>
          <a:lstStyle/>
          <a:p>
            <a:pPr eaLnBrk="0" hangingPunct="0"/>
            <a:r>
              <a:rPr lang="zh-CN" altLang="en-US" sz="2800" dirty="0">
                <a:solidFill>
                  <a:srgbClr val="FF0000"/>
                </a:solidFill>
                <a:latin typeface="Times New Roman" panose="02020603050405020304" pitchFamily="18" charset="0"/>
                <a:ea typeface="宋体" panose="02010600030101010101" pitchFamily="2" charset="-122"/>
              </a:rPr>
              <a:t>１、资质：  企业、人员、车辆均需有资质；</a:t>
            </a:r>
          </a:p>
          <a:p>
            <a:pPr eaLnBrk="0" hangingPunct="0"/>
            <a:r>
              <a:rPr lang="zh-CN" altLang="en-US" sz="2800" dirty="0">
                <a:solidFill>
                  <a:srgbClr val="FF0000"/>
                </a:solidFill>
                <a:latin typeface="Times New Roman" panose="02020603050405020304" pitchFamily="18" charset="0"/>
                <a:ea typeface="宋体" panose="02010600030101010101" pitchFamily="2" charset="-122"/>
              </a:rPr>
              <a:t>２、车辆：  达到安全技术要求；</a:t>
            </a:r>
          </a:p>
          <a:p>
            <a:pPr eaLnBrk="0" hangingPunct="0"/>
            <a:r>
              <a:rPr lang="zh-CN" altLang="en-US" sz="2800" dirty="0">
                <a:solidFill>
                  <a:srgbClr val="FF0000"/>
                </a:solidFill>
                <a:latin typeface="Times New Roman" panose="02020603050405020304" pitchFamily="18" charset="0"/>
                <a:ea typeface="宋体" panose="02010600030101010101" pitchFamily="2" charset="-122"/>
              </a:rPr>
              <a:t>３、装卸：  措施到位，保证安全。</a:t>
            </a:r>
            <a:endParaRPr lang="zh-CN" altLang="en-US" sz="2800" dirty="0">
              <a:latin typeface="Times New Roman" panose="02020603050405020304" pitchFamily="18" charset="0"/>
              <a:ea typeface="宋体" panose="02010600030101010101" pitchFamily="2" charset="-122"/>
            </a:endParaRPr>
          </a:p>
        </p:txBody>
      </p:sp>
      <p:sp>
        <p:nvSpPr>
          <p:cNvPr id="38917" name="Text Box 8"/>
          <p:cNvSpPr txBox="1"/>
          <p:nvPr/>
        </p:nvSpPr>
        <p:spPr>
          <a:xfrm>
            <a:off x="6084888" y="1341438"/>
            <a:ext cx="2879725" cy="579437"/>
          </a:xfrm>
          <a:prstGeom prst="rect">
            <a:avLst/>
          </a:prstGeom>
          <a:noFill/>
          <a:ln w="9525">
            <a:noFill/>
          </a:ln>
        </p:spPr>
        <p:txBody>
          <a:bodyPr anchor="t" anchorCtr="0">
            <a:spAutoFit/>
          </a:bodyPr>
          <a:lstStyle/>
          <a:p>
            <a:pPr>
              <a:spcBef>
                <a:spcPct val="50000"/>
              </a:spcBef>
            </a:pPr>
            <a:r>
              <a:rPr lang="zh-CN" altLang="en-US" sz="3200" dirty="0">
                <a:solidFill>
                  <a:schemeClr val="bg2"/>
                </a:solidFill>
                <a:latin typeface="Arial" panose="020B0604020202020204" pitchFamily="34" charset="0"/>
                <a:ea typeface="宋体" panose="02010600030101010101" pitchFamily="2" charset="-122"/>
              </a:rPr>
              <a:t>安全标签</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p:nvPr/>
        </p:nvSpPr>
        <p:spPr>
          <a:xfrm>
            <a:off x="500063" y="1857375"/>
            <a:ext cx="8347075" cy="4651375"/>
          </a:xfrm>
          <a:prstGeom prst="rect">
            <a:avLst/>
          </a:prstGeom>
          <a:solidFill>
            <a:srgbClr val="99CCFF"/>
          </a:solidFill>
          <a:ln w="9525">
            <a:noFill/>
          </a:ln>
        </p:spPr>
        <p:txBody>
          <a:bodyPr anchor="t" anchorCtr="0">
            <a:spAutoFit/>
          </a:bodyPr>
          <a:lstStyle/>
          <a:p>
            <a:pPr>
              <a:lnSpc>
                <a:spcPct val="150000"/>
              </a:lnSpc>
              <a:spcBef>
                <a:spcPct val="50000"/>
              </a:spcBef>
            </a:pPr>
            <a:r>
              <a:rPr lang="zh-CN" altLang="en-US" sz="2400" b="1" dirty="0">
                <a:solidFill>
                  <a:srgbClr val="6600FF"/>
                </a:solidFill>
                <a:latin typeface="楷体_GB2312" pitchFamily="49" charset="-122"/>
                <a:ea typeface="楷体_GB2312" pitchFamily="49" charset="-122"/>
              </a:rPr>
              <a:t>    危险化学品由于具有易燃、易爆、有毒、腐蚀等危险特性，在储存、运输、包装过程中，若处理不当，极易造成事故，轻则影响生产，造成经济损失，重则造成人员伤亡，严重污染环境。随着危险化学品产量的增加，使用范围的扩大，危险化学品由于储存、运输、包装不当而发生的事故越来越多，危害越来越大。</a:t>
            </a:r>
          </a:p>
          <a:p>
            <a:pPr>
              <a:lnSpc>
                <a:spcPct val="150000"/>
              </a:lnSpc>
            </a:pPr>
            <a:r>
              <a:rPr lang="zh-CN" altLang="en-US" sz="2400" b="1" dirty="0">
                <a:solidFill>
                  <a:srgbClr val="6600FF"/>
                </a:solidFill>
                <a:latin typeface="楷体_GB2312" pitchFamily="49" charset="-122"/>
                <a:ea typeface="楷体_GB2312" pitchFamily="49" charset="-122"/>
              </a:rPr>
              <a:t>    影响危险化学品储运安全的因素主要有以下几方面：</a:t>
            </a:r>
            <a:r>
              <a:rPr lang="zh-CN" altLang="en-US" sz="2400" b="1" dirty="0">
                <a:solidFill>
                  <a:srgbClr val="FF0000"/>
                </a:solidFill>
                <a:latin typeface="楷体_GB2312" pitchFamily="49" charset="-122"/>
                <a:ea typeface="楷体_GB2312" pitchFamily="49" charset="-122"/>
              </a:rPr>
              <a:t>温度、明火和电火、机械力、空气、水和杂质等。</a:t>
            </a:r>
            <a:r>
              <a:rPr lang="zh-CN" altLang="en-US" sz="2400" b="1" dirty="0">
                <a:solidFill>
                  <a:schemeClr val="accent2"/>
                </a:solidFill>
                <a:latin typeface="楷体_GB2312" pitchFamily="49" charset="-122"/>
                <a:ea typeface="楷体_GB2312" pitchFamily="49" charset="-122"/>
              </a:rPr>
              <a:t> </a:t>
            </a:r>
          </a:p>
        </p:txBody>
      </p:sp>
      <p:sp>
        <p:nvSpPr>
          <p:cNvPr id="39938" name="Text Box 5"/>
          <p:cNvSpPr txBox="1"/>
          <p:nvPr/>
        </p:nvSpPr>
        <p:spPr>
          <a:xfrm>
            <a:off x="-285750" y="1214438"/>
            <a:ext cx="4429125" cy="523875"/>
          </a:xfrm>
          <a:prstGeom prst="rect">
            <a:avLst/>
          </a:prstGeom>
          <a:noFill/>
          <a:ln w="9525">
            <a:noFill/>
          </a:ln>
        </p:spPr>
        <p:txBody>
          <a:bodyPr anchor="t" anchorCtr="0">
            <a:spAutoFit/>
          </a:bodyPr>
          <a:lstStyle/>
          <a:p>
            <a:pPr algn="ctr">
              <a:spcBef>
                <a:spcPct val="50000"/>
              </a:spcBef>
            </a:pPr>
            <a:r>
              <a:rPr lang="zh-CN" altLang="en-US" sz="2800" b="1" dirty="0">
                <a:solidFill>
                  <a:schemeClr val="bg2"/>
                </a:solidFill>
                <a:latin typeface="Arial" panose="020B0604020202020204" pitchFamily="34" charset="0"/>
                <a:ea typeface="宋体" panose="02010600030101010101" pitchFamily="2" charset="-122"/>
              </a:rPr>
              <a:t>贮存安全技术要求</a:t>
            </a:r>
          </a:p>
        </p:txBody>
      </p:sp>
      <p:sp>
        <p:nvSpPr>
          <p:cNvPr id="39939" name="TextBox 4"/>
          <p:cNvSpPr txBox="1"/>
          <p:nvPr/>
        </p:nvSpPr>
        <p:spPr>
          <a:xfrm>
            <a:off x="2571750" y="500063"/>
            <a:ext cx="4500563" cy="523875"/>
          </a:xfrm>
          <a:prstGeom prst="rect">
            <a:avLst/>
          </a:prstGeom>
          <a:noFill/>
          <a:ln w="9525">
            <a:noFill/>
          </a:ln>
        </p:spPr>
        <p:txBody>
          <a:bodyPr anchor="t" anchorCtr="0">
            <a:spAutoFit/>
          </a:bodyPr>
          <a:lstStyle/>
          <a:p>
            <a:r>
              <a:rPr lang="zh-CN" altLang="en-US" sz="2800" b="1" dirty="0">
                <a:solidFill>
                  <a:schemeClr val="bg2"/>
                </a:solidFill>
                <a:latin typeface="Arial" panose="020B0604020202020204" pitchFamily="34" charset="0"/>
                <a:ea typeface="宋体" panose="02010600030101010101" pitchFamily="2" charset="-122"/>
              </a:rPr>
              <a:t>二、危险化学品贮存</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p:cNvSpPr>
          <p:nvPr>
            <p:ph type="title"/>
          </p:nvPr>
        </p:nvSpPr>
        <p:spPr>
          <a:xfrm>
            <a:off x="214313" y="857250"/>
            <a:ext cx="1820862" cy="720725"/>
          </a:xfrm>
          <a:ln/>
        </p:spPr>
        <p:txBody>
          <a:bodyPr vert="horz" wrap="square" lIns="91440" tIns="45720" rIns="91440" bIns="45720" anchor="ctr" anchorCtr="0"/>
          <a:lstStyle/>
          <a:p>
            <a:r>
              <a:rPr lang="en-US" altLang="zh-CN" sz="2400" b="1" dirty="0">
                <a:solidFill>
                  <a:srgbClr val="6600FF"/>
                </a:solidFill>
              </a:rPr>
              <a:t>1</a:t>
            </a:r>
            <a:r>
              <a:rPr lang="zh-CN" altLang="en-US" sz="2400" b="1" dirty="0">
                <a:solidFill>
                  <a:srgbClr val="6600FF"/>
                </a:solidFill>
              </a:rPr>
              <a:t>．温度</a:t>
            </a:r>
          </a:p>
        </p:txBody>
      </p:sp>
      <p:sp>
        <p:nvSpPr>
          <p:cNvPr id="44034" name="Rectangle 3"/>
          <p:cNvSpPr>
            <a:spLocks noGrp="1" noChangeArrowheads="1"/>
          </p:cNvSpPr>
          <p:nvPr>
            <p:ph idx="1"/>
          </p:nvPr>
        </p:nvSpPr>
        <p:spPr>
          <a:xfrm>
            <a:off x="500063" y="1500188"/>
            <a:ext cx="8358188" cy="3886200"/>
          </a:xfr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defRPr/>
            </a:pPr>
            <a:r>
              <a:rPr kumimoji="0" lang="zh-CN" altLang="en-US" sz="2400" b="1" i="0" u="none" strike="noStrike" kern="1200" cap="none" spc="0" normalizeH="0" baseline="0" noProof="0">
                <a:ln>
                  <a:noFill/>
                </a:ln>
                <a:solidFill>
                  <a:schemeClr val="tx1"/>
                </a:solidFill>
                <a:effectLst/>
                <a:uLnTx/>
                <a:uFillTx/>
                <a:latin typeface="+mn-lt"/>
                <a:ea typeface="+mn-ea"/>
                <a:cs typeface="+mn-cs"/>
              </a:rPr>
              <a:t>温度对危险化学品储运安全有着较大的影响，几乎所有的危险化学品发生危险性变化都对温度有一定的要求。如果温度达不到要求，它们就不会分解、燃烧或自燃、爆炸。一般说来，危险化学品的性质随着温度的升高而趋向于不稳定，分解速度加快或容易引起化学变化，当温度达到一定程度时，就会发生突变而导致燃烧或爆炸。在较低的温度下，危险化学品较为稳定，储存运输也较为安全。</a:t>
            </a:r>
            <a:r>
              <a:rPr kumimoji="0" lang="zh-CN" altLang="en-US" sz="2400" b="1" i="0" u="none" strike="noStrike" kern="1200" cap="none" spc="0" normalizeH="0" baseline="0" noProof="0">
                <a:ln>
                  <a:noFill/>
                </a:ln>
                <a:solidFill>
                  <a:srgbClr val="FF0000"/>
                </a:solidFill>
                <a:effectLst/>
                <a:uLnTx/>
                <a:uFillTx/>
                <a:latin typeface="+mn-lt"/>
                <a:ea typeface="+mn-ea"/>
                <a:cs typeface="+mn-cs"/>
              </a:rPr>
              <a:t>因此一般的危险化学品适宜低温储运，温度高时就要采取通风散热和降温等措施。</a:t>
            </a:r>
            <a:endParaRPr kumimoji="0" lang="zh-CN" altLang="en-US" sz="2800" b="0" i="0" u="none" strike="noStrike" kern="1200" cap="none" spc="0" normalizeH="0" baseline="0" noProof="0">
              <a:ln>
                <a:noFill/>
              </a:ln>
              <a:solidFill>
                <a:srgbClr val="FF0000"/>
              </a:solidFill>
              <a:effectLst/>
              <a:uLnTx/>
              <a:uFillTx/>
              <a:latin typeface="+mn-lt"/>
              <a:ea typeface="+mn-ea"/>
              <a:cs typeface="+mn-cs"/>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p:nvPr>
        </p:nvSpPr>
        <p:spPr>
          <a:xfrm>
            <a:off x="0" y="785813"/>
            <a:ext cx="8540750" cy="1143000"/>
          </a:xfrm>
          <a:ln/>
        </p:spPr>
        <p:txBody>
          <a:bodyPr vert="horz" wrap="square" lIns="91440" tIns="45720" rIns="91440" bIns="45720" anchor="ctr" anchorCtr="0"/>
          <a:lstStyle/>
          <a:p>
            <a:r>
              <a:rPr lang="zh-CN" altLang="en-US" sz="2400" dirty="0"/>
              <a:t> </a:t>
            </a:r>
            <a:r>
              <a:rPr lang="en-US" altLang="zh-CN" sz="2400" b="1" dirty="0">
                <a:solidFill>
                  <a:srgbClr val="6600FF"/>
                </a:solidFill>
              </a:rPr>
              <a:t>2</a:t>
            </a:r>
            <a:r>
              <a:rPr lang="zh-CN" altLang="en-US" sz="2400" b="1" dirty="0">
                <a:solidFill>
                  <a:srgbClr val="6600FF"/>
                </a:solidFill>
              </a:rPr>
              <a:t>．明火和电火</a:t>
            </a:r>
            <a:r>
              <a:rPr lang="zh-CN" altLang="en-US" sz="2400" dirty="0"/>
              <a:t> </a:t>
            </a:r>
          </a:p>
        </p:txBody>
      </p:sp>
      <p:sp>
        <p:nvSpPr>
          <p:cNvPr id="45058" name="Rectangle 3"/>
          <p:cNvSpPr>
            <a:spLocks noGrp="1" noChangeArrowheads="1"/>
          </p:cNvSpPr>
          <p:nvPr>
            <p:ph idx="1"/>
          </p:nvPr>
        </p:nvSpPr>
        <p:spPr>
          <a:xfrm>
            <a:off x="571500" y="1643063"/>
            <a:ext cx="7772400" cy="4464050"/>
          </a:xfrm>
        </p:spPr>
        <p:txBody>
          <a:bodyPr vert="horz" lIns="91440" tIns="45720" rIns="91440" bIns="45720" rtlCol="0">
            <a:normAutofit/>
          </a:bodyPr>
          <a:lstStyle/>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defRPr/>
            </a:pPr>
            <a:r>
              <a:rPr kumimoji="0" lang="zh-CN" altLang="en-US" sz="2400" b="1" i="0" u="none" strike="noStrike" kern="1200" cap="none" spc="0" normalizeH="0" baseline="0" noProof="0">
                <a:ln>
                  <a:noFill/>
                </a:ln>
                <a:solidFill>
                  <a:srgbClr val="FF33CC"/>
                </a:solidFill>
                <a:effectLst/>
                <a:uLnTx/>
                <a:uFillTx/>
                <a:latin typeface="+mn-lt"/>
                <a:ea typeface="+mn-ea"/>
                <a:cs typeface="+mn-cs"/>
              </a:rPr>
              <a:t>明火是指暴露在外的火，包括各种火焰、炽热、火星、燃着物以及烟头、火柴余烬等。电火包括电火花、静电火花和雷电等。</a:t>
            </a:r>
            <a:r>
              <a:rPr kumimoji="0" lang="zh-CN" altLang="en-US" sz="2400" b="1" i="0" u="none" strike="noStrike" kern="1200" cap="none" spc="0" normalizeH="0" baseline="0" noProof="0">
                <a:ln>
                  <a:noFill/>
                </a:ln>
                <a:solidFill>
                  <a:srgbClr val="6600FF"/>
                </a:solidFill>
                <a:effectLst/>
                <a:uLnTx/>
                <a:uFillTx/>
                <a:latin typeface="+mn-lt"/>
                <a:ea typeface="+mn-ea"/>
                <a:cs typeface="+mn-cs"/>
              </a:rPr>
              <a:t>明火和电火即便是很小的火星或火花，在局部范围却有很高的温度，足以引起许多危险化学品的燃烧和爆炸。因此，危险化学品作业场所是严禁烟火的，而且使用的工具必须是防爆工具，灯具也应是防爆灯，装有避雷设备，装卸机械和运输车辆设有防火防爆或防静电的装置</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p:cNvSpPr>
          <p:nvPr>
            <p:ph type="title"/>
          </p:nvPr>
        </p:nvSpPr>
        <p:spPr>
          <a:xfrm>
            <a:off x="468313" y="836613"/>
            <a:ext cx="2376487" cy="649287"/>
          </a:xfrm>
          <a:ln/>
        </p:spPr>
        <p:txBody>
          <a:bodyPr vert="horz" wrap="square" lIns="91440" tIns="45720" rIns="91440" bIns="45720" anchor="ctr" anchorCtr="0"/>
          <a:lstStyle/>
          <a:p>
            <a:r>
              <a:rPr lang="en-US" altLang="zh-CN" sz="2400" b="1" dirty="0">
                <a:solidFill>
                  <a:srgbClr val="6600FF"/>
                </a:solidFill>
              </a:rPr>
              <a:t>3</a:t>
            </a:r>
            <a:r>
              <a:rPr lang="zh-CN" altLang="en-US" sz="2400" b="1" dirty="0">
                <a:solidFill>
                  <a:srgbClr val="6600FF"/>
                </a:solidFill>
              </a:rPr>
              <a:t>．机械力</a:t>
            </a:r>
          </a:p>
        </p:txBody>
      </p:sp>
      <p:sp>
        <p:nvSpPr>
          <p:cNvPr id="46082" name="Rectangle 3"/>
          <p:cNvSpPr>
            <a:spLocks noGrp="1" noChangeArrowheads="1"/>
          </p:cNvSpPr>
          <p:nvPr>
            <p:ph idx="1"/>
          </p:nvPr>
        </p:nvSpPr>
        <p:spPr>
          <a:xfrm>
            <a:off x="571500" y="1412875"/>
            <a:ext cx="7956550" cy="3886200"/>
          </a:xfrm>
        </p:spPr>
        <p:txBody>
          <a:bodyPr vert="horz" lIns="91440" tIns="45720" rIns="91440" bIns="45720" rtlCol="0">
            <a:normAutofit fontScale="85000" lnSpcReduction="10000"/>
          </a:bodyPr>
          <a:lstStyle/>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a:ln>
                  <a:noFill/>
                </a:ln>
                <a:solidFill>
                  <a:schemeClr val="tx1"/>
                </a:solidFill>
                <a:effectLst/>
                <a:uLnTx/>
                <a:uFillTx/>
                <a:latin typeface="+mn-lt"/>
                <a:ea typeface="+mn-ea"/>
                <a:cs typeface="+mn-cs"/>
              </a:rPr>
              <a:t>机械力主要是指在搬运、装卸和运输等过程中摩擦、震动、碰摔、撞击、挤压等机械力的作用。</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a:ln>
                  <a:noFill/>
                </a:ln>
                <a:solidFill>
                  <a:schemeClr val="tx1"/>
                </a:solidFill>
                <a:effectLst/>
                <a:uLnTx/>
                <a:uFillTx/>
                <a:latin typeface="+mn-lt"/>
                <a:ea typeface="+mn-ea"/>
                <a:cs typeface="+mn-cs"/>
              </a:rPr>
              <a:t>    这些机械力的作用不仅容易造成危险化学品包装的损坏，而且还容易引起危险化学品发生危险性的变化。摩擦、震动、碰摔、撞击、挤压等不仅能产生热量和火花，而且能产生一定的波动。在热、火和波的作用下，危险化学品的性质将会变得不稳定，因此容易引起燃烧、爆炸、漏撒等危险。在运输过程中应设法使机械力的作用降低到最低限度，以保证运输的安全。</a:t>
            </a:r>
            <a:endParaRPr kumimoji="0" lang="en-US" altLang="zh-CN" sz="2000" b="1" i="0" u="none" strike="noStrike" kern="1200" cap="none" spc="0" normalizeH="0" baseline="0" noProof="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defRPr/>
            </a:pPr>
            <a:r>
              <a:rPr kumimoji="0" lang="zh-CN" altLang="en-US" sz="2000" b="1" i="0" u="none" strike="noStrike" kern="1200" cap="none" spc="0" normalizeH="0" baseline="0" noProof="0">
                <a:ln>
                  <a:noFill/>
                </a:ln>
                <a:solidFill>
                  <a:srgbClr val="00CC00"/>
                </a:solidFill>
                <a:effectLst/>
                <a:uLnTx/>
                <a:uFillTx/>
                <a:latin typeface="+mn-lt"/>
                <a:ea typeface="+mn-ea"/>
                <a:cs typeface="+mn-cs"/>
              </a:rPr>
              <a:t>在装卸和搬运危险化学品时，应做到轻拿轻放，严禁拖拉、翻滚、甩抛；包装牢固并有适当的衬垫材料；机械作业有防护措施；装运车辆应禁止溜放、限速连挂和避免紧急制动</a:t>
            </a:r>
            <a:r>
              <a:rPr kumimoji="0" lang="zh-CN" altLang="en-US" sz="2000" b="1" i="0" u="none" strike="noStrike" kern="1200" cap="none" spc="0" normalizeH="0" baseline="0" noProof="0">
                <a:ln>
                  <a:noFill/>
                </a:ln>
                <a:solidFill>
                  <a:srgbClr val="00FF00"/>
                </a:solidFill>
                <a:effectLst/>
                <a:uLnTx/>
                <a:uFillTx/>
                <a:latin typeface="+mn-lt"/>
                <a:ea typeface="+mn-ea"/>
                <a:cs typeface="+mn-cs"/>
              </a:rPr>
              <a:t>。</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defRPr/>
            </a:pPr>
            <a:endParaRPr kumimoji="0" lang="zh-CN" altLang="en-US" sz="2000" b="0" i="0" u="none" strike="noStrike" kern="1200" cap="none" spc="0" normalizeH="0" baseline="0" noProof="0">
              <a:ln>
                <a:noFill/>
              </a:ln>
              <a:solidFill>
                <a:srgbClr val="00FF00"/>
              </a:solidFill>
              <a:effectLst/>
              <a:uLnTx/>
              <a:uFillTx/>
              <a:latin typeface="+mn-lt"/>
              <a:ea typeface="+mn-ea"/>
              <a:cs typeface="+mn-cs"/>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p:cNvSpPr>
          <p:nvPr>
            <p:ph type="title"/>
          </p:nvPr>
        </p:nvSpPr>
        <p:spPr>
          <a:xfrm>
            <a:off x="428625" y="785813"/>
            <a:ext cx="3214688" cy="838200"/>
          </a:xfrm>
          <a:ln/>
        </p:spPr>
        <p:txBody>
          <a:bodyPr vert="horz" wrap="square" lIns="91440" tIns="45720" rIns="91440" bIns="45720" anchor="ctr" anchorCtr="0"/>
          <a:lstStyle/>
          <a:p>
            <a:r>
              <a:rPr lang="zh-CN" altLang="en-US" sz="2400" dirty="0"/>
              <a:t> </a:t>
            </a:r>
            <a:r>
              <a:rPr lang="en-US" altLang="zh-CN" sz="2400" b="1" dirty="0">
                <a:solidFill>
                  <a:srgbClr val="6600FF"/>
                </a:solidFill>
              </a:rPr>
              <a:t>4</a:t>
            </a:r>
            <a:r>
              <a:rPr lang="zh-CN" altLang="en-US" sz="2400" b="1" dirty="0">
                <a:solidFill>
                  <a:srgbClr val="6600FF"/>
                </a:solidFill>
              </a:rPr>
              <a:t>．空气、水和杂质</a:t>
            </a:r>
          </a:p>
        </p:txBody>
      </p:sp>
      <p:sp>
        <p:nvSpPr>
          <p:cNvPr id="44034" name="Rectangle 3"/>
          <p:cNvSpPr>
            <a:spLocks noGrp="1"/>
          </p:cNvSpPr>
          <p:nvPr>
            <p:ph idx="1"/>
          </p:nvPr>
        </p:nvSpPr>
        <p:spPr>
          <a:xfrm>
            <a:off x="285750" y="1500188"/>
            <a:ext cx="8461375" cy="4968875"/>
          </a:xfrm>
          <a:ln/>
        </p:spPr>
        <p:txBody>
          <a:bodyPr vert="horz" wrap="square" lIns="91440" tIns="45720" rIns="91440" bIns="45720" anchor="t" anchorCtr="0"/>
          <a:lstStyle/>
          <a:p>
            <a:pPr>
              <a:lnSpc>
                <a:spcPct val="120000"/>
              </a:lnSpc>
            </a:pPr>
            <a:r>
              <a:rPr lang="zh-CN" altLang="en-US" sz="2000" b="1" dirty="0"/>
              <a:t>许多危险化学品能在空气中发生危险性变化。</a:t>
            </a:r>
            <a:r>
              <a:rPr lang="zh-CN" altLang="en-US" sz="2000" b="1" dirty="0">
                <a:solidFill>
                  <a:srgbClr val="6600FF"/>
                </a:solidFill>
              </a:rPr>
              <a:t>也有一些危险品长时间在空气的氧化下会变质，变质后的物品有的能进一步增加危险性。</a:t>
            </a:r>
            <a:r>
              <a:rPr lang="zh-CN" altLang="en-US" sz="2000" b="1" dirty="0"/>
              <a:t>水能溶解许多物质，某些物质溶于水时能放出大量的热，短时间产生大量的热能使物体膨胀而爆炸</a:t>
            </a:r>
            <a:r>
              <a:rPr lang="zh-CN" altLang="en-US" sz="2000" b="1" dirty="0">
                <a:solidFill>
                  <a:srgbClr val="6600FF"/>
                </a:solidFill>
              </a:rPr>
              <a:t>，例如骤然往浓硫酸、氢氧化钠中加水就可能出现爆炸事故。水还能和一些危险品作用生成危害性更大的物品，并且放出热量，从而导致危险。</a:t>
            </a:r>
            <a:r>
              <a:rPr lang="zh-CN" altLang="en-US" sz="2000" b="1" dirty="0"/>
              <a:t>杂质的影响主要指危险化学品和某些其他物质接触后，能和危险化学品发生危险性变化或能促使危险性变化的发生，这种物质称为杂质。</a:t>
            </a:r>
            <a:r>
              <a:rPr lang="zh-CN" altLang="en-US" sz="2000" b="1" dirty="0">
                <a:solidFill>
                  <a:srgbClr val="6600FF"/>
                </a:solidFill>
              </a:rPr>
              <a:t>总之，空气、水和杂质的存在，对某些危险化学品有促进和激发危险性的作用，因此必须尽可能地把它们隔离开来，</a:t>
            </a:r>
            <a:r>
              <a:rPr lang="zh-CN" altLang="en-US" sz="2000" b="1" dirty="0"/>
              <a:t>这就要求严密包装，严格配装或采取其他措施。</a:t>
            </a:r>
          </a:p>
          <a:p>
            <a:pPr>
              <a:lnSpc>
                <a:spcPct val="120000"/>
              </a:lnSpc>
            </a:pPr>
            <a:r>
              <a:rPr lang="zh-CN" altLang="en-US" sz="2000" b="1" dirty="0">
                <a:solidFill>
                  <a:srgbClr val="6600FF"/>
                </a:solidFill>
              </a:rPr>
              <a:t>   因此，全面了解危险化学品的储存、运输、包装，对加强危险化学品的安全管理，避免重大灾害发生意义重大。</a:t>
            </a:r>
          </a:p>
          <a:p>
            <a:pPr>
              <a:lnSpc>
                <a:spcPct val="120000"/>
              </a:lnSpc>
            </a:pPr>
            <a:endParaRPr lang="zh-CN" altLang="en-US" sz="2000"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214313" y="1357313"/>
            <a:ext cx="2000250" cy="360363"/>
          </a:xfr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a:ln>
                  <a:noFill/>
                </a:ln>
                <a:solidFill>
                  <a:schemeClr val="tx1"/>
                </a:solidFill>
                <a:effectLst/>
                <a:uLnTx/>
                <a:uFillTx/>
                <a:latin typeface="+mj-lt"/>
                <a:ea typeface="+mj-ea"/>
                <a:cs typeface="+mj-cs"/>
              </a:rPr>
              <a:t>注意事项</a:t>
            </a:r>
          </a:p>
        </p:txBody>
      </p:sp>
      <p:sp>
        <p:nvSpPr>
          <p:cNvPr id="68611" name="Rectangle 3"/>
          <p:cNvSpPr>
            <a:spLocks noGrp="1" noChangeArrowheads="1"/>
          </p:cNvSpPr>
          <p:nvPr>
            <p:ph idx="1"/>
          </p:nvPr>
        </p:nvSpPr>
        <p:spPr>
          <a:xfrm>
            <a:off x="285750" y="1857375"/>
            <a:ext cx="8572500" cy="4071938"/>
          </a:xfrm>
        </p:spPr>
        <p:txBody>
          <a:bodyPr vert="horz" lIns="91440" tIns="45720" rIns="91440" bIns="45720" rtlCol="0">
            <a:normAutofit/>
          </a:bodyPr>
          <a:lstStyle/>
          <a:p>
            <a:pPr marL="342900" marR="0" lvl="0" indent="-342900" algn="l" defTabSz="914400" rtl="0" eaLnBrk="1" fontAlgn="auto" latinLnBrk="0" hangingPunct="1">
              <a:lnSpc>
                <a:spcPct val="125000"/>
              </a:lnSpc>
              <a:spcBef>
                <a:spcPct val="20000"/>
              </a:spcBef>
              <a:spcAft>
                <a:spcPts val="0"/>
              </a:spcAft>
              <a:buClrTx/>
              <a:buSzTx/>
              <a:buFont typeface="Arial" panose="020B0604020202020204" pitchFamily="34" charset="0"/>
              <a:buChar char="•"/>
              <a:defRPr/>
            </a:pPr>
            <a:r>
              <a:rPr kumimoji="0" lang="en-US" altLang="zh-CN" sz="2400" b="0" i="0" u="none" strike="noStrike" kern="1200" cap="none" spc="0" normalizeH="0" baseline="0" noProof="0" dirty="0">
                <a:ln>
                  <a:noFill/>
                </a:ln>
                <a:solidFill>
                  <a:srgbClr val="339966"/>
                </a:solidFill>
                <a:effectLst/>
                <a:uLnTx/>
                <a:uFillTx/>
                <a:latin typeface="+mn-lt"/>
                <a:ea typeface="+mn-ea"/>
                <a:cs typeface="+mn-cs"/>
              </a:rPr>
              <a:t>1</a:t>
            </a:r>
            <a:r>
              <a:rPr kumimoji="0" lang="zh-CN" altLang="en-US" sz="2400" b="0" i="0" u="none" strike="noStrike" kern="1200" cap="none" spc="0" normalizeH="0" baseline="0" noProof="0" dirty="0">
                <a:ln>
                  <a:noFill/>
                </a:ln>
                <a:solidFill>
                  <a:srgbClr val="339966"/>
                </a:solidFill>
                <a:effectLst/>
                <a:uLnTx/>
                <a:uFillTx/>
                <a:latin typeface="+mn-lt"/>
                <a:ea typeface="+mn-ea"/>
                <a:cs typeface="+mn-cs"/>
              </a:rPr>
              <a:t>、</a:t>
            </a:r>
            <a:r>
              <a:rPr kumimoji="0" lang="zh-CN" altLang="en-US" sz="2400" b="0" i="0" u="none" strike="noStrike" kern="1200" cap="none" spc="0" normalizeH="0" baseline="0" noProof="0" dirty="0">
                <a:ln>
                  <a:noFill/>
                </a:ln>
                <a:solidFill>
                  <a:schemeClr val="accent1">
                    <a:lumMod val="60000"/>
                    <a:lumOff val="40000"/>
                  </a:schemeClr>
                </a:solidFill>
                <a:effectLst/>
                <a:uLnTx/>
                <a:uFillTx/>
                <a:latin typeface="+mn-lt"/>
                <a:ea typeface="+mn-ea"/>
                <a:cs typeface="+mn-cs"/>
              </a:rPr>
              <a:t>装卸对人身</a:t>
            </a:r>
            <a:r>
              <a:rPr kumimoji="0" lang="zh-CN" altLang="en-US" sz="2400" b="1" i="0" u="none" strike="noStrike" kern="1200" cap="none" spc="0" normalizeH="0" baseline="0" noProof="0" dirty="0">
                <a:ln>
                  <a:noFill/>
                </a:ln>
                <a:solidFill>
                  <a:schemeClr val="accent1">
                    <a:lumMod val="60000"/>
                    <a:lumOff val="40000"/>
                  </a:schemeClr>
                </a:solidFill>
                <a:effectLst/>
                <a:uLnTx/>
                <a:uFillTx/>
                <a:latin typeface="+mn-lt"/>
                <a:ea typeface="+mn-ea"/>
                <a:cs typeface="+mn-cs"/>
              </a:rPr>
              <a:t>有毒害及腐蚀性物品</a:t>
            </a:r>
            <a:r>
              <a:rPr kumimoji="0" lang="zh-CN" altLang="en-US" sz="2400" b="0" i="0" u="none" strike="noStrike" kern="1200" cap="none" spc="0" normalizeH="0" baseline="0" noProof="0" dirty="0">
                <a:ln>
                  <a:noFill/>
                </a:ln>
                <a:solidFill>
                  <a:srgbClr val="339966"/>
                </a:solidFill>
                <a:effectLst/>
                <a:uLnTx/>
                <a:uFillTx/>
                <a:latin typeface="+mn-lt"/>
                <a:ea typeface="+mn-ea"/>
                <a:cs typeface="+mn-cs"/>
              </a:rPr>
              <a:t>时，操作人员应根据危险条件，穿戴相应的防护用品。</a:t>
            </a:r>
          </a:p>
          <a:p>
            <a:pPr marL="342900" marR="0" lvl="0" indent="-342900" algn="l" defTabSz="914400" rtl="0" eaLnBrk="1" fontAlgn="auto" latinLnBrk="0" hangingPunct="1">
              <a:lnSpc>
                <a:spcPct val="125000"/>
              </a:lnSpc>
              <a:spcBef>
                <a:spcPct val="20000"/>
              </a:spcBef>
              <a:spcAft>
                <a:spcPts val="0"/>
              </a:spcAft>
              <a:buClrTx/>
              <a:buSzTx/>
              <a:buFont typeface="Wingdings" panose="05000000000000000000" pitchFamily="2" charset="2"/>
              <a:buNone/>
              <a:defRPr/>
            </a:pPr>
            <a:r>
              <a:rPr kumimoji="0" lang="zh-CN" altLang="en-US" sz="2400" b="0" i="0" u="none" strike="noStrike" kern="1200" cap="none" spc="0" normalizeH="0" baseline="0" noProof="0" dirty="0">
                <a:ln>
                  <a:noFill/>
                </a:ln>
                <a:solidFill>
                  <a:srgbClr val="339966"/>
                </a:solidFill>
                <a:effectLst/>
                <a:uLnTx/>
                <a:uFillTx/>
                <a:latin typeface="+mn-lt"/>
                <a:ea typeface="+mn-ea"/>
                <a:cs typeface="+mn-cs"/>
              </a:rPr>
              <a:t>            装卸毒害品人员应具有操作毒品的一般知识。操作时轻拿轻放，不得碰撞、倒置，防止包装破损商品外溢。作业人员应佩带手套和相应的防毒口罩或面具，穿防护服。</a:t>
            </a:r>
          </a:p>
          <a:p>
            <a:pPr marL="342900" marR="0" lvl="0" indent="-342900" algn="l" defTabSz="914400" rtl="0" eaLnBrk="1" fontAlgn="auto" latinLnBrk="0" hangingPunct="1">
              <a:lnSpc>
                <a:spcPct val="125000"/>
              </a:lnSpc>
              <a:spcBef>
                <a:spcPct val="20000"/>
              </a:spcBef>
              <a:spcAft>
                <a:spcPts val="0"/>
              </a:spcAft>
              <a:buClrTx/>
              <a:buSzTx/>
              <a:buFont typeface="Wingdings" panose="05000000000000000000" pitchFamily="2" charset="2"/>
              <a:buNone/>
              <a:defRPr/>
            </a:pPr>
            <a:r>
              <a:rPr kumimoji="0" lang="zh-CN" altLang="en-US" sz="2400" b="0" i="0" u="none" strike="noStrike" kern="1200" cap="none" spc="0" normalizeH="0" baseline="0" noProof="0" dirty="0">
                <a:ln>
                  <a:noFill/>
                </a:ln>
                <a:solidFill>
                  <a:srgbClr val="339966"/>
                </a:solidFill>
                <a:effectLst/>
                <a:uLnTx/>
                <a:uFillTx/>
                <a:latin typeface="+mn-lt"/>
                <a:ea typeface="+mn-ea"/>
                <a:cs typeface="+mn-cs"/>
              </a:rPr>
              <a:t>            作业中不得饮食，不得用手擦嘴、脸、眼睛。每次作业完毕，应及时用肥皂</a:t>
            </a:r>
            <a:r>
              <a:rPr kumimoji="0" lang="en-US" altLang="zh-CN" sz="2400" b="0" i="0" u="none" strike="noStrike" kern="1200" cap="none" spc="0" normalizeH="0" baseline="0" noProof="0" dirty="0">
                <a:ln>
                  <a:noFill/>
                </a:ln>
                <a:solidFill>
                  <a:srgbClr val="339966"/>
                </a:solidFill>
                <a:effectLst/>
                <a:uLnTx/>
                <a:uFillTx/>
                <a:latin typeface="+mn-lt"/>
                <a:ea typeface="+mn-ea"/>
                <a:cs typeface="+mn-cs"/>
              </a:rPr>
              <a:t>(</a:t>
            </a:r>
            <a:r>
              <a:rPr kumimoji="0" lang="zh-CN" altLang="en-US" sz="2400" b="0" i="0" u="none" strike="noStrike" kern="1200" cap="none" spc="0" normalizeH="0" baseline="0" noProof="0" dirty="0">
                <a:ln>
                  <a:noFill/>
                </a:ln>
                <a:solidFill>
                  <a:srgbClr val="339966"/>
                </a:solidFill>
                <a:effectLst/>
                <a:uLnTx/>
                <a:uFillTx/>
                <a:latin typeface="+mn-lt"/>
                <a:ea typeface="+mn-ea"/>
                <a:cs typeface="+mn-cs"/>
              </a:rPr>
              <a:t>或专用洗涤剂</a:t>
            </a:r>
            <a:r>
              <a:rPr kumimoji="0" lang="en-US" altLang="zh-CN" sz="2400" b="0" i="0" u="none" strike="noStrike" kern="1200" cap="none" spc="0" normalizeH="0" baseline="0" noProof="0" dirty="0">
                <a:ln>
                  <a:noFill/>
                </a:ln>
                <a:solidFill>
                  <a:srgbClr val="339966"/>
                </a:solidFill>
                <a:effectLst/>
                <a:uLnTx/>
                <a:uFillTx/>
                <a:latin typeface="+mn-lt"/>
                <a:ea typeface="+mn-ea"/>
                <a:cs typeface="+mn-cs"/>
              </a:rPr>
              <a:t>)</a:t>
            </a:r>
            <a:r>
              <a:rPr kumimoji="0" lang="zh-CN" altLang="en-US" sz="2400" b="0" i="0" u="none" strike="noStrike" kern="1200" cap="none" spc="0" normalizeH="0" baseline="0" noProof="0" dirty="0">
                <a:ln>
                  <a:noFill/>
                </a:ln>
                <a:solidFill>
                  <a:srgbClr val="339966"/>
                </a:solidFill>
                <a:effectLst/>
                <a:uLnTx/>
                <a:uFillTx/>
                <a:latin typeface="+mn-lt"/>
                <a:ea typeface="+mn-ea"/>
                <a:cs typeface="+mn-cs"/>
              </a:rPr>
              <a:t>洗净面部、手部，用清水漱口，防护用具应及时清洗，集中存放。</a:t>
            </a:r>
          </a:p>
        </p:txBody>
      </p:sp>
      <p:sp>
        <p:nvSpPr>
          <p:cNvPr id="45059" name="TextBox 3"/>
          <p:cNvSpPr txBox="1"/>
          <p:nvPr/>
        </p:nvSpPr>
        <p:spPr>
          <a:xfrm>
            <a:off x="2428875" y="500063"/>
            <a:ext cx="4643438" cy="523875"/>
          </a:xfrm>
          <a:prstGeom prst="rect">
            <a:avLst/>
          </a:prstGeom>
          <a:noFill/>
          <a:ln w="9525">
            <a:noFill/>
          </a:ln>
        </p:spPr>
        <p:txBody>
          <a:bodyPr anchor="t" anchorCtr="0">
            <a:spAutoFit/>
          </a:bodyPr>
          <a:lstStyle/>
          <a:p>
            <a:r>
              <a:rPr lang="zh-CN" altLang="en-US" sz="2800" b="1" dirty="0">
                <a:solidFill>
                  <a:schemeClr val="bg2"/>
                </a:solidFill>
                <a:latin typeface="Arial" panose="020B0604020202020204" pitchFamily="34" charset="0"/>
                <a:ea typeface="宋体" panose="02010600030101010101" pitchFamily="2" charset="-122"/>
              </a:rPr>
              <a:t>三、危险化学品装卸</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3"/>
          <p:cNvSpPr>
            <a:spLocks noGrp="1"/>
          </p:cNvSpPr>
          <p:nvPr>
            <p:ph idx="1"/>
          </p:nvPr>
        </p:nvSpPr>
        <p:spPr>
          <a:xfrm>
            <a:off x="500063" y="1357313"/>
            <a:ext cx="8286750" cy="4714875"/>
          </a:xfrm>
          <a:ln/>
        </p:spPr>
        <p:txBody>
          <a:bodyPr vert="horz" wrap="square" lIns="91440" tIns="45720" rIns="91440" bIns="45720" anchor="t" anchorCtr="0"/>
          <a:lstStyle/>
          <a:p>
            <a:pPr>
              <a:buFont typeface="Wingdings" panose="05000000000000000000" pitchFamily="2" charset="2"/>
              <a:buNone/>
            </a:pPr>
            <a:r>
              <a:rPr lang="zh-CN" altLang="en-US" sz="2400" dirty="0">
                <a:solidFill>
                  <a:srgbClr val="339966"/>
                </a:solidFill>
              </a:rPr>
              <a:t>             装卸腐蚀品人员应穿工作服、戴护目镜、胶皮手套、胶皮围裙等必需的防护用具。操作时，应轻搬轻放，严禁背负肩扛，防止摩擦震动和撞击。</a:t>
            </a:r>
            <a:endParaRPr lang="en-US" altLang="zh-CN" sz="2400" dirty="0">
              <a:solidFill>
                <a:srgbClr val="FF9933"/>
              </a:solidFill>
            </a:endParaRPr>
          </a:p>
          <a:p>
            <a:r>
              <a:rPr lang="en-US" altLang="zh-CN" sz="2400" dirty="0">
                <a:solidFill>
                  <a:srgbClr val="FF9933"/>
                </a:solidFill>
              </a:rPr>
              <a:t>2</a:t>
            </a:r>
            <a:r>
              <a:rPr lang="zh-CN" altLang="en-US" sz="2400" dirty="0">
                <a:solidFill>
                  <a:srgbClr val="FF9933"/>
                </a:solidFill>
              </a:rPr>
              <a:t>、装卸</a:t>
            </a:r>
            <a:r>
              <a:rPr lang="zh-CN" altLang="en-US" sz="2400" b="1" dirty="0">
                <a:solidFill>
                  <a:srgbClr val="FF9933"/>
                </a:solidFill>
              </a:rPr>
              <a:t>易燃易爆物料</a:t>
            </a:r>
            <a:r>
              <a:rPr lang="zh-CN" altLang="en-US" sz="2400" dirty="0">
                <a:solidFill>
                  <a:srgbClr val="FF9933"/>
                </a:solidFill>
              </a:rPr>
              <a:t>时，</a:t>
            </a:r>
            <a:r>
              <a:rPr lang="zh-CN" altLang="en-US" sz="2400" dirty="0">
                <a:solidFill>
                  <a:srgbClr val="6600FF"/>
                </a:solidFill>
              </a:rPr>
              <a:t>装卸人员应穿工作服，带手套、口罩等必需的防护用具，操作中轻搬轻放、防止摩擦和撞击。</a:t>
            </a:r>
          </a:p>
          <a:p>
            <a:pPr>
              <a:buFont typeface="Wingdings" panose="05000000000000000000" pitchFamily="2" charset="2"/>
              <a:buNone/>
            </a:pPr>
            <a:r>
              <a:rPr lang="zh-CN" altLang="en-US" sz="2400" dirty="0">
                <a:solidFill>
                  <a:srgbClr val="6600FF"/>
                </a:solidFill>
              </a:rPr>
              <a:t>             装卸易燃液体需穿防静电工作服。禁止穿带铁钉鞋。大桶不得在水泥地面滚动。桶装各种氧化剂不得在水泥地面滚动。</a:t>
            </a:r>
          </a:p>
          <a:p>
            <a:pPr>
              <a:buFont typeface="Wingdings" panose="05000000000000000000" pitchFamily="2" charset="2"/>
              <a:buNone/>
            </a:pPr>
            <a:r>
              <a:rPr lang="zh-CN" altLang="en-US" sz="2400" dirty="0">
                <a:solidFill>
                  <a:srgbClr val="6600FF"/>
                </a:solidFill>
              </a:rPr>
              <a:t>             各项操作不得使用沾染异物和能产生火花的机具，作业现场须远离热源和火源。</a:t>
            </a:r>
          </a:p>
          <a:p>
            <a:endParaRPr lang="zh-CN" altLang="en-US" sz="2400" dirty="0"/>
          </a:p>
          <a:p>
            <a:endParaRPr lang="zh-CN" altLang="en-US" sz="2400"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文本框 3"/>
          <p:cNvSpPr txBox="1"/>
          <p:nvPr/>
        </p:nvSpPr>
        <p:spPr>
          <a:xfrm>
            <a:off x="571500" y="1800225"/>
            <a:ext cx="8221663" cy="3968750"/>
          </a:xfrm>
          <a:prstGeom prst="rect">
            <a:avLst/>
          </a:prstGeom>
          <a:noFill/>
          <a:ln w="9525">
            <a:noFill/>
          </a:ln>
        </p:spPr>
        <p:txBody>
          <a:bodyPr anchor="t" anchorCtr="0">
            <a:spAutoFit/>
          </a:bodyPr>
          <a:lstStyle/>
          <a:p>
            <a:r>
              <a:rPr lang="zh-CN" altLang="en-US" dirty="0">
                <a:solidFill>
                  <a:srgbClr val="FF0000"/>
                </a:solidFill>
                <a:latin typeface="Arial" panose="020B0604020202020204" pitchFamily="34" charset="0"/>
                <a:ea typeface="宋体" panose="02010600030101010101" pitchFamily="2" charset="-122"/>
              </a:rPr>
              <a:t>很多危险化学品易燃易爆，毒性和腐蚀性，因此在使用危险化学品时应注意：</a:t>
            </a:r>
          </a:p>
          <a:p>
            <a:r>
              <a:rPr lang="zh-CN" altLang="en-US" dirty="0">
                <a:solidFill>
                  <a:srgbClr val="FF0000"/>
                </a:solidFill>
                <a:latin typeface="Arial" panose="020B0604020202020204" pitchFamily="34" charset="0"/>
                <a:ea typeface="宋体" panose="02010600030101010101" pitchFamily="2" charset="-122"/>
              </a:rPr>
              <a:t>    (1)尽量避免直接接触，不要用化学溶剂去洗手，更不要误服，特别是接触到腐蚀性化学品要立即用大量的清水冲洗。</a:t>
            </a:r>
          </a:p>
          <a:p>
            <a:r>
              <a:rPr lang="zh-CN" altLang="en-US" dirty="0">
                <a:solidFill>
                  <a:srgbClr val="FF0000"/>
                </a:solidFill>
                <a:latin typeface="Arial" panose="020B0604020202020204" pitchFamily="34" charset="0"/>
                <a:ea typeface="宋体" panose="02010600030101010101" pitchFamily="2" charset="-122"/>
              </a:rPr>
              <a:t>    (2)易燃易爆场所禁止使用明火，如果确实需动用明火，如进行烧焊等。事先要得到批准，并做好充分的防范措施才能动火。</a:t>
            </a:r>
          </a:p>
          <a:p>
            <a:r>
              <a:rPr lang="zh-CN" altLang="en-US" dirty="0">
                <a:solidFill>
                  <a:srgbClr val="FF0000"/>
                </a:solidFill>
                <a:latin typeface="Arial" panose="020B0604020202020204" pitchFamily="34" charset="0"/>
                <a:ea typeface="宋体" panose="02010600030101010101" pitchFamily="2" charset="-122"/>
              </a:rPr>
              <a:t>    (3)在有易燃易爆危险的工作场所，不要穿化纤服装或带铁钉的鞋，因为化纤服装会产生静电，鞋钉撞击地面会产生火花。</a:t>
            </a:r>
          </a:p>
          <a:p>
            <a:r>
              <a:rPr lang="zh-CN" altLang="en-US" dirty="0">
                <a:solidFill>
                  <a:srgbClr val="FF0000"/>
                </a:solidFill>
                <a:latin typeface="Arial" panose="020B0604020202020204" pitchFamily="34" charset="0"/>
                <a:ea typeface="宋体" panose="02010600030101010101" pitchFamily="2" charset="-122"/>
              </a:rPr>
              <a:t>    (4)搬运危险化学品的时候应非常小心，特别是硫酸等腐蚀性物品经常用陶瓷容器装，搬运时捆扎不牢固极易发生意外。</a:t>
            </a:r>
          </a:p>
          <a:p>
            <a:r>
              <a:rPr lang="zh-CN" altLang="en-US" dirty="0">
                <a:solidFill>
                  <a:srgbClr val="FF0000"/>
                </a:solidFill>
                <a:latin typeface="Arial" panose="020B0604020202020204" pitchFamily="34" charset="0"/>
                <a:ea typeface="宋体" panose="02010600030101010101" pitchFamily="2" charset="-122"/>
              </a:rPr>
              <a:t>    (5)因工作需要购入危险化学品，不能搭乘公共汽车、火车、飞机等交通运输工具，也不能在邮件中夹带。</a:t>
            </a:r>
          </a:p>
          <a:p>
            <a:r>
              <a:rPr lang="zh-CN" altLang="en-US" dirty="0">
                <a:solidFill>
                  <a:srgbClr val="FF0000"/>
                </a:solidFill>
                <a:latin typeface="Arial" panose="020B0604020202020204" pitchFamily="34" charset="0"/>
                <a:ea typeface="宋体" panose="02010600030101010101" pitchFamily="2" charset="-122"/>
              </a:rPr>
              <a:t>    (6)对于没有使用完的危险化学品不能随意丢弃，否则可能会引发意外事故。如往下水道倒液化气残液，遇到火星会发生爆炸等。</a:t>
            </a:r>
          </a:p>
          <a:p>
            <a:r>
              <a:rPr lang="zh-CN" altLang="en-US" dirty="0">
                <a:solidFill>
                  <a:srgbClr val="FF0000"/>
                </a:solidFill>
                <a:latin typeface="Arial" panose="020B0604020202020204" pitchFamily="34" charset="0"/>
                <a:ea typeface="宋体" panose="02010600030101010101" pitchFamily="2" charset="-122"/>
              </a:rPr>
              <a:t>    (7)要按规定戴好防护用品，防止工作过程中人体受到伤害。</a:t>
            </a:r>
          </a:p>
        </p:txBody>
      </p:sp>
      <p:sp>
        <p:nvSpPr>
          <p:cNvPr id="47106" name="TextBox 3"/>
          <p:cNvSpPr txBox="1"/>
          <p:nvPr/>
        </p:nvSpPr>
        <p:spPr>
          <a:xfrm>
            <a:off x="2439988" y="488950"/>
            <a:ext cx="4643437" cy="522288"/>
          </a:xfrm>
          <a:prstGeom prst="rect">
            <a:avLst/>
          </a:prstGeom>
          <a:noFill/>
          <a:ln w="9525">
            <a:noFill/>
          </a:ln>
        </p:spPr>
        <p:txBody>
          <a:bodyPr anchor="t" anchorCtr="0">
            <a:spAutoFit/>
          </a:bodyPr>
          <a:lstStyle/>
          <a:p>
            <a:r>
              <a:rPr lang="zh-CN" altLang="en-US" sz="2800" b="1" dirty="0">
                <a:solidFill>
                  <a:schemeClr val="bg2"/>
                </a:solidFill>
                <a:latin typeface="Arial" panose="020B0604020202020204" pitchFamily="34" charset="0"/>
                <a:ea typeface="宋体" panose="02010600030101010101" pitchFamily="2" charset="-122"/>
              </a:rPr>
              <a:t>三、危险化学品使用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2" descr="f5"/>
          <p:cNvPicPr>
            <a:picLocks noChangeAspect="1"/>
          </p:cNvPicPr>
          <p:nvPr/>
        </p:nvPicPr>
        <p:blipFill>
          <a:blip r:embed="rId2"/>
          <a:stretch>
            <a:fillRect/>
          </a:stretch>
        </p:blipFill>
        <p:spPr>
          <a:xfrm>
            <a:off x="6761163" y="0"/>
            <a:ext cx="1096962" cy="1389063"/>
          </a:xfrm>
          <a:prstGeom prst="rect">
            <a:avLst/>
          </a:prstGeom>
          <a:noFill/>
          <a:ln w="9525">
            <a:noFill/>
          </a:ln>
        </p:spPr>
      </p:pic>
      <p:sp>
        <p:nvSpPr>
          <p:cNvPr id="48130" name="AutoShape 3"/>
          <p:cNvSpPr/>
          <p:nvPr/>
        </p:nvSpPr>
        <p:spPr>
          <a:xfrm>
            <a:off x="533400" y="2819400"/>
            <a:ext cx="4343400" cy="2971800"/>
          </a:xfrm>
          <a:prstGeom prst="triangle">
            <a:avLst>
              <a:gd name="adj" fmla="val 50713"/>
            </a:avLst>
          </a:prstGeom>
          <a:solidFill>
            <a:srgbClr val="EAEAEA"/>
          </a:solidFill>
          <a:ln w="25400" cap="flat" cmpd="sng">
            <a:solidFill>
              <a:schemeClr val="tx1"/>
            </a:solidFill>
            <a:prstDash val="solid"/>
            <a:miter/>
            <a:headEnd type="none" w="med" len="med"/>
            <a:tailEnd type="none" w="med" len="med"/>
          </a:ln>
        </p:spPr>
        <p:txBody>
          <a:bodyPr wrap="none" lIns="93600" tIns="46800" rIns="93600" bIns="46800" anchor="ctr" anchorCtr="0"/>
          <a:lstStyle/>
          <a:p>
            <a:endParaRPr lang="zh-CN" altLang="en-US" dirty="0">
              <a:latin typeface="Arial" panose="020B0604020202020204" pitchFamily="34" charset="0"/>
              <a:ea typeface="宋体" panose="02010600030101010101" pitchFamily="2" charset="-122"/>
            </a:endParaRPr>
          </a:p>
        </p:txBody>
      </p:sp>
      <p:sp>
        <p:nvSpPr>
          <p:cNvPr id="48131" name="Oval 4"/>
          <p:cNvSpPr/>
          <p:nvPr/>
        </p:nvSpPr>
        <p:spPr>
          <a:xfrm>
            <a:off x="4724400" y="2667000"/>
            <a:ext cx="3962400" cy="3124200"/>
          </a:xfrm>
          <a:prstGeom prst="ellipse">
            <a:avLst/>
          </a:prstGeom>
          <a:solidFill>
            <a:srgbClr val="EAEAEA"/>
          </a:solidFill>
          <a:ln w="25400" cap="flat" cmpd="sng">
            <a:solidFill>
              <a:schemeClr val="tx1"/>
            </a:solidFill>
            <a:prstDash val="solid"/>
            <a:round/>
            <a:headEnd type="none" w="med" len="med"/>
            <a:tailEnd type="none" w="med" len="med"/>
          </a:ln>
        </p:spPr>
        <p:txBody>
          <a:bodyPr wrap="none" lIns="93600" tIns="46800" rIns="93600" bIns="46800" anchor="ctr" anchorCtr="0"/>
          <a:lstStyle/>
          <a:p>
            <a:endParaRPr lang="zh-CN" altLang="en-US" dirty="0">
              <a:latin typeface="Arial" panose="020B0604020202020204" pitchFamily="34" charset="0"/>
              <a:ea typeface="宋体" panose="02010600030101010101" pitchFamily="2" charset="-122"/>
            </a:endParaRPr>
          </a:p>
        </p:txBody>
      </p:sp>
      <p:sp>
        <p:nvSpPr>
          <p:cNvPr id="124933" name="Line 5"/>
          <p:cNvSpPr>
            <a:spLocks noChangeShapeType="1"/>
          </p:cNvSpPr>
          <p:nvPr/>
        </p:nvSpPr>
        <p:spPr bwMode="auto">
          <a:xfrm flipH="1">
            <a:off x="2857500" y="981075"/>
            <a:ext cx="1066800" cy="1804988"/>
          </a:xfrm>
          <a:prstGeom prst="line">
            <a:avLst/>
          </a:prstGeom>
          <a:noFill/>
          <a:ln w="152400">
            <a:solidFill>
              <a:srgbClr val="CC0000"/>
            </a:solidFill>
            <a:round/>
            <a:tailEnd type="triangle" w="med" len="med"/>
          </a:ln>
          <a:effectLst>
            <a:outerShdw dist="107763" dir="2700000" algn="ctr" rotWithShape="0">
              <a:schemeClr val="bg2"/>
            </a:outerShdw>
          </a:effectLst>
        </p:spPr>
        <p:txBody>
          <a:bodyPr lIns="93600" tIns="46800" rIns="93600" bIns="4680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4934" name="Line 6"/>
          <p:cNvSpPr>
            <a:spLocks noChangeShapeType="1"/>
          </p:cNvSpPr>
          <p:nvPr/>
        </p:nvSpPr>
        <p:spPr bwMode="auto">
          <a:xfrm>
            <a:off x="5003800" y="1054100"/>
            <a:ext cx="1152525" cy="1582738"/>
          </a:xfrm>
          <a:prstGeom prst="line">
            <a:avLst/>
          </a:prstGeom>
          <a:noFill/>
          <a:ln w="152400">
            <a:solidFill>
              <a:srgbClr val="CC0000"/>
            </a:solidFill>
            <a:round/>
            <a:tailEnd type="triangle" w="med" len="med"/>
          </a:ln>
          <a:effectLst>
            <a:outerShdw dist="107763" dir="2700000" algn="ctr" rotWithShape="0">
              <a:schemeClr val="bg2"/>
            </a:outerShdw>
          </a:effectLst>
        </p:spPr>
        <p:txBody>
          <a:bodyPr lIns="93600" tIns="46800" rIns="93600" bIns="46800"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48134" name="Picture 7" descr="PE01561_"/>
          <p:cNvPicPr>
            <a:picLocks noChangeAspect="1"/>
          </p:cNvPicPr>
          <p:nvPr/>
        </p:nvPicPr>
        <p:blipFill>
          <a:blip r:embed="rId3">
            <a:lum bright="-12000"/>
          </a:blip>
          <a:stretch>
            <a:fillRect/>
          </a:stretch>
        </p:blipFill>
        <p:spPr>
          <a:xfrm>
            <a:off x="1524000" y="3657600"/>
            <a:ext cx="2286000" cy="2057400"/>
          </a:xfrm>
          <a:prstGeom prst="rect">
            <a:avLst/>
          </a:prstGeom>
          <a:noFill/>
          <a:ln w="9525">
            <a:noFill/>
          </a:ln>
        </p:spPr>
      </p:pic>
      <p:pic>
        <p:nvPicPr>
          <p:cNvPr id="48135" name="Picture 8" descr="training"/>
          <p:cNvPicPr>
            <a:picLocks noChangeAspect="1"/>
          </p:cNvPicPr>
          <p:nvPr/>
        </p:nvPicPr>
        <p:blipFill>
          <a:blip r:embed="rId4"/>
          <a:stretch>
            <a:fillRect/>
          </a:stretch>
        </p:blipFill>
        <p:spPr>
          <a:xfrm>
            <a:off x="5334000" y="3200400"/>
            <a:ext cx="2667000" cy="2139950"/>
          </a:xfrm>
          <a:prstGeom prst="rect">
            <a:avLst/>
          </a:prstGeom>
          <a:noFill/>
          <a:ln w="9525">
            <a:noFill/>
          </a:ln>
        </p:spPr>
      </p:pic>
      <p:grpSp>
        <p:nvGrpSpPr>
          <p:cNvPr id="48136" name="Group 11"/>
          <p:cNvGrpSpPr/>
          <p:nvPr/>
        </p:nvGrpSpPr>
        <p:grpSpPr>
          <a:xfrm>
            <a:off x="2286000" y="260350"/>
            <a:ext cx="5822950" cy="965200"/>
            <a:chOff x="0" y="0"/>
            <a:chExt cx="3681" cy="596"/>
          </a:xfrm>
        </p:grpSpPr>
        <p:grpSp>
          <p:nvGrpSpPr>
            <p:cNvPr id="48137" name="Group 12"/>
            <p:cNvGrpSpPr/>
            <p:nvPr/>
          </p:nvGrpSpPr>
          <p:grpSpPr>
            <a:xfrm>
              <a:off x="0" y="14"/>
              <a:ext cx="3681" cy="582"/>
              <a:chOff x="0" y="0"/>
              <a:chExt cx="3633216" cy="792480"/>
            </a:xfrm>
          </p:grpSpPr>
          <p:pic>
            <p:nvPicPr>
              <p:cNvPr id="48138" name="AutoShape 21"/>
              <p:cNvPicPr/>
              <p:nvPr/>
            </p:nvPicPr>
            <p:blipFill>
              <a:blip r:embed="rId5"/>
              <a:stretch>
                <a:fillRect/>
              </a:stretch>
            </p:blipFill>
            <p:spPr>
              <a:xfrm>
                <a:off x="0" y="0"/>
                <a:ext cx="3633216" cy="792480"/>
              </a:xfrm>
              <a:prstGeom prst="rect">
                <a:avLst/>
              </a:prstGeom>
              <a:noFill/>
              <a:ln w="9525">
                <a:noFill/>
              </a:ln>
            </p:spPr>
          </p:pic>
          <p:sp>
            <p:nvSpPr>
              <p:cNvPr id="48139" name="Text Box 7"/>
              <p:cNvSpPr txBox="1"/>
              <p:nvPr/>
            </p:nvSpPr>
            <p:spPr>
              <a:xfrm rot="5400000">
                <a:off x="1197342" y="-1060611"/>
                <a:ext cx="655736" cy="2913879"/>
              </a:xfrm>
              <a:prstGeom prst="rect">
                <a:avLst/>
              </a:prstGeom>
              <a:noFill/>
              <a:ln w="9525">
                <a:noFill/>
              </a:ln>
            </p:spPr>
            <p:txBody>
              <a:bodyPr rot="10800000" vert="eaVert" wrap="none" anchor="ctr" anchorCtr="0"/>
              <a:lstStyle/>
              <a:p>
                <a:endParaRPr lang="zh-CN" altLang="en-US" sz="2400" dirty="0">
                  <a:latin typeface="Arial" panose="020B0604020202020204" pitchFamily="34" charset="0"/>
                  <a:ea typeface="宋体" panose="02010600030101010101" pitchFamily="2" charset="-122"/>
                </a:endParaRPr>
              </a:p>
            </p:txBody>
          </p:sp>
        </p:grpSp>
        <p:sp>
          <p:nvSpPr>
            <p:cNvPr id="48140" name="Rectangle 22"/>
            <p:cNvSpPr/>
            <p:nvPr/>
          </p:nvSpPr>
          <p:spPr>
            <a:xfrm>
              <a:off x="84" y="0"/>
              <a:ext cx="2948" cy="347"/>
            </a:xfrm>
            <a:prstGeom prst="rect">
              <a:avLst/>
            </a:prstGeom>
            <a:noFill/>
            <a:ln w="9525">
              <a:noFill/>
            </a:ln>
          </p:spPr>
          <p:txBody>
            <a:bodyPr anchor="t" anchorCtr="0">
              <a:spAutoFit/>
            </a:bodyPr>
            <a:lstStyle/>
            <a:p>
              <a:pPr algn="ctr"/>
              <a:r>
                <a:rPr lang="zh-CN" altLang="en-US" sz="2400" b="1" dirty="0">
                  <a:solidFill>
                    <a:srgbClr val="0000CC"/>
                  </a:solidFill>
                  <a:latin typeface="黑体" panose="02010609060101010101" pitchFamily="49" charset="-122"/>
                  <a:ea typeface="黑体" panose="02010609060101010101" pitchFamily="49" charset="-122"/>
                </a:rPr>
                <a:t>  </a:t>
              </a:r>
              <a:endParaRPr lang="zh-CN" altLang="en-US" sz="2400" b="1" dirty="0">
                <a:solidFill>
                  <a:srgbClr val="0000CC"/>
                </a:solidFill>
                <a:latin typeface="Arial Black" panose="020B0A04020102020204" pitchFamily="34" charset="0"/>
                <a:ea typeface="宋体" panose="02010600030101010101" pitchFamily="2" charset="-122"/>
              </a:endParaRPr>
            </a:p>
          </p:txBody>
        </p:sp>
      </p:grpSp>
      <p:sp>
        <p:nvSpPr>
          <p:cNvPr id="48141" name="Text Box 16"/>
          <p:cNvSpPr txBox="1"/>
          <p:nvPr/>
        </p:nvSpPr>
        <p:spPr>
          <a:xfrm>
            <a:off x="2524125" y="333375"/>
            <a:ext cx="4479925" cy="830263"/>
          </a:xfrm>
          <a:prstGeom prst="rect">
            <a:avLst/>
          </a:prstGeom>
          <a:noFill/>
          <a:ln w="9525">
            <a:noFill/>
          </a:ln>
        </p:spPr>
        <p:txBody>
          <a:bodyPr anchor="t" anchorCtr="0">
            <a:spAutoFit/>
          </a:bodyPr>
          <a:lstStyle/>
          <a:p>
            <a:r>
              <a:rPr lang="zh-CN" altLang="en-US" sz="2400" b="1" dirty="0">
                <a:solidFill>
                  <a:srgbClr val="339966"/>
                </a:solidFill>
                <a:latin typeface="Arial" panose="020B0604020202020204" pitchFamily="34" charset="0"/>
                <a:ea typeface="宋体" panose="02010600030101010101" pitchFamily="2" charset="-122"/>
              </a:rPr>
              <a:t>     第</a:t>
            </a:r>
            <a:r>
              <a:rPr lang="en-US" altLang="zh-CN" sz="2400" b="1" dirty="0">
                <a:solidFill>
                  <a:srgbClr val="339966"/>
                </a:solidFill>
                <a:latin typeface="Arial" panose="020B0604020202020204" pitchFamily="34" charset="0"/>
                <a:ea typeface="宋体" panose="02010600030101010101" pitchFamily="2" charset="-122"/>
              </a:rPr>
              <a:t>8</a:t>
            </a:r>
            <a:r>
              <a:rPr lang="zh-CN" altLang="en-US" sz="2400" b="1" dirty="0">
                <a:solidFill>
                  <a:srgbClr val="339966"/>
                </a:solidFill>
                <a:latin typeface="Arial" panose="020B0604020202020204" pitchFamily="34" charset="0"/>
                <a:ea typeface="宋体" panose="02010600030101010101" pitchFamily="2" charset="-122"/>
              </a:rPr>
              <a:t>章 个体保护</a:t>
            </a:r>
            <a:br>
              <a:rPr lang="zh-CN" altLang="en-US" sz="2400" b="1" dirty="0">
                <a:solidFill>
                  <a:srgbClr val="339966"/>
                </a:solidFill>
                <a:latin typeface="Arial" panose="020B0604020202020204" pitchFamily="34" charset="0"/>
                <a:ea typeface="宋体" panose="02010600030101010101" pitchFamily="2" charset="-122"/>
              </a:rPr>
            </a:br>
            <a:r>
              <a:rPr lang="zh-CN" altLang="en-US" sz="2400" b="1" dirty="0">
                <a:solidFill>
                  <a:srgbClr val="339966"/>
                </a:solidFill>
                <a:latin typeface="Arial" panose="020B0604020202020204" pitchFamily="34" charset="0"/>
                <a:ea typeface="宋体" panose="02010600030101010101" pitchFamily="2" charset="-122"/>
              </a:rPr>
              <a:t>                         与应急救援</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p:cNvSpPr>
          <p:nvPr>
            <p:ph type="title"/>
          </p:nvPr>
        </p:nvSpPr>
        <p:spPr>
          <a:xfrm>
            <a:off x="1003300" y="1165225"/>
            <a:ext cx="6299200" cy="614363"/>
          </a:xfrm>
          <a:ln/>
        </p:spPr>
        <p:txBody>
          <a:bodyPr vert="horz" wrap="square" lIns="91440" tIns="45720" rIns="91440" bIns="45720" anchor="ctr" anchorCtr="0"/>
          <a:lstStyle/>
          <a:p>
            <a:r>
              <a:rPr lang="zh-CN" altLang="en-US" sz="3200" b="1" dirty="0"/>
              <a:t>呼吸器的种类</a:t>
            </a:r>
            <a:endParaRPr lang="en-US" altLang="zh-CN" sz="3200" b="1" dirty="0"/>
          </a:p>
        </p:txBody>
      </p:sp>
      <p:sp>
        <p:nvSpPr>
          <p:cNvPr id="49154" name="Rectangle 3"/>
          <p:cNvSpPr/>
          <p:nvPr/>
        </p:nvSpPr>
        <p:spPr>
          <a:xfrm>
            <a:off x="635000" y="1143000"/>
            <a:ext cx="8051800" cy="5334000"/>
          </a:xfrm>
          <a:prstGeom prst="rect">
            <a:avLst/>
          </a:prstGeom>
          <a:solidFill>
            <a:srgbClr val="CCFFCC"/>
          </a:solidFill>
          <a:ln w="12700" cap="flat" cmpd="sng">
            <a:solidFill>
              <a:schemeClr val="tx1"/>
            </a:solidFill>
            <a:prstDash val="solid"/>
            <a:miter/>
            <a:headEnd type="none" w="med" len="med"/>
            <a:tailEnd type="none" w="med" len="med"/>
          </a:ln>
        </p:spPr>
        <p:txBody>
          <a:bodyPr wrap="none" anchor="ctr" anchorCtr="0"/>
          <a:lstStyle/>
          <a:p>
            <a:endParaRPr lang="zh-CN" altLang="en-US" dirty="0">
              <a:latin typeface="Arial" panose="020B0604020202020204" pitchFamily="34" charset="0"/>
              <a:ea typeface="宋体" panose="02010600030101010101" pitchFamily="2" charset="-122"/>
            </a:endParaRPr>
          </a:p>
        </p:txBody>
      </p:sp>
      <p:sp>
        <p:nvSpPr>
          <p:cNvPr id="49155" name="Rectangle 4"/>
          <p:cNvSpPr/>
          <p:nvPr/>
        </p:nvSpPr>
        <p:spPr>
          <a:xfrm>
            <a:off x="1476375" y="1447800"/>
            <a:ext cx="1724025" cy="457200"/>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空气过滤式</a:t>
            </a:r>
          </a:p>
        </p:txBody>
      </p:sp>
      <p:sp>
        <p:nvSpPr>
          <p:cNvPr id="49156" name="Rectangle 5"/>
          <p:cNvSpPr/>
          <p:nvPr/>
        </p:nvSpPr>
        <p:spPr>
          <a:xfrm>
            <a:off x="5978525" y="1447800"/>
            <a:ext cx="1108075" cy="457200"/>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供气式</a:t>
            </a:r>
          </a:p>
        </p:txBody>
      </p:sp>
      <p:sp>
        <p:nvSpPr>
          <p:cNvPr id="49157" name="Rectangle 6"/>
          <p:cNvSpPr/>
          <p:nvPr/>
        </p:nvSpPr>
        <p:spPr>
          <a:xfrm>
            <a:off x="1936750" y="2362200"/>
            <a:ext cx="1416050" cy="457200"/>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免保养型</a:t>
            </a:r>
          </a:p>
        </p:txBody>
      </p:sp>
      <p:sp>
        <p:nvSpPr>
          <p:cNvPr id="49158" name="Rectangle 7"/>
          <p:cNvSpPr/>
          <p:nvPr/>
        </p:nvSpPr>
        <p:spPr>
          <a:xfrm>
            <a:off x="1943100" y="3124200"/>
            <a:ext cx="1714500" cy="457200"/>
          </a:xfrm>
          <a:prstGeom prst="rect">
            <a:avLst/>
          </a:prstGeom>
          <a:noFill/>
          <a:ln w="9525">
            <a:noFill/>
          </a:ln>
        </p:spPr>
        <p:txBody>
          <a:bodyPr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低保养型</a:t>
            </a:r>
          </a:p>
        </p:txBody>
      </p:sp>
      <p:sp>
        <p:nvSpPr>
          <p:cNvPr id="49159" name="Rectangle 8"/>
          <p:cNvSpPr/>
          <p:nvPr/>
        </p:nvSpPr>
        <p:spPr>
          <a:xfrm>
            <a:off x="1828800" y="3824288"/>
            <a:ext cx="1724025" cy="457200"/>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一般保养型</a:t>
            </a:r>
          </a:p>
        </p:txBody>
      </p:sp>
      <p:sp>
        <p:nvSpPr>
          <p:cNvPr id="49160" name="Rectangle 9"/>
          <p:cNvSpPr/>
          <p:nvPr/>
        </p:nvSpPr>
        <p:spPr>
          <a:xfrm>
            <a:off x="1868488" y="4708525"/>
            <a:ext cx="1108075" cy="457200"/>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全面型</a:t>
            </a:r>
          </a:p>
        </p:txBody>
      </p:sp>
      <p:sp>
        <p:nvSpPr>
          <p:cNvPr id="49161" name="Rectangle 10"/>
          <p:cNvSpPr/>
          <p:nvPr/>
        </p:nvSpPr>
        <p:spPr>
          <a:xfrm>
            <a:off x="727075" y="5775325"/>
            <a:ext cx="2740025" cy="457200"/>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电动送风式</a:t>
            </a:r>
            <a:r>
              <a:rPr lang="en-US" altLang="zh-CN" sz="2400" b="1" dirty="0">
                <a:solidFill>
                  <a:schemeClr val="bg1"/>
                </a:solidFill>
                <a:latin typeface="Switzerland" charset="0"/>
                <a:ea typeface="宋体" panose="02010600030101010101" pitchFamily="2" charset="-122"/>
              </a:rPr>
              <a:t>(PAPR)</a:t>
            </a:r>
          </a:p>
        </p:txBody>
      </p:sp>
      <p:sp>
        <p:nvSpPr>
          <p:cNvPr id="49162" name="Rectangle 11"/>
          <p:cNvSpPr/>
          <p:nvPr/>
        </p:nvSpPr>
        <p:spPr>
          <a:xfrm>
            <a:off x="4621213" y="2346325"/>
            <a:ext cx="2543175" cy="822325"/>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连续供气型</a:t>
            </a:r>
          </a:p>
          <a:p>
            <a:pPr eaLnBrk="0" hangingPunct="0"/>
            <a:r>
              <a:rPr lang="en-US" altLang="zh-CN" sz="2400" b="1" dirty="0">
                <a:solidFill>
                  <a:schemeClr val="bg1"/>
                </a:solidFill>
                <a:latin typeface="Switzerland" charset="0"/>
                <a:ea typeface="宋体" panose="02010600030101010101" pitchFamily="2" charset="-122"/>
              </a:rPr>
              <a:t>(</a:t>
            </a:r>
            <a:r>
              <a:rPr lang="zh-CN" altLang="en-US" sz="2400" b="1" dirty="0">
                <a:solidFill>
                  <a:schemeClr val="bg1"/>
                </a:solidFill>
                <a:latin typeface="Switzerland" charset="0"/>
                <a:ea typeface="宋体" panose="02010600030101010101" pitchFamily="2" charset="-122"/>
              </a:rPr>
              <a:t>半面式或全面式</a:t>
            </a:r>
            <a:r>
              <a:rPr lang="en-US" altLang="zh-CN" sz="2400" b="1" dirty="0">
                <a:solidFill>
                  <a:schemeClr val="bg1"/>
                </a:solidFill>
                <a:latin typeface="Switzerland" charset="0"/>
                <a:ea typeface="宋体" panose="02010600030101010101" pitchFamily="2" charset="-122"/>
              </a:rPr>
              <a:t>)</a:t>
            </a:r>
          </a:p>
        </p:txBody>
      </p:sp>
      <p:sp>
        <p:nvSpPr>
          <p:cNvPr id="49163" name="Rectangle 12"/>
          <p:cNvSpPr/>
          <p:nvPr/>
        </p:nvSpPr>
        <p:spPr>
          <a:xfrm>
            <a:off x="4572000" y="4479925"/>
            <a:ext cx="2125663" cy="457200"/>
          </a:xfrm>
          <a:prstGeom prst="rect">
            <a:avLst/>
          </a:prstGeom>
          <a:noFill/>
          <a:ln w="9525">
            <a:noFill/>
          </a:ln>
        </p:spPr>
        <p:txBody>
          <a:bodyPr wrap="none" lIns="92075" tIns="46038" rIns="92075" bIns="46038" anchor="t" anchorCtr="0">
            <a:spAutoFit/>
          </a:bodyPr>
          <a:lstStyle/>
          <a:p>
            <a:pPr eaLnBrk="0" hangingPunct="0"/>
            <a:r>
              <a:rPr lang="zh-CN" altLang="en-US" sz="2400" b="1" dirty="0">
                <a:solidFill>
                  <a:schemeClr val="bg1"/>
                </a:solidFill>
                <a:latin typeface="Switzerland" charset="0"/>
                <a:ea typeface="宋体" panose="02010600030101010101" pitchFamily="2" charset="-122"/>
              </a:rPr>
              <a:t>自负式</a:t>
            </a:r>
            <a:r>
              <a:rPr lang="en-US" altLang="zh-CN" sz="2400" b="1" dirty="0">
                <a:solidFill>
                  <a:schemeClr val="bg1"/>
                </a:solidFill>
                <a:latin typeface="Switzerland" charset="0"/>
                <a:ea typeface="宋体" panose="02010600030101010101" pitchFamily="2" charset="-122"/>
              </a:rPr>
              <a:t>(SCBA)</a:t>
            </a:r>
          </a:p>
        </p:txBody>
      </p:sp>
      <p:graphicFrame>
        <p:nvGraphicFramePr>
          <p:cNvPr id="49164" name="Object 13"/>
          <p:cNvGraphicFramePr/>
          <p:nvPr/>
        </p:nvGraphicFramePr>
        <p:xfrm>
          <a:off x="3792538" y="2241550"/>
          <a:ext cx="693737" cy="654050"/>
        </p:xfrm>
        <a:graphic>
          <a:graphicData uri="http://schemas.openxmlformats.org/presentationml/2006/ole">
            <mc:AlternateContent xmlns:mc="http://schemas.openxmlformats.org/markup-compatibility/2006">
              <mc:Choice xmlns:v="urn:schemas-microsoft-com:vml" Requires="v">
                <p:oleObj r:id="rId3" imgW="4969510" imgH="4601210" progId="CDraw5">
                  <p:embed/>
                </p:oleObj>
              </mc:Choice>
              <mc:Fallback>
                <p:oleObj r:id="rId3" imgW="4969510" imgH="4601210" progId="CDraw5">
                  <p:embed/>
                  <p:pic>
                    <p:nvPicPr>
                      <p:cNvPr id="0" name="图片 3082"/>
                      <p:cNvPicPr/>
                      <p:nvPr/>
                    </p:nvPicPr>
                    <p:blipFill>
                      <a:blip r:embed="rId4"/>
                      <a:stretch>
                        <a:fillRect/>
                      </a:stretch>
                    </p:blipFill>
                    <p:spPr>
                      <a:xfrm>
                        <a:off x="3792538" y="2241550"/>
                        <a:ext cx="693737" cy="654050"/>
                      </a:xfrm>
                      <a:prstGeom prst="rect">
                        <a:avLst/>
                      </a:prstGeom>
                      <a:noFill/>
                      <a:ln w="38100">
                        <a:noFill/>
                        <a:miter/>
                      </a:ln>
                    </p:spPr>
                  </p:pic>
                </p:oleObj>
              </mc:Fallback>
            </mc:AlternateContent>
          </a:graphicData>
        </a:graphic>
      </p:graphicFrame>
      <p:graphicFrame>
        <p:nvGraphicFramePr>
          <p:cNvPr id="49165" name="Object 14"/>
          <p:cNvGraphicFramePr/>
          <p:nvPr/>
        </p:nvGraphicFramePr>
        <p:xfrm>
          <a:off x="3613150" y="2978150"/>
          <a:ext cx="868363" cy="603250"/>
        </p:xfrm>
        <a:graphic>
          <a:graphicData uri="http://schemas.openxmlformats.org/presentationml/2006/ole">
            <mc:AlternateContent xmlns:mc="http://schemas.openxmlformats.org/markup-compatibility/2006">
              <mc:Choice xmlns:v="urn:schemas-microsoft-com:vml" Requires="v">
                <p:oleObj r:id="rId5" imgW="6560820" imgH="4463415" progId="CDraw5">
                  <p:embed/>
                </p:oleObj>
              </mc:Choice>
              <mc:Fallback>
                <p:oleObj r:id="rId5" imgW="6560820" imgH="4463415" progId="CDraw5">
                  <p:embed/>
                  <p:pic>
                    <p:nvPicPr>
                      <p:cNvPr id="0" name="图片 3084"/>
                      <p:cNvPicPr/>
                      <p:nvPr/>
                    </p:nvPicPr>
                    <p:blipFill>
                      <a:blip r:embed="rId6"/>
                      <a:stretch>
                        <a:fillRect/>
                      </a:stretch>
                    </p:blipFill>
                    <p:spPr>
                      <a:xfrm>
                        <a:off x="3613150" y="2978150"/>
                        <a:ext cx="868363" cy="603250"/>
                      </a:xfrm>
                      <a:prstGeom prst="rect">
                        <a:avLst/>
                      </a:prstGeom>
                      <a:noFill/>
                      <a:ln w="38100">
                        <a:noFill/>
                        <a:miter/>
                      </a:ln>
                    </p:spPr>
                  </p:pic>
                </p:oleObj>
              </mc:Fallback>
            </mc:AlternateContent>
          </a:graphicData>
        </a:graphic>
      </p:graphicFrame>
      <p:graphicFrame>
        <p:nvGraphicFramePr>
          <p:cNvPr id="49166" name="Object 15"/>
          <p:cNvGraphicFramePr/>
          <p:nvPr/>
        </p:nvGraphicFramePr>
        <p:xfrm>
          <a:off x="3632200" y="3678238"/>
          <a:ext cx="844550" cy="665162"/>
        </p:xfrm>
        <a:graphic>
          <a:graphicData uri="http://schemas.openxmlformats.org/presentationml/2006/ole">
            <mc:AlternateContent xmlns:mc="http://schemas.openxmlformats.org/markup-compatibility/2006">
              <mc:Choice xmlns:v="urn:schemas-microsoft-com:vml" Requires="v">
                <p:oleObj r:id="rId7" imgW="3233420" imgH="2513965" progId="CDraw5">
                  <p:embed/>
                </p:oleObj>
              </mc:Choice>
              <mc:Fallback>
                <p:oleObj r:id="rId7" imgW="3233420" imgH="2513965" progId="CDraw5">
                  <p:embed/>
                  <p:pic>
                    <p:nvPicPr>
                      <p:cNvPr id="0" name="图片 3081"/>
                      <p:cNvPicPr/>
                      <p:nvPr/>
                    </p:nvPicPr>
                    <p:blipFill>
                      <a:blip r:embed="rId8"/>
                      <a:stretch>
                        <a:fillRect/>
                      </a:stretch>
                    </p:blipFill>
                    <p:spPr>
                      <a:xfrm>
                        <a:off x="3632200" y="3678238"/>
                        <a:ext cx="844550" cy="665162"/>
                      </a:xfrm>
                      <a:prstGeom prst="rect">
                        <a:avLst/>
                      </a:prstGeom>
                      <a:noFill/>
                      <a:ln w="38100">
                        <a:noFill/>
                        <a:miter/>
                      </a:ln>
                    </p:spPr>
                  </p:pic>
                </p:oleObj>
              </mc:Fallback>
            </mc:AlternateContent>
          </a:graphicData>
        </a:graphic>
      </p:graphicFrame>
      <p:graphicFrame>
        <p:nvGraphicFramePr>
          <p:cNvPr id="49167" name="Object 16"/>
          <p:cNvGraphicFramePr/>
          <p:nvPr/>
        </p:nvGraphicFramePr>
        <p:xfrm>
          <a:off x="3660775" y="4518025"/>
          <a:ext cx="820738" cy="892175"/>
        </p:xfrm>
        <a:graphic>
          <a:graphicData uri="http://schemas.openxmlformats.org/presentationml/2006/ole">
            <mc:AlternateContent xmlns:mc="http://schemas.openxmlformats.org/markup-compatibility/2006">
              <mc:Choice xmlns:v="urn:schemas-microsoft-com:vml" Requires="v">
                <p:oleObj r:id="rId9" imgW="4946015" imgH="5274945" progId="CDraw5">
                  <p:embed/>
                </p:oleObj>
              </mc:Choice>
              <mc:Fallback>
                <p:oleObj r:id="rId9" imgW="4946015" imgH="5274945" progId="CDraw5">
                  <p:embed/>
                  <p:pic>
                    <p:nvPicPr>
                      <p:cNvPr id="0" name="图片 3080"/>
                      <p:cNvPicPr/>
                      <p:nvPr/>
                    </p:nvPicPr>
                    <p:blipFill>
                      <a:blip r:embed="rId10"/>
                      <a:stretch>
                        <a:fillRect/>
                      </a:stretch>
                    </p:blipFill>
                    <p:spPr>
                      <a:xfrm>
                        <a:off x="3660775" y="4518025"/>
                        <a:ext cx="820738" cy="892175"/>
                      </a:xfrm>
                      <a:prstGeom prst="rect">
                        <a:avLst/>
                      </a:prstGeom>
                      <a:noFill/>
                      <a:ln w="38100">
                        <a:noFill/>
                        <a:miter/>
                      </a:ln>
                    </p:spPr>
                  </p:pic>
                </p:oleObj>
              </mc:Fallback>
            </mc:AlternateContent>
          </a:graphicData>
        </a:graphic>
      </p:graphicFrame>
      <p:graphicFrame>
        <p:nvGraphicFramePr>
          <p:cNvPr id="49168" name="Object 17"/>
          <p:cNvGraphicFramePr/>
          <p:nvPr/>
        </p:nvGraphicFramePr>
        <p:xfrm>
          <a:off x="3541713" y="5538788"/>
          <a:ext cx="966787" cy="938212"/>
        </p:xfrm>
        <a:graphic>
          <a:graphicData uri="http://schemas.openxmlformats.org/presentationml/2006/ole">
            <mc:AlternateContent xmlns:mc="http://schemas.openxmlformats.org/markup-compatibility/2006">
              <mc:Choice xmlns:v="urn:schemas-microsoft-com:vml" Requires="v">
                <p:oleObj r:id="rId11" imgW="6014085" imgH="5777865" progId="CDraw5">
                  <p:embed/>
                </p:oleObj>
              </mc:Choice>
              <mc:Fallback>
                <p:oleObj r:id="rId11" imgW="6014085" imgH="5777865" progId="CDraw5">
                  <p:embed/>
                  <p:pic>
                    <p:nvPicPr>
                      <p:cNvPr id="0" name="图片 3083"/>
                      <p:cNvPicPr/>
                      <p:nvPr/>
                    </p:nvPicPr>
                    <p:blipFill>
                      <a:blip r:embed="rId12"/>
                      <a:stretch>
                        <a:fillRect/>
                      </a:stretch>
                    </p:blipFill>
                    <p:spPr>
                      <a:xfrm>
                        <a:off x="3541713" y="5538788"/>
                        <a:ext cx="966787" cy="938212"/>
                      </a:xfrm>
                      <a:prstGeom prst="rect">
                        <a:avLst/>
                      </a:prstGeom>
                      <a:noFill/>
                      <a:ln w="38100">
                        <a:noFill/>
                        <a:miter/>
                      </a:ln>
                    </p:spPr>
                  </p:pic>
                </p:oleObj>
              </mc:Fallback>
            </mc:AlternateContent>
          </a:graphicData>
        </a:graphic>
      </p:graphicFrame>
      <p:graphicFrame>
        <p:nvGraphicFramePr>
          <p:cNvPr id="49169" name="Object 18"/>
          <p:cNvGraphicFramePr/>
          <p:nvPr/>
        </p:nvGraphicFramePr>
        <p:xfrm>
          <a:off x="6883400" y="2270125"/>
          <a:ext cx="1497013" cy="1844675"/>
        </p:xfrm>
        <a:graphic>
          <a:graphicData uri="http://schemas.openxmlformats.org/presentationml/2006/ole">
            <mc:AlternateContent xmlns:mc="http://schemas.openxmlformats.org/markup-compatibility/2006">
              <mc:Choice xmlns:v="urn:schemas-microsoft-com:vml" Requires="v">
                <p:oleObj r:id="rId13" imgW="4695190" imgH="5681980" progId="CDraw5">
                  <p:embed/>
                </p:oleObj>
              </mc:Choice>
              <mc:Fallback>
                <p:oleObj r:id="rId13" imgW="4695190" imgH="5681980" progId="CDraw5">
                  <p:embed/>
                  <p:pic>
                    <p:nvPicPr>
                      <p:cNvPr id="0" name="图片 3086"/>
                      <p:cNvPicPr/>
                      <p:nvPr/>
                    </p:nvPicPr>
                    <p:blipFill>
                      <a:blip r:embed="rId14"/>
                      <a:stretch>
                        <a:fillRect/>
                      </a:stretch>
                    </p:blipFill>
                    <p:spPr>
                      <a:xfrm>
                        <a:off x="6883400" y="2270125"/>
                        <a:ext cx="1497013" cy="1844675"/>
                      </a:xfrm>
                      <a:prstGeom prst="rect">
                        <a:avLst/>
                      </a:prstGeom>
                      <a:noFill/>
                      <a:ln w="38100">
                        <a:noFill/>
                        <a:miter/>
                      </a:ln>
                    </p:spPr>
                  </p:pic>
                </p:oleObj>
              </mc:Fallback>
            </mc:AlternateContent>
          </a:graphicData>
        </a:graphic>
      </p:graphicFrame>
      <p:graphicFrame>
        <p:nvGraphicFramePr>
          <p:cNvPr id="49170" name="Object 19"/>
          <p:cNvGraphicFramePr/>
          <p:nvPr/>
        </p:nvGraphicFramePr>
        <p:xfrm>
          <a:off x="6791325" y="4297363"/>
          <a:ext cx="1585913" cy="2027237"/>
        </p:xfrm>
        <a:graphic>
          <a:graphicData uri="http://schemas.openxmlformats.org/presentationml/2006/ole">
            <mc:AlternateContent xmlns:mc="http://schemas.openxmlformats.org/markup-compatibility/2006">
              <mc:Choice xmlns:v="urn:schemas-microsoft-com:vml" Requires="v">
                <p:oleObj r:id="rId15" imgW="5247005" imgH="6587490" progId="CDraw5">
                  <p:embed/>
                </p:oleObj>
              </mc:Choice>
              <mc:Fallback>
                <p:oleObj r:id="rId15" imgW="5247005" imgH="6587490" progId="CDraw5">
                  <p:embed/>
                  <p:pic>
                    <p:nvPicPr>
                      <p:cNvPr id="0" name="图片 3085"/>
                      <p:cNvPicPr/>
                      <p:nvPr/>
                    </p:nvPicPr>
                    <p:blipFill>
                      <a:blip r:embed="rId16"/>
                      <a:stretch>
                        <a:fillRect/>
                      </a:stretch>
                    </p:blipFill>
                    <p:spPr>
                      <a:xfrm>
                        <a:off x="6791325" y="4297363"/>
                        <a:ext cx="1585913" cy="2027237"/>
                      </a:xfrm>
                      <a:prstGeom prst="rect">
                        <a:avLst/>
                      </a:prstGeom>
                      <a:noFill/>
                      <a:ln w="38100">
                        <a:noFill/>
                        <a:miter/>
                      </a:ln>
                    </p:spPr>
                  </p:pic>
                </p:oleObj>
              </mc:Fallback>
            </mc:AlternateContent>
          </a:graphicData>
        </a:graphic>
      </p:graphicFrame>
      <p:sp>
        <p:nvSpPr>
          <p:cNvPr id="49171" name="Rectangle 20"/>
          <p:cNvSpPr/>
          <p:nvPr/>
        </p:nvSpPr>
        <p:spPr>
          <a:xfrm>
            <a:off x="914400" y="2333625"/>
            <a:ext cx="762000" cy="1552575"/>
          </a:xfrm>
          <a:prstGeom prst="rect">
            <a:avLst/>
          </a:prstGeom>
          <a:noFill/>
          <a:ln w="9525">
            <a:noFill/>
          </a:ln>
        </p:spPr>
        <p:txBody>
          <a:bodyPr lIns="92075" tIns="46038" rIns="92075" bIns="46038" anchor="t" anchorCtr="0">
            <a:spAutoFit/>
          </a:bodyPr>
          <a:lstStyle/>
          <a:p>
            <a:pPr algn="ctr" eaLnBrk="0" hangingPunct="0">
              <a:spcBef>
                <a:spcPct val="50000"/>
              </a:spcBef>
            </a:pPr>
            <a:r>
              <a:rPr lang="zh-CN" altLang="en-US" sz="2400" b="1" dirty="0">
                <a:solidFill>
                  <a:schemeClr val="bg1"/>
                </a:solidFill>
                <a:latin typeface="楷体" panose="02010609060101010101" pitchFamily="49" charset="-122"/>
                <a:ea typeface="楷体" panose="02010609060101010101" pitchFamily="49" charset="-122"/>
              </a:rPr>
              <a:t>半</a:t>
            </a:r>
          </a:p>
          <a:p>
            <a:pPr algn="ctr" eaLnBrk="0" hangingPunct="0">
              <a:spcBef>
                <a:spcPct val="50000"/>
              </a:spcBef>
            </a:pPr>
            <a:r>
              <a:rPr lang="zh-CN" altLang="en-US" sz="2400" b="1" dirty="0">
                <a:solidFill>
                  <a:schemeClr val="bg1"/>
                </a:solidFill>
                <a:latin typeface="楷体" panose="02010609060101010101" pitchFamily="49" charset="-122"/>
                <a:ea typeface="楷体" panose="02010609060101010101" pitchFamily="49" charset="-122"/>
              </a:rPr>
              <a:t>面</a:t>
            </a:r>
          </a:p>
          <a:p>
            <a:pPr algn="ctr" eaLnBrk="0" hangingPunct="0">
              <a:spcBef>
                <a:spcPct val="50000"/>
              </a:spcBef>
            </a:pPr>
            <a:r>
              <a:rPr lang="zh-CN" altLang="en-US" sz="2400" b="1" dirty="0">
                <a:solidFill>
                  <a:schemeClr val="bg1"/>
                </a:solidFill>
                <a:latin typeface="楷体" panose="02010609060101010101" pitchFamily="49" charset="-122"/>
                <a:ea typeface="楷体" panose="02010609060101010101" pitchFamily="49" charset="-122"/>
              </a:rPr>
              <a:t>型</a:t>
            </a:r>
          </a:p>
        </p:txBody>
      </p:sp>
      <p:sp>
        <p:nvSpPr>
          <p:cNvPr id="49172" name="Line 21"/>
          <p:cNvSpPr/>
          <p:nvPr/>
        </p:nvSpPr>
        <p:spPr>
          <a:xfrm>
            <a:off x="1752600" y="2971800"/>
            <a:ext cx="2798763" cy="0"/>
          </a:xfrm>
          <a:prstGeom prst="line">
            <a:avLst/>
          </a:prstGeom>
          <a:ln w="12700" cap="flat" cmpd="sng">
            <a:solidFill>
              <a:schemeClr val="tx1"/>
            </a:solidFill>
            <a:prstDash val="solid"/>
            <a:round/>
            <a:headEnd type="none" w="med" len="med"/>
            <a:tailEnd type="none" w="med" len="med"/>
          </a:ln>
        </p:spPr>
      </p:sp>
      <p:sp>
        <p:nvSpPr>
          <p:cNvPr id="49173" name="Line 22"/>
          <p:cNvSpPr/>
          <p:nvPr/>
        </p:nvSpPr>
        <p:spPr>
          <a:xfrm flipV="1">
            <a:off x="1770063" y="3651250"/>
            <a:ext cx="2801937" cy="6350"/>
          </a:xfrm>
          <a:prstGeom prst="line">
            <a:avLst/>
          </a:prstGeom>
          <a:ln w="12700" cap="flat" cmpd="sng">
            <a:solidFill>
              <a:schemeClr val="tx1"/>
            </a:solidFill>
            <a:prstDash val="solid"/>
            <a:round/>
            <a:headEnd type="none" w="med" len="med"/>
            <a:tailEnd type="none" w="med" len="med"/>
          </a:ln>
        </p:spPr>
      </p:sp>
      <p:sp>
        <p:nvSpPr>
          <p:cNvPr id="49174" name="Line 23"/>
          <p:cNvSpPr/>
          <p:nvPr/>
        </p:nvSpPr>
        <p:spPr>
          <a:xfrm>
            <a:off x="628650" y="4476750"/>
            <a:ext cx="3948113" cy="0"/>
          </a:xfrm>
          <a:prstGeom prst="line">
            <a:avLst/>
          </a:prstGeom>
          <a:ln w="12700" cap="flat" cmpd="sng">
            <a:solidFill>
              <a:schemeClr val="tx1"/>
            </a:solidFill>
            <a:prstDash val="solid"/>
            <a:round/>
            <a:headEnd type="none" w="med" len="med"/>
            <a:tailEnd type="none" w="med" len="med"/>
          </a:ln>
        </p:spPr>
      </p:sp>
      <p:sp>
        <p:nvSpPr>
          <p:cNvPr id="49175" name="Line 24"/>
          <p:cNvSpPr/>
          <p:nvPr/>
        </p:nvSpPr>
        <p:spPr>
          <a:xfrm>
            <a:off x="685800" y="5486400"/>
            <a:ext cx="3878263" cy="0"/>
          </a:xfrm>
          <a:prstGeom prst="line">
            <a:avLst/>
          </a:prstGeom>
          <a:ln w="12700" cap="flat" cmpd="sng">
            <a:solidFill>
              <a:schemeClr val="tx1"/>
            </a:solidFill>
            <a:prstDash val="solid"/>
            <a:round/>
            <a:headEnd type="none" w="med" len="med"/>
            <a:tailEnd type="none" w="med" len="med"/>
          </a:ln>
        </p:spPr>
      </p:sp>
      <p:sp>
        <p:nvSpPr>
          <p:cNvPr id="49176" name="Line 25"/>
          <p:cNvSpPr/>
          <p:nvPr/>
        </p:nvSpPr>
        <p:spPr>
          <a:xfrm flipH="1">
            <a:off x="4564063" y="1143000"/>
            <a:ext cx="7937" cy="5334000"/>
          </a:xfrm>
          <a:prstGeom prst="line">
            <a:avLst/>
          </a:prstGeom>
          <a:ln w="12700" cap="flat" cmpd="sng">
            <a:solidFill>
              <a:schemeClr val="tx1"/>
            </a:solidFill>
            <a:prstDash val="solid"/>
            <a:round/>
            <a:headEnd type="none" w="med" len="med"/>
            <a:tailEnd type="none" w="med" len="med"/>
          </a:ln>
        </p:spPr>
      </p:sp>
      <p:sp>
        <p:nvSpPr>
          <p:cNvPr id="49177" name="Line 26"/>
          <p:cNvSpPr/>
          <p:nvPr/>
        </p:nvSpPr>
        <p:spPr>
          <a:xfrm>
            <a:off x="4570413" y="4114800"/>
            <a:ext cx="4116387" cy="0"/>
          </a:xfrm>
          <a:prstGeom prst="line">
            <a:avLst/>
          </a:prstGeom>
          <a:ln w="12700" cap="flat" cmpd="sng">
            <a:solidFill>
              <a:schemeClr val="tx1"/>
            </a:solidFill>
            <a:prstDash val="solid"/>
            <a:round/>
            <a:headEnd type="none" w="med" len="med"/>
            <a:tailEnd type="none" w="med" len="med"/>
          </a:ln>
        </p:spPr>
      </p:sp>
      <p:sp>
        <p:nvSpPr>
          <p:cNvPr id="49178" name="Line 27"/>
          <p:cNvSpPr/>
          <p:nvPr/>
        </p:nvSpPr>
        <p:spPr>
          <a:xfrm>
            <a:off x="1752600" y="2133600"/>
            <a:ext cx="0" cy="2343150"/>
          </a:xfrm>
          <a:prstGeom prst="line">
            <a:avLst/>
          </a:prstGeom>
          <a:ln w="12700" cap="flat" cmpd="sng">
            <a:solidFill>
              <a:schemeClr val="tx1"/>
            </a:solidFill>
            <a:prstDash val="solid"/>
            <a:round/>
            <a:headEnd type="none" w="med" len="med"/>
            <a:tailEnd type="none" w="med" len="med"/>
          </a:ln>
        </p:spPr>
      </p:sp>
      <p:sp>
        <p:nvSpPr>
          <p:cNvPr id="49179" name="Line 28"/>
          <p:cNvSpPr/>
          <p:nvPr/>
        </p:nvSpPr>
        <p:spPr>
          <a:xfrm flipV="1">
            <a:off x="628650" y="2114550"/>
            <a:ext cx="8077200" cy="19050"/>
          </a:xfrm>
          <a:prstGeom prst="line">
            <a:avLst/>
          </a:prstGeom>
          <a:ln w="12700" cap="flat" cmpd="sng">
            <a:solidFill>
              <a:schemeClr val="tx1"/>
            </a:solidFill>
            <a:prstDash val="solid"/>
            <a:round/>
            <a:headEnd type="none" w="med" len="med"/>
            <a:tailEnd type="none" w="med" len="med"/>
          </a:ln>
        </p:spPr>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a:xfrm>
            <a:off x="2555875" y="404813"/>
            <a:ext cx="3529013" cy="727075"/>
          </a:xfrm>
          <a:ln/>
        </p:spPr>
        <p:txBody>
          <a:bodyPr vert="horz" wrap="square" lIns="91440" tIns="45720" rIns="91440" bIns="45720" anchor="ctr" anchorCtr="0"/>
          <a:lstStyle/>
          <a:p>
            <a:r>
              <a:rPr lang="zh-CN" altLang="en-US" sz="3200" b="1" dirty="0">
                <a:solidFill>
                  <a:schemeClr val="bg1"/>
                </a:solidFill>
              </a:rPr>
              <a:t>其他个体防护用品</a:t>
            </a:r>
            <a:endParaRPr lang="en-US" altLang="zh-CN" sz="3200" b="1" dirty="0">
              <a:solidFill>
                <a:schemeClr val="bg1"/>
              </a:solidFill>
            </a:endParaRPr>
          </a:p>
        </p:txBody>
      </p:sp>
      <p:sp>
        <p:nvSpPr>
          <p:cNvPr id="51202" name="Rectangle 3"/>
          <p:cNvSpPr/>
          <p:nvPr/>
        </p:nvSpPr>
        <p:spPr>
          <a:xfrm>
            <a:off x="1600200" y="3184525"/>
            <a:ext cx="1203325" cy="396875"/>
          </a:xfrm>
          <a:prstGeom prst="rect">
            <a:avLst/>
          </a:prstGeom>
          <a:noFill/>
          <a:ln w="9525">
            <a:noFill/>
          </a:ln>
        </p:spPr>
        <p:txBody>
          <a:bodyPr wrap="none" lIns="93600" tIns="46800" rIns="93600" bIns="46800" anchor="t" anchorCtr="0">
            <a:spAutoFit/>
          </a:bodyPr>
          <a:lstStyle/>
          <a:p>
            <a:pPr algn="ctr">
              <a:spcBef>
                <a:spcPct val="30000"/>
              </a:spcBef>
            </a:pPr>
            <a:r>
              <a:rPr lang="zh-CN" altLang="en-US" sz="2000" dirty="0">
                <a:solidFill>
                  <a:schemeClr val="bg1"/>
                </a:solidFill>
                <a:latin typeface="Times New Roman" panose="02020603050405020304" pitchFamily="18" charset="0"/>
                <a:ea typeface="宋体" panose="02010600030101010101" pitchFamily="2" charset="-122"/>
              </a:rPr>
              <a:t>安全眼镜</a:t>
            </a:r>
          </a:p>
        </p:txBody>
      </p:sp>
      <p:sp>
        <p:nvSpPr>
          <p:cNvPr id="51203" name="Rectangle 4"/>
          <p:cNvSpPr/>
          <p:nvPr/>
        </p:nvSpPr>
        <p:spPr>
          <a:xfrm>
            <a:off x="4076700" y="3184525"/>
            <a:ext cx="949325" cy="396875"/>
          </a:xfrm>
          <a:prstGeom prst="rect">
            <a:avLst/>
          </a:prstGeom>
          <a:noFill/>
          <a:ln w="9525">
            <a:noFill/>
          </a:ln>
        </p:spPr>
        <p:txBody>
          <a:bodyPr wrap="none" lIns="93600" tIns="46800" rIns="93600" bIns="46800" anchor="t" anchorCtr="0">
            <a:spAutoFit/>
          </a:bodyPr>
          <a:lstStyle/>
          <a:p>
            <a:pPr algn="ctr"/>
            <a:r>
              <a:rPr lang="zh-CN" altLang="en-US" sz="2000" dirty="0">
                <a:solidFill>
                  <a:schemeClr val="bg1"/>
                </a:solidFill>
                <a:latin typeface="Times New Roman" panose="02020603050405020304" pitchFamily="18" charset="0"/>
                <a:ea typeface="宋体" panose="02010600030101010101" pitchFamily="2" charset="-122"/>
              </a:rPr>
              <a:t>防护服</a:t>
            </a:r>
            <a:endParaRPr lang="en-US" altLang="zh-CN" sz="2000" dirty="0">
              <a:solidFill>
                <a:schemeClr val="bg1"/>
              </a:solidFill>
              <a:latin typeface="Times New Roman" panose="02020603050405020304" pitchFamily="18" charset="0"/>
              <a:ea typeface="宋体" panose="02010600030101010101" pitchFamily="2" charset="-122"/>
            </a:endParaRPr>
          </a:p>
        </p:txBody>
      </p:sp>
      <p:sp>
        <p:nvSpPr>
          <p:cNvPr id="51204" name="Rectangle 5"/>
          <p:cNvSpPr/>
          <p:nvPr/>
        </p:nvSpPr>
        <p:spPr>
          <a:xfrm>
            <a:off x="6492875" y="3167063"/>
            <a:ext cx="1203325" cy="396875"/>
          </a:xfrm>
          <a:prstGeom prst="rect">
            <a:avLst/>
          </a:prstGeom>
          <a:noFill/>
          <a:ln w="9525">
            <a:noFill/>
          </a:ln>
        </p:spPr>
        <p:txBody>
          <a:bodyPr wrap="none" lIns="93600" tIns="46800" rIns="93600" bIns="46800" anchor="t" anchorCtr="0">
            <a:spAutoFit/>
          </a:bodyPr>
          <a:lstStyle/>
          <a:p>
            <a:pPr algn="ctr"/>
            <a:r>
              <a:rPr lang="zh-CN" altLang="en-US" sz="2000" dirty="0">
                <a:solidFill>
                  <a:schemeClr val="bg1"/>
                </a:solidFill>
                <a:latin typeface="Times New Roman" panose="02020603050405020304" pitchFamily="18" charset="0"/>
                <a:ea typeface="宋体" panose="02010600030101010101" pitchFamily="2" charset="-122"/>
              </a:rPr>
              <a:t>防护手套</a:t>
            </a:r>
            <a:endParaRPr lang="en-US" altLang="zh-CN" sz="2000" dirty="0">
              <a:solidFill>
                <a:schemeClr val="bg1"/>
              </a:solidFill>
              <a:latin typeface="Times New Roman" panose="02020603050405020304" pitchFamily="18" charset="0"/>
              <a:ea typeface="宋体" panose="02010600030101010101" pitchFamily="2" charset="-122"/>
            </a:endParaRPr>
          </a:p>
        </p:txBody>
      </p:sp>
      <p:sp>
        <p:nvSpPr>
          <p:cNvPr id="51205" name="Rectangle 6"/>
          <p:cNvSpPr/>
          <p:nvPr/>
        </p:nvSpPr>
        <p:spPr>
          <a:xfrm>
            <a:off x="1565275" y="5470525"/>
            <a:ext cx="1203325" cy="396875"/>
          </a:xfrm>
          <a:prstGeom prst="rect">
            <a:avLst/>
          </a:prstGeom>
          <a:noFill/>
          <a:ln w="9525">
            <a:noFill/>
          </a:ln>
        </p:spPr>
        <p:txBody>
          <a:bodyPr wrap="none" lIns="93600" tIns="46800" rIns="93600" bIns="46800" anchor="t" anchorCtr="0">
            <a:spAutoFit/>
          </a:bodyPr>
          <a:lstStyle/>
          <a:p>
            <a:pPr algn="ctr">
              <a:spcBef>
                <a:spcPct val="30000"/>
              </a:spcBef>
            </a:pPr>
            <a:r>
              <a:rPr lang="zh-CN" altLang="en-US" sz="2000" dirty="0">
                <a:solidFill>
                  <a:schemeClr val="bg1"/>
                </a:solidFill>
                <a:latin typeface="Times New Roman" panose="02020603050405020304" pitchFamily="18" charset="0"/>
                <a:ea typeface="宋体" panose="02010600030101010101" pitchFamily="2" charset="-122"/>
              </a:rPr>
              <a:t>防护面罩</a:t>
            </a:r>
          </a:p>
        </p:txBody>
      </p:sp>
      <p:sp>
        <p:nvSpPr>
          <p:cNvPr id="51206" name="Rectangle 7"/>
          <p:cNvSpPr/>
          <p:nvPr/>
        </p:nvSpPr>
        <p:spPr>
          <a:xfrm>
            <a:off x="4206875" y="5470525"/>
            <a:ext cx="949325" cy="396875"/>
          </a:xfrm>
          <a:prstGeom prst="rect">
            <a:avLst/>
          </a:prstGeom>
          <a:noFill/>
          <a:ln w="9525">
            <a:noFill/>
          </a:ln>
        </p:spPr>
        <p:txBody>
          <a:bodyPr wrap="none" lIns="93600" tIns="46800" rIns="93600" bIns="46800" anchor="t" anchorCtr="0">
            <a:spAutoFit/>
          </a:bodyPr>
          <a:lstStyle/>
          <a:p>
            <a:pPr algn="ctr"/>
            <a:r>
              <a:rPr lang="zh-CN" altLang="en-US" sz="2000" dirty="0">
                <a:solidFill>
                  <a:schemeClr val="bg1"/>
                </a:solidFill>
                <a:latin typeface="Times New Roman" panose="02020603050405020304" pitchFamily="18" charset="0"/>
                <a:ea typeface="宋体" panose="02010600030101010101" pitchFamily="2" charset="-122"/>
              </a:rPr>
              <a:t>防护靴</a:t>
            </a:r>
            <a:endParaRPr lang="en-US" altLang="zh-CN" sz="2000" dirty="0">
              <a:solidFill>
                <a:schemeClr val="bg1"/>
              </a:solidFill>
              <a:latin typeface="Times New Roman" panose="02020603050405020304" pitchFamily="18" charset="0"/>
              <a:ea typeface="宋体" panose="02010600030101010101" pitchFamily="2" charset="-122"/>
            </a:endParaRPr>
          </a:p>
        </p:txBody>
      </p:sp>
      <p:sp>
        <p:nvSpPr>
          <p:cNvPr id="51207" name="Rectangle 8"/>
          <p:cNvSpPr/>
          <p:nvPr/>
        </p:nvSpPr>
        <p:spPr>
          <a:xfrm>
            <a:off x="6467475" y="5440363"/>
            <a:ext cx="1457325" cy="396875"/>
          </a:xfrm>
          <a:prstGeom prst="rect">
            <a:avLst/>
          </a:prstGeom>
          <a:noFill/>
          <a:ln w="9525">
            <a:noFill/>
          </a:ln>
        </p:spPr>
        <p:txBody>
          <a:bodyPr wrap="none" lIns="93600" tIns="46800" rIns="93600" bIns="46800" anchor="t" anchorCtr="0">
            <a:spAutoFit/>
          </a:bodyPr>
          <a:lstStyle/>
          <a:p>
            <a:pPr algn="ctr">
              <a:spcBef>
                <a:spcPct val="30000"/>
              </a:spcBef>
            </a:pPr>
            <a:r>
              <a:rPr lang="zh-CN" altLang="en-US" sz="2000" dirty="0">
                <a:solidFill>
                  <a:schemeClr val="bg1"/>
                </a:solidFill>
                <a:latin typeface="Times New Roman" panose="02020603050405020304" pitchFamily="18" charset="0"/>
                <a:ea typeface="宋体" panose="02010600030101010101" pitchFamily="2" charset="-122"/>
              </a:rPr>
              <a:t>皮肤防护剂</a:t>
            </a:r>
          </a:p>
        </p:txBody>
      </p:sp>
      <p:pic>
        <p:nvPicPr>
          <p:cNvPr id="51208" name="Picture 9"/>
          <p:cNvPicPr>
            <a:picLocks noChangeAspect="1"/>
          </p:cNvPicPr>
          <p:nvPr/>
        </p:nvPicPr>
        <p:blipFill>
          <a:blip r:embed="rId3"/>
          <a:stretch>
            <a:fillRect/>
          </a:stretch>
        </p:blipFill>
        <p:spPr>
          <a:xfrm>
            <a:off x="1284288" y="3657600"/>
            <a:ext cx="1722437" cy="1790700"/>
          </a:xfrm>
          <a:prstGeom prst="rect">
            <a:avLst/>
          </a:prstGeom>
          <a:noFill/>
          <a:ln w="9525">
            <a:noFill/>
          </a:ln>
        </p:spPr>
      </p:pic>
      <p:pic>
        <p:nvPicPr>
          <p:cNvPr id="51209" name="Picture 10"/>
          <p:cNvPicPr>
            <a:picLocks noChangeAspect="1"/>
          </p:cNvPicPr>
          <p:nvPr/>
        </p:nvPicPr>
        <p:blipFill>
          <a:blip r:embed="rId4"/>
          <a:stretch>
            <a:fillRect/>
          </a:stretch>
        </p:blipFill>
        <p:spPr>
          <a:xfrm>
            <a:off x="1219200" y="1362075"/>
            <a:ext cx="1752600" cy="1704975"/>
          </a:xfrm>
          <a:prstGeom prst="rect">
            <a:avLst/>
          </a:prstGeom>
          <a:noFill/>
          <a:ln w="6350" cap="flat" cmpd="sng">
            <a:solidFill>
              <a:srgbClr val="FFFFFF"/>
            </a:solidFill>
            <a:prstDash val="solid"/>
            <a:miter/>
            <a:headEnd type="none" w="med" len="med"/>
            <a:tailEnd type="none" w="med" len="med"/>
          </a:ln>
        </p:spPr>
      </p:pic>
      <p:pic>
        <p:nvPicPr>
          <p:cNvPr id="51210" name="Picture 11" descr="a8"/>
          <p:cNvPicPr>
            <a:picLocks noChangeAspect="1"/>
          </p:cNvPicPr>
          <p:nvPr/>
        </p:nvPicPr>
        <p:blipFill>
          <a:blip r:embed="rId5"/>
          <a:stretch>
            <a:fillRect/>
          </a:stretch>
        </p:blipFill>
        <p:spPr>
          <a:xfrm>
            <a:off x="6172200" y="1219200"/>
            <a:ext cx="2667000" cy="1903413"/>
          </a:xfrm>
          <a:prstGeom prst="rect">
            <a:avLst/>
          </a:prstGeom>
          <a:noFill/>
          <a:ln w="9525">
            <a:noFill/>
          </a:ln>
        </p:spPr>
      </p:pic>
      <p:pic>
        <p:nvPicPr>
          <p:cNvPr id="51211" name="Picture 12"/>
          <p:cNvPicPr/>
          <p:nvPr/>
        </p:nvPicPr>
        <p:blipFill>
          <a:blip r:embed="rId6"/>
          <a:stretch>
            <a:fillRect/>
          </a:stretch>
        </p:blipFill>
        <p:spPr>
          <a:xfrm>
            <a:off x="3276600" y="1371600"/>
            <a:ext cx="2667000" cy="1676400"/>
          </a:xfrm>
          <a:prstGeom prst="rect">
            <a:avLst/>
          </a:prstGeom>
          <a:noFill/>
          <a:ln w="9525">
            <a:noFill/>
          </a:ln>
        </p:spPr>
      </p:pic>
      <p:pic>
        <p:nvPicPr>
          <p:cNvPr id="128013" name="Picture 13"/>
          <p:cNvPicPr/>
          <p:nvPr/>
        </p:nvPicPr>
        <p:blipFill>
          <a:blip r:embed="rId7"/>
          <a:stretch>
            <a:fillRect/>
          </a:stretch>
        </p:blipFill>
        <p:spPr>
          <a:xfrm>
            <a:off x="3352800" y="3657600"/>
            <a:ext cx="2667000" cy="1524000"/>
          </a:xfrm>
          <a:prstGeom prst="rect">
            <a:avLst/>
          </a:prstGeom>
          <a:noFill/>
          <a:ln w="9525">
            <a:noFill/>
          </a:ln>
        </p:spPr>
      </p:pic>
      <p:pic>
        <p:nvPicPr>
          <p:cNvPr id="51213" name="Picture 14" descr="BD06790_"/>
          <p:cNvPicPr>
            <a:picLocks noChangeAspect="1"/>
          </p:cNvPicPr>
          <p:nvPr/>
        </p:nvPicPr>
        <p:blipFill>
          <a:blip r:embed="rId8"/>
          <a:stretch>
            <a:fillRect/>
          </a:stretch>
        </p:blipFill>
        <p:spPr>
          <a:xfrm>
            <a:off x="6324600" y="3733800"/>
            <a:ext cx="1812925" cy="149860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128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p:cNvSpPr>
          <p:nvPr>
            <p:ph type="title"/>
          </p:nvPr>
        </p:nvSpPr>
        <p:spPr>
          <a:ln/>
        </p:spPr>
        <p:txBody>
          <a:bodyPr vert="horz" wrap="square" lIns="91440" tIns="45720" rIns="91440" bIns="45720" anchor="ctr" anchorCtr="0"/>
          <a:lstStyle/>
          <a:p>
            <a:r>
              <a:rPr lang="zh-CN" altLang="en-US" sz="3200" b="1" dirty="0">
                <a:solidFill>
                  <a:srgbClr val="CC0000"/>
                </a:solidFill>
              </a:rPr>
              <a:t>化学事故应急救援的基本任务</a:t>
            </a:r>
          </a:p>
        </p:txBody>
      </p:sp>
      <p:sp>
        <p:nvSpPr>
          <p:cNvPr id="53250" name="Rectangle 3"/>
          <p:cNvSpPr>
            <a:spLocks noGrp="1"/>
          </p:cNvSpPr>
          <p:nvPr>
            <p:ph idx="1"/>
          </p:nvPr>
        </p:nvSpPr>
        <p:spPr>
          <a:xfrm>
            <a:off x="609600" y="2057400"/>
            <a:ext cx="4572000" cy="3886200"/>
          </a:xfrm>
          <a:ln/>
        </p:spPr>
        <p:txBody>
          <a:bodyPr vert="horz" wrap="square" lIns="91440" tIns="45720" rIns="91440" bIns="45720" anchor="t" anchorCtr="0"/>
          <a:lstStyle/>
          <a:p>
            <a:pPr>
              <a:buClr>
                <a:srgbClr val="003399"/>
              </a:buClr>
            </a:pPr>
            <a:r>
              <a:rPr lang="zh-CN" altLang="en-US" dirty="0">
                <a:solidFill>
                  <a:srgbClr val="003399"/>
                </a:solidFill>
              </a:rPr>
              <a:t>控制危险源</a:t>
            </a:r>
          </a:p>
          <a:p>
            <a:pPr>
              <a:buClr>
                <a:srgbClr val="003399"/>
              </a:buClr>
            </a:pPr>
            <a:r>
              <a:rPr lang="zh-CN" altLang="en-US" dirty="0">
                <a:solidFill>
                  <a:srgbClr val="003399"/>
                </a:solidFill>
              </a:rPr>
              <a:t>抢救受害人员</a:t>
            </a:r>
          </a:p>
          <a:p>
            <a:pPr>
              <a:buClr>
                <a:srgbClr val="003399"/>
              </a:buClr>
            </a:pPr>
            <a:r>
              <a:rPr lang="zh-CN" altLang="en-US" dirty="0">
                <a:solidFill>
                  <a:srgbClr val="003399"/>
                </a:solidFill>
              </a:rPr>
              <a:t>指导群众防护，组织群众撤离</a:t>
            </a:r>
          </a:p>
          <a:p>
            <a:pPr>
              <a:buClr>
                <a:srgbClr val="003399"/>
              </a:buClr>
            </a:pPr>
            <a:r>
              <a:rPr lang="zh-CN" altLang="en-US" dirty="0">
                <a:solidFill>
                  <a:srgbClr val="003399"/>
                </a:solidFill>
              </a:rPr>
              <a:t>做好现场清消，消除危害后果</a:t>
            </a:r>
          </a:p>
        </p:txBody>
      </p:sp>
      <p:pic>
        <p:nvPicPr>
          <p:cNvPr id="53251" name="Picture 4" descr="TN00561_"/>
          <p:cNvPicPr>
            <a:picLocks noChangeAspect="1"/>
          </p:cNvPicPr>
          <p:nvPr/>
        </p:nvPicPr>
        <p:blipFill>
          <a:blip r:embed="rId2"/>
          <a:stretch>
            <a:fillRect/>
          </a:stretch>
        </p:blipFill>
        <p:spPr>
          <a:xfrm>
            <a:off x="5494338" y="4035425"/>
            <a:ext cx="2506662" cy="1908175"/>
          </a:xfrm>
          <a:prstGeom prst="rect">
            <a:avLst/>
          </a:prstGeom>
          <a:noFill/>
          <a:ln w="9525">
            <a:noFill/>
          </a:ln>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3322638" y="1128713"/>
            <a:ext cx="2849563" cy="503238"/>
          </a:xfrm>
          <a:ln w="25400">
            <a:solidFill>
              <a:srgbClr val="008000"/>
            </a:solidFill>
          </a:ln>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3200" b="1" i="0" u="none" strike="noStrike" kern="1200" cap="none" spc="0" normalizeH="0" baseline="0" noProof="0">
                <a:ln>
                  <a:noFill/>
                </a:ln>
                <a:solidFill>
                  <a:schemeClr val="bg2"/>
                </a:solidFill>
                <a:effectLst/>
                <a:uLnTx/>
                <a:uFillTx/>
                <a:latin typeface="隶书" panose="02010509060101010101" pitchFamily="49" charset="-122"/>
                <a:ea typeface="隶书" panose="02010509060101010101" pitchFamily="49" charset="-122"/>
                <a:cs typeface="+mj-cs"/>
              </a:rPr>
              <a:t>发生化学事故</a:t>
            </a:r>
            <a:endParaRPr kumimoji="0" lang="en-US" altLang="zh-CN" sz="3200" b="1" i="0" u="none" strike="noStrike" kern="1200" cap="none" spc="0" normalizeH="0" baseline="0" noProof="0">
              <a:ln>
                <a:noFill/>
              </a:ln>
              <a:solidFill>
                <a:schemeClr val="bg2"/>
              </a:solidFill>
              <a:effectLst/>
              <a:uLnTx/>
              <a:uFillTx/>
              <a:latin typeface="隶书" panose="02010509060101010101" pitchFamily="49" charset="-122"/>
              <a:ea typeface="隶书" panose="02010509060101010101" pitchFamily="49" charset="-122"/>
              <a:cs typeface="+mj-cs"/>
            </a:endParaRPr>
          </a:p>
        </p:txBody>
      </p:sp>
      <p:sp>
        <p:nvSpPr>
          <p:cNvPr id="54274" name="Text Box 3"/>
          <p:cNvSpPr txBox="1"/>
          <p:nvPr/>
        </p:nvSpPr>
        <p:spPr>
          <a:xfrm>
            <a:off x="3611563" y="2120900"/>
            <a:ext cx="2133600" cy="604838"/>
          </a:xfrm>
          <a:prstGeom prst="rect">
            <a:avLst/>
          </a:prstGeom>
          <a:noFill/>
          <a:ln w="25400" cap="flat" cmpd="sng">
            <a:solidFill>
              <a:srgbClr val="008000"/>
            </a:solidFill>
            <a:prstDash val="solid"/>
            <a:miter/>
            <a:headEnd type="none" w="med" len="med"/>
            <a:tailEnd type="none" w="med" len="med"/>
          </a:ln>
        </p:spPr>
        <p:txBody>
          <a:bodyPr anchor="t" anchorCtr="0">
            <a:spAutoFit/>
          </a:bodyPr>
          <a:lstStyle/>
          <a:p>
            <a:pPr algn="ctr">
              <a:spcBef>
                <a:spcPct val="30000"/>
              </a:spcBef>
            </a:pPr>
            <a:r>
              <a:rPr lang="zh-CN" altLang="en-US" sz="3200" b="1" dirty="0">
                <a:solidFill>
                  <a:schemeClr val="bg2"/>
                </a:solidFill>
                <a:latin typeface="隶书" panose="02010509060101010101" pitchFamily="49" charset="-122"/>
                <a:ea typeface="隶书" panose="02010509060101010101" pitchFamily="49" charset="-122"/>
              </a:rPr>
              <a:t>应急行动</a:t>
            </a:r>
            <a:endParaRPr lang="en-US" altLang="zh-CN" sz="3200" b="1" dirty="0">
              <a:solidFill>
                <a:schemeClr val="bg2"/>
              </a:solidFill>
              <a:latin typeface="隶书" panose="02010509060101010101" pitchFamily="49" charset="-122"/>
              <a:ea typeface="隶书" panose="02010509060101010101" pitchFamily="49" charset="-122"/>
            </a:endParaRPr>
          </a:p>
        </p:txBody>
      </p:sp>
      <p:sp>
        <p:nvSpPr>
          <p:cNvPr id="54275" name="Text Box 4"/>
          <p:cNvSpPr txBox="1"/>
          <p:nvPr/>
        </p:nvSpPr>
        <p:spPr>
          <a:xfrm>
            <a:off x="2941638" y="3657600"/>
            <a:ext cx="762000" cy="2066925"/>
          </a:xfrm>
          <a:prstGeom prst="rect">
            <a:avLst/>
          </a:prstGeom>
          <a:noFill/>
          <a:ln w="25400" cap="flat" cmpd="sng">
            <a:solidFill>
              <a:srgbClr val="008000"/>
            </a:solidFill>
            <a:prstDash val="solid"/>
            <a:miter/>
            <a:headEnd type="none" w="med" len="med"/>
            <a:tailEnd type="none" w="med" len="med"/>
          </a:ln>
        </p:spPr>
        <p:txBody>
          <a:bodyPr anchor="t" anchorCtr="0">
            <a:spAutoFit/>
          </a:bodyPr>
          <a:lstStyle/>
          <a:p>
            <a:pPr algn="ctr">
              <a:spcBef>
                <a:spcPct val="30000"/>
              </a:spcBef>
            </a:pPr>
            <a:r>
              <a:rPr lang="zh-CN" altLang="en-US" sz="3200" dirty="0">
                <a:solidFill>
                  <a:schemeClr val="bg2"/>
                </a:solidFill>
                <a:latin typeface="隶书" panose="02010509060101010101" pitchFamily="49" charset="-122"/>
                <a:ea typeface="隶书" panose="02010509060101010101" pitchFamily="49" charset="-122"/>
              </a:rPr>
              <a:t>紧急疏散</a:t>
            </a:r>
            <a:endParaRPr lang="en-US" altLang="zh-CN" sz="3200" dirty="0">
              <a:solidFill>
                <a:schemeClr val="bg2"/>
              </a:solidFill>
              <a:latin typeface="隶书" panose="02010509060101010101" pitchFamily="49" charset="-122"/>
              <a:ea typeface="隶书" panose="02010509060101010101" pitchFamily="49" charset="-122"/>
            </a:endParaRPr>
          </a:p>
        </p:txBody>
      </p:sp>
      <p:sp>
        <p:nvSpPr>
          <p:cNvPr id="54276" name="Text Box 5"/>
          <p:cNvSpPr txBox="1"/>
          <p:nvPr/>
        </p:nvSpPr>
        <p:spPr>
          <a:xfrm>
            <a:off x="4297363" y="3644900"/>
            <a:ext cx="762000" cy="2066925"/>
          </a:xfrm>
          <a:prstGeom prst="rect">
            <a:avLst/>
          </a:prstGeom>
          <a:noFill/>
          <a:ln w="25400" cap="flat" cmpd="sng">
            <a:solidFill>
              <a:srgbClr val="008000"/>
            </a:solidFill>
            <a:prstDash val="solid"/>
            <a:miter/>
            <a:headEnd type="none" w="med" len="med"/>
            <a:tailEnd type="none" w="med" len="med"/>
          </a:ln>
        </p:spPr>
        <p:txBody>
          <a:bodyPr anchor="t" anchorCtr="0">
            <a:spAutoFit/>
          </a:bodyPr>
          <a:lstStyle/>
          <a:p>
            <a:pPr algn="ctr">
              <a:spcBef>
                <a:spcPct val="30000"/>
              </a:spcBef>
            </a:pPr>
            <a:r>
              <a:rPr lang="zh-CN" altLang="en-US" sz="3200" dirty="0">
                <a:solidFill>
                  <a:schemeClr val="bg2"/>
                </a:solidFill>
                <a:latin typeface="隶书" panose="02010509060101010101" pitchFamily="49" charset="-122"/>
                <a:ea typeface="隶书" panose="02010509060101010101" pitchFamily="49" charset="-122"/>
              </a:rPr>
              <a:t>现场急救</a:t>
            </a:r>
            <a:endParaRPr lang="en-US" altLang="zh-CN" sz="3200" dirty="0">
              <a:solidFill>
                <a:schemeClr val="bg2"/>
              </a:solidFill>
              <a:latin typeface="隶书" panose="02010509060101010101" pitchFamily="49" charset="-122"/>
              <a:ea typeface="隶书" panose="02010509060101010101" pitchFamily="49" charset="-122"/>
            </a:endParaRPr>
          </a:p>
        </p:txBody>
      </p:sp>
      <p:sp>
        <p:nvSpPr>
          <p:cNvPr id="54277" name="Text Box 6"/>
          <p:cNvSpPr txBox="1"/>
          <p:nvPr/>
        </p:nvSpPr>
        <p:spPr>
          <a:xfrm>
            <a:off x="5791200" y="3644900"/>
            <a:ext cx="762000" cy="2066925"/>
          </a:xfrm>
          <a:prstGeom prst="rect">
            <a:avLst/>
          </a:prstGeom>
          <a:noFill/>
          <a:ln w="25400" cap="flat" cmpd="sng">
            <a:solidFill>
              <a:srgbClr val="008000"/>
            </a:solidFill>
            <a:prstDash val="solid"/>
            <a:miter/>
            <a:headEnd type="none" w="med" len="med"/>
            <a:tailEnd type="none" w="med" len="med"/>
          </a:ln>
        </p:spPr>
        <p:txBody>
          <a:bodyPr anchor="t" anchorCtr="0">
            <a:spAutoFit/>
          </a:bodyPr>
          <a:lstStyle/>
          <a:p>
            <a:pPr algn="ctr">
              <a:spcBef>
                <a:spcPct val="30000"/>
              </a:spcBef>
            </a:pPr>
            <a:r>
              <a:rPr lang="zh-CN" altLang="en-US" sz="3200" dirty="0">
                <a:solidFill>
                  <a:schemeClr val="bg2"/>
                </a:solidFill>
                <a:latin typeface="隶书" panose="02010509060101010101" pitchFamily="49" charset="-122"/>
                <a:ea typeface="隶书" panose="02010509060101010101" pitchFamily="49" charset="-122"/>
              </a:rPr>
              <a:t>泄漏处理</a:t>
            </a:r>
          </a:p>
        </p:txBody>
      </p:sp>
      <p:sp>
        <p:nvSpPr>
          <p:cNvPr id="54278" name="Text Box 7"/>
          <p:cNvSpPr txBox="1"/>
          <p:nvPr/>
        </p:nvSpPr>
        <p:spPr>
          <a:xfrm>
            <a:off x="7273925" y="3657600"/>
            <a:ext cx="762000" cy="2066925"/>
          </a:xfrm>
          <a:prstGeom prst="rect">
            <a:avLst/>
          </a:prstGeom>
          <a:noFill/>
          <a:ln w="25400" cap="flat" cmpd="sng">
            <a:solidFill>
              <a:srgbClr val="008000"/>
            </a:solidFill>
            <a:prstDash val="solid"/>
            <a:miter/>
            <a:headEnd type="none" w="med" len="med"/>
            <a:tailEnd type="none" w="med" len="med"/>
          </a:ln>
        </p:spPr>
        <p:txBody>
          <a:bodyPr anchor="t" anchorCtr="0">
            <a:spAutoFit/>
          </a:bodyPr>
          <a:lstStyle/>
          <a:p>
            <a:pPr algn="ctr">
              <a:spcBef>
                <a:spcPct val="30000"/>
              </a:spcBef>
            </a:pPr>
            <a:r>
              <a:rPr lang="zh-CN" altLang="en-US" sz="3200" dirty="0">
                <a:solidFill>
                  <a:schemeClr val="bg2"/>
                </a:solidFill>
                <a:latin typeface="隶书" panose="02010509060101010101" pitchFamily="49" charset="-122"/>
                <a:ea typeface="隶书" panose="02010509060101010101" pitchFamily="49" charset="-122"/>
              </a:rPr>
              <a:t>火灾扑救</a:t>
            </a:r>
            <a:endParaRPr lang="en-US" altLang="zh-CN" sz="3200" dirty="0">
              <a:solidFill>
                <a:schemeClr val="bg2"/>
              </a:solidFill>
              <a:latin typeface="隶书" panose="02010509060101010101" pitchFamily="49" charset="-122"/>
              <a:ea typeface="隶书" panose="02010509060101010101" pitchFamily="49" charset="-122"/>
            </a:endParaRPr>
          </a:p>
        </p:txBody>
      </p:sp>
      <p:sp>
        <p:nvSpPr>
          <p:cNvPr id="54279" name="Line 8"/>
          <p:cNvSpPr/>
          <p:nvPr/>
        </p:nvSpPr>
        <p:spPr>
          <a:xfrm>
            <a:off x="4678363" y="1663700"/>
            <a:ext cx="0" cy="457200"/>
          </a:xfrm>
          <a:prstGeom prst="line">
            <a:avLst/>
          </a:prstGeom>
          <a:ln w="25400" cap="flat" cmpd="sng">
            <a:solidFill>
              <a:srgbClr val="008000"/>
            </a:solidFill>
            <a:prstDash val="solid"/>
            <a:round/>
            <a:headEnd type="none" w="med" len="med"/>
            <a:tailEnd type="triangle" w="med" len="med"/>
          </a:ln>
        </p:spPr>
      </p:sp>
      <p:sp>
        <p:nvSpPr>
          <p:cNvPr id="54280" name="Line 9"/>
          <p:cNvSpPr/>
          <p:nvPr/>
        </p:nvSpPr>
        <p:spPr>
          <a:xfrm>
            <a:off x="3322638" y="3200400"/>
            <a:ext cx="0" cy="457200"/>
          </a:xfrm>
          <a:prstGeom prst="line">
            <a:avLst/>
          </a:prstGeom>
          <a:ln w="25400" cap="flat" cmpd="sng">
            <a:solidFill>
              <a:srgbClr val="008000"/>
            </a:solidFill>
            <a:prstDash val="solid"/>
            <a:round/>
            <a:headEnd type="none" w="med" len="med"/>
            <a:tailEnd type="triangle" w="med" len="med"/>
          </a:ln>
        </p:spPr>
      </p:sp>
      <p:sp>
        <p:nvSpPr>
          <p:cNvPr id="54281" name="Line 10"/>
          <p:cNvSpPr/>
          <p:nvPr/>
        </p:nvSpPr>
        <p:spPr>
          <a:xfrm>
            <a:off x="1701800" y="3187700"/>
            <a:ext cx="5953125" cy="0"/>
          </a:xfrm>
          <a:prstGeom prst="line">
            <a:avLst/>
          </a:prstGeom>
          <a:ln w="25400" cap="flat" cmpd="sng">
            <a:solidFill>
              <a:srgbClr val="008000"/>
            </a:solidFill>
            <a:prstDash val="solid"/>
            <a:round/>
            <a:headEnd type="none" w="med" len="med"/>
            <a:tailEnd type="none" w="med" len="med"/>
          </a:ln>
        </p:spPr>
      </p:sp>
      <p:sp>
        <p:nvSpPr>
          <p:cNvPr id="54282" name="Line 11"/>
          <p:cNvSpPr/>
          <p:nvPr/>
        </p:nvSpPr>
        <p:spPr>
          <a:xfrm>
            <a:off x="7654925" y="3200400"/>
            <a:ext cx="0" cy="457200"/>
          </a:xfrm>
          <a:prstGeom prst="line">
            <a:avLst/>
          </a:prstGeom>
          <a:ln w="25400" cap="flat" cmpd="sng">
            <a:solidFill>
              <a:srgbClr val="008000"/>
            </a:solidFill>
            <a:prstDash val="solid"/>
            <a:round/>
            <a:headEnd type="none" w="med" len="med"/>
            <a:tailEnd type="triangle" w="med" len="med"/>
          </a:ln>
        </p:spPr>
      </p:sp>
      <p:sp>
        <p:nvSpPr>
          <p:cNvPr id="54283" name="Line 12"/>
          <p:cNvSpPr/>
          <p:nvPr/>
        </p:nvSpPr>
        <p:spPr>
          <a:xfrm>
            <a:off x="6172200" y="3187700"/>
            <a:ext cx="0" cy="457200"/>
          </a:xfrm>
          <a:prstGeom prst="line">
            <a:avLst/>
          </a:prstGeom>
          <a:ln w="25400" cap="flat" cmpd="sng">
            <a:solidFill>
              <a:srgbClr val="008000"/>
            </a:solidFill>
            <a:prstDash val="solid"/>
            <a:round/>
            <a:headEnd type="none" w="med" len="med"/>
            <a:tailEnd type="triangle" w="med" len="med"/>
          </a:ln>
        </p:spPr>
      </p:sp>
      <p:sp>
        <p:nvSpPr>
          <p:cNvPr id="54284" name="Line 13"/>
          <p:cNvSpPr/>
          <p:nvPr/>
        </p:nvSpPr>
        <p:spPr>
          <a:xfrm>
            <a:off x="4678363" y="3187700"/>
            <a:ext cx="0" cy="457200"/>
          </a:xfrm>
          <a:prstGeom prst="line">
            <a:avLst/>
          </a:prstGeom>
          <a:ln w="25400" cap="flat" cmpd="sng">
            <a:solidFill>
              <a:srgbClr val="008000"/>
            </a:solidFill>
            <a:prstDash val="solid"/>
            <a:round/>
            <a:headEnd type="none" w="med" len="med"/>
            <a:tailEnd type="triangle" w="med" len="med"/>
          </a:ln>
        </p:spPr>
      </p:sp>
      <p:sp>
        <p:nvSpPr>
          <p:cNvPr id="54285" name="Line 14"/>
          <p:cNvSpPr/>
          <p:nvPr/>
        </p:nvSpPr>
        <p:spPr>
          <a:xfrm>
            <a:off x="4678363" y="2730500"/>
            <a:ext cx="0" cy="457200"/>
          </a:xfrm>
          <a:prstGeom prst="line">
            <a:avLst/>
          </a:prstGeom>
          <a:ln w="25400" cap="flat" cmpd="sng">
            <a:solidFill>
              <a:srgbClr val="008000"/>
            </a:solidFill>
            <a:prstDash val="solid"/>
            <a:round/>
            <a:headEnd type="none" w="med" len="med"/>
            <a:tailEnd type="triangle" w="med" len="med"/>
          </a:ln>
        </p:spPr>
      </p:sp>
      <p:sp>
        <p:nvSpPr>
          <p:cNvPr id="54286" name="Text Box 4"/>
          <p:cNvSpPr txBox="1"/>
          <p:nvPr/>
        </p:nvSpPr>
        <p:spPr>
          <a:xfrm>
            <a:off x="1320800" y="3657600"/>
            <a:ext cx="762000" cy="2060575"/>
          </a:xfrm>
          <a:prstGeom prst="rect">
            <a:avLst/>
          </a:prstGeom>
          <a:noFill/>
          <a:ln w="25400" cap="flat" cmpd="sng">
            <a:solidFill>
              <a:srgbClr val="008000"/>
            </a:solidFill>
            <a:prstDash val="solid"/>
            <a:miter/>
            <a:headEnd type="none" w="med" len="med"/>
            <a:tailEnd type="none" w="med" len="med"/>
          </a:ln>
        </p:spPr>
        <p:txBody>
          <a:bodyPr anchor="t" anchorCtr="0">
            <a:spAutoFit/>
          </a:bodyPr>
          <a:lstStyle/>
          <a:p>
            <a:pPr algn="ctr">
              <a:spcBef>
                <a:spcPct val="30000"/>
              </a:spcBef>
            </a:pPr>
            <a:r>
              <a:rPr lang="zh-CN" altLang="en-US" sz="3200" dirty="0">
                <a:solidFill>
                  <a:schemeClr val="bg2"/>
                </a:solidFill>
                <a:latin typeface="隶书" panose="02010509060101010101" pitchFamily="49" charset="-122"/>
                <a:ea typeface="隶书" panose="02010509060101010101" pitchFamily="49" charset="-122"/>
              </a:rPr>
              <a:t>事故报告</a:t>
            </a:r>
          </a:p>
        </p:txBody>
      </p:sp>
      <p:sp>
        <p:nvSpPr>
          <p:cNvPr id="54287" name="Line 9"/>
          <p:cNvSpPr/>
          <p:nvPr/>
        </p:nvSpPr>
        <p:spPr>
          <a:xfrm>
            <a:off x="1701800" y="3200400"/>
            <a:ext cx="0" cy="457200"/>
          </a:xfrm>
          <a:prstGeom prst="line">
            <a:avLst/>
          </a:prstGeom>
          <a:ln w="25400" cap="flat" cmpd="sng">
            <a:solidFill>
              <a:srgbClr val="008000"/>
            </a:solidFill>
            <a:prstDash val="solid"/>
            <a:round/>
            <a:headEnd type="none" w="med" len="med"/>
            <a:tailEnd type="triangle" w="med" len="med"/>
          </a:ln>
        </p:spPr>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AutoShape 2"/>
          <p:cNvSpPr>
            <a:spLocks noChangeArrowheads="1"/>
          </p:cNvSpPr>
          <p:nvPr/>
        </p:nvSpPr>
        <p:spPr bwMode="auto">
          <a:xfrm>
            <a:off x="990600" y="1447800"/>
            <a:ext cx="838200" cy="2514600"/>
          </a:xfrm>
          <a:prstGeom prst="roundRect">
            <a:avLst>
              <a:gd name="adj" fmla="val 18602"/>
            </a:avLst>
          </a:prstGeom>
          <a:solidFill>
            <a:srgbClr val="FF0000"/>
          </a:solidFill>
          <a:ln w="25400">
            <a:solidFill>
              <a:srgbClr val="FF0000"/>
            </a:solidFill>
            <a:round/>
          </a:ln>
          <a:effectLst>
            <a:outerShdw dist="107763" dir="2700000" algn="ctr" rotWithShape="0">
              <a:srgbClr val="A50021"/>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6322" name="Oval 3"/>
          <p:cNvSpPr/>
          <p:nvPr/>
        </p:nvSpPr>
        <p:spPr>
          <a:xfrm rot="2026817">
            <a:off x="2514600" y="1371600"/>
            <a:ext cx="5867400" cy="3200400"/>
          </a:xfrm>
          <a:prstGeom prst="ellipse">
            <a:avLst/>
          </a:prstGeom>
          <a:solidFill>
            <a:srgbClr val="F0F0F0"/>
          </a:solidFill>
          <a:ln w="25400" cap="flat" cmpd="sng">
            <a:solidFill>
              <a:srgbClr val="FF9900"/>
            </a:solidFill>
            <a:prstDash val="solid"/>
            <a:round/>
            <a:headEnd type="none" w="med" len="med"/>
            <a:tailEnd type="none" w="med" len="med"/>
          </a:ln>
        </p:spPr>
        <p:txBody>
          <a:bodyPr wrap="none" anchor="ctr" anchorCtr="0"/>
          <a:lstStyle/>
          <a:p>
            <a:endParaRPr lang="zh-CN" altLang="en-US" dirty="0">
              <a:latin typeface="Arial" panose="020B0604020202020204" pitchFamily="34" charset="0"/>
              <a:ea typeface="宋体" panose="02010600030101010101" pitchFamily="2" charset="-122"/>
            </a:endParaRPr>
          </a:p>
        </p:txBody>
      </p:sp>
      <p:sp>
        <p:nvSpPr>
          <p:cNvPr id="56323" name="Rectangle 4"/>
          <p:cNvSpPr>
            <a:spLocks noGrp="1"/>
          </p:cNvSpPr>
          <p:nvPr>
            <p:ph type="title"/>
          </p:nvPr>
        </p:nvSpPr>
        <p:spPr>
          <a:xfrm>
            <a:off x="914400" y="1447800"/>
            <a:ext cx="914400" cy="2514600"/>
          </a:xfrm>
          <a:ln/>
        </p:spPr>
        <p:txBody>
          <a:bodyPr vert="horz" wrap="square" lIns="91440" tIns="45720" rIns="91440" bIns="45720" anchor="ctr" anchorCtr="0"/>
          <a:lstStyle/>
          <a:p>
            <a:r>
              <a:rPr lang="zh-CN" altLang="en-US" sz="3600" b="1" dirty="0">
                <a:solidFill>
                  <a:schemeClr val="bg2"/>
                </a:solidFill>
              </a:rPr>
              <a:t>紧急疏散</a:t>
            </a:r>
            <a:endParaRPr lang="en-US" altLang="zh-CN" sz="3600" b="1" dirty="0">
              <a:solidFill>
                <a:schemeClr val="bg2"/>
              </a:solidFill>
            </a:endParaRPr>
          </a:p>
        </p:txBody>
      </p:sp>
      <p:sp>
        <p:nvSpPr>
          <p:cNvPr id="56324" name="Oval 5"/>
          <p:cNvSpPr/>
          <p:nvPr/>
        </p:nvSpPr>
        <p:spPr>
          <a:xfrm rot="2311464">
            <a:off x="2925763" y="1597025"/>
            <a:ext cx="3676650" cy="1935163"/>
          </a:xfrm>
          <a:prstGeom prst="ellipse">
            <a:avLst/>
          </a:prstGeom>
          <a:solidFill>
            <a:srgbClr val="EAEAEA"/>
          </a:solidFill>
          <a:ln w="25400" cap="flat" cmpd="sng">
            <a:solidFill>
              <a:srgbClr val="FF6600"/>
            </a:solidFill>
            <a:prstDash val="solid"/>
            <a:round/>
            <a:headEnd type="none" w="med" len="med"/>
            <a:tailEnd type="none" w="med" len="med"/>
          </a:ln>
        </p:spPr>
        <p:txBody>
          <a:bodyPr wrap="none" anchor="ctr" anchorCtr="0"/>
          <a:lstStyle/>
          <a:p>
            <a:endParaRPr lang="zh-CN" altLang="en-US" dirty="0">
              <a:latin typeface="Arial" panose="020B0604020202020204" pitchFamily="34" charset="0"/>
              <a:ea typeface="宋体" panose="02010600030101010101" pitchFamily="2" charset="-122"/>
            </a:endParaRPr>
          </a:p>
        </p:txBody>
      </p:sp>
      <p:sp>
        <p:nvSpPr>
          <p:cNvPr id="56325" name="Oval 6"/>
          <p:cNvSpPr/>
          <p:nvPr/>
        </p:nvSpPr>
        <p:spPr>
          <a:xfrm rot="1949185">
            <a:off x="3330575" y="1631950"/>
            <a:ext cx="1981200" cy="1116013"/>
          </a:xfrm>
          <a:prstGeom prst="ellipse">
            <a:avLst/>
          </a:prstGeom>
          <a:solidFill>
            <a:srgbClr val="FF0000"/>
          </a:solidFill>
          <a:ln w="25400" cap="flat" cmpd="sng">
            <a:solidFill>
              <a:srgbClr val="FF0000"/>
            </a:solidFill>
            <a:prstDash val="solid"/>
            <a:round/>
            <a:headEnd type="none" w="med" len="med"/>
            <a:tailEnd type="none" w="med" len="med"/>
          </a:ln>
        </p:spPr>
        <p:txBody>
          <a:bodyPr wrap="none" anchor="ctr" anchorCtr="0"/>
          <a:lstStyle/>
          <a:p>
            <a:endParaRPr lang="zh-CN" altLang="en-US" dirty="0">
              <a:latin typeface="Arial" panose="020B0604020202020204" pitchFamily="34" charset="0"/>
              <a:ea typeface="宋体" panose="02010600030101010101" pitchFamily="2" charset="-122"/>
            </a:endParaRPr>
          </a:p>
        </p:txBody>
      </p:sp>
      <p:sp>
        <p:nvSpPr>
          <p:cNvPr id="133127" name="AutoShape 7"/>
          <p:cNvSpPr>
            <a:spLocks noChangeArrowheads="1"/>
          </p:cNvSpPr>
          <p:nvPr/>
        </p:nvSpPr>
        <p:spPr bwMode="auto">
          <a:xfrm rot="1850803">
            <a:off x="5694363" y="984250"/>
            <a:ext cx="1066800" cy="381000"/>
          </a:xfrm>
          <a:prstGeom prst="rightArrow">
            <a:avLst>
              <a:gd name="adj1" fmla="val 50000"/>
              <a:gd name="adj2" fmla="val 70000"/>
            </a:avLst>
          </a:prstGeom>
          <a:noFill/>
          <a:ln w="25400">
            <a:solidFill>
              <a:schemeClr val="tx1"/>
            </a:solidFill>
            <a:miter lim="800000"/>
          </a:ln>
          <a:effectLst>
            <a:outerShdw dist="107763" dir="2700000" algn="ctr" rotWithShape="0">
              <a:schemeClr val="bg2"/>
            </a:outerShdw>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6327" name="Rectangle 8"/>
          <p:cNvSpPr/>
          <p:nvPr/>
        </p:nvSpPr>
        <p:spPr>
          <a:xfrm rot="2051370">
            <a:off x="6097588" y="668338"/>
            <a:ext cx="593725" cy="336550"/>
          </a:xfrm>
          <a:prstGeom prst="rect">
            <a:avLst/>
          </a:prstGeom>
          <a:noFill/>
          <a:ln w="9525">
            <a:noFill/>
          </a:ln>
        </p:spPr>
        <p:txBody>
          <a:bodyPr wrap="none" anchor="t" anchorCtr="0">
            <a:spAutoFit/>
          </a:bodyPr>
          <a:lstStyle/>
          <a:p>
            <a:pPr>
              <a:spcBef>
                <a:spcPct val="30000"/>
              </a:spcBef>
            </a:pPr>
            <a:r>
              <a:rPr lang="zh-CN" altLang="en-US" sz="1600" b="1" dirty="0">
                <a:solidFill>
                  <a:schemeClr val="bg2"/>
                </a:solidFill>
                <a:latin typeface="Times New Roman" panose="02020603050405020304" pitchFamily="18" charset="0"/>
                <a:ea typeface="宋体" panose="02010600030101010101" pitchFamily="2" charset="-122"/>
              </a:rPr>
              <a:t>风向</a:t>
            </a:r>
          </a:p>
        </p:txBody>
      </p:sp>
      <p:sp>
        <p:nvSpPr>
          <p:cNvPr id="56328" name="Rectangle 9"/>
          <p:cNvSpPr/>
          <p:nvPr/>
        </p:nvSpPr>
        <p:spPr>
          <a:xfrm>
            <a:off x="4114800" y="2514600"/>
            <a:ext cx="1003300" cy="336550"/>
          </a:xfrm>
          <a:prstGeom prst="rect">
            <a:avLst/>
          </a:prstGeom>
          <a:noFill/>
          <a:ln w="9525">
            <a:noFill/>
          </a:ln>
        </p:spPr>
        <p:txBody>
          <a:bodyPr wrap="none" anchor="t" anchorCtr="0">
            <a:spAutoFit/>
          </a:bodyPr>
          <a:lstStyle/>
          <a:p>
            <a:r>
              <a:rPr lang="zh-CN" altLang="en-US" sz="1600" b="1" dirty="0">
                <a:solidFill>
                  <a:schemeClr val="bg2"/>
                </a:solidFill>
                <a:latin typeface="Times New Roman" panose="02020603050405020304" pitchFamily="18" charset="0"/>
                <a:ea typeface="宋体" panose="02010600030101010101" pitchFamily="2" charset="-122"/>
              </a:rPr>
              <a:t>事故现场</a:t>
            </a:r>
            <a:endParaRPr lang="en-US" altLang="zh-CN" sz="1600" b="1" dirty="0">
              <a:solidFill>
                <a:schemeClr val="bg2"/>
              </a:solidFill>
              <a:latin typeface="Times New Roman" panose="02020603050405020304" pitchFamily="18" charset="0"/>
              <a:ea typeface="宋体" panose="02010600030101010101" pitchFamily="2" charset="-122"/>
            </a:endParaRPr>
          </a:p>
        </p:txBody>
      </p:sp>
      <p:sp>
        <p:nvSpPr>
          <p:cNvPr id="56329" name="Rectangle 10"/>
          <p:cNvSpPr/>
          <p:nvPr/>
        </p:nvSpPr>
        <p:spPr>
          <a:xfrm>
            <a:off x="4540250" y="3241675"/>
            <a:ext cx="2641600" cy="336550"/>
          </a:xfrm>
          <a:prstGeom prst="rect">
            <a:avLst/>
          </a:prstGeom>
          <a:noFill/>
          <a:ln w="9525">
            <a:noFill/>
          </a:ln>
        </p:spPr>
        <p:txBody>
          <a:bodyPr wrap="none" anchor="t" anchorCtr="0">
            <a:spAutoFit/>
          </a:bodyPr>
          <a:lstStyle/>
          <a:p>
            <a:r>
              <a:rPr lang="zh-CN" altLang="en-US" sz="1600" b="1" dirty="0">
                <a:solidFill>
                  <a:schemeClr val="bg2"/>
                </a:solidFill>
                <a:latin typeface="Times New Roman" panose="02020603050405020304" pitchFamily="18" charset="0"/>
                <a:ea typeface="宋体" panose="02010600030101010101" pitchFamily="2" charset="-122"/>
              </a:rPr>
              <a:t>疏散区（该区人员需疏散）</a:t>
            </a:r>
            <a:endParaRPr lang="en-US" altLang="zh-CN" sz="1600" b="1" dirty="0">
              <a:solidFill>
                <a:schemeClr val="bg2"/>
              </a:solidFill>
              <a:latin typeface="Times New Roman" panose="02020603050405020304" pitchFamily="18" charset="0"/>
              <a:ea typeface="宋体" panose="02010600030101010101" pitchFamily="2" charset="-122"/>
            </a:endParaRPr>
          </a:p>
        </p:txBody>
      </p:sp>
      <p:sp>
        <p:nvSpPr>
          <p:cNvPr id="56330" name="Rectangle 11"/>
          <p:cNvSpPr/>
          <p:nvPr/>
        </p:nvSpPr>
        <p:spPr>
          <a:xfrm>
            <a:off x="5143500" y="4214813"/>
            <a:ext cx="2846388" cy="336550"/>
          </a:xfrm>
          <a:prstGeom prst="rect">
            <a:avLst/>
          </a:prstGeom>
          <a:noFill/>
          <a:ln w="9525">
            <a:noFill/>
          </a:ln>
        </p:spPr>
        <p:txBody>
          <a:bodyPr wrap="none" anchor="t" anchorCtr="0">
            <a:spAutoFit/>
          </a:bodyPr>
          <a:lstStyle/>
          <a:p>
            <a:r>
              <a:rPr lang="zh-CN" altLang="en-US" sz="1600" b="1" dirty="0">
                <a:solidFill>
                  <a:schemeClr val="bg2"/>
                </a:solidFill>
                <a:latin typeface="Times New Roman" panose="02020603050405020304" pitchFamily="18" charset="0"/>
                <a:ea typeface="宋体" panose="02010600030101010101" pitchFamily="2" charset="-122"/>
              </a:rPr>
              <a:t>警戒区（该区实行交通管制）</a:t>
            </a:r>
            <a:endParaRPr lang="en-US" altLang="zh-CN" sz="1600" b="1" dirty="0">
              <a:solidFill>
                <a:schemeClr val="bg2"/>
              </a:solidFill>
              <a:latin typeface="Times New Roman" panose="02020603050405020304" pitchFamily="18" charset="0"/>
              <a:ea typeface="宋体" panose="02010600030101010101" pitchFamily="2" charset="-122"/>
            </a:endParaRPr>
          </a:p>
        </p:txBody>
      </p:sp>
      <p:pic>
        <p:nvPicPr>
          <p:cNvPr id="56331" name="Picture 12"/>
          <p:cNvPicPr/>
          <p:nvPr/>
        </p:nvPicPr>
        <p:blipFill>
          <a:blip r:embed="rId3"/>
          <a:stretch>
            <a:fillRect/>
          </a:stretch>
        </p:blipFill>
        <p:spPr>
          <a:xfrm>
            <a:off x="3657600" y="1600200"/>
            <a:ext cx="838200" cy="855663"/>
          </a:xfrm>
          <a:prstGeom prst="rect">
            <a:avLst/>
          </a:prstGeom>
          <a:noFill/>
          <a:ln w="9525">
            <a:noFill/>
          </a:ln>
        </p:spPr>
      </p:pic>
      <p:sp>
        <p:nvSpPr>
          <p:cNvPr id="56332" name="Text Box 13"/>
          <p:cNvSpPr txBox="1"/>
          <p:nvPr/>
        </p:nvSpPr>
        <p:spPr>
          <a:xfrm>
            <a:off x="914400" y="5105400"/>
            <a:ext cx="6553200" cy="895350"/>
          </a:xfrm>
          <a:prstGeom prst="rect">
            <a:avLst/>
          </a:prstGeom>
          <a:noFill/>
          <a:ln w="9525">
            <a:noFill/>
          </a:ln>
        </p:spPr>
        <p:txBody>
          <a:bodyPr anchor="t" anchorCtr="0">
            <a:spAutoFit/>
          </a:bodyPr>
          <a:lstStyle/>
          <a:p>
            <a:pPr>
              <a:spcBef>
                <a:spcPct val="20000"/>
              </a:spcBef>
              <a:buFont typeface="Wingdings" panose="05000000000000000000" pitchFamily="2" charset="2"/>
              <a:buChar char="Ø"/>
            </a:pPr>
            <a:r>
              <a:rPr lang="zh-CN" altLang="en-US" sz="2400" b="1" dirty="0">
                <a:solidFill>
                  <a:schemeClr val="bg2"/>
                </a:solidFill>
                <a:latin typeface="Times New Roman" panose="02020603050405020304" pitchFamily="18" charset="0"/>
                <a:ea typeface="宋体" panose="02010600030101010101" pitchFamily="2" charset="-122"/>
              </a:rPr>
              <a:t>建立警戒区域</a:t>
            </a:r>
            <a:r>
              <a:rPr lang="en-US" altLang="zh-CN" sz="2400" b="1" dirty="0">
                <a:solidFill>
                  <a:schemeClr val="bg2"/>
                </a:solidFill>
                <a:latin typeface="Times New Roman" panose="02020603050405020304" pitchFamily="18" charset="0"/>
                <a:ea typeface="宋体" panose="02010600030101010101" pitchFamily="2" charset="-122"/>
              </a:rPr>
              <a:t>, </a:t>
            </a:r>
            <a:r>
              <a:rPr lang="zh-CN" altLang="en-US" sz="2400" b="1" dirty="0">
                <a:solidFill>
                  <a:schemeClr val="bg2"/>
                </a:solidFill>
                <a:latin typeface="Times New Roman" panose="02020603050405020304" pitchFamily="18" charset="0"/>
                <a:ea typeface="宋体" panose="02010600030101010101" pitchFamily="2" charset="-122"/>
              </a:rPr>
              <a:t>并在主要道路上实  行交通管制</a:t>
            </a:r>
          </a:p>
          <a:p>
            <a:pPr>
              <a:spcBef>
                <a:spcPct val="20000"/>
              </a:spcBef>
              <a:buFont typeface="Wingdings" panose="05000000000000000000" pitchFamily="2" charset="2"/>
              <a:buChar char="Ø"/>
            </a:pPr>
            <a:r>
              <a:rPr lang="zh-CN" altLang="en-US" sz="2400" b="1" dirty="0">
                <a:solidFill>
                  <a:schemeClr val="bg2"/>
                </a:solidFill>
                <a:latin typeface="Times New Roman" panose="02020603050405020304" pitchFamily="18" charset="0"/>
                <a:ea typeface="宋体" panose="02010600030101010101" pitchFamily="2" charset="-122"/>
              </a:rPr>
              <a:t>迅速疏散警戒区域内无关人员</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p:cNvSpPr>
          <p:nvPr>
            <p:ph type="title"/>
          </p:nvPr>
        </p:nvSpPr>
        <p:spPr>
          <a:xfrm>
            <a:off x="468313" y="1052513"/>
            <a:ext cx="3292475" cy="792162"/>
          </a:xfrm>
          <a:ln/>
        </p:spPr>
        <p:txBody>
          <a:bodyPr vert="horz" wrap="square" lIns="91440" tIns="45720" rIns="91440" bIns="45720" anchor="ctr" anchorCtr="0"/>
          <a:lstStyle/>
          <a:p>
            <a:r>
              <a:rPr lang="zh-CN" altLang="en-US" sz="3200" b="1" dirty="0"/>
              <a:t>处置措施简介 </a:t>
            </a:r>
          </a:p>
        </p:txBody>
      </p:sp>
      <p:sp>
        <p:nvSpPr>
          <p:cNvPr id="58370" name="Rectangle 3"/>
          <p:cNvSpPr>
            <a:spLocks noGrp="1"/>
          </p:cNvSpPr>
          <p:nvPr>
            <p:ph idx="1"/>
          </p:nvPr>
        </p:nvSpPr>
        <p:spPr>
          <a:xfrm>
            <a:off x="611188" y="1916113"/>
            <a:ext cx="7558087" cy="3886200"/>
          </a:xfrm>
          <a:ln/>
        </p:spPr>
        <p:txBody>
          <a:bodyPr vert="horz" wrap="square" lIns="91440" tIns="45720" rIns="91440" bIns="45720" anchor="t" anchorCtr="0"/>
          <a:lstStyle/>
          <a:p>
            <a:r>
              <a:rPr lang="zh-CN" altLang="en-US" sz="2000" b="1" dirty="0"/>
              <a:t>1、危险品仓库发生危险化学品泄漏</a:t>
            </a:r>
          </a:p>
          <a:p>
            <a:r>
              <a:rPr lang="zh-CN" altLang="en-US" sz="2000" b="1" dirty="0"/>
              <a:t>应急措施：</a:t>
            </a:r>
          </a:p>
          <a:p>
            <a:r>
              <a:rPr lang="zh-CN" altLang="en-US" sz="2000" b="1" dirty="0"/>
              <a:t>（1）.铁桶发生泄漏后，将泄漏口朝上，将桶内液体转移到其他空桶内，并上盖。</a:t>
            </a:r>
          </a:p>
          <a:p>
            <a:r>
              <a:rPr lang="zh-CN" altLang="en-US" sz="2000" b="1" dirty="0"/>
              <a:t>（2）.通过MSDS明确泄漏化学品种类及性质，佩戴相应劳动防护用品。</a:t>
            </a:r>
          </a:p>
          <a:p>
            <a:r>
              <a:rPr lang="zh-CN" altLang="en-US" sz="2000" b="1" dirty="0"/>
              <a:t>（3）.现场泄漏物要及时用化学吸液棉吸收或用消防沙覆盖吸收泄漏的液体，将浸有化学品的吸液棉收集于吸液棉收集桶中或将浸有化学品的砂土收集于废渣桶中，交委外处置。</a:t>
            </a:r>
            <a:endParaRPr lang="zh-CN" altLang="en-US" sz="1800" b="1" dirty="0"/>
          </a:p>
          <a:p>
            <a:endParaRPr lang="zh-CN" altLang="en-US" sz="1800" b="1" dirty="0"/>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标题 1"/>
          <p:cNvSpPr>
            <a:spLocks noGrp="1"/>
          </p:cNvSpPr>
          <p:nvPr>
            <p:ph type="title"/>
          </p:nvPr>
        </p:nvSpPr>
        <p:spPr>
          <a:ln/>
        </p:spPr>
        <p:txBody>
          <a:bodyPr vert="horz" wrap="square" lIns="91440" tIns="45720" rIns="91440" bIns="45720" anchor="ctr" anchorCtr="0"/>
          <a:lstStyle/>
          <a:p>
            <a:r>
              <a:rPr lang="zh-CN" altLang="en-US" b="1" dirty="0"/>
              <a:t>处置措施简介</a:t>
            </a:r>
            <a:endParaRPr lang="zh-CN" altLang="en-US" dirty="0"/>
          </a:p>
        </p:txBody>
      </p:sp>
      <p:sp>
        <p:nvSpPr>
          <p:cNvPr id="59394" name="内容占位符 2"/>
          <p:cNvSpPr>
            <a:spLocks noGrp="1"/>
          </p:cNvSpPr>
          <p:nvPr>
            <p:ph idx="1"/>
          </p:nvPr>
        </p:nvSpPr>
        <p:spPr>
          <a:xfrm>
            <a:off x="609600" y="2057400"/>
            <a:ext cx="7772400" cy="4708525"/>
          </a:xfrm>
          <a:ln/>
        </p:spPr>
        <p:txBody>
          <a:bodyPr vert="horz" wrap="square" lIns="91440" tIns="45720" rIns="91440" bIns="45720" anchor="t" anchorCtr="0"/>
          <a:lstStyle/>
          <a:p>
            <a:r>
              <a:rPr lang="zh-CN" altLang="en-US" sz="1800" b="1" dirty="0"/>
              <a:t>2危险品仓库化学品中毒、灼伤。</a:t>
            </a:r>
          </a:p>
          <a:p>
            <a:r>
              <a:rPr lang="zh-CN" altLang="en-US" sz="1800" b="1" dirty="0"/>
              <a:t>2.1化学性皮肤烧伤</a:t>
            </a:r>
          </a:p>
          <a:p>
            <a:r>
              <a:rPr lang="zh-CN" altLang="en-US" sz="1800" b="1" dirty="0"/>
              <a:t>（1）.立即移离现场，转移至应急喷淋处，迅速脱去被化学物污染的衣物，用大量清水冲洗创面10～15分钟；</a:t>
            </a:r>
          </a:p>
          <a:p>
            <a:r>
              <a:rPr lang="zh-CN" altLang="en-US" sz="1800" b="1" dirty="0"/>
              <a:t>（2）.新鲜创面上不要任意涂抹油膏或红药水；视烧伤情况送医院治疗。</a:t>
            </a:r>
          </a:p>
          <a:p>
            <a:r>
              <a:rPr lang="zh-CN" altLang="en-US" sz="1800" b="1" dirty="0"/>
              <a:t>2.2化学性眼烧伤</a:t>
            </a:r>
          </a:p>
          <a:p>
            <a:r>
              <a:rPr lang="zh-CN" altLang="en-US" sz="1800" b="1" dirty="0"/>
              <a:t>应急措施：迅速转移至洗眼器处，用流动清水冲洗；冲洗时眼皮一定要掰开。</a:t>
            </a:r>
          </a:p>
          <a:p>
            <a:r>
              <a:rPr lang="zh-CN" altLang="en-US" sz="1800" b="1" dirty="0"/>
              <a:t>2.3危险化学品中毒</a:t>
            </a:r>
          </a:p>
          <a:p>
            <a:r>
              <a:rPr lang="zh-CN" altLang="en-US" sz="1800" b="1" dirty="0"/>
              <a:t>应急措施：</a:t>
            </a:r>
          </a:p>
          <a:p>
            <a:r>
              <a:rPr lang="zh-CN" altLang="en-US" sz="1800" b="1" dirty="0"/>
              <a:t>（1）.发现中毒者后，应佩戴防毒面具迅速将其脱离中毒现场，转移至新鲜空气处，松开中毒者衣领和裤带；</a:t>
            </a:r>
          </a:p>
          <a:p>
            <a:r>
              <a:rPr lang="zh-CN" altLang="en-US" sz="1800" b="1" dirty="0"/>
              <a:t>（2）.口服中毒者，应立即用催吐的方法使毒物吐出。</a:t>
            </a:r>
          </a:p>
          <a:p>
            <a:r>
              <a:rPr lang="zh-CN" altLang="en-US" sz="1800" b="1" dirty="0"/>
              <a:t>（3）.将中毒者送医院急救，并向院方提供中毒的原因、毒物名称等。</a:t>
            </a:r>
            <a:endParaRPr lang="zh-CN" altLang="en-US" dirty="0"/>
          </a:p>
          <a:p>
            <a:endParaRPr lang="zh-CN" alt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标题 1"/>
          <p:cNvSpPr>
            <a:spLocks noGrp="1"/>
          </p:cNvSpPr>
          <p:nvPr>
            <p:ph type="title"/>
          </p:nvPr>
        </p:nvSpPr>
        <p:spPr>
          <a:ln/>
        </p:spPr>
        <p:txBody>
          <a:bodyPr vert="horz" wrap="square" lIns="91440" tIns="45720" rIns="91440" bIns="45720" anchor="ctr" anchorCtr="0"/>
          <a:lstStyle/>
          <a:p>
            <a:r>
              <a:rPr lang="zh-CN" altLang="en-US" b="1" dirty="0"/>
              <a:t>处置措施简介</a:t>
            </a:r>
            <a:endParaRPr lang="zh-CN" altLang="en-US" dirty="0"/>
          </a:p>
        </p:txBody>
      </p:sp>
      <p:sp>
        <p:nvSpPr>
          <p:cNvPr id="60418" name="内容占位符 2"/>
          <p:cNvSpPr>
            <a:spLocks noGrp="1"/>
          </p:cNvSpPr>
          <p:nvPr>
            <p:ph idx="1"/>
          </p:nvPr>
        </p:nvSpPr>
        <p:spPr>
          <a:xfrm>
            <a:off x="609600" y="2057400"/>
            <a:ext cx="7772400" cy="4530725"/>
          </a:xfrm>
          <a:ln/>
        </p:spPr>
        <p:txBody>
          <a:bodyPr vert="horz" wrap="square" lIns="91440" tIns="45720" rIns="91440" bIns="45720" anchor="t" anchorCtr="0"/>
          <a:lstStyle/>
          <a:p>
            <a:r>
              <a:rPr lang="zh-CN" altLang="en-US" sz="1800" b="1" dirty="0">
                <a:sym typeface="宋体" panose="02010600030101010101" pitchFamily="2" charset="-122"/>
              </a:rPr>
              <a:t>3、危险品仓库危险化学品发生火灾事故</a:t>
            </a:r>
            <a:endParaRPr lang="zh-CN" altLang="en-US" sz="1800" b="1" dirty="0"/>
          </a:p>
          <a:p>
            <a:r>
              <a:rPr lang="zh-CN" altLang="en-US" sz="1800" b="1" dirty="0">
                <a:sym typeface="宋体" panose="02010600030101010101" pitchFamily="2" charset="-122"/>
              </a:rPr>
              <a:t>应急措施：</a:t>
            </a:r>
          </a:p>
          <a:p>
            <a:r>
              <a:rPr lang="zh-CN" altLang="en-US" sz="1800" b="1" dirty="0">
                <a:sym typeface="宋体" panose="02010600030101010101" pitchFamily="2" charset="-122"/>
              </a:rPr>
              <a:t>（1）.出现初期火灾时，现场人员要立即切断电源，迅速使用灭火器材进行自救灭火。</a:t>
            </a:r>
            <a:endParaRPr lang="zh-CN" altLang="en-US" sz="1800" b="1" dirty="0"/>
          </a:p>
          <a:p>
            <a:r>
              <a:rPr lang="zh-CN" altLang="en-US" sz="1800" b="1" dirty="0">
                <a:sym typeface="宋体" panose="02010600030101010101" pitchFamily="2" charset="-122"/>
              </a:rPr>
              <a:t>（2）.如个人无法扑灭，立即报告现场负责人请求援助，同时转移其他易燃物品，防止火情扩大。</a:t>
            </a:r>
            <a:endParaRPr lang="zh-CN" altLang="en-US" sz="1800" b="1" dirty="0"/>
          </a:p>
          <a:p>
            <a:r>
              <a:rPr lang="zh-CN" altLang="en-US" sz="1800" b="1" dirty="0">
                <a:sym typeface="宋体" panose="02010600030101010101" pitchFamily="2" charset="-122"/>
              </a:rPr>
              <a:t>（3）.有可能形成有毒或窒息性气体的火灾，应佩戴防毒面罩。</a:t>
            </a:r>
            <a:endParaRPr lang="zh-CN" altLang="en-US" sz="1800" b="1" dirty="0"/>
          </a:p>
          <a:p>
            <a:r>
              <a:rPr lang="zh-CN" altLang="en-US" sz="1800" b="1" dirty="0">
                <a:sym typeface="宋体" panose="02010600030101010101" pitchFamily="2" charset="-122"/>
              </a:rPr>
              <a:t>（4）.火势大无能力自救时各组人员应尽快撤离火灾现场，并由现场负责人拨打公司应急电话。</a:t>
            </a:r>
            <a:endParaRPr lang="zh-CN" altLang="en-US" b="1" dirty="0"/>
          </a:p>
          <a:p>
            <a:r>
              <a:rPr lang="zh-CN" altLang="en-US" sz="1800" b="1" dirty="0">
                <a:sym typeface="宋体" panose="02010600030101010101" pitchFamily="2" charset="-122"/>
              </a:rPr>
              <a:t>4、危险品仓库中易制毒、剧毒品发生遗失或被盗</a:t>
            </a:r>
            <a:endParaRPr lang="zh-CN" altLang="en-US" sz="1800" b="1" dirty="0"/>
          </a:p>
          <a:p>
            <a:r>
              <a:rPr lang="zh-CN" altLang="en-US" sz="1800" b="1" dirty="0">
                <a:sym typeface="宋体" panose="02010600030101010101" pitchFamily="2" charset="-122"/>
              </a:rPr>
              <a:t>应急措施：</a:t>
            </a:r>
          </a:p>
          <a:p>
            <a:r>
              <a:rPr lang="zh-CN" altLang="en-US" sz="1800" b="1" dirty="0">
                <a:sym typeface="宋体" panose="02010600030101010101" pitchFamily="2" charset="-122"/>
              </a:rPr>
              <a:t>（1）.易制毒品、剧毒品发生丢失、被盗事故，由发现人立即向部门负责人汇报，说明现场情况，保护好被盗现场。</a:t>
            </a:r>
            <a:endParaRPr lang="zh-CN" altLang="en-US" sz="1800" b="1" dirty="0"/>
          </a:p>
          <a:p>
            <a:r>
              <a:rPr lang="zh-CN" altLang="en-US" sz="1800" b="1" dirty="0">
                <a:sym typeface="宋体" panose="02010600030101010101" pitchFamily="2" charset="-122"/>
              </a:rPr>
              <a:t>（2）.立即拨打110报警。</a:t>
            </a:r>
            <a:endParaRPr lang="zh-CN" altLang="en-US" sz="180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1" name="Group 4"/>
          <p:cNvGrpSpPr/>
          <p:nvPr/>
        </p:nvGrpSpPr>
        <p:grpSpPr>
          <a:xfrm>
            <a:off x="1357313" y="0"/>
            <a:ext cx="7358062" cy="2643188"/>
            <a:chOff x="-384" y="-128"/>
            <a:chExt cx="4055" cy="1206"/>
          </a:xfrm>
        </p:grpSpPr>
        <p:grpSp>
          <p:nvGrpSpPr>
            <p:cNvPr id="61442" name="Group 5"/>
            <p:cNvGrpSpPr/>
            <p:nvPr/>
          </p:nvGrpSpPr>
          <p:grpSpPr>
            <a:xfrm>
              <a:off x="-384" y="0"/>
              <a:ext cx="4055" cy="1078"/>
              <a:chOff x="-379146" y="-19328"/>
              <a:chExt cx="4000875" cy="1467545"/>
            </a:xfrm>
          </p:grpSpPr>
          <p:pic>
            <p:nvPicPr>
              <p:cNvPr id="61443" name="AutoShape 21"/>
              <p:cNvPicPr/>
              <p:nvPr/>
            </p:nvPicPr>
            <p:blipFill>
              <a:blip r:embed="rId2"/>
              <a:stretch>
                <a:fillRect/>
              </a:stretch>
            </p:blipFill>
            <p:spPr>
              <a:xfrm>
                <a:off x="175373" y="-19328"/>
                <a:ext cx="3446356" cy="637505"/>
              </a:xfrm>
              <a:prstGeom prst="rect">
                <a:avLst/>
              </a:prstGeom>
              <a:noFill/>
              <a:ln w="9525">
                <a:noFill/>
              </a:ln>
            </p:spPr>
          </p:pic>
          <p:sp>
            <p:nvSpPr>
              <p:cNvPr id="61444" name="Text Box 7"/>
              <p:cNvSpPr txBox="1"/>
              <p:nvPr/>
            </p:nvSpPr>
            <p:spPr>
              <a:xfrm rot="5400000">
                <a:off x="749875" y="-336540"/>
                <a:ext cx="655736" cy="2913779"/>
              </a:xfrm>
              <a:prstGeom prst="rect">
                <a:avLst/>
              </a:prstGeom>
              <a:noFill/>
              <a:ln w="9525">
                <a:noFill/>
              </a:ln>
            </p:spPr>
            <p:txBody>
              <a:bodyPr wrap="none" anchor="ctr" anchorCtr="0"/>
              <a:lstStyle/>
              <a:p>
                <a:endParaRPr lang="zh-CN" altLang="en-US" sz="2800" dirty="0">
                  <a:latin typeface="Arial" panose="020B0604020202020204" pitchFamily="34" charset="0"/>
                  <a:ea typeface="宋体" panose="02010600030101010101" pitchFamily="2" charset="-122"/>
                </a:endParaRPr>
              </a:p>
            </p:txBody>
          </p:sp>
        </p:grpSp>
        <p:sp>
          <p:nvSpPr>
            <p:cNvPr id="61445" name="Rectangle 22"/>
            <p:cNvSpPr/>
            <p:nvPr/>
          </p:nvSpPr>
          <p:spPr>
            <a:xfrm>
              <a:off x="185" y="-128"/>
              <a:ext cx="2948" cy="393"/>
            </a:xfrm>
            <a:prstGeom prst="rect">
              <a:avLst/>
            </a:prstGeom>
            <a:noFill/>
            <a:ln w="9525">
              <a:noFill/>
            </a:ln>
          </p:spPr>
          <p:txBody>
            <a:bodyPr anchor="t" anchorCtr="0">
              <a:spAutoFit/>
            </a:bodyPr>
            <a:lstStyle/>
            <a:p>
              <a:pPr algn="ctr"/>
              <a:r>
                <a:rPr lang="zh-CN" altLang="en-US" sz="2800" b="1" dirty="0">
                  <a:solidFill>
                    <a:srgbClr val="0000CC"/>
                  </a:solidFill>
                  <a:latin typeface="黑体" panose="02010609060101010101" pitchFamily="49" charset="-122"/>
                  <a:ea typeface="黑体" panose="02010609060101010101" pitchFamily="49" charset="-122"/>
                </a:rPr>
                <a:t>  </a:t>
              </a:r>
              <a:endParaRPr lang="zh-CN" altLang="en-US" sz="2800" b="1" dirty="0">
                <a:solidFill>
                  <a:srgbClr val="0000CC"/>
                </a:solidFill>
                <a:latin typeface="Arial Black" panose="020B0A04020102020204" pitchFamily="34" charset="0"/>
                <a:ea typeface="宋体" panose="02010600030101010101" pitchFamily="2" charset="-122"/>
              </a:endParaRPr>
            </a:p>
          </p:txBody>
        </p:sp>
      </p:grpSp>
      <p:sp>
        <p:nvSpPr>
          <p:cNvPr id="61446" name="Rectangle 2"/>
          <p:cNvSpPr>
            <a:spLocks noGrp="1"/>
          </p:cNvSpPr>
          <p:nvPr>
            <p:ph idx="1"/>
          </p:nvPr>
        </p:nvSpPr>
        <p:spPr>
          <a:xfrm>
            <a:off x="1843088" y="2144713"/>
            <a:ext cx="5229225" cy="2232025"/>
          </a:xfrm>
          <a:solidFill>
            <a:srgbClr val="CCFFCC"/>
          </a:solidFill>
          <a:ln/>
        </p:spPr>
        <p:txBody>
          <a:bodyPr vert="horz" wrap="square" lIns="91440" tIns="45720" rIns="91440" bIns="45720" anchor="t" anchorCtr="0"/>
          <a:lstStyle/>
          <a:p>
            <a:pPr>
              <a:buFont typeface="Wingdings" panose="05000000000000000000" pitchFamily="2" charset="2"/>
              <a:buNone/>
            </a:pPr>
            <a:r>
              <a:rPr lang="zh-CN" altLang="en-US" sz="2800" b="1" dirty="0"/>
              <a:t>主要内容：</a:t>
            </a:r>
          </a:p>
          <a:p>
            <a:pPr>
              <a:lnSpc>
                <a:spcPct val="150000"/>
              </a:lnSpc>
              <a:buClr>
                <a:schemeClr val="tx1"/>
              </a:buClr>
              <a:buFont typeface="Wingdings" panose="05000000000000000000" pitchFamily="2" charset="2"/>
              <a:buChar char="u"/>
            </a:pPr>
            <a:r>
              <a:rPr lang="zh-CN" altLang="en-US" sz="2800" b="1" dirty="0"/>
              <a:t>有害化学品的污染危害</a:t>
            </a:r>
          </a:p>
          <a:p>
            <a:pPr>
              <a:lnSpc>
                <a:spcPct val="150000"/>
              </a:lnSpc>
              <a:buClr>
                <a:schemeClr val="tx1"/>
              </a:buClr>
              <a:buFont typeface="Wingdings" panose="05000000000000000000" pitchFamily="2" charset="2"/>
              <a:buChar char="u"/>
            </a:pPr>
            <a:r>
              <a:rPr lang="zh-CN" altLang="en-US" sz="2800" b="1" dirty="0"/>
              <a:t>化学品的环境污染</a:t>
            </a:r>
          </a:p>
        </p:txBody>
      </p:sp>
      <p:sp>
        <p:nvSpPr>
          <p:cNvPr id="61447" name="Text Box 9"/>
          <p:cNvSpPr txBox="1"/>
          <p:nvPr/>
        </p:nvSpPr>
        <p:spPr>
          <a:xfrm>
            <a:off x="2571750" y="357188"/>
            <a:ext cx="6119813" cy="954087"/>
          </a:xfrm>
          <a:prstGeom prst="rect">
            <a:avLst/>
          </a:prstGeom>
          <a:noFill/>
          <a:ln w="9525">
            <a:noFill/>
          </a:ln>
        </p:spPr>
        <p:txBody>
          <a:bodyPr anchor="t" anchorCtr="0">
            <a:spAutoFit/>
          </a:bodyPr>
          <a:lstStyle/>
          <a:p>
            <a:r>
              <a:rPr lang="zh-CN" altLang="en-US" sz="2800" b="1" dirty="0">
                <a:solidFill>
                  <a:schemeClr val="bg1"/>
                </a:solidFill>
                <a:latin typeface="Arial" panose="020B0604020202020204" pitchFamily="34" charset="0"/>
                <a:ea typeface="宋体" panose="02010600030101010101" pitchFamily="2" charset="-122"/>
              </a:rPr>
              <a:t>第</a:t>
            </a:r>
            <a:r>
              <a:rPr lang="en-US" altLang="zh-CN" sz="2800" b="1" dirty="0">
                <a:solidFill>
                  <a:schemeClr val="bg1"/>
                </a:solidFill>
                <a:latin typeface="Arial" panose="020B0604020202020204" pitchFamily="34" charset="0"/>
                <a:ea typeface="宋体" panose="02010600030101010101" pitchFamily="2" charset="-122"/>
              </a:rPr>
              <a:t>9</a:t>
            </a:r>
            <a:r>
              <a:rPr lang="zh-CN" altLang="en-US" sz="2800" b="1" dirty="0">
                <a:solidFill>
                  <a:schemeClr val="bg1"/>
                </a:solidFill>
                <a:latin typeface="Arial" panose="020B0604020202020204" pitchFamily="34" charset="0"/>
                <a:ea typeface="宋体" panose="02010600030101010101" pitchFamily="2" charset="-122"/>
              </a:rPr>
              <a:t>章 化学品的污染危害</a:t>
            </a:r>
            <a:endParaRPr lang="en-US" altLang="zh-CN" sz="2800" b="1" dirty="0">
              <a:solidFill>
                <a:schemeClr val="bg1"/>
              </a:solidFill>
              <a:latin typeface="Arial" panose="020B0604020202020204" pitchFamily="34" charset="0"/>
              <a:ea typeface="宋体" panose="02010600030101010101" pitchFamily="2" charset="-122"/>
            </a:endParaRPr>
          </a:p>
          <a:p>
            <a:r>
              <a:rPr lang="en-US" altLang="zh-CN" sz="2800" b="1" dirty="0">
                <a:solidFill>
                  <a:schemeClr val="bg1"/>
                </a:solidFill>
                <a:latin typeface="Arial" panose="020B0604020202020204" pitchFamily="34" charset="0"/>
                <a:ea typeface="宋体" panose="02010600030101010101" pitchFamily="2" charset="-122"/>
              </a:rPr>
              <a:t>                          </a:t>
            </a:r>
            <a:r>
              <a:rPr lang="zh-CN" altLang="en-US" sz="2800" b="1" dirty="0">
                <a:solidFill>
                  <a:schemeClr val="bg1"/>
                </a:solidFill>
                <a:latin typeface="Arial" panose="020B0604020202020204" pitchFamily="34" charset="0"/>
                <a:ea typeface="宋体" panose="02010600030101010101" pitchFamily="2" charset="-122"/>
              </a:rPr>
              <a:t>与 环境保护</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p:cNvSpPr>
          <p:nvPr>
            <p:ph type="title"/>
          </p:nvPr>
        </p:nvSpPr>
        <p:spPr>
          <a:xfrm>
            <a:off x="642938" y="642938"/>
            <a:ext cx="3176587" cy="1143000"/>
          </a:xfrm>
          <a:ln/>
        </p:spPr>
        <p:txBody>
          <a:bodyPr vert="horz" wrap="square" lIns="91440" tIns="45720" rIns="91440" bIns="45720" anchor="ctr" anchorCtr="0"/>
          <a:lstStyle/>
          <a:p>
            <a:r>
              <a:rPr lang="zh-CN" altLang="en-US" sz="2400" b="1" dirty="0">
                <a:ea typeface="仿宋_GB2312" pitchFamily="49" charset="-122"/>
              </a:rPr>
              <a:t>进入生态环境的途径</a:t>
            </a:r>
          </a:p>
        </p:txBody>
      </p:sp>
      <p:sp>
        <p:nvSpPr>
          <p:cNvPr id="62466" name="Rectangle 3"/>
          <p:cNvSpPr/>
          <p:nvPr/>
        </p:nvSpPr>
        <p:spPr>
          <a:xfrm>
            <a:off x="4343400" y="609600"/>
            <a:ext cx="593725" cy="579438"/>
          </a:xfrm>
          <a:prstGeom prst="rect">
            <a:avLst/>
          </a:prstGeom>
          <a:noFill/>
          <a:ln w="9525">
            <a:noFill/>
          </a:ln>
        </p:spPr>
        <p:txBody>
          <a:bodyPr wrap="none" lIns="93600" tIns="46800" rIns="93600" bIns="46800" anchor="t" anchorCtr="0">
            <a:spAutoFit/>
          </a:bodyPr>
          <a:lstStyle/>
          <a:p>
            <a:pPr algn="ctr"/>
            <a:r>
              <a:rPr lang="zh-CN" altLang="en-US" sz="3200" b="1" dirty="0">
                <a:solidFill>
                  <a:srgbClr val="000099"/>
                </a:solidFill>
                <a:latin typeface="Times New Roman" panose="02020603050405020304" pitchFamily="18" charset="0"/>
                <a:ea typeface="宋体" panose="02010600030101010101" pitchFamily="2" charset="-122"/>
              </a:rPr>
              <a:t>生</a:t>
            </a:r>
          </a:p>
        </p:txBody>
      </p:sp>
      <p:sp>
        <p:nvSpPr>
          <p:cNvPr id="62467" name="Rectangle 4"/>
          <p:cNvSpPr/>
          <p:nvPr/>
        </p:nvSpPr>
        <p:spPr>
          <a:xfrm>
            <a:off x="1447800" y="3230563"/>
            <a:ext cx="593725" cy="579437"/>
          </a:xfrm>
          <a:prstGeom prst="rect">
            <a:avLst/>
          </a:prstGeom>
          <a:noFill/>
          <a:ln w="9525">
            <a:noFill/>
          </a:ln>
        </p:spPr>
        <p:txBody>
          <a:bodyPr wrap="none" lIns="93600" tIns="46800" rIns="93600" bIns="46800" anchor="t" anchorCtr="0">
            <a:spAutoFit/>
          </a:bodyPr>
          <a:lstStyle/>
          <a:p>
            <a:pPr algn="ctr"/>
            <a:r>
              <a:rPr lang="zh-CN" altLang="en-US" sz="3200" b="1" dirty="0">
                <a:solidFill>
                  <a:srgbClr val="000099"/>
                </a:solidFill>
                <a:latin typeface="Times New Roman" panose="02020603050405020304" pitchFamily="18" charset="0"/>
                <a:ea typeface="宋体" panose="02010600030101010101" pitchFamily="2" charset="-122"/>
              </a:rPr>
              <a:t>态</a:t>
            </a:r>
          </a:p>
        </p:txBody>
      </p:sp>
      <p:sp>
        <p:nvSpPr>
          <p:cNvPr id="62468" name="Rectangle 5"/>
          <p:cNvSpPr/>
          <p:nvPr/>
        </p:nvSpPr>
        <p:spPr>
          <a:xfrm>
            <a:off x="4343400" y="6019800"/>
            <a:ext cx="593725" cy="579438"/>
          </a:xfrm>
          <a:prstGeom prst="rect">
            <a:avLst/>
          </a:prstGeom>
          <a:noFill/>
          <a:ln w="9525">
            <a:noFill/>
          </a:ln>
        </p:spPr>
        <p:txBody>
          <a:bodyPr wrap="none" lIns="93600" tIns="46800" rIns="93600" bIns="46800" anchor="t" anchorCtr="0">
            <a:spAutoFit/>
          </a:bodyPr>
          <a:lstStyle/>
          <a:p>
            <a:pPr algn="ctr"/>
            <a:r>
              <a:rPr lang="zh-CN" altLang="en-US" sz="3200" b="1" dirty="0">
                <a:solidFill>
                  <a:srgbClr val="000099"/>
                </a:solidFill>
                <a:latin typeface="Times New Roman" panose="02020603050405020304" pitchFamily="18" charset="0"/>
                <a:ea typeface="宋体" panose="02010600030101010101" pitchFamily="2" charset="-122"/>
              </a:rPr>
              <a:t>环</a:t>
            </a:r>
          </a:p>
        </p:txBody>
      </p:sp>
      <p:sp>
        <p:nvSpPr>
          <p:cNvPr id="62469" name="Rectangle 6"/>
          <p:cNvSpPr/>
          <p:nvPr/>
        </p:nvSpPr>
        <p:spPr>
          <a:xfrm>
            <a:off x="7162800" y="3200400"/>
            <a:ext cx="593725" cy="579438"/>
          </a:xfrm>
          <a:prstGeom prst="rect">
            <a:avLst/>
          </a:prstGeom>
          <a:noFill/>
          <a:ln w="9525">
            <a:noFill/>
          </a:ln>
        </p:spPr>
        <p:txBody>
          <a:bodyPr wrap="none" lIns="93600" tIns="46800" rIns="93600" bIns="46800" anchor="t" anchorCtr="0">
            <a:spAutoFit/>
          </a:bodyPr>
          <a:lstStyle/>
          <a:p>
            <a:pPr algn="ctr"/>
            <a:r>
              <a:rPr lang="zh-CN" altLang="en-US" sz="3200" b="1" dirty="0">
                <a:solidFill>
                  <a:srgbClr val="000099"/>
                </a:solidFill>
                <a:latin typeface="Times New Roman" panose="02020603050405020304" pitchFamily="18" charset="0"/>
                <a:ea typeface="宋体" panose="02010600030101010101" pitchFamily="2" charset="-122"/>
              </a:rPr>
              <a:t>境</a:t>
            </a:r>
          </a:p>
        </p:txBody>
      </p:sp>
      <p:sp>
        <p:nvSpPr>
          <p:cNvPr id="99335" name="Oval 7"/>
          <p:cNvSpPr>
            <a:spLocks noChangeArrowheads="1"/>
          </p:cNvSpPr>
          <p:nvPr/>
        </p:nvSpPr>
        <p:spPr bwMode="auto">
          <a:xfrm>
            <a:off x="2133600" y="1219200"/>
            <a:ext cx="5029200" cy="4724400"/>
          </a:xfrm>
          <a:prstGeom prst="ellipse">
            <a:avLst/>
          </a:prstGeom>
          <a:solidFill>
            <a:srgbClr val="00CC66"/>
          </a:solidFill>
          <a:ln w="25400">
            <a:solidFill>
              <a:srgbClr val="00CC00"/>
            </a:solidFill>
            <a:round/>
          </a:ln>
          <a:effectLst>
            <a:outerShdw dist="107763" dir="2700000" algn="ctr" rotWithShape="0">
              <a:schemeClr val="bg2"/>
            </a:outerShdw>
          </a:effectLst>
        </p:spPr>
        <p:txBody>
          <a:bodyPr wrap="none" lIns="93600" tIns="46800" rIns="93600" bIns="4680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20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62471" name="AutoShape 8"/>
          <p:cNvSpPr/>
          <p:nvPr/>
        </p:nvSpPr>
        <p:spPr>
          <a:xfrm>
            <a:off x="4648200" y="2971800"/>
            <a:ext cx="2438400" cy="914400"/>
          </a:xfrm>
          <a:prstGeom prst="rightArrow">
            <a:avLst>
              <a:gd name="adj1" fmla="val 50000"/>
              <a:gd name="adj2" fmla="val 66592"/>
            </a:avLst>
          </a:prstGeom>
          <a:noFill/>
          <a:ln w="25400" cap="flat" cmpd="sng">
            <a:solidFill>
              <a:srgbClr val="FF0000"/>
            </a:solidFill>
            <a:prstDash val="solid"/>
            <a:miter/>
            <a:headEnd type="none" w="med" len="med"/>
            <a:tailEnd type="none" w="med" len="med"/>
          </a:ln>
        </p:spPr>
        <p:txBody>
          <a:bodyPr wrap="none" lIns="93600" tIns="46800" rIns="93600" bIns="46800" anchor="ctr" anchorCtr="0"/>
          <a:lstStyle/>
          <a:p>
            <a:pPr algn="ctr">
              <a:spcBef>
                <a:spcPct val="30000"/>
              </a:spcBef>
            </a:pPr>
            <a:r>
              <a:rPr lang="zh-CN" altLang="en-US" dirty="0">
                <a:solidFill>
                  <a:srgbClr val="FF0000"/>
                </a:solidFill>
                <a:latin typeface="Times New Roman" panose="02020603050405020304" pitchFamily="18" charset="0"/>
                <a:ea typeface="宋体" panose="02010600030101010101" pitchFamily="2" charset="-122"/>
              </a:rPr>
              <a:t>其它废物</a:t>
            </a:r>
          </a:p>
        </p:txBody>
      </p:sp>
      <p:sp>
        <p:nvSpPr>
          <p:cNvPr id="62472" name="AutoShape 9"/>
          <p:cNvSpPr/>
          <p:nvPr/>
        </p:nvSpPr>
        <p:spPr>
          <a:xfrm>
            <a:off x="2209800" y="2971800"/>
            <a:ext cx="2438400" cy="914400"/>
          </a:xfrm>
          <a:prstGeom prst="leftArrow">
            <a:avLst>
              <a:gd name="adj1" fmla="val 50000"/>
              <a:gd name="adj2" fmla="val 66592"/>
            </a:avLst>
          </a:prstGeom>
          <a:noFill/>
          <a:ln w="25400" cap="flat" cmpd="sng">
            <a:solidFill>
              <a:srgbClr val="FF0000"/>
            </a:solidFill>
            <a:prstDash val="solid"/>
            <a:miter/>
            <a:headEnd type="none" w="med" len="med"/>
            <a:tailEnd type="none" w="med" len="med"/>
          </a:ln>
        </p:spPr>
        <p:txBody>
          <a:bodyPr wrap="none" lIns="93600" tIns="46800" rIns="93600" bIns="46800" anchor="ctr" anchorCtr="0"/>
          <a:lstStyle/>
          <a:p>
            <a:pPr algn="ctr"/>
            <a:r>
              <a:rPr lang="zh-CN" altLang="en-US" dirty="0">
                <a:solidFill>
                  <a:srgbClr val="FF0000"/>
                </a:solidFill>
                <a:latin typeface="Times New Roman" panose="02020603050405020304" pitchFamily="18" charset="0"/>
                <a:ea typeface="宋体" panose="02010600030101010101" pitchFamily="2" charset="-122"/>
              </a:rPr>
              <a:t>生产废物</a:t>
            </a:r>
          </a:p>
        </p:txBody>
      </p:sp>
      <p:sp>
        <p:nvSpPr>
          <p:cNvPr id="62473" name="AutoShape 10"/>
          <p:cNvSpPr/>
          <p:nvPr/>
        </p:nvSpPr>
        <p:spPr>
          <a:xfrm>
            <a:off x="4191000" y="1219200"/>
            <a:ext cx="914400" cy="2209800"/>
          </a:xfrm>
          <a:prstGeom prst="upArrow">
            <a:avLst>
              <a:gd name="adj1" fmla="val 50000"/>
              <a:gd name="adj2" fmla="val 60349"/>
            </a:avLst>
          </a:prstGeom>
          <a:noFill/>
          <a:ln w="25400" cap="flat" cmpd="sng">
            <a:solidFill>
              <a:srgbClr val="FF0000"/>
            </a:solidFill>
            <a:prstDash val="solid"/>
            <a:miter/>
            <a:headEnd type="none" w="med" len="med"/>
            <a:tailEnd type="none" w="med" len="med"/>
          </a:ln>
        </p:spPr>
        <p:txBody>
          <a:bodyPr wrap="none" lIns="93600" tIns="46800" rIns="93600" bIns="46800" anchor="ctr" anchorCtr="0"/>
          <a:lstStyle/>
          <a:p>
            <a:pPr algn="ctr"/>
            <a:endParaRPr lang="en-US" altLang="zh-CN" sz="2000" dirty="0">
              <a:latin typeface="Times New Roman" panose="02020603050405020304" pitchFamily="18" charset="0"/>
              <a:ea typeface="宋体" panose="02010600030101010101" pitchFamily="2" charset="-122"/>
            </a:endParaRPr>
          </a:p>
        </p:txBody>
      </p:sp>
      <p:sp>
        <p:nvSpPr>
          <p:cNvPr id="62474" name="AutoShape 11"/>
          <p:cNvSpPr/>
          <p:nvPr/>
        </p:nvSpPr>
        <p:spPr>
          <a:xfrm>
            <a:off x="1763713" y="4419600"/>
            <a:ext cx="1589087" cy="914400"/>
          </a:xfrm>
          <a:prstGeom prst="wedgeRoundRectCallout">
            <a:avLst>
              <a:gd name="adj1" fmla="val 104847"/>
              <a:gd name="adj2" fmla="val -3644"/>
              <a:gd name="adj3" fmla="val 16667"/>
            </a:avLst>
          </a:prstGeom>
          <a:solidFill>
            <a:srgbClr val="EAEAEA"/>
          </a:solidFill>
          <a:ln w="25400" cap="flat" cmpd="sng">
            <a:solidFill>
              <a:schemeClr val="tx1"/>
            </a:solidFill>
            <a:prstDash val="solid"/>
            <a:miter/>
            <a:headEnd type="none" w="med" len="med"/>
            <a:tailEnd type="none" w="med" len="med"/>
          </a:ln>
        </p:spPr>
        <p:txBody>
          <a:bodyPr lIns="93600" tIns="46800" rIns="93600" bIns="46800" anchor="ctr" anchorCtr="0"/>
          <a:lstStyle/>
          <a:p>
            <a:pPr algn="ctr"/>
            <a:r>
              <a:rPr lang="zh-CN" altLang="en-US" dirty="0">
                <a:solidFill>
                  <a:srgbClr val="FF0000"/>
                </a:solidFill>
                <a:latin typeface="Times New Roman" panose="02020603050405020304" pitchFamily="18" charset="0"/>
                <a:ea typeface="宋体" panose="02010600030101010101" pitchFamily="2" charset="-122"/>
              </a:rPr>
              <a:t>洋垃圾</a:t>
            </a:r>
            <a:r>
              <a:rPr lang="en-US" altLang="zh-CN" dirty="0">
                <a:solidFill>
                  <a:srgbClr val="FF0000"/>
                </a:solidFill>
                <a:latin typeface="Times New Roman" panose="02020603050405020304" pitchFamily="18" charset="0"/>
                <a:ea typeface="宋体" panose="02010600030101010101" pitchFamily="2" charset="-122"/>
              </a:rPr>
              <a:t>:        </a:t>
            </a:r>
            <a:r>
              <a:rPr lang="zh-CN" altLang="en-US" dirty="0">
                <a:solidFill>
                  <a:srgbClr val="FF0000"/>
                </a:solidFill>
                <a:latin typeface="Times New Roman" panose="02020603050405020304" pitchFamily="18" charset="0"/>
                <a:ea typeface="宋体" panose="02010600030101010101" pitchFamily="2" charset="-122"/>
              </a:rPr>
              <a:t>危险废物     固体废物</a:t>
            </a:r>
          </a:p>
        </p:txBody>
      </p:sp>
      <p:sp>
        <p:nvSpPr>
          <p:cNvPr id="62475" name="AutoShape 12"/>
          <p:cNvSpPr/>
          <p:nvPr/>
        </p:nvSpPr>
        <p:spPr>
          <a:xfrm>
            <a:off x="6096000" y="4495800"/>
            <a:ext cx="1981200" cy="1066800"/>
          </a:xfrm>
          <a:prstGeom prst="wedgeRoundRectCallout">
            <a:avLst>
              <a:gd name="adj1" fmla="val -52884"/>
              <a:gd name="adj2" fmla="val -115773"/>
              <a:gd name="adj3" fmla="val 16667"/>
            </a:avLst>
          </a:prstGeom>
          <a:solidFill>
            <a:srgbClr val="EAEAEA"/>
          </a:solidFill>
          <a:ln w="25400" cap="flat" cmpd="sng">
            <a:solidFill>
              <a:schemeClr val="tx1"/>
            </a:solidFill>
            <a:prstDash val="solid"/>
            <a:miter/>
            <a:headEnd type="none" w="med" len="med"/>
            <a:tailEnd type="none" w="med" len="med"/>
          </a:ln>
        </p:spPr>
        <p:txBody>
          <a:bodyPr lIns="93600" tIns="46800" rIns="93600" bIns="46800" anchor="ctr" anchorCtr="0"/>
          <a:lstStyle/>
          <a:p>
            <a:r>
              <a:rPr lang="zh-CN" altLang="en-US" dirty="0">
                <a:solidFill>
                  <a:srgbClr val="FF0000"/>
                </a:solidFill>
                <a:latin typeface="Times New Roman" panose="02020603050405020304" pitchFamily="18" charset="0"/>
                <a:ea typeface="宋体" panose="02010600030101010101" pitchFamily="2" charset="-122"/>
              </a:rPr>
              <a:t>燃烧产物    </a:t>
            </a:r>
          </a:p>
          <a:p>
            <a:r>
              <a:rPr lang="zh-CN" altLang="en-US" dirty="0">
                <a:solidFill>
                  <a:srgbClr val="FF0000"/>
                </a:solidFill>
                <a:latin typeface="Times New Roman" panose="02020603050405020304" pitchFamily="18" charset="0"/>
                <a:ea typeface="宋体" panose="02010600030101010101" pitchFamily="2" charset="-122"/>
              </a:rPr>
              <a:t>生活废弃物   </a:t>
            </a:r>
          </a:p>
          <a:p>
            <a:r>
              <a:rPr lang="zh-CN" altLang="en-US" dirty="0">
                <a:solidFill>
                  <a:srgbClr val="FF0000"/>
                </a:solidFill>
                <a:latin typeface="Times New Roman" panose="02020603050405020304" pitchFamily="18" charset="0"/>
                <a:ea typeface="宋体" panose="02010600030101010101" pitchFamily="2" charset="-122"/>
              </a:rPr>
              <a:t>使用过程排放物</a:t>
            </a:r>
          </a:p>
        </p:txBody>
      </p:sp>
      <p:sp>
        <p:nvSpPr>
          <p:cNvPr id="62476" name="AutoShape 13"/>
          <p:cNvSpPr/>
          <p:nvPr/>
        </p:nvSpPr>
        <p:spPr>
          <a:xfrm>
            <a:off x="5410200" y="457200"/>
            <a:ext cx="1981200" cy="1066800"/>
          </a:xfrm>
          <a:prstGeom prst="wedgeRoundRectCallout">
            <a:avLst>
              <a:gd name="adj1" fmla="val -72116"/>
              <a:gd name="adj2" fmla="val 98514"/>
              <a:gd name="adj3" fmla="val 16667"/>
            </a:avLst>
          </a:prstGeom>
          <a:solidFill>
            <a:srgbClr val="EAEAEA"/>
          </a:solidFill>
          <a:ln w="25400" cap="flat" cmpd="sng">
            <a:solidFill>
              <a:schemeClr val="tx1"/>
            </a:solidFill>
            <a:prstDash val="solid"/>
            <a:miter/>
            <a:headEnd type="none" w="med" len="med"/>
            <a:tailEnd type="none" w="med" len="med"/>
          </a:ln>
        </p:spPr>
        <p:txBody>
          <a:bodyPr lIns="93600" tIns="46800" rIns="93600" bIns="46800" anchor="ctr" anchorCtr="0"/>
          <a:lstStyle/>
          <a:p>
            <a:pPr eaLnBrk="0" hangingPunct="0"/>
            <a:r>
              <a:rPr lang="zh-CN" altLang="en-US" dirty="0">
                <a:solidFill>
                  <a:srgbClr val="FF0000"/>
                </a:solidFill>
                <a:latin typeface="Times New Roman" panose="02020603050405020304" pitchFamily="18" charset="0"/>
                <a:ea typeface="宋体" panose="02010600030101010101" pitchFamily="2" charset="-122"/>
              </a:rPr>
              <a:t>排放物包括：气体或液化气体液体、固体</a:t>
            </a:r>
          </a:p>
        </p:txBody>
      </p:sp>
      <p:sp>
        <p:nvSpPr>
          <p:cNvPr id="62477" name="Text Box 14"/>
          <p:cNvSpPr txBox="1"/>
          <p:nvPr/>
        </p:nvSpPr>
        <p:spPr>
          <a:xfrm>
            <a:off x="4491038" y="1676400"/>
            <a:ext cx="461962" cy="1143000"/>
          </a:xfrm>
          <a:prstGeom prst="rect">
            <a:avLst/>
          </a:prstGeom>
          <a:noFill/>
          <a:ln w="9525">
            <a:noFill/>
          </a:ln>
        </p:spPr>
        <p:txBody>
          <a:bodyPr vert="eaVert" lIns="93600" tIns="46800" rIns="93600" bIns="46800" anchor="t" anchorCtr="0">
            <a:spAutoFit/>
          </a:bodyPr>
          <a:lstStyle/>
          <a:p>
            <a:pPr algn="ctr">
              <a:spcBef>
                <a:spcPct val="50000"/>
              </a:spcBef>
            </a:pPr>
            <a:r>
              <a:rPr lang="zh-CN" altLang="en-US" dirty="0">
                <a:solidFill>
                  <a:srgbClr val="FF0000"/>
                </a:solidFill>
                <a:latin typeface="Times New Roman" panose="02020603050405020304" pitchFamily="18" charset="0"/>
                <a:ea typeface="宋体" panose="02010600030101010101" pitchFamily="2" charset="-122"/>
              </a:rPr>
              <a:t>事故排放</a:t>
            </a:r>
          </a:p>
        </p:txBody>
      </p:sp>
      <p:sp>
        <p:nvSpPr>
          <p:cNvPr id="62478" name="AutoShape 15"/>
          <p:cNvSpPr/>
          <p:nvPr/>
        </p:nvSpPr>
        <p:spPr>
          <a:xfrm>
            <a:off x="4191000" y="3886200"/>
            <a:ext cx="914400" cy="2057400"/>
          </a:xfrm>
          <a:prstGeom prst="downArrow">
            <a:avLst>
              <a:gd name="adj1" fmla="val 50000"/>
              <a:gd name="adj2" fmla="val 56250"/>
            </a:avLst>
          </a:prstGeom>
          <a:noFill/>
          <a:ln w="25400" cap="flat" cmpd="sng">
            <a:solidFill>
              <a:srgbClr val="FF0000"/>
            </a:solidFill>
            <a:prstDash val="solid"/>
            <a:miter/>
            <a:headEnd type="none" w="med" len="med"/>
            <a:tailEnd type="none" w="med" len="med"/>
          </a:ln>
        </p:spPr>
        <p:txBody>
          <a:bodyPr wrap="none" lIns="93600" tIns="46800" rIns="93600" bIns="46800" anchor="ctr" anchorCtr="0"/>
          <a:lstStyle/>
          <a:p>
            <a:endParaRPr lang="zh-CN" altLang="en-US" dirty="0">
              <a:latin typeface="Arial" panose="020B0604020202020204" pitchFamily="34" charset="0"/>
              <a:ea typeface="宋体" panose="02010600030101010101" pitchFamily="2" charset="-122"/>
            </a:endParaRPr>
          </a:p>
        </p:txBody>
      </p:sp>
      <p:sp>
        <p:nvSpPr>
          <p:cNvPr id="62479" name="AutoShape 16"/>
          <p:cNvSpPr/>
          <p:nvPr/>
        </p:nvSpPr>
        <p:spPr>
          <a:xfrm>
            <a:off x="3962400" y="2743200"/>
            <a:ext cx="1371600" cy="1295400"/>
          </a:xfrm>
          <a:prstGeom prst="triangle">
            <a:avLst>
              <a:gd name="adj" fmla="val 50000"/>
            </a:avLst>
          </a:prstGeom>
          <a:solidFill>
            <a:srgbClr val="FFFFFF"/>
          </a:solidFill>
          <a:ln w="25400" cap="flat" cmpd="sng">
            <a:solidFill>
              <a:srgbClr val="FF0000"/>
            </a:solidFill>
            <a:prstDash val="solid"/>
            <a:miter/>
            <a:headEnd type="none" w="med" len="med"/>
            <a:tailEnd type="none" w="med" len="med"/>
          </a:ln>
        </p:spPr>
        <p:txBody>
          <a:bodyPr wrap="none" lIns="93600" tIns="46800" rIns="93600" bIns="46800" anchor="ctr" anchorCtr="0"/>
          <a:lstStyle/>
          <a:p>
            <a:endParaRPr lang="zh-CN" altLang="en-US" dirty="0">
              <a:latin typeface="Arial" panose="020B0604020202020204" pitchFamily="34" charset="0"/>
              <a:ea typeface="宋体" panose="02010600030101010101" pitchFamily="2" charset="-122"/>
            </a:endParaRPr>
          </a:p>
        </p:txBody>
      </p:sp>
      <p:sp>
        <p:nvSpPr>
          <p:cNvPr id="62480" name="Text Box 17"/>
          <p:cNvSpPr txBox="1"/>
          <p:nvPr/>
        </p:nvSpPr>
        <p:spPr>
          <a:xfrm>
            <a:off x="4419600" y="4191000"/>
            <a:ext cx="461963" cy="1371600"/>
          </a:xfrm>
          <a:prstGeom prst="rect">
            <a:avLst/>
          </a:prstGeom>
          <a:noFill/>
          <a:ln w="9525">
            <a:noFill/>
          </a:ln>
        </p:spPr>
        <p:txBody>
          <a:bodyPr vert="eaVert" lIns="93600" tIns="46800" rIns="93600" bIns="46800" anchor="t" anchorCtr="0">
            <a:spAutoFit/>
          </a:bodyPr>
          <a:lstStyle/>
          <a:p>
            <a:pPr algn="ctr">
              <a:spcBef>
                <a:spcPct val="50000"/>
              </a:spcBef>
            </a:pPr>
            <a:r>
              <a:rPr lang="zh-CN" altLang="en-US" dirty="0">
                <a:solidFill>
                  <a:srgbClr val="FF0000"/>
                </a:solidFill>
                <a:latin typeface="Times New Roman" panose="02020603050405020304" pitchFamily="18" charset="0"/>
                <a:ea typeface="宋体" panose="02010600030101010101" pitchFamily="2" charset="-122"/>
              </a:rPr>
              <a:t>境外转移</a:t>
            </a:r>
          </a:p>
        </p:txBody>
      </p:sp>
      <p:sp>
        <p:nvSpPr>
          <p:cNvPr id="62481" name="Text Box 18"/>
          <p:cNvSpPr txBox="1"/>
          <p:nvPr/>
        </p:nvSpPr>
        <p:spPr>
          <a:xfrm>
            <a:off x="4114800" y="3276600"/>
            <a:ext cx="1066800" cy="701675"/>
          </a:xfrm>
          <a:prstGeom prst="rect">
            <a:avLst/>
          </a:prstGeom>
          <a:noFill/>
          <a:ln w="9525">
            <a:noFill/>
          </a:ln>
        </p:spPr>
        <p:txBody>
          <a:bodyPr lIns="93600" tIns="46800" rIns="93600" bIns="46800" anchor="t" anchorCtr="0">
            <a:spAutoFit/>
          </a:bodyPr>
          <a:lstStyle/>
          <a:p>
            <a:pPr algn="ctr"/>
            <a:r>
              <a:rPr lang="zh-CN" altLang="en-US" sz="2000" b="1" dirty="0">
                <a:solidFill>
                  <a:srgbClr val="CC0000"/>
                </a:solidFill>
                <a:latin typeface="Times New Roman" panose="02020603050405020304" pitchFamily="18" charset="0"/>
                <a:ea typeface="宋体" panose="02010600030101010101" pitchFamily="2" charset="-122"/>
              </a:rPr>
              <a:t>有害</a:t>
            </a:r>
          </a:p>
          <a:p>
            <a:pPr algn="ctr"/>
            <a:r>
              <a:rPr lang="zh-CN" altLang="en-US" sz="2000" b="1" dirty="0">
                <a:solidFill>
                  <a:srgbClr val="CC0000"/>
                </a:solidFill>
                <a:latin typeface="Times New Roman" panose="02020603050405020304" pitchFamily="18" charset="0"/>
                <a:ea typeface="宋体" panose="02010600030101010101" pitchFamily="2" charset="-122"/>
              </a:rPr>
              <a:t>化学品</a:t>
            </a:r>
          </a:p>
        </p:txBody>
      </p:sp>
      <p:sp>
        <p:nvSpPr>
          <p:cNvPr id="62482" name="AutoShape 19"/>
          <p:cNvSpPr/>
          <p:nvPr/>
        </p:nvSpPr>
        <p:spPr>
          <a:xfrm>
            <a:off x="1524000" y="1828800"/>
            <a:ext cx="1752600" cy="914400"/>
          </a:xfrm>
          <a:prstGeom prst="wedgeRoundRectCallout">
            <a:avLst>
              <a:gd name="adj1" fmla="val 57606"/>
              <a:gd name="adj2" fmla="val 81426"/>
              <a:gd name="adj3" fmla="val 16667"/>
            </a:avLst>
          </a:prstGeom>
          <a:solidFill>
            <a:srgbClr val="EAEAEA"/>
          </a:solidFill>
          <a:ln w="25400" cap="flat" cmpd="sng">
            <a:solidFill>
              <a:schemeClr val="tx1"/>
            </a:solidFill>
            <a:prstDash val="solid"/>
            <a:miter/>
            <a:headEnd type="none" w="med" len="med"/>
            <a:tailEnd type="none" w="med" len="med"/>
          </a:ln>
        </p:spPr>
        <p:txBody>
          <a:bodyPr lIns="93600" tIns="46800" rIns="93600" bIns="46800" anchor="ctr" anchorCtr="0"/>
          <a:lstStyle/>
          <a:p>
            <a:pPr algn="ctr"/>
            <a:r>
              <a:rPr lang="zh-CN" altLang="en-US" dirty="0">
                <a:solidFill>
                  <a:srgbClr val="FF0000"/>
                </a:solidFill>
                <a:latin typeface="Times New Roman" panose="02020603050405020304" pitchFamily="18" charset="0"/>
                <a:ea typeface="宋体" panose="02010600030101010101" pitchFamily="2" charset="-122"/>
              </a:rPr>
              <a:t>气体废物      液体废物     固体废物</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Line 2"/>
          <p:cNvSpPr/>
          <p:nvPr/>
        </p:nvSpPr>
        <p:spPr>
          <a:xfrm flipV="1">
            <a:off x="7848600" y="4343400"/>
            <a:ext cx="0" cy="990600"/>
          </a:xfrm>
          <a:prstGeom prst="line">
            <a:avLst/>
          </a:prstGeom>
          <a:ln w="25400" cap="flat" cmpd="sng">
            <a:solidFill>
              <a:srgbClr val="FF0000"/>
            </a:solidFill>
            <a:prstDash val="solid"/>
            <a:round/>
            <a:headEnd type="none" w="med" len="med"/>
            <a:tailEnd type="triangle" w="med" len="med"/>
          </a:ln>
        </p:spPr>
      </p:sp>
      <p:sp>
        <p:nvSpPr>
          <p:cNvPr id="64514" name="Line 3"/>
          <p:cNvSpPr/>
          <p:nvPr/>
        </p:nvSpPr>
        <p:spPr>
          <a:xfrm>
            <a:off x="5181600" y="5602288"/>
            <a:ext cx="762000" cy="0"/>
          </a:xfrm>
          <a:prstGeom prst="line">
            <a:avLst/>
          </a:prstGeom>
          <a:ln w="25400" cap="flat" cmpd="sng">
            <a:solidFill>
              <a:srgbClr val="FF0000"/>
            </a:solidFill>
            <a:prstDash val="solid"/>
            <a:round/>
            <a:headEnd type="none" w="med" len="med"/>
            <a:tailEnd type="triangle" w="med" len="med"/>
          </a:ln>
        </p:spPr>
      </p:sp>
      <p:sp>
        <p:nvSpPr>
          <p:cNvPr id="64515" name="Line 4"/>
          <p:cNvSpPr/>
          <p:nvPr/>
        </p:nvSpPr>
        <p:spPr>
          <a:xfrm>
            <a:off x="5257800" y="1752600"/>
            <a:ext cx="609600" cy="0"/>
          </a:xfrm>
          <a:prstGeom prst="line">
            <a:avLst/>
          </a:prstGeom>
          <a:ln w="25400" cap="flat" cmpd="sng">
            <a:solidFill>
              <a:srgbClr val="FF0000"/>
            </a:solidFill>
            <a:prstDash val="solid"/>
            <a:round/>
            <a:headEnd type="none" w="med" len="med"/>
            <a:tailEnd type="triangle" w="med" len="med"/>
          </a:ln>
        </p:spPr>
      </p:sp>
      <p:sp>
        <p:nvSpPr>
          <p:cNvPr id="64516" name="Line 5"/>
          <p:cNvSpPr/>
          <p:nvPr/>
        </p:nvSpPr>
        <p:spPr>
          <a:xfrm>
            <a:off x="7620000" y="1752600"/>
            <a:ext cx="228600" cy="0"/>
          </a:xfrm>
          <a:prstGeom prst="line">
            <a:avLst/>
          </a:prstGeom>
          <a:ln w="25400" cap="flat" cmpd="sng">
            <a:solidFill>
              <a:srgbClr val="FF0000"/>
            </a:solidFill>
            <a:prstDash val="solid"/>
            <a:round/>
            <a:headEnd type="none" w="med" len="med"/>
            <a:tailEnd type="none" w="med" len="med"/>
          </a:ln>
        </p:spPr>
      </p:sp>
      <p:sp>
        <p:nvSpPr>
          <p:cNvPr id="64517" name="Rectangle 6"/>
          <p:cNvSpPr>
            <a:spLocks noGrp="1"/>
          </p:cNvSpPr>
          <p:nvPr>
            <p:ph type="title"/>
          </p:nvPr>
        </p:nvSpPr>
        <p:spPr>
          <a:xfrm>
            <a:off x="2484438" y="549275"/>
            <a:ext cx="4173537" cy="558800"/>
          </a:xfrm>
          <a:ln/>
        </p:spPr>
        <p:txBody>
          <a:bodyPr vert="horz" wrap="square" lIns="91440" tIns="45720" rIns="91440" bIns="45720" anchor="ctr" anchorCtr="0"/>
          <a:lstStyle/>
          <a:p>
            <a:r>
              <a:rPr lang="zh-CN" altLang="en-US" sz="2800" b="1" dirty="0">
                <a:solidFill>
                  <a:schemeClr val="bg2"/>
                </a:solidFill>
                <a:ea typeface="仿宋_GB2312" pitchFamily="49" charset="-122"/>
              </a:rPr>
              <a:t>人体暴露方式的典型模式</a:t>
            </a:r>
          </a:p>
        </p:txBody>
      </p:sp>
      <p:sp>
        <p:nvSpPr>
          <p:cNvPr id="64518" name="AutoShape 7"/>
          <p:cNvSpPr/>
          <p:nvPr/>
        </p:nvSpPr>
        <p:spPr>
          <a:xfrm>
            <a:off x="838200" y="2133600"/>
            <a:ext cx="1447800" cy="914400"/>
          </a:xfrm>
          <a:prstGeom prst="downArrowCallout">
            <a:avLst>
              <a:gd name="adj1" fmla="val 39583"/>
              <a:gd name="adj2" fmla="val 39583"/>
              <a:gd name="adj3" fmla="val 16638"/>
              <a:gd name="adj4" fmla="val 66667"/>
            </a:avLst>
          </a:prstGeom>
          <a:solidFill>
            <a:srgbClr val="FF0000"/>
          </a:solidFill>
          <a:ln w="25400" cap="flat" cmpd="sng">
            <a:solidFill>
              <a:srgbClr val="FF0000"/>
            </a:solidFill>
            <a:prstDash val="solid"/>
            <a:miter/>
            <a:headEnd type="none" w="med" len="med"/>
            <a:tailEnd type="none" w="med" len="med"/>
          </a:ln>
        </p:spPr>
        <p:txBody>
          <a:bodyPr wrap="none" lIns="93600" tIns="46800" rIns="93600" bIns="46800" anchor="ctr" anchorCtr="0"/>
          <a:lstStyle/>
          <a:p>
            <a:pPr algn="ctr">
              <a:spcBef>
                <a:spcPct val="30000"/>
              </a:spcBef>
            </a:pPr>
            <a:r>
              <a:rPr lang="zh-CN" altLang="en-US" sz="2400" b="1" dirty="0">
                <a:solidFill>
                  <a:schemeClr val="bg2"/>
                </a:solidFill>
                <a:latin typeface="Times New Roman" panose="02020603050405020304" pitchFamily="18" charset="0"/>
                <a:ea typeface="宋体" panose="02010600030101010101" pitchFamily="2" charset="-122"/>
              </a:rPr>
              <a:t>污染源</a:t>
            </a:r>
          </a:p>
        </p:txBody>
      </p:sp>
      <p:sp>
        <p:nvSpPr>
          <p:cNvPr id="64519" name="AutoShape 8"/>
          <p:cNvSpPr/>
          <p:nvPr/>
        </p:nvSpPr>
        <p:spPr>
          <a:xfrm>
            <a:off x="685800" y="3200400"/>
            <a:ext cx="2362200" cy="990600"/>
          </a:xfrm>
          <a:prstGeom prst="rightArrowCallout">
            <a:avLst>
              <a:gd name="adj1" fmla="val 25000"/>
              <a:gd name="adj2" fmla="val 25000"/>
              <a:gd name="adj3" fmla="val 46566"/>
              <a:gd name="adj4" fmla="val 72917"/>
            </a:avLst>
          </a:prstGeom>
          <a:solidFill>
            <a:srgbClr val="EAEAEA"/>
          </a:solidFill>
          <a:ln w="25400" cap="flat" cmpd="sng">
            <a:solidFill>
              <a:srgbClr val="FF0000"/>
            </a:solidFill>
            <a:prstDash val="solid"/>
            <a:miter/>
            <a:headEnd type="none" w="med" len="med"/>
            <a:tailEnd type="none" w="med" len="med"/>
          </a:ln>
        </p:spPr>
        <p:txBody>
          <a:bodyPr wrap="none" lIns="93600" tIns="46800" rIns="93600" bIns="46800" anchor="ctr" anchorCtr="0"/>
          <a:lstStyle/>
          <a:p>
            <a:pPr algn="ctr"/>
            <a:r>
              <a:rPr lang="zh-CN" altLang="en-US" sz="2400" b="1" dirty="0">
                <a:solidFill>
                  <a:schemeClr val="bg2"/>
                </a:solidFill>
                <a:latin typeface="Times New Roman" panose="02020603050405020304" pitchFamily="18" charset="0"/>
                <a:ea typeface="宋体" panose="02010600030101010101" pitchFamily="2" charset="-122"/>
              </a:rPr>
              <a:t>污染物排放</a:t>
            </a:r>
          </a:p>
        </p:txBody>
      </p:sp>
      <p:sp>
        <p:nvSpPr>
          <p:cNvPr id="64520" name="Rectangle 9"/>
          <p:cNvSpPr/>
          <p:nvPr/>
        </p:nvSpPr>
        <p:spPr>
          <a:xfrm>
            <a:off x="3530600" y="1463675"/>
            <a:ext cx="1803400" cy="665163"/>
          </a:xfrm>
          <a:prstGeom prst="rect">
            <a:avLst/>
          </a:prstGeom>
          <a:solidFill>
            <a:srgbClr val="EAEAEA"/>
          </a:solidFill>
          <a:ln w="25400" cap="flat" cmpd="sng">
            <a:solidFill>
              <a:srgbClr val="FF0000"/>
            </a:solidFill>
            <a:prstDash val="solid"/>
            <a:miter/>
            <a:headEnd type="none" w="med" len="med"/>
            <a:tailEnd type="none" w="med" len="med"/>
          </a:ln>
        </p:spPr>
        <p:txBody>
          <a:bodyPr lIns="93600" tIns="46800" rIns="93600" bIns="46800" anchor="t" anchorCtr="0">
            <a:spAutoFit/>
          </a:bodyPr>
          <a:lstStyle/>
          <a:p>
            <a:pPr algn="ctr">
              <a:lnSpc>
                <a:spcPct val="150000"/>
              </a:lnSpc>
              <a:spcBef>
                <a:spcPct val="100000"/>
              </a:spcBef>
              <a:spcAft>
                <a:spcPct val="100000"/>
              </a:spcAft>
            </a:pPr>
            <a:r>
              <a:rPr lang="zh-CN" altLang="en-US" sz="2400" b="1" dirty="0">
                <a:solidFill>
                  <a:schemeClr val="bg2"/>
                </a:solidFill>
                <a:latin typeface="Times New Roman" panose="02020603050405020304" pitchFamily="18" charset="0"/>
                <a:ea typeface="宋体" panose="02010600030101010101" pitchFamily="2" charset="-122"/>
              </a:rPr>
              <a:t>地表水污染</a:t>
            </a:r>
          </a:p>
        </p:txBody>
      </p:sp>
      <p:sp>
        <p:nvSpPr>
          <p:cNvPr id="64521" name="Rectangle 10"/>
          <p:cNvSpPr/>
          <p:nvPr/>
        </p:nvSpPr>
        <p:spPr>
          <a:xfrm>
            <a:off x="5894388" y="1447800"/>
            <a:ext cx="1744662" cy="665163"/>
          </a:xfrm>
          <a:prstGeom prst="rect">
            <a:avLst/>
          </a:prstGeom>
          <a:solidFill>
            <a:srgbClr val="EAEAEA"/>
          </a:solidFill>
          <a:ln w="25400" cap="flat" cmpd="sng">
            <a:solidFill>
              <a:srgbClr val="FF0000"/>
            </a:solidFill>
            <a:prstDash val="solid"/>
            <a:miter/>
            <a:headEnd type="none" w="med" len="med"/>
            <a:tailEnd type="none" w="med" len="med"/>
          </a:ln>
        </p:spPr>
        <p:txBody>
          <a:bodyPr wrap="none" lIns="93600" tIns="46800" rIns="93600" bIns="46800" anchor="t" anchorCtr="0">
            <a:spAutoFit/>
          </a:bodyPr>
          <a:lstStyle/>
          <a:p>
            <a:pPr algn="ctr">
              <a:lnSpc>
                <a:spcPct val="150000"/>
              </a:lnSpc>
              <a:spcBef>
                <a:spcPct val="100000"/>
              </a:spcBef>
              <a:spcAft>
                <a:spcPct val="100000"/>
              </a:spcAft>
            </a:pPr>
            <a:r>
              <a:rPr lang="zh-CN" altLang="en-US" sz="2400" b="1" dirty="0">
                <a:solidFill>
                  <a:schemeClr val="bg2"/>
                </a:solidFill>
                <a:latin typeface="Times New Roman" panose="02020603050405020304" pitchFamily="18" charset="0"/>
                <a:ea typeface="宋体" panose="02010600030101010101" pitchFamily="2" charset="-122"/>
              </a:rPr>
              <a:t>水产品污染</a:t>
            </a:r>
          </a:p>
        </p:txBody>
      </p:sp>
      <p:sp>
        <p:nvSpPr>
          <p:cNvPr id="64522" name="Rectangle 11"/>
          <p:cNvSpPr/>
          <p:nvPr/>
        </p:nvSpPr>
        <p:spPr>
          <a:xfrm>
            <a:off x="3540125" y="2762250"/>
            <a:ext cx="1744663" cy="665163"/>
          </a:xfrm>
          <a:prstGeom prst="rect">
            <a:avLst/>
          </a:prstGeom>
          <a:solidFill>
            <a:srgbClr val="EAEAEA"/>
          </a:solidFill>
          <a:ln w="25400" cap="flat" cmpd="sng">
            <a:solidFill>
              <a:srgbClr val="FF0000"/>
            </a:solidFill>
            <a:prstDash val="solid"/>
            <a:miter/>
            <a:headEnd type="none" w="med" len="med"/>
            <a:tailEnd type="none" w="med" len="med"/>
          </a:ln>
        </p:spPr>
        <p:txBody>
          <a:bodyPr wrap="none" lIns="93600" tIns="46800" rIns="93600" bIns="46800" anchor="t" anchorCtr="0">
            <a:spAutoFit/>
          </a:bodyPr>
          <a:lstStyle/>
          <a:p>
            <a:pPr algn="ctr">
              <a:lnSpc>
                <a:spcPct val="150000"/>
              </a:lnSpc>
              <a:spcBef>
                <a:spcPct val="100000"/>
              </a:spcBef>
              <a:spcAft>
                <a:spcPct val="100000"/>
              </a:spcAft>
            </a:pPr>
            <a:r>
              <a:rPr lang="zh-CN" altLang="en-US" sz="2400" b="1" dirty="0">
                <a:solidFill>
                  <a:schemeClr val="bg2"/>
                </a:solidFill>
                <a:latin typeface="Times New Roman" panose="02020603050405020304" pitchFamily="18" charset="0"/>
                <a:ea typeface="宋体" panose="02010600030101010101" pitchFamily="2" charset="-122"/>
              </a:rPr>
              <a:t>地下水污染</a:t>
            </a:r>
          </a:p>
        </p:txBody>
      </p:sp>
      <p:sp>
        <p:nvSpPr>
          <p:cNvPr id="64523" name="Rectangle 12"/>
          <p:cNvSpPr/>
          <p:nvPr/>
        </p:nvSpPr>
        <p:spPr>
          <a:xfrm>
            <a:off x="6029325" y="2763838"/>
            <a:ext cx="1579563" cy="665162"/>
          </a:xfrm>
          <a:prstGeom prst="rect">
            <a:avLst/>
          </a:prstGeom>
          <a:solidFill>
            <a:srgbClr val="EAEAEA"/>
          </a:solidFill>
          <a:ln w="25400" cap="flat" cmpd="sng">
            <a:solidFill>
              <a:srgbClr val="FF0000"/>
            </a:solidFill>
            <a:prstDash val="solid"/>
            <a:miter/>
            <a:headEnd type="none" w="med" len="med"/>
            <a:tailEnd type="none" w="med" len="med"/>
          </a:ln>
        </p:spPr>
        <p:txBody>
          <a:bodyPr lIns="93600" tIns="46800" rIns="93600" bIns="46800" anchor="t" anchorCtr="0">
            <a:spAutoFit/>
          </a:bodyPr>
          <a:lstStyle/>
          <a:p>
            <a:pPr algn="ctr">
              <a:lnSpc>
                <a:spcPct val="150000"/>
              </a:lnSpc>
              <a:spcBef>
                <a:spcPct val="100000"/>
              </a:spcBef>
              <a:spcAft>
                <a:spcPct val="100000"/>
              </a:spcAft>
            </a:pPr>
            <a:r>
              <a:rPr lang="zh-CN" altLang="en-US" sz="2400" b="1" dirty="0">
                <a:solidFill>
                  <a:schemeClr val="bg2"/>
                </a:solidFill>
                <a:latin typeface="Times New Roman" panose="02020603050405020304" pitchFamily="18" charset="0"/>
                <a:ea typeface="宋体" panose="02010600030101010101" pitchFamily="2" charset="-122"/>
              </a:rPr>
              <a:t>水源污染</a:t>
            </a:r>
          </a:p>
        </p:txBody>
      </p:sp>
      <p:sp>
        <p:nvSpPr>
          <p:cNvPr id="64524" name="Rectangle 13"/>
          <p:cNvSpPr/>
          <p:nvPr/>
        </p:nvSpPr>
        <p:spPr>
          <a:xfrm>
            <a:off x="6934200" y="3657600"/>
            <a:ext cx="1524000" cy="665163"/>
          </a:xfrm>
          <a:prstGeom prst="rect">
            <a:avLst/>
          </a:prstGeom>
          <a:solidFill>
            <a:srgbClr val="FF0000"/>
          </a:solidFill>
          <a:ln w="25400" cap="flat" cmpd="sng">
            <a:solidFill>
              <a:srgbClr val="FF0000"/>
            </a:solidFill>
            <a:prstDash val="solid"/>
            <a:miter/>
            <a:headEnd type="none" w="med" len="med"/>
            <a:tailEnd type="none" w="med" len="med"/>
          </a:ln>
        </p:spPr>
        <p:txBody>
          <a:bodyPr wrap="none" lIns="93600" tIns="46800" rIns="93600" bIns="46800" anchor="ctr" anchorCtr="0"/>
          <a:lstStyle/>
          <a:p>
            <a:pPr algn="ctr">
              <a:spcBef>
                <a:spcPct val="30000"/>
              </a:spcBef>
            </a:pPr>
            <a:r>
              <a:rPr lang="zh-CN" altLang="en-US" sz="2400" b="1" dirty="0">
                <a:solidFill>
                  <a:schemeClr val="bg2"/>
                </a:solidFill>
                <a:latin typeface="Times New Roman" panose="02020603050405020304" pitchFamily="18" charset="0"/>
                <a:ea typeface="宋体" panose="02010600030101010101" pitchFamily="2" charset="-122"/>
              </a:rPr>
              <a:t>人体暴露</a:t>
            </a:r>
          </a:p>
        </p:txBody>
      </p:sp>
      <p:sp>
        <p:nvSpPr>
          <p:cNvPr id="64525" name="Rectangle 14"/>
          <p:cNvSpPr/>
          <p:nvPr/>
        </p:nvSpPr>
        <p:spPr>
          <a:xfrm>
            <a:off x="3505200" y="4287838"/>
            <a:ext cx="1728788" cy="665162"/>
          </a:xfrm>
          <a:prstGeom prst="rect">
            <a:avLst/>
          </a:prstGeom>
          <a:solidFill>
            <a:srgbClr val="EAEAEA"/>
          </a:solidFill>
          <a:ln w="25400" cap="flat" cmpd="sng">
            <a:solidFill>
              <a:srgbClr val="FF0000"/>
            </a:solidFill>
            <a:prstDash val="solid"/>
            <a:miter/>
            <a:headEnd type="none" w="med" len="med"/>
            <a:tailEnd type="none" w="med" len="med"/>
          </a:ln>
        </p:spPr>
        <p:txBody>
          <a:bodyPr lIns="93600" tIns="46800" rIns="93600" bIns="46800" anchor="t" anchorCtr="0">
            <a:spAutoFit/>
          </a:bodyPr>
          <a:lstStyle/>
          <a:p>
            <a:pPr algn="ctr">
              <a:lnSpc>
                <a:spcPct val="150000"/>
              </a:lnSpc>
              <a:spcBef>
                <a:spcPct val="100000"/>
              </a:spcBef>
              <a:spcAft>
                <a:spcPct val="100000"/>
              </a:spcAft>
            </a:pPr>
            <a:r>
              <a:rPr lang="zh-CN" altLang="en-US" sz="2400" b="1" dirty="0">
                <a:solidFill>
                  <a:schemeClr val="bg2"/>
                </a:solidFill>
                <a:latin typeface="Times New Roman" panose="02020603050405020304" pitchFamily="18" charset="0"/>
                <a:ea typeface="宋体" panose="02010600030101010101" pitchFamily="2" charset="-122"/>
              </a:rPr>
              <a:t>土壤污染</a:t>
            </a:r>
          </a:p>
        </p:txBody>
      </p:sp>
      <p:sp>
        <p:nvSpPr>
          <p:cNvPr id="64526" name="Rectangle 15"/>
          <p:cNvSpPr/>
          <p:nvPr/>
        </p:nvSpPr>
        <p:spPr>
          <a:xfrm>
            <a:off x="3516313" y="5278438"/>
            <a:ext cx="1665287" cy="665162"/>
          </a:xfrm>
          <a:prstGeom prst="rect">
            <a:avLst/>
          </a:prstGeom>
          <a:solidFill>
            <a:srgbClr val="EAEAEA"/>
          </a:solidFill>
          <a:ln w="25400" cap="flat" cmpd="sng">
            <a:solidFill>
              <a:srgbClr val="FF0000"/>
            </a:solidFill>
            <a:prstDash val="solid"/>
            <a:miter/>
            <a:headEnd type="none" w="med" len="med"/>
            <a:tailEnd type="none" w="med" len="med"/>
          </a:ln>
        </p:spPr>
        <p:txBody>
          <a:bodyPr lIns="93600" tIns="46800" rIns="93600" bIns="46800" anchor="t" anchorCtr="0">
            <a:spAutoFit/>
          </a:bodyPr>
          <a:lstStyle/>
          <a:p>
            <a:pPr algn="ctr">
              <a:lnSpc>
                <a:spcPct val="150000"/>
              </a:lnSpc>
              <a:spcBef>
                <a:spcPct val="100000"/>
              </a:spcBef>
              <a:spcAft>
                <a:spcPct val="100000"/>
              </a:spcAft>
            </a:pPr>
            <a:r>
              <a:rPr lang="zh-CN" altLang="en-US" sz="2400" b="1" dirty="0">
                <a:solidFill>
                  <a:schemeClr val="bg2"/>
                </a:solidFill>
                <a:latin typeface="Times New Roman" panose="02020603050405020304" pitchFamily="18" charset="0"/>
                <a:ea typeface="宋体" panose="02010600030101010101" pitchFamily="2" charset="-122"/>
              </a:rPr>
              <a:t>空气污染</a:t>
            </a:r>
          </a:p>
        </p:txBody>
      </p:sp>
      <p:sp>
        <p:nvSpPr>
          <p:cNvPr id="64527" name="Rectangle 16"/>
          <p:cNvSpPr/>
          <p:nvPr/>
        </p:nvSpPr>
        <p:spPr>
          <a:xfrm>
            <a:off x="5961063" y="5221288"/>
            <a:ext cx="2357437" cy="665162"/>
          </a:xfrm>
          <a:prstGeom prst="rect">
            <a:avLst/>
          </a:prstGeom>
          <a:solidFill>
            <a:srgbClr val="EAEAEA"/>
          </a:solidFill>
          <a:ln w="25400" cap="flat" cmpd="sng">
            <a:solidFill>
              <a:srgbClr val="FF0000"/>
            </a:solidFill>
            <a:prstDash val="solid"/>
            <a:miter/>
            <a:headEnd type="none" w="med" len="med"/>
            <a:tailEnd type="none" w="med" len="med"/>
          </a:ln>
        </p:spPr>
        <p:txBody>
          <a:bodyPr wrap="none" lIns="93600" tIns="46800" rIns="93600" bIns="46800" anchor="t" anchorCtr="0">
            <a:spAutoFit/>
          </a:bodyPr>
          <a:lstStyle/>
          <a:p>
            <a:pPr algn="ctr">
              <a:lnSpc>
                <a:spcPct val="150000"/>
              </a:lnSpc>
              <a:spcBef>
                <a:spcPct val="100000"/>
              </a:spcBef>
              <a:spcAft>
                <a:spcPct val="100000"/>
              </a:spcAft>
            </a:pPr>
            <a:r>
              <a:rPr lang="zh-CN" altLang="en-US" sz="2400" b="1" dirty="0">
                <a:solidFill>
                  <a:schemeClr val="bg2"/>
                </a:solidFill>
                <a:latin typeface="Times New Roman" panose="02020603050405020304" pitchFamily="18" charset="0"/>
                <a:ea typeface="宋体" panose="02010600030101010101" pitchFamily="2" charset="-122"/>
              </a:rPr>
              <a:t>作物及食品污染</a:t>
            </a:r>
          </a:p>
        </p:txBody>
      </p:sp>
      <p:sp>
        <p:nvSpPr>
          <p:cNvPr id="64528" name="Line 17"/>
          <p:cNvSpPr/>
          <p:nvPr/>
        </p:nvSpPr>
        <p:spPr>
          <a:xfrm>
            <a:off x="3048000" y="1752600"/>
            <a:ext cx="0" cy="3962400"/>
          </a:xfrm>
          <a:prstGeom prst="line">
            <a:avLst/>
          </a:prstGeom>
          <a:ln w="25400" cap="flat" cmpd="sng">
            <a:solidFill>
              <a:srgbClr val="FF0000"/>
            </a:solidFill>
            <a:prstDash val="solid"/>
            <a:round/>
            <a:headEnd type="none" w="med" len="med"/>
            <a:tailEnd type="none" w="med" len="med"/>
          </a:ln>
        </p:spPr>
      </p:sp>
      <p:sp>
        <p:nvSpPr>
          <p:cNvPr id="64529" name="Line 18"/>
          <p:cNvSpPr/>
          <p:nvPr/>
        </p:nvSpPr>
        <p:spPr>
          <a:xfrm>
            <a:off x="3048000" y="1752600"/>
            <a:ext cx="457200" cy="0"/>
          </a:xfrm>
          <a:prstGeom prst="line">
            <a:avLst/>
          </a:prstGeom>
          <a:ln w="25400" cap="flat" cmpd="sng">
            <a:solidFill>
              <a:srgbClr val="FF0000"/>
            </a:solidFill>
            <a:prstDash val="solid"/>
            <a:round/>
            <a:headEnd type="none" w="med" len="med"/>
            <a:tailEnd type="triangle" w="med" len="med"/>
          </a:ln>
        </p:spPr>
      </p:sp>
      <p:sp>
        <p:nvSpPr>
          <p:cNvPr id="64530" name="Line 19"/>
          <p:cNvSpPr/>
          <p:nvPr/>
        </p:nvSpPr>
        <p:spPr>
          <a:xfrm>
            <a:off x="3048000" y="3124200"/>
            <a:ext cx="457200" cy="0"/>
          </a:xfrm>
          <a:prstGeom prst="line">
            <a:avLst/>
          </a:prstGeom>
          <a:ln w="25400" cap="flat" cmpd="sng">
            <a:solidFill>
              <a:srgbClr val="FF0000"/>
            </a:solidFill>
            <a:prstDash val="solid"/>
            <a:round/>
            <a:headEnd type="none" w="med" len="med"/>
            <a:tailEnd type="triangle" w="med" len="med"/>
          </a:ln>
        </p:spPr>
      </p:sp>
      <p:sp>
        <p:nvSpPr>
          <p:cNvPr id="64531" name="Line 20"/>
          <p:cNvSpPr/>
          <p:nvPr/>
        </p:nvSpPr>
        <p:spPr>
          <a:xfrm>
            <a:off x="3048000" y="4648200"/>
            <a:ext cx="457200" cy="0"/>
          </a:xfrm>
          <a:prstGeom prst="line">
            <a:avLst/>
          </a:prstGeom>
          <a:ln w="25400" cap="flat" cmpd="sng">
            <a:solidFill>
              <a:srgbClr val="FF0000"/>
            </a:solidFill>
            <a:prstDash val="solid"/>
            <a:round/>
            <a:headEnd type="none" w="med" len="med"/>
            <a:tailEnd type="triangle" w="med" len="med"/>
          </a:ln>
        </p:spPr>
      </p:sp>
      <p:sp>
        <p:nvSpPr>
          <p:cNvPr id="64532" name="Line 21"/>
          <p:cNvSpPr/>
          <p:nvPr/>
        </p:nvSpPr>
        <p:spPr>
          <a:xfrm>
            <a:off x="3048000" y="5715000"/>
            <a:ext cx="457200" cy="0"/>
          </a:xfrm>
          <a:prstGeom prst="line">
            <a:avLst/>
          </a:prstGeom>
          <a:ln w="25400" cap="flat" cmpd="sng">
            <a:solidFill>
              <a:srgbClr val="FF0000"/>
            </a:solidFill>
            <a:prstDash val="solid"/>
            <a:round/>
            <a:headEnd type="none" w="med" len="med"/>
            <a:tailEnd type="triangle" w="med" len="med"/>
          </a:ln>
        </p:spPr>
      </p:sp>
      <p:sp>
        <p:nvSpPr>
          <p:cNvPr id="64533" name="Line 22"/>
          <p:cNvSpPr/>
          <p:nvPr/>
        </p:nvSpPr>
        <p:spPr>
          <a:xfrm>
            <a:off x="5334000" y="3124200"/>
            <a:ext cx="685800" cy="0"/>
          </a:xfrm>
          <a:prstGeom prst="line">
            <a:avLst/>
          </a:prstGeom>
          <a:ln w="25400" cap="flat" cmpd="sng">
            <a:solidFill>
              <a:srgbClr val="FF0000"/>
            </a:solidFill>
            <a:prstDash val="solid"/>
            <a:round/>
            <a:headEnd type="none" w="med" len="med"/>
            <a:tailEnd type="triangle" w="med" len="med"/>
          </a:ln>
        </p:spPr>
      </p:sp>
      <p:sp>
        <p:nvSpPr>
          <p:cNvPr id="64534" name="Line 23"/>
          <p:cNvSpPr/>
          <p:nvPr/>
        </p:nvSpPr>
        <p:spPr>
          <a:xfrm>
            <a:off x="7848600" y="1752600"/>
            <a:ext cx="0" cy="1905000"/>
          </a:xfrm>
          <a:prstGeom prst="line">
            <a:avLst/>
          </a:prstGeom>
          <a:ln w="25400" cap="flat" cmpd="sng">
            <a:solidFill>
              <a:srgbClr val="FF0000"/>
            </a:solidFill>
            <a:prstDash val="solid"/>
            <a:round/>
            <a:headEnd type="none" w="med" len="med"/>
            <a:tailEnd type="triangle" w="med" len="med"/>
          </a:ln>
        </p:spPr>
      </p:sp>
      <p:sp>
        <p:nvSpPr>
          <p:cNvPr id="64535" name="Line 24"/>
          <p:cNvSpPr/>
          <p:nvPr/>
        </p:nvSpPr>
        <p:spPr>
          <a:xfrm>
            <a:off x="5257800" y="4648200"/>
            <a:ext cx="2057400" cy="0"/>
          </a:xfrm>
          <a:prstGeom prst="line">
            <a:avLst/>
          </a:prstGeom>
          <a:ln w="25400" cap="flat" cmpd="sng">
            <a:solidFill>
              <a:srgbClr val="FF0000"/>
            </a:solidFill>
            <a:prstDash val="solid"/>
            <a:round/>
            <a:headEnd type="none" w="med" len="med"/>
            <a:tailEnd type="none" w="med" len="med"/>
          </a:ln>
        </p:spPr>
      </p:sp>
      <p:sp>
        <p:nvSpPr>
          <p:cNvPr id="64536" name="Line 25"/>
          <p:cNvSpPr/>
          <p:nvPr/>
        </p:nvSpPr>
        <p:spPr>
          <a:xfrm flipV="1">
            <a:off x="7315200" y="4343400"/>
            <a:ext cx="0" cy="304800"/>
          </a:xfrm>
          <a:prstGeom prst="line">
            <a:avLst/>
          </a:prstGeom>
          <a:ln w="25400" cap="flat" cmpd="sng">
            <a:solidFill>
              <a:srgbClr val="FF0000"/>
            </a:solidFill>
            <a:prstDash val="solid"/>
            <a:round/>
            <a:headEnd type="none" w="med" len="med"/>
            <a:tailEnd type="triangle" w="med" len="med"/>
          </a:ln>
        </p:spPr>
      </p:sp>
      <p:sp>
        <p:nvSpPr>
          <p:cNvPr id="64537" name="Line 26"/>
          <p:cNvSpPr/>
          <p:nvPr/>
        </p:nvSpPr>
        <p:spPr>
          <a:xfrm>
            <a:off x="7315200" y="3429000"/>
            <a:ext cx="0" cy="228600"/>
          </a:xfrm>
          <a:prstGeom prst="line">
            <a:avLst/>
          </a:prstGeom>
          <a:ln w="25400" cap="flat" cmpd="sng">
            <a:solidFill>
              <a:srgbClr val="FF0000"/>
            </a:solidFill>
            <a:prstDash val="solid"/>
            <a:round/>
            <a:headEnd type="none" w="med" len="med"/>
            <a:tailEnd type="triangle" w="med" len="med"/>
          </a:ln>
        </p:spPr>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p:cNvSpPr>
          <p:nvPr>
            <p:ph type="title"/>
          </p:nvPr>
        </p:nvSpPr>
        <p:spPr>
          <a:xfrm>
            <a:off x="2195513" y="476250"/>
            <a:ext cx="4752975" cy="669925"/>
          </a:xfrm>
          <a:ln/>
        </p:spPr>
        <p:txBody>
          <a:bodyPr vert="horz" wrap="square" lIns="91440" tIns="45720" rIns="91440" bIns="45720" anchor="ctr" anchorCtr="0"/>
          <a:lstStyle/>
          <a:p>
            <a:r>
              <a:rPr lang="zh-CN" altLang="en-US" sz="2800" b="1" dirty="0"/>
              <a:t>◆ 危险化学品的污染危害</a:t>
            </a:r>
          </a:p>
        </p:txBody>
      </p:sp>
      <p:sp>
        <p:nvSpPr>
          <p:cNvPr id="65538" name="Rectangle 3"/>
          <p:cNvSpPr>
            <a:spLocks noGrp="1"/>
          </p:cNvSpPr>
          <p:nvPr>
            <p:ph idx="1"/>
          </p:nvPr>
        </p:nvSpPr>
        <p:spPr>
          <a:xfrm>
            <a:off x="914400" y="1219200"/>
            <a:ext cx="3886200" cy="2590800"/>
          </a:xfrm>
          <a:ln/>
        </p:spPr>
        <p:txBody>
          <a:bodyPr vert="horz" wrap="square" lIns="91440" tIns="45720" rIns="91440" bIns="45720" anchor="t" anchorCtr="0"/>
          <a:lstStyle/>
          <a:p>
            <a:pPr>
              <a:buClr>
                <a:srgbClr val="CC0000"/>
              </a:buClr>
            </a:pPr>
            <a:r>
              <a:rPr lang="zh-CN" altLang="en-US" sz="2800" b="1" dirty="0">
                <a:solidFill>
                  <a:srgbClr val="CC0000"/>
                </a:solidFill>
              </a:rPr>
              <a:t>对大气的危害</a:t>
            </a:r>
            <a:r>
              <a:rPr lang="zh-CN" altLang="en-US" sz="2800" dirty="0"/>
              <a:t>  </a:t>
            </a:r>
          </a:p>
          <a:p>
            <a:pPr lvl="1">
              <a:buFont typeface="Wingdings" panose="05000000000000000000" pitchFamily="2" charset="2"/>
              <a:buChar char="•"/>
            </a:pPr>
            <a:r>
              <a:rPr lang="zh-CN" altLang="en-US" sz="2400" dirty="0"/>
              <a:t>破坏臭氧层</a:t>
            </a:r>
          </a:p>
          <a:p>
            <a:pPr lvl="1">
              <a:buFont typeface="Wingdings" panose="05000000000000000000" pitchFamily="2" charset="2"/>
              <a:buChar char="•"/>
            </a:pPr>
            <a:r>
              <a:rPr lang="zh-CN" altLang="en-US" sz="2400" dirty="0"/>
              <a:t>导致温室效应</a:t>
            </a:r>
          </a:p>
          <a:p>
            <a:pPr lvl="1">
              <a:buFont typeface="Wingdings" panose="05000000000000000000" pitchFamily="2" charset="2"/>
              <a:buChar char="•"/>
            </a:pPr>
            <a:r>
              <a:rPr lang="zh-CN" altLang="en-US" sz="2400" dirty="0"/>
              <a:t>引起酸雨</a:t>
            </a:r>
          </a:p>
          <a:p>
            <a:pPr lvl="1">
              <a:buFont typeface="Wingdings" panose="05000000000000000000" pitchFamily="2" charset="2"/>
              <a:buChar char="•"/>
            </a:pPr>
            <a:r>
              <a:rPr lang="zh-CN" altLang="en-US" sz="2400" dirty="0"/>
              <a:t>形成光化学烟雾</a:t>
            </a:r>
          </a:p>
        </p:txBody>
      </p:sp>
      <p:sp>
        <p:nvSpPr>
          <p:cNvPr id="65539" name="Rectangle 4"/>
          <p:cNvSpPr/>
          <p:nvPr/>
        </p:nvSpPr>
        <p:spPr>
          <a:xfrm>
            <a:off x="4191000" y="3657600"/>
            <a:ext cx="4191000" cy="2282825"/>
          </a:xfrm>
          <a:prstGeom prst="rect">
            <a:avLst/>
          </a:prstGeom>
          <a:noFill/>
          <a:ln w="9525">
            <a:noFill/>
          </a:ln>
        </p:spPr>
        <p:txBody>
          <a:bodyPr lIns="93600" tIns="46800" rIns="93600" bIns="46800" anchor="t" anchorCtr="0">
            <a:spAutoFit/>
          </a:bodyPr>
          <a:lstStyle/>
          <a:p>
            <a:pPr>
              <a:lnSpc>
                <a:spcPct val="90000"/>
              </a:lnSpc>
              <a:spcBef>
                <a:spcPct val="50000"/>
              </a:spcBef>
              <a:buClr>
                <a:schemeClr val="accent2"/>
              </a:buClr>
              <a:buSzPct val="80000"/>
              <a:buFont typeface="Wingdings" panose="05000000000000000000" pitchFamily="2" charset="2"/>
            </a:pPr>
            <a:r>
              <a:rPr lang="zh-CN" altLang="en-US" sz="2400" dirty="0">
                <a:solidFill>
                  <a:schemeClr val="bg2"/>
                </a:solidFill>
                <a:latin typeface="Times New Roman" panose="02020603050405020304" pitchFamily="18" charset="0"/>
                <a:ea typeface="宋体" panose="02010600030101010101" pitchFamily="2" charset="-122"/>
              </a:rPr>
              <a:t>我国每年排放工业生产废气量约</a:t>
            </a:r>
            <a:r>
              <a:rPr lang="en-US" altLang="zh-CN" sz="2400" dirty="0">
                <a:solidFill>
                  <a:schemeClr val="bg2"/>
                </a:solidFill>
                <a:latin typeface="Times New Roman" panose="02020603050405020304" pitchFamily="18" charset="0"/>
                <a:ea typeface="宋体" panose="02010600030101010101" pitchFamily="2" charset="-122"/>
              </a:rPr>
              <a:t>3</a:t>
            </a:r>
            <a:r>
              <a:rPr lang="zh-CN" altLang="en-US" sz="2400" dirty="0">
                <a:solidFill>
                  <a:schemeClr val="bg2"/>
                </a:solidFill>
                <a:latin typeface="Times New Roman" panose="02020603050405020304" pitchFamily="18" charset="0"/>
                <a:ea typeface="宋体" panose="02010600030101010101" pitchFamily="2" charset="-122"/>
              </a:rPr>
              <a:t>万亿立方米，其中：</a:t>
            </a:r>
          </a:p>
          <a:p>
            <a:pPr>
              <a:lnSpc>
                <a:spcPct val="90000"/>
              </a:lnSpc>
              <a:spcBef>
                <a:spcPct val="50000"/>
              </a:spcBef>
              <a:buClr>
                <a:schemeClr val="accent2"/>
              </a:buClr>
              <a:buSzPct val="80000"/>
              <a:buFont typeface="Wingdings" panose="05000000000000000000" pitchFamily="2" charset="2"/>
            </a:pPr>
            <a:r>
              <a:rPr lang="zh-CN" altLang="en-US" sz="2400" dirty="0">
                <a:solidFill>
                  <a:schemeClr val="bg2"/>
                </a:solidFill>
                <a:latin typeface="Times New Roman" panose="02020603050405020304" pitchFamily="18" charset="0"/>
                <a:ea typeface="宋体" panose="02010600030101010101" pitchFamily="2" charset="-122"/>
              </a:rPr>
              <a:t>二氧化硫</a:t>
            </a:r>
            <a:r>
              <a:rPr lang="en-US" altLang="zh-CN" sz="2400" dirty="0">
                <a:solidFill>
                  <a:schemeClr val="bg2"/>
                </a:solidFill>
                <a:latin typeface="Times New Roman" panose="02020603050405020304" pitchFamily="18" charset="0"/>
                <a:ea typeface="宋体" panose="02010600030101010101" pitchFamily="2" charset="-122"/>
              </a:rPr>
              <a:t>1500</a:t>
            </a:r>
            <a:r>
              <a:rPr lang="zh-CN" altLang="en-US" sz="2400" dirty="0">
                <a:solidFill>
                  <a:schemeClr val="bg2"/>
                </a:solidFill>
                <a:latin typeface="Times New Roman" panose="02020603050405020304" pitchFamily="18" charset="0"/>
                <a:ea typeface="宋体" panose="02010600030101010101" pitchFamily="2" charset="-122"/>
              </a:rPr>
              <a:t>万吨	</a:t>
            </a:r>
          </a:p>
          <a:p>
            <a:pPr>
              <a:lnSpc>
                <a:spcPct val="90000"/>
              </a:lnSpc>
              <a:spcBef>
                <a:spcPct val="50000"/>
              </a:spcBef>
              <a:buClr>
                <a:schemeClr val="accent2"/>
              </a:buClr>
              <a:buSzPct val="80000"/>
              <a:buFont typeface="Wingdings" panose="05000000000000000000" pitchFamily="2" charset="2"/>
            </a:pPr>
            <a:r>
              <a:rPr lang="zh-CN" altLang="en-US" sz="2400" dirty="0">
                <a:solidFill>
                  <a:schemeClr val="bg2"/>
                </a:solidFill>
                <a:latin typeface="Times New Roman" panose="02020603050405020304" pitchFamily="18" charset="0"/>
                <a:ea typeface="宋体" panose="02010600030101010101" pitchFamily="2" charset="-122"/>
              </a:rPr>
              <a:t>二氧化碳约</a:t>
            </a:r>
            <a:r>
              <a:rPr lang="en-US" altLang="zh-CN" sz="2400" dirty="0">
                <a:solidFill>
                  <a:schemeClr val="bg2"/>
                </a:solidFill>
                <a:latin typeface="Times New Roman" panose="02020603050405020304" pitchFamily="18" charset="0"/>
                <a:ea typeface="宋体" panose="02010600030101010101" pitchFamily="2" charset="-122"/>
              </a:rPr>
              <a:t>10</a:t>
            </a:r>
            <a:r>
              <a:rPr lang="zh-CN" altLang="en-US" sz="2400" dirty="0">
                <a:solidFill>
                  <a:schemeClr val="bg2"/>
                </a:solidFill>
                <a:latin typeface="Times New Roman" panose="02020603050405020304" pitchFamily="18" charset="0"/>
                <a:ea typeface="宋体" panose="02010600030101010101" pitchFamily="2" charset="-122"/>
              </a:rPr>
              <a:t>亿吨</a:t>
            </a:r>
          </a:p>
          <a:p>
            <a:pPr>
              <a:lnSpc>
                <a:spcPct val="90000"/>
              </a:lnSpc>
              <a:spcBef>
                <a:spcPct val="50000"/>
              </a:spcBef>
              <a:buClr>
                <a:schemeClr val="accent2"/>
              </a:buClr>
              <a:buSzPct val="80000"/>
              <a:buFont typeface="Wingdings" panose="05000000000000000000" pitchFamily="2" charset="2"/>
            </a:pPr>
            <a:r>
              <a:rPr lang="zh-CN" altLang="en-US" sz="2400" dirty="0">
                <a:solidFill>
                  <a:schemeClr val="bg2"/>
                </a:solidFill>
                <a:latin typeface="Times New Roman" panose="02020603050405020304" pitchFamily="18" charset="0"/>
                <a:ea typeface="宋体" panose="02010600030101010101" pitchFamily="2" charset="-122"/>
              </a:rPr>
              <a:t>制冷剂约</a:t>
            </a:r>
            <a:r>
              <a:rPr lang="en-US" altLang="zh-CN" sz="2400" dirty="0">
                <a:solidFill>
                  <a:schemeClr val="bg2"/>
                </a:solidFill>
                <a:latin typeface="Times New Roman" panose="02020603050405020304" pitchFamily="18" charset="0"/>
                <a:ea typeface="宋体" panose="02010600030101010101" pitchFamily="2" charset="-122"/>
              </a:rPr>
              <a:t>200</a:t>
            </a:r>
            <a:r>
              <a:rPr lang="zh-CN" altLang="en-US" sz="2400" dirty="0">
                <a:solidFill>
                  <a:schemeClr val="bg2"/>
                </a:solidFill>
                <a:latin typeface="Times New Roman" panose="02020603050405020304" pitchFamily="18" charset="0"/>
                <a:ea typeface="宋体" panose="02010600030101010101" pitchFamily="2" charset="-122"/>
              </a:rPr>
              <a:t>万吨</a:t>
            </a:r>
          </a:p>
        </p:txBody>
      </p:sp>
      <p:pic>
        <p:nvPicPr>
          <p:cNvPr id="65540" name="Picture 5" descr="IN00357_"/>
          <p:cNvPicPr>
            <a:picLocks noChangeAspect="1"/>
          </p:cNvPicPr>
          <p:nvPr/>
        </p:nvPicPr>
        <p:blipFill>
          <a:blip r:embed="rId2"/>
          <a:stretch>
            <a:fillRect/>
          </a:stretch>
        </p:blipFill>
        <p:spPr>
          <a:xfrm>
            <a:off x="990600" y="3962400"/>
            <a:ext cx="2819400" cy="1733550"/>
          </a:xfrm>
          <a:prstGeom prst="rect">
            <a:avLst/>
          </a:prstGeom>
          <a:noFill/>
          <a:ln w="9525">
            <a:noFill/>
          </a:ln>
        </p:spPr>
      </p:pic>
      <p:pic>
        <p:nvPicPr>
          <p:cNvPr id="65541" name="Picture 6"/>
          <p:cNvPicPr>
            <a:picLocks noChangeAspect="1"/>
          </p:cNvPicPr>
          <p:nvPr/>
        </p:nvPicPr>
        <p:blipFill>
          <a:blip r:embed="rId3">
            <a:lum bright="23999"/>
          </a:blip>
          <a:stretch>
            <a:fillRect/>
          </a:stretch>
        </p:blipFill>
        <p:spPr>
          <a:xfrm>
            <a:off x="5105400" y="1371600"/>
            <a:ext cx="2133600" cy="1781175"/>
          </a:xfrm>
          <a:prstGeom prst="rect">
            <a:avLst/>
          </a:prstGeom>
          <a:noFill/>
          <a:ln w="9525">
            <a:noFill/>
          </a:ln>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p:cNvSpPr>
          <p:nvPr>
            <p:ph idx="1"/>
          </p:nvPr>
        </p:nvSpPr>
        <p:spPr>
          <a:xfrm>
            <a:off x="684213" y="1557338"/>
            <a:ext cx="3024187" cy="2590800"/>
          </a:xfrm>
          <a:ln/>
        </p:spPr>
        <p:txBody>
          <a:bodyPr vert="horz" wrap="square" lIns="91440" tIns="45720" rIns="91440" bIns="45720" anchor="t" anchorCtr="0"/>
          <a:lstStyle/>
          <a:p>
            <a:pPr>
              <a:lnSpc>
                <a:spcPct val="120000"/>
              </a:lnSpc>
              <a:spcBef>
                <a:spcPct val="50000"/>
              </a:spcBef>
              <a:buClr>
                <a:srgbClr val="CC0000"/>
              </a:buClr>
            </a:pPr>
            <a:r>
              <a:rPr lang="zh-CN" altLang="en-US" sz="2400" b="1" dirty="0">
                <a:solidFill>
                  <a:srgbClr val="CC0000"/>
                </a:solidFill>
              </a:rPr>
              <a:t>对土壤的危害</a:t>
            </a:r>
          </a:p>
          <a:p>
            <a:pPr lvl="1">
              <a:lnSpc>
                <a:spcPct val="120000"/>
              </a:lnSpc>
              <a:spcBef>
                <a:spcPct val="50000"/>
              </a:spcBef>
              <a:buFont typeface="Wingdings" panose="05000000000000000000" pitchFamily="2" charset="2"/>
              <a:buChar char="•"/>
            </a:pPr>
            <a:r>
              <a:rPr lang="zh-CN" altLang="en-US" sz="2400" dirty="0"/>
              <a:t>土壤酸化</a:t>
            </a:r>
          </a:p>
          <a:p>
            <a:pPr lvl="1">
              <a:lnSpc>
                <a:spcPct val="120000"/>
              </a:lnSpc>
              <a:spcBef>
                <a:spcPct val="50000"/>
              </a:spcBef>
              <a:buFont typeface="Wingdings" panose="05000000000000000000" pitchFamily="2" charset="2"/>
              <a:buChar char="•"/>
            </a:pPr>
            <a:r>
              <a:rPr lang="zh-CN" altLang="en-US" sz="2400" dirty="0"/>
              <a:t>土壤碱化</a:t>
            </a:r>
          </a:p>
          <a:p>
            <a:pPr lvl="1">
              <a:lnSpc>
                <a:spcPct val="120000"/>
              </a:lnSpc>
              <a:spcBef>
                <a:spcPct val="50000"/>
              </a:spcBef>
              <a:buFont typeface="Wingdings" panose="05000000000000000000" pitchFamily="2" charset="2"/>
              <a:buChar char="•"/>
            </a:pPr>
            <a:r>
              <a:rPr lang="zh-CN" altLang="en-US" sz="2400" dirty="0"/>
              <a:t>土壤板结</a:t>
            </a:r>
          </a:p>
        </p:txBody>
      </p:sp>
      <p:sp>
        <p:nvSpPr>
          <p:cNvPr id="66562" name="Rectangle 3"/>
          <p:cNvSpPr/>
          <p:nvPr/>
        </p:nvSpPr>
        <p:spPr>
          <a:xfrm>
            <a:off x="914400" y="5276850"/>
            <a:ext cx="6096000" cy="457200"/>
          </a:xfrm>
          <a:prstGeom prst="rect">
            <a:avLst/>
          </a:prstGeom>
          <a:noFill/>
          <a:ln w="9525">
            <a:noFill/>
          </a:ln>
        </p:spPr>
        <p:txBody>
          <a:bodyPr lIns="93600" tIns="46800" rIns="93600" bIns="46800" anchor="t" anchorCtr="0">
            <a:spAutoFit/>
          </a:bodyPr>
          <a:lstStyle/>
          <a:p>
            <a:pPr>
              <a:spcBef>
                <a:spcPct val="20000"/>
              </a:spcBef>
              <a:buClr>
                <a:schemeClr val="accent2"/>
              </a:buClr>
              <a:buSzPct val="80000"/>
              <a:buFont typeface="Wingdings" panose="05000000000000000000" pitchFamily="2" charset="2"/>
            </a:pPr>
            <a:r>
              <a:rPr lang="zh-CN" altLang="en-US" sz="2400" dirty="0">
                <a:solidFill>
                  <a:schemeClr val="bg2"/>
                </a:solidFill>
                <a:latin typeface="Times New Roman" panose="02020603050405020304" pitchFamily="18" charset="0"/>
                <a:ea typeface="宋体" panose="02010600030101010101" pitchFamily="2" charset="-122"/>
              </a:rPr>
              <a:t>我国每年向陆地排放有害化学废物</a:t>
            </a:r>
            <a:r>
              <a:rPr lang="en-US" altLang="zh-CN" sz="2400" dirty="0">
                <a:solidFill>
                  <a:schemeClr val="bg2"/>
                </a:solidFill>
                <a:latin typeface="Times New Roman" panose="02020603050405020304" pitchFamily="18" charset="0"/>
                <a:ea typeface="宋体" panose="02010600030101010101" pitchFamily="2" charset="-122"/>
              </a:rPr>
              <a:t>2242</a:t>
            </a:r>
            <a:r>
              <a:rPr lang="zh-CN" altLang="en-US" sz="2400" dirty="0">
                <a:solidFill>
                  <a:schemeClr val="bg2"/>
                </a:solidFill>
                <a:latin typeface="Times New Roman" panose="02020603050405020304" pitchFamily="18" charset="0"/>
                <a:ea typeface="宋体" panose="02010600030101010101" pitchFamily="2" charset="-122"/>
              </a:rPr>
              <a:t>万吨</a:t>
            </a:r>
          </a:p>
        </p:txBody>
      </p:sp>
      <p:pic>
        <p:nvPicPr>
          <p:cNvPr id="66563" name="Picture 4" descr="垃圾山1"/>
          <p:cNvPicPr>
            <a:picLocks noChangeAspect="1"/>
          </p:cNvPicPr>
          <p:nvPr/>
        </p:nvPicPr>
        <p:blipFill>
          <a:blip r:embed="rId2"/>
          <a:stretch>
            <a:fillRect/>
          </a:stretch>
        </p:blipFill>
        <p:spPr>
          <a:xfrm>
            <a:off x="3810000" y="1752600"/>
            <a:ext cx="4419600" cy="3059113"/>
          </a:xfrm>
          <a:prstGeom prst="rect">
            <a:avLst/>
          </a:prstGeom>
          <a:noFill/>
          <a:ln w="9525">
            <a:noFill/>
          </a:ln>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p:cNvSpPr>
          <p:nvPr>
            <p:ph idx="1"/>
          </p:nvPr>
        </p:nvSpPr>
        <p:spPr>
          <a:xfrm>
            <a:off x="971550" y="981075"/>
            <a:ext cx="6248400" cy="5233988"/>
          </a:xfrm>
          <a:ln/>
        </p:spPr>
        <p:txBody>
          <a:bodyPr vert="horz" wrap="square" lIns="91440" tIns="45720" rIns="91440" bIns="45720" anchor="t" anchorCtr="0"/>
          <a:lstStyle/>
          <a:p>
            <a:pPr>
              <a:buClr>
                <a:srgbClr val="CC0000"/>
              </a:buClr>
            </a:pPr>
            <a:r>
              <a:rPr lang="zh-CN" altLang="en-US" sz="2800" b="1" dirty="0">
                <a:solidFill>
                  <a:srgbClr val="CC0000"/>
                </a:solidFill>
              </a:rPr>
              <a:t>对水体的危害</a:t>
            </a:r>
          </a:p>
          <a:p>
            <a:pPr>
              <a:buFont typeface="Wingdings" panose="05000000000000000000" pitchFamily="2" charset="2"/>
              <a:buNone/>
            </a:pPr>
            <a:r>
              <a:rPr lang="zh-CN" altLang="en-US" sz="2400" dirty="0"/>
              <a:t>	</a:t>
            </a:r>
            <a:r>
              <a:rPr lang="zh-CN" altLang="en-US" sz="2000" dirty="0"/>
              <a:t>◆ </a:t>
            </a:r>
            <a:r>
              <a:rPr lang="zh-CN" altLang="en-US" sz="2400" dirty="0"/>
              <a:t>含氮、磷及其他有机物的生活污水、工业废水可导致水体的</a:t>
            </a:r>
            <a:r>
              <a:rPr lang="zh-CN" altLang="en-US" sz="2400" dirty="0">
                <a:latin typeface="Arial" panose="020B0604020202020204" pitchFamily="34" charset="0"/>
              </a:rPr>
              <a:t>“</a:t>
            </a:r>
            <a:r>
              <a:rPr lang="zh-CN" altLang="en-US" sz="2400" dirty="0"/>
              <a:t>富营养化</a:t>
            </a:r>
            <a:r>
              <a:rPr lang="zh-CN" altLang="en-US" sz="2400" dirty="0">
                <a:latin typeface="Arial" panose="020B0604020202020204" pitchFamily="34" charset="0"/>
              </a:rPr>
              <a:t>”</a:t>
            </a:r>
            <a:r>
              <a:rPr lang="zh-CN" altLang="en-US" sz="2400" dirty="0"/>
              <a:t>、</a:t>
            </a:r>
            <a:r>
              <a:rPr lang="zh-CN" altLang="en-US" sz="2400" dirty="0">
                <a:latin typeface="Arial" panose="020B0604020202020204" pitchFamily="34" charset="0"/>
              </a:rPr>
              <a:t>“</a:t>
            </a:r>
            <a:r>
              <a:rPr lang="zh-CN" altLang="en-US" sz="2400" dirty="0"/>
              <a:t>赤潮</a:t>
            </a:r>
            <a:r>
              <a:rPr lang="zh-CN" altLang="en-US" sz="2400" dirty="0">
                <a:latin typeface="Arial" panose="020B0604020202020204" pitchFamily="34" charset="0"/>
              </a:rPr>
              <a:t>”</a:t>
            </a:r>
            <a:r>
              <a:rPr lang="zh-CN" altLang="en-US" sz="2400" dirty="0"/>
              <a:t>和</a:t>
            </a:r>
            <a:r>
              <a:rPr lang="zh-CN" altLang="en-US" sz="2400" dirty="0">
                <a:latin typeface="Arial" panose="020B0604020202020204" pitchFamily="34" charset="0"/>
              </a:rPr>
              <a:t>“</a:t>
            </a:r>
            <a:r>
              <a:rPr lang="zh-CN" altLang="en-US" sz="2400" dirty="0"/>
              <a:t>水花</a:t>
            </a:r>
            <a:r>
              <a:rPr lang="zh-CN" altLang="en-US" sz="2400" dirty="0">
                <a:latin typeface="Arial" panose="020B0604020202020204" pitchFamily="34" charset="0"/>
              </a:rPr>
              <a:t>”</a:t>
            </a:r>
            <a:r>
              <a:rPr lang="zh-CN" altLang="en-US" sz="2400" dirty="0"/>
              <a:t>。</a:t>
            </a:r>
          </a:p>
          <a:p>
            <a:pPr lvl="2">
              <a:buClr>
                <a:schemeClr val="tx1"/>
              </a:buClr>
            </a:pPr>
            <a:r>
              <a:rPr lang="zh-CN" altLang="en-US" dirty="0"/>
              <a:t>富营养化</a:t>
            </a:r>
          </a:p>
          <a:p>
            <a:pPr lvl="2">
              <a:buClr>
                <a:schemeClr val="tx1"/>
              </a:buClr>
            </a:pPr>
            <a:r>
              <a:rPr lang="zh-CN" altLang="en-US" dirty="0"/>
              <a:t>赤潮</a:t>
            </a:r>
          </a:p>
          <a:p>
            <a:pPr lvl="2">
              <a:buClr>
                <a:schemeClr val="tx1"/>
              </a:buClr>
            </a:pPr>
            <a:r>
              <a:rPr lang="zh-CN" altLang="en-US" dirty="0"/>
              <a:t>水花</a:t>
            </a:r>
          </a:p>
        </p:txBody>
      </p:sp>
      <p:sp>
        <p:nvSpPr>
          <p:cNvPr id="67586" name="Rectangle 3"/>
          <p:cNvSpPr/>
          <p:nvPr/>
        </p:nvSpPr>
        <p:spPr>
          <a:xfrm>
            <a:off x="755650" y="4005263"/>
            <a:ext cx="6400800" cy="1219200"/>
          </a:xfrm>
          <a:prstGeom prst="rect">
            <a:avLst/>
          </a:prstGeom>
          <a:noFill/>
          <a:ln w="9525">
            <a:noFill/>
          </a:ln>
        </p:spPr>
        <p:txBody>
          <a:bodyPr anchor="t" anchorCtr="0"/>
          <a:lstStyle/>
          <a:p>
            <a:pPr marL="342900" indent="-342900">
              <a:spcBef>
                <a:spcPct val="20000"/>
              </a:spcBef>
              <a:buClr>
                <a:schemeClr val="tx1"/>
              </a:buClr>
              <a:buSzPct val="80000"/>
              <a:buFont typeface="Wingdings" panose="05000000000000000000" pitchFamily="2" charset="2"/>
            </a:pPr>
            <a:r>
              <a:rPr lang="zh-CN" altLang="en-US" sz="2400" dirty="0">
                <a:solidFill>
                  <a:schemeClr val="bg1"/>
                </a:solidFill>
                <a:latin typeface="Times New Roman" panose="02020603050405020304" pitchFamily="18" charset="0"/>
                <a:ea typeface="宋体" panose="02010600030101010101" pitchFamily="2" charset="-122"/>
              </a:rPr>
              <a:t>	</a:t>
            </a:r>
            <a:r>
              <a:rPr lang="zh-CN" altLang="en-US" sz="2000" dirty="0">
                <a:solidFill>
                  <a:schemeClr val="bg1"/>
                </a:solidFill>
                <a:latin typeface="Times New Roman" panose="02020603050405020304" pitchFamily="18" charset="0"/>
                <a:ea typeface="宋体" panose="02010600030101010101" pitchFamily="2" charset="-122"/>
              </a:rPr>
              <a:t>◆ </a:t>
            </a:r>
            <a:r>
              <a:rPr lang="zh-CN" altLang="en-US" sz="2400" dirty="0">
                <a:solidFill>
                  <a:schemeClr val="bg1"/>
                </a:solidFill>
                <a:latin typeface="Times New Roman" panose="02020603050405020304" pitchFamily="18" charset="0"/>
                <a:ea typeface="宋体" panose="02010600030101010101" pitchFamily="2" charset="-122"/>
              </a:rPr>
              <a:t>重金属、农药、挥发酚类、氰化物、砷化合物等污染物可在水生生物体内富集，造成其损害、死亡，破坏生态环境。</a:t>
            </a:r>
          </a:p>
        </p:txBody>
      </p:sp>
      <p:sp>
        <p:nvSpPr>
          <p:cNvPr id="67587" name="Rectangle 4"/>
          <p:cNvSpPr/>
          <p:nvPr/>
        </p:nvSpPr>
        <p:spPr>
          <a:xfrm>
            <a:off x="1042988" y="5300663"/>
            <a:ext cx="6248400" cy="822325"/>
          </a:xfrm>
          <a:prstGeom prst="rect">
            <a:avLst/>
          </a:prstGeom>
          <a:noFill/>
          <a:ln w="9525">
            <a:noFill/>
          </a:ln>
        </p:spPr>
        <p:txBody>
          <a:bodyPr lIns="93600" tIns="46800" rIns="93600" bIns="46800" anchor="t" anchorCtr="0">
            <a:spAutoFit/>
          </a:bodyPr>
          <a:lstStyle/>
          <a:p>
            <a:r>
              <a:rPr lang="zh-CN" altLang="en-US" sz="2000" dirty="0">
                <a:solidFill>
                  <a:schemeClr val="bg2"/>
                </a:solidFill>
                <a:latin typeface="Times New Roman" panose="02020603050405020304" pitchFamily="18" charset="0"/>
                <a:ea typeface="宋体" panose="02010600030101010101" pitchFamily="2" charset="-122"/>
              </a:rPr>
              <a:t>◆ </a:t>
            </a:r>
            <a:r>
              <a:rPr lang="zh-CN" altLang="en-US" sz="2400" dirty="0">
                <a:solidFill>
                  <a:schemeClr val="bg2"/>
                </a:solidFill>
                <a:latin typeface="Times New Roman" panose="02020603050405020304" pitchFamily="18" charset="0"/>
                <a:ea typeface="宋体" panose="02010600030101010101" pitchFamily="2" charset="-122"/>
              </a:rPr>
              <a:t>石油类污染可导致鱼类、水生生物死亡，还可引起水上火灾。</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内容占位符 2"/>
          <p:cNvSpPr>
            <a:spLocks noGrp="1"/>
          </p:cNvSpPr>
          <p:nvPr>
            <p:ph idx="1"/>
          </p:nvPr>
        </p:nvSpPr>
        <p:spPr>
          <a:xfrm>
            <a:off x="500063" y="2143125"/>
            <a:ext cx="8215312" cy="1857375"/>
          </a:xfrm>
          <a:solidFill>
            <a:srgbClr val="FFFF00"/>
          </a:solidFill>
          <a:ln/>
        </p:spPr>
        <p:txBody>
          <a:bodyPr vert="horz" wrap="square" lIns="91440" tIns="45720" rIns="91440" bIns="45720" anchor="t" anchorCtr="0"/>
          <a:lstStyle/>
          <a:p>
            <a:pPr>
              <a:buFont typeface="Wingdings" panose="05000000000000000000" pitchFamily="2" charset="2"/>
              <a:buNone/>
            </a:pPr>
            <a:r>
              <a:rPr lang="zh-CN" altLang="en-US" b="1" dirty="0"/>
              <a:t>    </a:t>
            </a:r>
            <a:r>
              <a:rPr lang="zh-CN" altLang="en-US" sz="3600" b="1" dirty="0"/>
              <a:t>废弃的危险化学品不得随意排放，须收集后交由有资质的危废处理单位进行处理。</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标题 1"/>
          <p:cNvSpPr>
            <a:spLocks noGrp="1"/>
          </p:cNvSpPr>
          <p:nvPr>
            <p:ph type="title"/>
          </p:nvPr>
        </p:nvSpPr>
        <p:spPr>
          <a:ln/>
        </p:spPr>
        <p:txBody>
          <a:bodyPr vert="horz" wrap="square" lIns="91440" tIns="45720" rIns="91440" bIns="45720" anchor="ctr" anchorCtr="0"/>
          <a:lstStyle/>
          <a:p>
            <a:r>
              <a:rPr lang="zh-CN" altLang="en-US" dirty="0"/>
              <a:t>严重污染环境罪入刑环境</a:t>
            </a:r>
          </a:p>
        </p:txBody>
      </p:sp>
      <p:sp>
        <p:nvSpPr>
          <p:cNvPr id="69634" name="内容占位符 2"/>
          <p:cNvSpPr>
            <a:spLocks noGrp="1"/>
          </p:cNvSpPr>
          <p:nvPr>
            <p:ph idx="1"/>
          </p:nvPr>
        </p:nvSpPr>
        <p:spPr>
          <a:ln/>
        </p:spPr>
        <p:txBody>
          <a:bodyPr vert="horz" wrap="square" lIns="91440" tIns="45720" rIns="91440" bIns="45720" anchor="t" anchorCtr="0"/>
          <a:lstStyle/>
          <a:p>
            <a:r>
              <a:rPr lang="zh-CN" altLang="en-US" sz="2400" dirty="0"/>
              <a:t>第一条 实施刑法第三百三十八条规定的行为，具有下列情形之一的，应当认定为“严重污染环境”： </a:t>
            </a:r>
          </a:p>
          <a:p>
            <a:r>
              <a:rPr lang="zh-CN" altLang="en-US" sz="2400" dirty="0"/>
              <a:t>（二）非法排放、倾倒、处置危险废物三吨以上的； </a:t>
            </a:r>
          </a:p>
          <a:p>
            <a:r>
              <a:rPr lang="zh-CN" altLang="en-US" sz="2400" dirty="0"/>
              <a:t>根据刑法第三百三十八条规定，排放、倾倒或者处置有放射性的废物、含传染病病原体的废物、有毒物质或者其他有害物质，严重污染环境的，处三年以下有期徒刑或者拘役，并处或者单处罚金。</a:t>
            </a:r>
            <a:endParaRPr lang="zh-CN" altLang="en-US" dirty="0"/>
          </a:p>
          <a:p>
            <a:r>
              <a:rPr lang="zh-CN" altLang="en-US" dirty="0"/>
              <a:t>　　</a:t>
            </a:r>
          </a:p>
          <a:p>
            <a:endParaRPr lang="zh-CN"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4"/>
          <p:cNvSpPr>
            <a:spLocks noGrp="1"/>
          </p:cNvSpPr>
          <p:nvPr>
            <p:ph type="title"/>
          </p:nvPr>
        </p:nvSpPr>
        <p:spPr>
          <a:xfrm>
            <a:off x="304800" y="1219200"/>
            <a:ext cx="3200400" cy="1219200"/>
          </a:xfrm>
          <a:solidFill>
            <a:srgbClr val="EAEAEA"/>
          </a:solidFill>
          <a:ln/>
        </p:spPr>
        <p:txBody>
          <a:bodyPr vert="horz" wrap="square" lIns="91440" tIns="45720" rIns="91440" bIns="45720" anchor="ctr" anchorCtr="0"/>
          <a:lstStyle/>
          <a:p>
            <a:r>
              <a:rPr lang="zh-CN" altLang="en-US" sz="3100" b="1" dirty="0">
                <a:solidFill>
                  <a:srgbClr val="CC0000"/>
                </a:solidFill>
              </a:rPr>
              <a:t>中国主要的</a:t>
            </a:r>
            <a:br>
              <a:rPr lang="zh-CN" altLang="en-US" sz="3100" b="1" dirty="0">
                <a:solidFill>
                  <a:srgbClr val="CC0000"/>
                </a:solidFill>
              </a:rPr>
            </a:br>
            <a:r>
              <a:rPr lang="zh-CN" altLang="en-US" sz="3100" b="1" dirty="0">
                <a:solidFill>
                  <a:srgbClr val="CC0000"/>
                </a:solidFill>
              </a:rPr>
              <a:t>化学品管理法规</a:t>
            </a:r>
          </a:p>
        </p:txBody>
      </p:sp>
      <p:sp>
        <p:nvSpPr>
          <p:cNvPr id="70658" name="Rectangle 5"/>
          <p:cNvSpPr>
            <a:spLocks noGrp="1"/>
          </p:cNvSpPr>
          <p:nvPr>
            <p:ph idx="1"/>
          </p:nvPr>
        </p:nvSpPr>
        <p:spPr>
          <a:xfrm>
            <a:off x="3581400" y="685800"/>
            <a:ext cx="5311775" cy="6172200"/>
          </a:xfrm>
          <a:solidFill>
            <a:schemeClr val="bg1"/>
          </a:solidFill>
          <a:ln/>
        </p:spPr>
        <p:txBody>
          <a:bodyPr vert="horz" wrap="square" lIns="91440" tIns="45720" rIns="91440" bIns="45720" anchor="t" anchorCtr="0"/>
          <a:lstStyle/>
          <a:p>
            <a:pPr>
              <a:buFont typeface="Wingdings" panose="05000000000000000000" pitchFamily="2" charset="2"/>
              <a:buNone/>
            </a:pPr>
            <a:r>
              <a:rPr lang="zh-CN" altLang="en-US" sz="2200" b="1" dirty="0">
                <a:solidFill>
                  <a:srgbClr val="FF0000"/>
                </a:solidFill>
              </a:rPr>
              <a:t>★危险化学品安全管理条例</a:t>
            </a:r>
          </a:p>
          <a:p>
            <a:pPr>
              <a:buFont typeface="Wingdings" panose="05000000000000000000" pitchFamily="2" charset="2"/>
              <a:buNone/>
            </a:pPr>
            <a:r>
              <a:rPr lang="zh-CN" altLang="en-US" sz="2200" b="1" dirty="0">
                <a:solidFill>
                  <a:srgbClr val="FF0000"/>
                </a:solidFill>
              </a:rPr>
              <a:t>★化学危险物品安全管理条例实施细则</a:t>
            </a:r>
          </a:p>
          <a:p>
            <a:pPr>
              <a:buFont typeface="Wingdings" panose="05000000000000000000" pitchFamily="2" charset="2"/>
              <a:buNone/>
            </a:pPr>
            <a:r>
              <a:rPr lang="zh-CN" altLang="en-US" sz="2200" b="1" dirty="0">
                <a:solidFill>
                  <a:srgbClr val="FF0000"/>
                </a:solidFill>
              </a:rPr>
              <a:t>★工作场所安全使用化学品规定</a:t>
            </a:r>
          </a:p>
          <a:p>
            <a:pPr>
              <a:buFont typeface="Wingdings" panose="05000000000000000000" pitchFamily="2" charset="2"/>
              <a:buNone/>
            </a:pPr>
            <a:r>
              <a:rPr lang="zh-CN" altLang="en-US" sz="2200" b="1" dirty="0">
                <a:solidFill>
                  <a:srgbClr val="FF0000"/>
                </a:solidFill>
              </a:rPr>
              <a:t>★危险货物运输规则</a:t>
            </a:r>
          </a:p>
          <a:p>
            <a:pPr>
              <a:buFont typeface="Wingdings" panose="05000000000000000000" pitchFamily="2" charset="2"/>
              <a:buNone/>
            </a:pPr>
            <a:r>
              <a:rPr lang="zh-CN" altLang="en-US" sz="2200" b="1" dirty="0">
                <a:solidFill>
                  <a:srgbClr val="FF0000"/>
                </a:solidFill>
              </a:rPr>
              <a:t>★易燃易爆化学品消防安全监督管理办法</a:t>
            </a:r>
          </a:p>
          <a:p>
            <a:pPr>
              <a:buFont typeface="Wingdings" panose="05000000000000000000" pitchFamily="2" charset="2"/>
              <a:buNone/>
            </a:pPr>
            <a:r>
              <a:rPr lang="zh-CN" altLang="en-US" sz="2200" b="1" dirty="0">
                <a:solidFill>
                  <a:srgbClr val="FF0000"/>
                </a:solidFill>
              </a:rPr>
              <a:t>★危险货物分类和品名编号（</a:t>
            </a:r>
            <a:r>
              <a:rPr lang="en-US" altLang="zh-CN" sz="2200" b="1" dirty="0">
                <a:solidFill>
                  <a:srgbClr val="FF0000"/>
                </a:solidFill>
              </a:rPr>
              <a:t>119</a:t>
            </a:r>
            <a:r>
              <a:rPr lang="zh-CN" altLang="en-US" sz="2200" b="1" dirty="0">
                <a:solidFill>
                  <a:srgbClr val="FF0000"/>
                </a:solidFill>
              </a:rPr>
              <a:t>）</a:t>
            </a:r>
          </a:p>
          <a:p>
            <a:pPr>
              <a:buFont typeface="Wingdings" panose="05000000000000000000" pitchFamily="2" charset="2"/>
              <a:buNone/>
            </a:pPr>
            <a:r>
              <a:rPr lang="zh-CN" altLang="en-US" sz="2200" b="1" dirty="0">
                <a:solidFill>
                  <a:srgbClr val="FF0000"/>
                </a:solidFill>
              </a:rPr>
              <a:t>★化学危险品经营许可证发放办法</a:t>
            </a:r>
          </a:p>
          <a:p>
            <a:pPr>
              <a:buFont typeface="Wingdings" panose="05000000000000000000" pitchFamily="2" charset="2"/>
              <a:buNone/>
            </a:pPr>
            <a:r>
              <a:rPr lang="zh-CN" altLang="en-US" sz="2200" b="1" dirty="0">
                <a:solidFill>
                  <a:srgbClr val="FF0000"/>
                </a:solidFill>
              </a:rPr>
              <a:t>★化学工业毒物登记管理办法</a:t>
            </a:r>
          </a:p>
          <a:p>
            <a:pPr>
              <a:buFont typeface="Wingdings" panose="05000000000000000000" pitchFamily="2" charset="2"/>
              <a:buNone/>
            </a:pPr>
            <a:r>
              <a:rPr lang="zh-CN" altLang="en-US" sz="2200" b="1" dirty="0">
                <a:solidFill>
                  <a:srgbClr val="FF0000"/>
                </a:solidFill>
              </a:rPr>
              <a:t>★中华人民共和国环境保护法</a:t>
            </a:r>
          </a:p>
          <a:p>
            <a:pPr>
              <a:buFont typeface="Wingdings" panose="05000000000000000000" pitchFamily="2" charset="2"/>
              <a:buNone/>
            </a:pPr>
            <a:r>
              <a:rPr lang="zh-CN" altLang="en-US" sz="2200" b="1" dirty="0">
                <a:solidFill>
                  <a:srgbClr val="FF0000"/>
                </a:solidFill>
              </a:rPr>
              <a:t>★危险货物包装标志（</a:t>
            </a:r>
            <a:r>
              <a:rPr lang="en-US" altLang="zh-CN" sz="2200" b="1" dirty="0">
                <a:solidFill>
                  <a:srgbClr val="FF0000"/>
                </a:solidFill>
              </a:rPr>
              <a:t>P131</a:t>
            </a:r>
            <a:r>
              <a:rPr lang="zh-CN" altLang="en-US" sz="2200" b="1" dirty="0">
                <a:solidFill>
                  <a:srgbClr val="FF0000"/>
                </a:solidFill>
              </a:rPr>
              <a:t>）</a:t>
            </a:r>
          </a:p>
          <a:p>
            <a:pPr>
              <a:buFont typeface="Wingdings" panose="05000000000000000000" pitchFamily="2" charset="2"/>
              <a:buNone/>
            </a:pPr>
            <a:r>
              <a:rPr lang="zh-CN" altLang="en-US" sz="2200" b="1" dirty="0">
                <a:solidFill>
                  <a:srgbClr val="FF0000"/>
                </a:solidFill>
              </a:rPr>
              <a:t>★道路危险货物运输管理规定（</a:t>
            </a:r>
            <a:r>
              <a:rPr lang="en-US" altLang="zh-CN" sz="2200" b="1" dirty="0">
                <a:solidFill>
                  <a:srgbClr val="FF0000"/>
                </a:solidFill>
              </a:rPr>
              <a:t>P154</a:t>
            </a:r>
            <a:r>
              <a:rPr lang="zh-CN" altLang="en-US" sz="2200" b="1" dirty="0">
                <a:solidFill>
                  <a:srgbClr val="FF0000"/>
                </a:solidFill>
              </a:rPr>
              <a:t>）</a:t>
            </a:r>
          </a:p>
          <a:p>
            <a:pPr>
              <a:buFont typeface="Wingdings" panose="05000000000000000000" pitchFamily="2" charset="2"/>
              <a:buNone/>
            </a:pPr>
            <a:r>
              <a:rPr lang="zh-CN" altLang="en-US" sz="2200" b="1" dirty="0">
                <a:solidFill>
                  <a:srgbClr val="FF0000"/>
                </a:solidFill>
              </a:rPr>
              <a:t>★道路运输危险货物车辆</a:t>
            </a:r>
            <a:r>
              <a:rPr lang="zh-CN" altLang="en-US" sz="2200" b="1" dirty="0">
                <a:solidFill>
                  <a:srgbClr val="FDF4E3"/>
                </a:solidFill>
              </a:rPr>
              <a:t>标志（</a:t>
            </a:r>
            <a:r>
              <a:rPr lang="en-US" altLang="zh-CN" sz="2200" b="1" dirty="0">
                <a:solidFill>
                  <a:srgbClr val="FDF4E3"/>
                </a:solidFill>
              </a:rPr>
              <a:t>P160</a:t>
            </a:r>
            <a:r>
              <a:rPr lang="zh-CN" altLang="en-US" sz="2200" b="1" dirty="0">
                <a:solidFill>
                  <a:srgbClr val="FDF4E3"/>
                </a:solidFill>
              </a:rPr>
              <a:t>）</a:t>
            </a:r>
          </a:p>
        </p:txBody>
      </p:sp>
      <p:pic>
        <p:nvPicPr>
          <p:cNvPr id="70659" name="Picture 6" descr="BL00381_"/>
          <p:cNvPicPr>
            <a:picLocks noChangeAspect="1"/>
          </p:cNvPicPr>
          <p:nvPr/>
        </p:nvPicPr>
        <p:blipFill>
          <a:blip r:embed="rId2"/>
          <a:stretch>
            <a:fillRect/>
          </a:stretch>
        </p:blipFill>
        <p:spPr>
          <a:xfrm>
            <a:off x="609600" y="5075238"/>
            <a:ext cx="2133600" cy="1192212"/>
          </a:xfrm>
          <a:prstGeom prst="rect">
            <a:avLst/>
          </a:prstGeom>
          <a:noFill/>
          <a:ln w="9525">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Oval 2"/>
          <p:cNvSpPr/>
          <p:nvPr/>
        </p:nvSpPr>
        <p:spPr>
          <a:xfrm>
            <a:off x="4716463" y="4870450"/>
            <a:ext cx="3581400" cy="1066800"/>
          </a:xfrm>
          <a:prstGeom prst="ellipse">
            <a:avLst/>
          </a:prstGeom>
          <a:solidFill>
            <a:srgbClr val="969696"/>
          </a:solidFill>
          <a:ln w="9525">
            <a:noFill/>
          </a:ln>
        </p:spPr>
        <p:txBody>
          <a:bodyPr wrap="none" anchor="ctr" anchorCtr="0"/>
          <a:lstStyle/>
          <a:p>
            <a:endParaRPr lang="zh-CN" altLang="en-US" dirty="0">
              <a:latin typeface="Arial" panose="020B0604020202020204" pitchFamily="34" charset="0"/>
              <a:ea typeface="宋体" panose="02010600030101010101" pitchFamily="2" charset="-122"/>
            </a:endParaRPr>
          </a:p>
        </p:txBody>
      </p:sp>
      <p:sp>
        <p:nvSpPr>
          <p:cNvPr id="71682" name="Oval 3"/>
          <p:cNvSpPr/>
          <p:nvPr/>
        </p:nvSpPr>
        <p:spPr>
          <a:xfrm>
            <a:off x="4716463" y="4797425"/>
            <a:ext cx="3505200" cy="1143000"/>
          </a:xfrm>
          <a:prstGeom prst="ellipse">
            <a:avLst/>
          </a:prstGeom>
          <a:solidFill>
            <a:srgbClr val="EAEAEA"/>
          </a:solidFill>
          <a:ln w="9525">
            <a:noFill/>
          </a:ln>
        </p:spPr>
        <p:txBody>
          <a:bodyPr wrap="none" anchor="ctr" anchorCtr="0"/>
          <a:lstStyle/>
          <a:p>
            <a:endParaRPr lang="zh-CN" altLang="en-US" dirty="0">
              <a:latin typeface="Arial" panose="020B0604020202020204" pitchFamily="34" charset="0"/>
              <a:ea typeface="宋体" panose="02010600030101010101" pitchFamily="2" charset="-122"/>
            </a:endParaRPr>
          </a:p>
        </p:txBody>
      </p:sp>
      <p:sp>
        <p:nvSpPr>
          <p:cNvPr id="71683" name="Rectangle 7"/>
          <p:cNvSpPr>
            <a:spLocks noGrp="1"/>
          </p:cNvSpPr>
          <p:nvPr>
            <p:ph type="title"/>
          </p:nvPr>
        </p:nvSpPr>
        <p:spPr>
          <a:xfrm>
            <a:off x="5292725" y="4797425"/>
            <a:ext cx="2743200" cy="1143000"/>
          </a:xfrm>
          <a:ln/>
        </p:spPr>
        <p:txBody>
          <a:bodyPr vert="horz" wrap="square" lIns="91440" tIns="45720" rIns="91440" bIns="45720" anchor="ctr" anchorCtr="0"/>
          <a:lstStyle/>
          <a:p>
            <a:r>
              <a:rPr lang="zh-CN" altLang="en-US" sz="2800" b="1" dirty="0">
                <a:solidFill>
                  <a:srgbClr val="CC0000"/>
                </a:solidFill>
              </a:rPr>
              <a:t>中国主要的</a:t>
            </a:r>
            <a:br>
              <a:rPr lang="zh-CN" altLang="en-US" sz="2800" b="1" dirty="0">
                <a:solidFill>
                  <a:srgbClr val="CC0000"/>
                </a:solidFill>
              </a:rPr>
            </a:br>
            <a:r>
              <a:rPr lang="zh-CN" altLang="en-US" sz="2800" b="1" dirty="0">
                <a:solidFill>
                  <a:srgbClr val="CC0000"/>
                </a:solidFill>
              </a:rPr>
              <a:t>化学品安全标准</a:t>
            </a:r>
          </a:p>
        </p:txBody>
      </p:sp>
      <p:sp>
        <p:nvSpPr>
          <p:cNvPr id="71684" name="Rectangle 5"/>
          <p:cNvSpPr>
            <a:spLocks noGrp="1"/>
          </p:cNvSpPr>
          <p:nvPr>
            <p:ph idx="1"/>
          </p:nvPr>
        </p:nvSpPr>
        <p:spPr>
          <a:xfrm>
            <a:off x="685800" y="990600"/>
            <a:ext cx="7848600" cy="3810000"/>
          </a:xfrm>
          <a:solidFill>
            <a:schemeClr val="bg1"/>
          </a:solidFill>
          <a:ln/>
        </p:spPr>
        <p:txBody>
          <a:bodyPr vert="horz" wrap="square" lIns="91440" tIns="45720" rIns="91440" bIns="45720" anchor="t" anchorCtr="0"/>
          <a:lstStyle/>
          <a:p>
            <a:pPr>
              <a:lnSpc>
                <a:spcPct val="80000"/>
              </a:lnSpc>
              <a:buFont typeface="Wingdings" panose="05000000000000000000" pitchFamily="2" charset="2"/>
              <a:buNone/>
            </a:pPr>
            <a:endParaRPr lang="en-US" altLang="zh-CN" sz="2200" b="1" dirty="0">
              <a:solidFill>
                <a:srgbClr val="FDF4E3"/>
              </a:solidFill>
            </a:endParaRP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危险货物分类与品名</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6944-86</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危险货物命名原则</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7694-87</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危险货物品名表</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12268-90</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常用危险化学品的分类及标志</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13690-92</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职业性接触毒物危害程度分级</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5044-85</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危险货物运输包装类别划分原则</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GB/T 15089-94</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常用化学危险物品贮存通则</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15630-95</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化学品安全标签编写规定</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15258-1999</a:t>
            </a:r>
            <a:r>
              <a:rPr lang="zh-CN" altLang="en-US" sz="2200" b="1" dirty="0">
                <a:solidFill>
                  <a:srgbClr val="FF0000"/>
                </a:solidFill>
              </a:rPr>
              <a:t>）</a:t>
            </a:r>
          </a:p>
          <a:p>
            <a:pPr>
              <a:lnSpc>
                <a:spcPct val="80000"/>
              </a:lnSpc>
              <a:buFont typeface="Wingdings" panose="05000000000000000000" pitchFamily="2" charset="2"/>
              <a:buNone/>
            </a:pPr>
            <a:r>
              <a:rPr lang="zh-CN" altLang="en-US" sz="2200" b="1" dirty="0">
                <a:solidFill>
                  <a:srgbClr val="FF0000"/>
                </a:solidFill>
              </a:rPr>
              <a:t>★</a:t>
            </a:r>
            <a:r>
              <a:rPr lang="en-US" altLang="zh-CN" sz="2200" b="1" dirty="0">
                <a:solidFill>
                  <a:srgbClr val="FF0000"/>
                </a:solidFill>
              </a:rPr>
              <a:t>《</a:t>
            </a:r>
            <a:r>
              <a:rPr lang="zh-CN" altLang="en-US" sz="2200" b="1" dirty="0">
                <a:solidFill>
                  <a:srgbClr val="FF0000"/>
                </a:solidFill>
              </a:rPr>
              <a:t>化学品安全技术说明书编写规定</a:t>
            </a:r>
            <a:r>
              <a:rPr lang="en-US" altLang="zh-CN" sz="2200" b="1" dirty="0">
                <a:solidFill>
                  <a:srgbClr val="FF0000"/>
                </a:solidFill>
              </a:rPr>
              <a:t>》</a:t>
            </a:r>
            <a:r>
              <a:rPr lang="zh-CN" altLang="en-US" sz="2200" b="1" dirty="0">
                <a:solidFill>
                  <a:srgbClr val="FF0000"/>
                </a:solidFill>
              </a:rPr>
              <a:t>（</a:t>
            </a:r>
            <a:r>
              <a:rPr lang="en-US" altLang="zh-CN" sz="2200" b="1" dirty="0">
                <a:solidFill>
                  <a:srgbClr val="FF0000"/>
                </a:solidFill>
              </a:rPr>
              <a:t>GB 16483-2000</a:t>
            </a:r>
            <a:r>
              <a:rPr lang="zh-CN" altLang="en-US" sz="2200" b="1" dirty="0">
                <a:solidFill>
                  <a:srgbClr val="FDF4E3"/>
                </a:solidFill>
              </a:rPr>
              <a:t>）</a:t>
            </a:r>
          </a:p>
        </p:txBody>
      </p:sp>
      <p:sp>
        <p:nvSpPr>
          <p:cNvPr id="71685" name="Rectangle 6"/>
          <p:cNvSpPr/>
          <p:nvPr/>
        </p:nvSpPr>
        <p:spPr>
          <a:xfrm>
            <a:off x="152400" y="4648200"/>
            <a:ext cx="2209800" cy="914400"/>
          </a:xfrm>
          <a:prstGeom prst="rect">
            <a:avLst/>
          </a:prstGeom>
          <a:noFill/>
          <a:ln w="9525">
            <a:noFill/>
          </a:ln>
        </p:spPr>
        <p:txBody>
          <a:bodyPr anchor="ctr" anchorCtr="0"/>
          <a:lstStyle/>
          <a:p>
            <a:pPr algn="ctr"/>
            <a:endParaRPr lang="en-US" altLang="zh-CN" sz="2400" b="1" dirty="0">
              <a:solidFill>
                <a:schemeClr val="tx2"/>
              </a:solidFill>
              <a:latin typeface="Times New Roman" panose="02020603050405020304" pitchFamily="18" charset="0"/>
              <a:ea typeface="宋体" panose="02010600030101010101" pitchFamily="2" charset="-122"/>
            </a:endParaRPr>
          </a:p>
        </p:txBody>
      </p:sp>
      <p:pic>
        <p:nvPicPr>
          <p:cNvPr id="71686" name="Picture 8" descr="BL00381_"/>
          <p:cNvPicPr>
            <a:picLocks noChangeAspect="1"/>
          </p:cNvPicPr>
          <p:nvPr/>
        </p:nvPicPr>
        <p:blipFill>
          <a:blip r:embed="rId2"/>
          <a:stretch>
            <a:fillRect/>
          </a:stretch>
        </p:blipFill>
        <p:spPr>
          <a:xfrm>
            <a:off x="900113" y="4797425"/>
            <a:ext cx="2133600" cy="1192213"/>
          </a:xfrm>
          <a:prstGeom prst="rect">
            <a:avLst/>
          </a:prstGeom>
          <a:noFill/>
          <a:ln w="9525">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p:nvPr/>
        </p:nvSpPr>
        <p:spPr>
          <a:xfrm>
            <a:off x="2514600" y="1600200"/>
            <a:ext cx="6096000" cy="4267200"/>
          </a:xfrm>
          <a:prstGeom prst="rect">
            <a:avLst/>
          </a:prstGeom>
          <a:solidFill>
            <a:srgbClr val="00FF00"/>
          </a:solidFill>
          <a:ln w="9525">
            <a:noFill/>
          </a:ln>
        </p:spPr>
        <p:txBody>
          <a:bodyPr anchor="t" anchorCtr="0"/>
          <a:lstStyle/>
          <a:p>
            <a:pPr marL="342900" indent="-342900">
              <a:spcBef>
                <a:spcPct val="20000"/>
              </a:spcBef>
              <a:buClr>
                <a:schemeClr val="accent2"/>
              </a:buClr>
              <a:buSzPct val="80000"/>
              <a:buFont typeface="Wingdings" panose="05000000000000000000" pitchFamily="2" charset="2"/>
              <a:buChar char="l"/>
            </a:pPr>
            <a:r>
              <a:rPr lang="zh-CN" altLang="en-US" sz="2800" dirty="0">
                <a:solidFill>
                  <a:srgbClr val="0000CC"/>
                </a:solidFill>
                <a:latin typeface="Times New Roman" panose="02020603050405020304" pitchFamily="18" charset="0"/>
                <a:ea typeface="宋体" panose="02010600030101010101" pitchFamily="2" charset="-122"/>
              </a:rPr>
              <a:t>国际劳工组织于１９９０年６月２６日在日内瓦，制定了１７０号公约。</a:t>
            </a:r>
          </a:p>
          <a:p>
            <a:pPr marL="342900" indent="-342900">
              <a:spcBef>
                <a:spcPct val="20000"/>
              </a:spcBef>
              <a:buClr>
                <a:schemeClr val="accent2"/>
              </a:buClr>
              <a:buSzPct val="80000"/>
              <a:buFont typeface="Wingdings" panose="05000000000000000000" pitchFamily="2" charset="2"/>
              <a:buChar char="l"/>
            </a:pPr>
            <a:r>
              <a:rPr lang="zh-CN" altLang="en-US" sz="2800" dirty="0">
                <a:solidFill>
                  <a:srgbClr val="0000CC"/>
                </a:solidFill>
                <a:latin typeface="Times New Roman" panose="02020603050405020304" pitchFamily="18" charset="0"/>
                <a:ea typeface="宋体" panose="02010600030101010101" pitchFamily="2" charset="-122"/>
              </a:rPr>
              <a:t>我国于１９９４年１０月２７日全国人大八届十次会议批准，我国承认并实施该公约</a:t>
            </a:r>
          </a:p>
          <a:p>
            <a:pPr marL="342900" indent="-342900">
              <a:spcBef>
                <a:spcPct val="20000"/>
              </a:spcBef>
              <a:buClr>
                <a:schemeClr val="accent2"/>
              </a:buClr>
              <a:buSzPct val="80000"/>
              <a:buFont typeface="Wingdings" panose="05000000000000000000" pitchFamily="2" charset="2"/>
              <a:buChar char="l"/>
            </a:pPr>
            <a:r>
              <a:rPr lang="zh-CN" altLang="en-US" sz="2800" dirty="0">
                <a:solidFill>
                  <a:srgbClr val="0000CC"/>
                </a:solidFill>
                <a:latin typeface="Times New Roman" panose="02020603050405020304" pitchFamily="18" charset="0"/>
                <a:ea typeface="宋体" panose="02010600030101010101" pitchFamily="2" charset="-122"/>
              </a:rPr>
              <a:t>公约共分七个部分，强调了政府、雇主、工人三方的责任、义务、权力。</a:t>
            </a:r>
          </a:p>
        </p:txBody>
      </p:sp>
      <p:pic>
        <p:nvPicPr>
          <p:cNvPr id="72706" name="Picture 3" descr="BS00554_"/>
          <p:cNvPicPr>
            <a:picLocks noChangeAspect="1"/>
          </p:cNvPicPr>
          <p:nvPr/>
        </p:nvPicPr>
        <p:blipFill>
          <a:blip r:embed="rId2"/>
          <a:stretch>
            <a:fillRect/>
          </a:stretch>
        </p:blipFill>
        <p:spPr>
          <a:xfrm>
            <a:off x="533400" y="2133600"/>
            <a:ext cx="1676400" cy="3706813"/>
          </a:xfrm>
          <a:prstGeom prst="rect">
            <a:avLst/>
          </a:prstGeom>
          <a:noFill/>
          <a:ln w="9525">
            <a:noFill/>
          </a:ln>
        </p:spPr>
      </p:pic>
      <p:sp>
        <p:nvSpPr>
          <p:cNvPr id="72707" name="Rectangle 4"/>
          <p:cNvSpPr>
            <a:spLocks noGrp="1"/>
          </p:cNvSpPr>
          <p:nvPr>
            <p:ph type="title"/>
          </p:nvPr>
        </p:nvSpPr>
        <p:spPr>
          <a:xfrm>
            <a:off x="971550" y="785813"/>
            <a:ext cx="8172450" cy="692150"/>
          </a:xfrm>
          <a:ln/>
        </p:spPr>
        <p:txBody>
          <a:bodyPr vert="horz" wrap="square" lIns="91440" tIns="45720" rIns="91440" bIns="45720" anchor="ctr" anchorCtr="0"/>
          <a:lstStyle/>
          <a:p>
            <a:r>
              <a:rPr lang="en-US" altLang="zh-CN" sz="3200" dirty="0"/>
              <a:t>170</a:t>
            </a:r>
            <a:r>
              <a:rPr lang="zh-CN" altLang="en-US" sz="3200" dirty="0"/>
              <a:t>号公约</a:t>
            </a:r>
            <a:r>
              <a:rPr lang="en-US" altLang="zh-CN" sz="3200" dirty="0"/>
              <a:t>《</a:t>
            </a:r>
            <a:r>
              <a:rPr lang="zh-CN" altLang="en-US" sz="3200" dirty="0"/>
              <a:t>作业场所安全使用化学品公约</a:t>
            </a:r>
            <a:r>
              <a:rPr lang="en-US" altLang="zh-CN" sz="3200" dirty="0"/>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4"/>
          <p:cNvSpPr/>
          <p:nvPr/>
        </p:nvSpPr>
        <p:spPr>
          <a:xfrm>
            <a:off x="3347864" y="2924944"/>
            <a:ext cx="3583032" cy="1107996"/>
          </a:xfrm>
          <a:prstGeom prst="rect">
            <a:avLst/>
          </a:prstGeom>
          <a:noFill/>
          <a:ln w="9525">
            <a:noFill/>
          </a:ln>
        </p:spPr>
        <p:txBody>
          <a:bodyPr wrap="none" anchor="t" anchorCtr="0">
            <a:spAutoFit/>
          </a:bodyPr>
          <a:lstStyle/>
          <a:p>
            <a:r>
              <a:rPr lang="zh-CN" altLang="en-US" sz="6600" b="1" dirty="0">
                <a:solidFill>
                  <a:srgbClr val="0000CC"/>
                </a:solidFill>
                <a:latin typeface="Arial Black" panose="020B0A04020102020204" pitchFamily="34" charset="0"/>
                <a:ea typeface="宋体" panose="02010600030101010101" pitchFamily="2" charset="-122"/>
              </a:rPr>
              <a:t>谢谢聆听</a:t>
            </a:r>
            <a:endParaRPr lang="en-US" altLang="zh-CN" sz="6600" b="1" dirty="0">
              <a:solidFill>
                <a:srgbClr val="0000CC"/>
              </a:solidFill>
              <a:latin typeface="Arial Black" panose="020B0A04020102020204" pitchFamily="34" charset="0"/>
              <a:ea typeface="宋体" panose="02010600030101010101" pitchFamily="2" charset="-122"/>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493"/>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493"/>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custom"/>
  <p:tag name="KSO_WM_TEMPLATE_INDEX" val="20204493"/>
  <p:tag name="KSO_WM_TEMPLATE_SUBCATEGORY" val="0"/>
  <p:tag name="KSO_WM_TEMPLATE_MASTER_TYPE" val="1"/>
  <p:tag name="KSO_WM_TEMPLATE_COLOR_TYPE" val="1"/>
  <p:tag name="KSO_WM_TEMPLATE_MASTER_THUMB_INDEX" val="12"/>
  <p:tag name="KSO_WM_TEMPLATE_THUMBS_INDEX" val="1、4、7、9、11、12、13、15、16、17、18、19、22、27、30、32、33、34"/>
</p:tagLst>
</file>

<file path=ppt/tags/tag7.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SUBCATEGORY" val="0"/>
  <p:tag name="KSO_WM_SLIDE_ITEM_CNT" val="0"/>
  <p:tag name="KSO_WM_SLIDE_INDEX" val="1"/>
  <p:tag name="KSO_WM_TAG_VERSION" val="1.0"/>
  <p:tag name="KSO_WM_SLIDE_TYPE" val="title"/>
  <p:tag name="KSO_WM_SLIDE_SUBTYPE" val="pureTxt"/>
  <p:tag name="KSO_WM_SLIDE_LAYOUT" val="a"/>
  <p:tag name="KSO_WM_SLIDE_LAYOUT_CNT" val="1"/>
  <p:tag name="KSO_WM_TEMPLATE_MASTER_TYPE" val="1"/>
  <p:tag name="KSO_WM_TEMPLATE_COLOR_TYPE" val="1"/>
  <p:tag name="KSO_WM_TEMPLATE_CATEGORY" val="custom"/>
  <p:tag name="KSO_WM_TEMPLATE_INDEX" val="20204493"/>
  <p:tag name="KSO_WM_SLIDE_ID" val="custom20204493_1"/>
  <p:tag name="KSO_WM_TEMPLATE_MASTER_THUMB_INDEX" val="12"/>
  <p:tag name="KSO_WM_TEMPLATE_THUMBS_INDEX" val="1、4、7、9、11、12、13、15、16、17、18、19、22、27、30、32、33、34"/>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14"/>
  <p:tag name="KSO_WM_UNIT_TYPE" val="a"/>
  <p:tag name="KSO_WM_UNIT_INDEX" val="1"/>
  <p:tag name="KSO_WM_UNIT_PRESET_TEXT" val="大数据云计算"/>
  <p:tag name="KSO_WM_TEMPLATE_CATEGORY" val="custom"/>
  <p:tag name="KSO_WM_TEMPLATE_INDEX" val="20204493"/>
  <p:tag name="KSO_WM_UNIT_ID" val="custom20204493_1*a*1"/>
  <p:tag name="KSO_WM_UNIT_TEXT_FILL_FORE_SCHEMECOLOR_INDEX_BRIGHTNESS" val="0"/>
  <p:tag name="KSO_WM_UNIT_TEXT_FILL_FORE_SCHEMECOLOR_INDEX" val="2"/>
  <p:tag name="KSO_WM_UNIT_TEXT_FILL_TYPE" val="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
      <a:dk1>
        <a:srgbClr val="000000"/>
      </a:dk1>
      <a:lt1>
        <a:srgbClr val="FFFFFF"/>
      </a:lt1>
      <a:dk2>
        <a:srgbClr val="F0EEEC"/>
      </a:dk2>
      <a:lt2>
        <a:srgbClr val="FFFFFF"/>
      </a:lt2>
      <a:accent1>
        <a:srgbClr val="EE7E30"/>
      </a:accent1>
      <a:accent2>
        <a:srgbClr val="C18735"/>
      </a:accent2>
      <a:accent3>
        <a:srgbClr val="948F3B"/>
      </a:accent3>
      <a:accent4>
        <a:srgbClr val="689840"/>
      </a:accent4>
      <a:accent5>
        <a:srgbClr val="3B6E46"/>
      </a:accent5>
      <a:accent6>
        <a:srgbClr val="0DA34A"/>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5099</Words>
  <PresentationFormat>全屏显示(4:3)</PresentationFormat>
  <Paragraphs>422</Paragraphs>
  <Slides>64</Slides>
  <Notes>6</Notes>
  <HiddenSlides>0</HiddenSlides>
  <MMClips>0</MMClips>
  <ScaleCrop>false</ScaleCrop>
  <HeadingPairs>
    <vt:vector size="8" baseType="variant">
      <vt:variant>
        <vt:lpstr>已用的字体</vt:lpstr>
      </vt:variant>
      <vt:variant>
        <vt:i4>12</vt:i4>
      </vt:variant>
      <vt:variant>
        <vt:lpstr>主题</vt:lpstr>
      </vt:variant>
      <vt:variant>
        <vt:i4>2</vt:i4>
      </vt:variant>
      <vt:variant>
        <vt:lpstr>嵌入 OLE 服务器</vt:lpstr>
      </vt:variant>
      <vt:variant>
        <vt:i4>2</vt:i4>
      </vt:variant>
      <vt:variant>
        <vt:lpstr>幻灯片标题</vt:lpstr>
      </vt:variant>
      <vt:variant>
        <vt:i4>64</vt:i4>
      </vt:variant>
    </vt:vector>
  </HeadingPairs>
  <TitlesOfParts>
    <vt:vector size="80" baseType="lpstr">
      <vt:lpstr>Switzerland</vt:lpstr>
      <vt:lpstr>仿宋_GB2312</vt:lpstr>
      <vt:lpstr>黑体</vt:lpstr>
      <vt:lpstr>楷体</vt:lpstr>
      <vt:lpstr>楷体_GB2312</vt:lpstr>
      <vt:lpstr>隶书</vt:lpstr>
      <vt:lpstr>宋体</vt:lpstr>
      <vt:lpstr>Arial</vt:lpstr>
      <vt:lpstr>Arial Black</vt:lpstr>
      <vt:lpstr>Calibri</vt:lpstr>
      <vt:lpstr>Times New Roman</vt:lpstr>
      <vt:lpstr>Wingdings</vt:lpstr>
      <vt:lpstr>自定义设计方案</vt:lpstr>
      <vt:lpstr>1_Office 主题​​</vt:lpstr>
      <vt:lpstr>MSPhotoEd.3</vt:lpstr>
      <vt:lpstr>CDraw5</vt:lpstr>
      <vt:lpstr>危险化学品及危废培训</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化学品危险性分类</vt:lpstr>
      <vt:lpstr>压缩气体和液化气体</vt:lpstr>
      <vt:lpstr>压缩气体和液化气体</vt:lpstr>
      <vt:lpstr>易燃液体</vt:lpstr>
      <vt:lpstr>易燃固体、自燃物品和遇湿易燃物品</vt:lpstr>
      <vt:lpstr>氧化剂和 有机过氧化物</vt:lpstr>
      <vt:lpstr>毒害品和 感染性物品</vt:lpstr>
      <vt:lpstr>毒害品分三级</vt:lpstr>
      <vt:lpstr>放射性物品</vt:lpstr>
      <vt:lpstr>腐蚀品</vt:lpstr>
      <vt:lpstr>PowerPoint 演示文稿</vt:lpstr>
      <vt:lpstr>PowerPoint 演示文稿</vt:lpstr>
      <vt:lpstr>安全标签</vt:lpstr>
      <vt:lpstr>标  签  格  式</vt:lpstr>
      <vt:lpstr>其它安全标签</vt:lpstr>
      <vt:lpstr>PowerPoint 演示文稿</vt:lpstr>
      <vt:lpstr>PowerPoint 演示文稿</vt:lpstr>
      <vt:lpstr>安全技术说明书的主要作用</vt:lpstr>
      <vt:lpstr>安全技术说明书的结构</vt:lpstr>
      <vt:lpstr>安全技术说明书内容</vt:lpstr>
      <vt:lpstr>PowerPoint 演示文稿</vt:lpstr>
      <vt:lpstr>PowerPoint 演示文稿</vt:lpstr>
      <vt:lpstr>PowerPoint 演示文稿</vt:lpstr>
      <vt:lpstr>危险货物包装标志</vt:lpstr>
      <vt:lpstr>危险货物包装标志</vt:lpstr>
      <vt:lpstr>PowerPoint 演示文稿</vt:lpstr>
      <vt:lpstr>PowerPoint 演示文稿</vt:lpstr>
      <vt:lpstr>1．温度</vt:lpstr>
      <vt:lpstr> 2．明火和电火 </vt:lpstr>
      <vt:lpstr>3．机械力</vt:lpstr>
      <vt:lpstr> 4．空气、水和杂质</vt:lpstr>
      <vt:lpstr>注意事项</vt:lpstr>
      <vt:lpstr>PowerPoint 演示文稿</vt:lpstr>
      <vt:lpstr>PowerPoint 演示文稿</vt:lpstr>
      <vt:lpstr>PowerPoint 演示文稿</vt:lpstr>
      <vt:lpstr>呼吸器的种类</vt:lpstr>
      <vt:lpstr>其他个体防护用品</vt:lpstr>
      <vt:lpstr>化学事故应急救援的基本任务</vt:lpstr>
      <vt:lpstr>发生化学事故</vt:lpstr>
      <vt:lpstr>紧急疏散</vt:lpstr>
      <vt:lpstr>处置措施简介 </vt:lpstr>
      <vt:lpstr>处置措施简介</vt:lpstr>
      <vt:lpstr>处置措施简介</vt:lpstr>
      <vt:lpstr>PowerPoint 演示文稿</vt:lpstr>
      <vt:lpstr>进入生态环境的途径</vt:lpstr>
      <vt:lpstr>人体暴露方式的典型模式</vt:lpstr>
      <vt:lpstr>◆ 危险化学品的污染危害</vt:lpstr>
      <vt:lpstr>PowerPoint 演示文稿</vt:lpstr>
      <vt:lpstr>PowerPoint 演示文稿</vt:lpstr>
      <vt:lpstr>PowerPoint 演示文稿</vt:lpstr>
      <vt:lpstr>严重污染环境罪入刑环境</vt:lpstr>
      <vt:lpstr>中国主要的 化学品管理法规</vt:lpstr>
      <vt:lpstr>中国主要的 化学品安全标准</vt:lpstr>
      <vt:lpstr>170号公约《作业场所安全使用化学品公约》</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2021-06-07T04:11:53Z</dcterms:created>
  <dcterms:modified xsi:type="dcterms:W3CDTF">2023-07-18T21:58:45Z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2052-11.1.0.10578</vt:lpwstr>
  </property>
  <property fmtid="{D5CDD505-2E9C-101B-9397-08002B2CF9AE}" pid="3" name="KSOSaveFontToCloudKey">
    <vt:lpwstr>259347719_btnclosed</vt:lpwstr>
  </property>
  <property fmtid="{D5CDD505-2E9C-101B-9397-08002B2CF9AE}" pid="4" name="ICV">
    <vt:lpwstr>CDD4A28DAE86421BBD0DEA254570DC92</vt:lpwstr>
  </property>
</Properties>
</file>