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notesSlides/notesSlide1.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2"/>
  </p:sldMasterIdLst>
  <p:notesMasterIdLst>
    <p:notesMasterId r:id="rId51"/>
  </p:notesMasterIdLst>
  <p:handoutMasterIdLst>
    <p:handoutMasterId r:id="rId52"/>
  </p:handoutMasterIdLst>
  <p:sldIdLst>
    <p:sldId id="262" r:id="rId3"/>
    <p:sldId id="263" r:id="rId4"/>
    <p:sldId id="264" r:id="rId5"/>
    <p:sldId id="265"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4" r:id="rId45"/>
    <p:sldId id="305" r:id="rId46"/>
    <p:sldId id="306" r:id="rId47"/>
    <p:sldId id="307" r:id="rId48"/>
    <p:sldId id="308" r:id="rId49"/>
    <p:sldId id="309" r:id="rId5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5" userDrawn="1">
          <p15:clr>
            <a:srgbClr val="A4A3A4"/>
          </p15:clr>
        </p15:guide>
        <p15:guide id="2" pos="384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3" name="王梓" initials="王" lastIdx="0" clrIdx="42"/>
  <p:cmAuthor id="1" name="汤华[COFCO\thua]" initials="t" lastIdx="0" clrIdx="0"/>
  <p:cmAuthor id="44" name="G ZZZZ" initials="G" lastIdx="0" clrIdx="43"/>
  <p:cmAuthor id="2" name="tao jin hua" initials="tjh" lastIdx="0" clrIdx="1"/>
  <p:cmAuthor id="45" name="未知用户1" initials="未知用户1" lastIdx="0" clrIdx="44"/>
  <p:cmAuthor id="3" name="作者" initials="A" lastIdx="0" clrIdx="2"/>
  <p:cmAuthor id="4" name="lu jian" initials="l" lastIdx="0" clrIdx="3"/>
  <p:cmAuthor id="5" name="Administrator" initials="A" lastIdx="0" clrIdx="4"/>
  <p:cmAuthor id="6" name="55428" initials="5" lastIdx="0" clrIdx="5"/>
  <p:cmAuthor id="7" name="zjslt" initials="z" lastIdx="0" clrIdx="6"/>
  <p:cmAuthor id="8" name="Author" initials="A" lastIdx="0" clrIdx="7"/>
  <p:cmAuthor id="9" name="cong wan" initials="c" lastIdx="0" clrIdx="8"/>
  <p:cmAuthor id="10" name="YJ" initials="Y" lastIdx="0" clrIdx="9"/>
  <p:cmAuthor id="11" name="ali maher" initials="a" lastIdx="0" clrIdx="10"/>
  <p:cmAuthor id="12" name="wangjy" initials="w" lastIdx="0" clrIdx="11"/>
  <p:cmAuthor id="13" name="HY" initials="H" lastIdx="0" clrIdx="12"/>
  <p:cmAuthor id="14" name="Dell" initials="D" lastIdx="0" clrIdx="13"/>
  <p:cmAuthor id="15" name="范思语" initials="范" lastIdx="0" clrIdx="14"/>
  <p:cmAuthor id="16" name="chenx" initials="c" lastIdx="0" clrIdx="15"/>
  <p:cmAuthor id="17" name="11" initials="1" lastIdx="0" clrIdx="16"/>
  <p:cmAuthor id="18" name="86191" initials="8" lastIdx="0" clrIdx="17"/>
  <p:cmAuthor id="19" name="zhuaf" initials="z" lastIdx="0" clrIdx="18"/>
  <p:cmAuthor id="20" name="micromap" initials="m" lastIdx="0" clrIdx="19"/>
  <p:cmAuthor id="21" name="hsscholl" initials="h" lastIdx="0" clrIdx="20"/>
  <p:cmAuthor id="22" name="kangjie" initials="k" lastIdx="0" clrIdx="21"/>
  <p:cmAuthor id="23" name="未知用户20" initials="未" lastIdx="0" clrIdx="22"/>
  <p:cmAuthor id="24" name="kingsoft" initials="k" lastIdx="0" clrIdx="23"/>
  <p:cmAuthor id="25" name="刘 译璟" initials="刘" lastIdx="0" clrIdx="24"/>
  <p:cmAuthor id="26" name="未知用户13" initials="未" lastIdx="0" clrIdx="25"/>
  <p:cmAuthor id="27" name="陈元" initials="陈" lastIdx="0" clrIdx="26"/>
  <p:cmAuthor id="28" name="topway" initials="t" lastIdx="0" clrIdx="27"/>
  <p:cmAuthor id="29" name="史婷婷" initials="史" lastIdx="0" clrIdx="28"/>
  <p:cmAuthor id="30" name="未知用户21" initials="未" lastIdx="0" clrIdx="29"/>
  <p:cmAuthor id="31" name="User" initials="U" lastIdx="0" clrIdx="30"/>
  <p:cmAuthor id="32" name="微软用户" initials="微" lastIdx="0" clrIdx="31"/>
  <p:cmAuthor id="33" name="熊 帅" initials="熊" lastIdx="0" clrIdx="32"/>
  <p:cmAuthor id="34" name="Happy" initials="H" lastIdx="0" clrIdx="33"/>
  <p:cmAuthor id="35" name="未知用户11" initials="未" lastIdx="0" clrIdx="34"/>
  <p:cmAuthor id="36" name="徐圣语" initials="徐" lastIdx="0" clrIdx="35"/>
  <p:cmAuthor id="37" name="吕昕" initials="吕" lastIdx="0" clrIdx="36"/>
  <p:cmAuthor id="38" name="徐津津" initials="徐" lastIdx="0" clrIdx="37"/>
  <p:cmAuthor id="39" name="刘新国" initials="刘" lastIdx="0" clrIdx="38"/>
  <p:cmAuthor id="40" name="欧 志芳" initials="欧" lastIdx="0" clrIdx="39"/>
  <p:cmAuthor id="41" name="NTKO" initials="N" lastIdx="0" clrIdx="40"/>
  <p:cmAuthor id="42" name="吴 一" initials="吴一" lastIdx="0" clrIdx="4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78" autoAdjust="0"/>
    <p:restoredTop sz="94703" autoAdjust="0"/>
  </p:normalViewPr>
  <p:slideViewPr>
    <p:cSldViewPr snapToGrid="0" showGuides="1">
      <p:cViewPr varScale="1">
        <p:scale>
          <a:sx n="79" d="100"/>
          <a:sy n="79" d="100"/>
        </p:scale>
        <p:origin x="706" y="67"/>
      </p:cViewPr>
      <p:guideLst>
        <p:guide orient="horz" pos="2195"/>
        <p:guide pos="3842"/>
      </p:guideLst>
    </p:cSldViewPr>
  </p:slideViewPr>
  <p:notesTextViewPr>
    <p:cViewPr>
      <p:scale>
        <a:sx n="3" d="2"/>
        <a:sy n="3" d="2"/>
      </p:scale>
      <p:origin x="0" y="-24"/>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commentAuthors" Target="commentAuthor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2026/10/4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2026/10/4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notesMaster" Target="../notesMasters/notesMaster1.xml"/><Relationship Id="rId2" Type="http://schemas.openxmlformats.org/officeDocument/2006/relationships/tags" Target="../tags/tag66.xml"/><Relationship Id="rId1" Type="http://schemas.openxmlformats.org/officeDocument/2006/relationships/tags" Target="../tags/tag65.xml"/><Relationship Id="rId4"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p:cNvSpPr>
          <p:nvPr>
            <p:ph type="sldImg" idx="5"/>
            <p:custDataLst>
              <p:tags r:id="rId1"/>
            </p:custDataLst>
          </p:nvPr>
        </p:nvSpPr>
        <p:spPr>
          <a:xfrm>
            <a:off x="381000" y="685800"/>
            <a:ext cx="6096000" cy="3429000"/>
          </a:xfrm>
          <a:prstGeom prst="rect">
            <a:avLst/>
          </a:prstGeom>
          <a:noFill/>
          <a:ln w="12700" cap="flat">
            <a:solidFill>
              <a:srgbClr val="000000"/>
            </a:solidFill>
            <a:prstDash val="solid"/>
            <a:round/>
            <a:headEnd type="none" w="med" len="med"/>
            <a:tailEnd type="none" w="med" len="med"/>
          </a:ln>
        </p:spPr>
      </p:sp>
      <p:sp>
        <p:nvSpPr>
          <p:cNvPr id="48131" name="文本占位符 2"/>
          <p:cNvSpPr>
            <a:spLocks noGrp="1"/>
          </p:cNvSpPr>
          <p:nvPr>
            <p:ph type="body" idx="1"/>
            <p:custDataLst>
              <p:tags r:id="rId2"/>
            </p:custDataLst>
          </p:nvPr>
        </p:nvSpPr>
        <p:spPr>
          <a:xfrm>
            <a:off x="685800" y="4343400"/>
            <a:ext cx="5486400" cy="4114800"/>
          </a:xfrm>
          <a:prstGeom prst="rect">
            <a:avLst/>
          </a:prstGeom>
          <a:noFill/>
          <a:ln cap="flat">
            <a:noFill/>
            <a:prstDash val="solid"/>
            <a:round/>
            <a:headEnd type="none" w="med" len="med"/>
            <a:tailEnd type="none" w="med" len="med"/>
          </a:ln>
        </p:spPr>
        <p:txBody>
          <a:bodyPr lIns="91440" tIns="45720" rIns="91440" bIns="45720" anchor="t" anchorCtr="0"/>
          <a:lstStyle>
            <a:lvl1pPr marL="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Light"/>
              </a:defRPr>
            </a:lvl1pPr>
            <a:lvl2pPr marL="4572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Light"/>
              </a:defRPr>
            </a:lvl2pPr>
            <a:lvl3pPr marL="9144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Light"/>
              </a:defRPr>
            </a:lvl3pPr>
            <a:lvl4pPr marL="13716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Light"/>
              </a:defRPr>
            </a:lvl4pPr>
            <a:lvl5pPr marL="1828800" indent="0" algn="l" defTabSz="457200" rtl="0" eaLnBrk="0" fontAlgn="base" hangingPunct="0">
              <a:lnSpc>
                <a:spcPct val="100000"/>
              </a:lnSpc>
              <a:spcBef>
                <a:spcPct val="30000"/>
              </a:spcBef>
              <a:spcAft>
                <a:spcPct val="0"/>
              </a:spcAft>
              <a:buClrTx/>
              <a:buSzTx/>
              <a:buFontTx/>
              <a:buNone/>
              <a:defRPr kumimoji="0" lang="zh-CN" altLang="en-US" sz="1200" b="0" i="0" u="none" baseline="0">
                <a:solidFill>
                  <a:schemeClr val="tx1"/>
                </a:solidFill>
                <a:effectLst/>
                <a:latin typeface="Calibri Light"/>
              </a:defRPr>
            </a:lvl5pPr>
          </a:lstStyle>
          <a:p>
            <a:pPr marL="0" lvl="0" indent="0" algn="l" defTabSz="457200" rtl="0" eaLnBrk="0" fontAlgn="base" hangingPunct="0">
              <a:lnSpc>
                <a:spcPct val="100000"/>
              </a:lnSpc>
              <a:spcBef>
                <a:spcPct val="30000"/>
              </a:spcBef>
              <a:spcAft>
                <a:spcPct val="0"/>
              </a:spcAft>
              <a:buClrTx/>
              <a:buSzTx/>
            </a:pPr>
            <a:endParaRPr kumimoji="0" lang="zh-CN" altLang="en-US" sz="1200" u="none" baseline="0" dirty="0">
              <a:solidFill>
                <a:schemeClr val="tx1"/>
              </a:solidFill>
              <a:effectLst/>
              <a:latin typeface="Calibri" panose="020F0502020204030204"/>
              <a:ea typeface="宋体"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2.xml"/><Relationship Id="rId5" Type="http://schemas.openxmlformats.org/officeDocument/2006/relationships/tags" Target="../tags/tag11.xml"/><Relationship Id="rId4" Type="http://schemas.openxmlformats.org/officeDocument/2006/relationships/tags" Target="../tags/tag1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2.xml"/><Relationship Id="rId5" Type="http://schemas.openxmlformats.org/officeDocument/2006/relationships/tags" Target="../tags/tag16.xml"/><Relationship Id="rId4" Type="http://schemas.openxmlformats.org/officeDocument/2006/relationships/tags" Target="../tags/tag15.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2.xml"/><Relationship Id="rId5" Type="http://schemas.openxmlformats.org/officeDocument/2006/relationships/tags" Target="../tags/tag21.xml"/><Relationship Id="rId4" Type="http://schemas.openxmlformats.org/officeDocument/2006/relationships/tags" Target="../tags/tag20.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2.xml"/><Relationship Id="rId4" Type="http://schemas.openxmlformats.org/officeDocument/2006/relationships/tags" Target="../tags/tag39.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2.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2.xml"/><Relationship Id="rId5" Type="http://schemas.openxmlformats.org/officeDocument/2006/relationships/tags" Target="../tags/tag53.xml"/><Relationship Id="rId4" Type="http://schemas.openxmlformats.org/officeDocument/2006/relationships/tags" Target="../tags/tag52.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2.xml"/><Relationship Id="rId4" Type="http://schemas.openxmlformats.org/officeDocument/2006/relationships/tags" Target="../tags/tag57.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2.xml"/><Relationship Id="rId5" Type="http://schemas.openxmlformats.org/officeDocument/2006/relationships/tags" Target="../tags/tag62.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2026/10/4</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2026/10/4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2026/10/4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2026/10/4</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2026/10/4</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2026/10/4</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2026/10/4</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2026/10/4</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2026/10/4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2026/10/4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2026/10/4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17" Type="http://schemas.openxmlformats.org/officeDocument/2006/relationships/tags" Target="../tags/tag5.xml"/><Relationship Id="rId2" Type="http://schemas.openxmlformats.org/officeDocument/2006/relationships/slideLayout" Target="../slideLayouts/slideLayout4.xml"/><Relationship Id="rId16" Type="http://schemas.openxmlformats.org/officeDocument/2006/relationships/tags" Target="../tags/tag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ags" Target="../tags/tag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9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9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9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t>2026/10/4</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6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image" Target="../media/image25.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9.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25.png"/><Relationship Id="rId9" Type="http://schemas.openxmlformats.org/officeDocument/2006/relationships/image" Target="../media/image9.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9.pn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28.png"/><Relationship Id="rId4" Type="http://schemas.openxmlformats.org/officeDocument/2006/relationships/image" Target="../media/image4.png"/><Relationship Id="rId9" Type="http://schemas.openxmlformats.org/officeDocument/2006/relationships/image" Target="../media/image9.png"/></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9.png"/></Relationships>
</file>

<file path=ppt/slides/_rels/slide1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4.png"/><Relationship Id="rId4" Type="http://schemas.openxmlformats.org/officeDocument/2006/relationships/image" Target="../media/image32.png"/><Relationship Id="rId9" Type="http://schemas.openxmlformats.org/officeDocument/2006/relationships/image" Target="../media/image9.png"/></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png"/><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36.png"/></Relationships>
</file>

<file path=ppt/slides/_rels/slide2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9.png"/></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2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pn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32.png"/><Relationship Id="rId9"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9.png"/></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10.png"/><Relationship Id="rId9" Type="http://schemas.openxmlformats.org/officeDocument/2006/relationships/image" Target="../media/image9.png"/></Relationships>
</file>

<file path=ppt/slides/_rels/slide2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5.png"/><Relationship Id="rId4" Type="http://schemas.openxmlformats.org/officeDocument/2006/relationships/image" Target="../media/image28.png"/><Relationship Id="rId9"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10.png"/><Relationship Id="rId4" Type="http://schemas.openxmlformats.org/officeDocument/2006/relationships/image" Target="../media/image32.png"/><Relationship Id="rId9" Type="http://schemas.openxmlformats.org/officeDocument/2006/relationships/image" Target="../media/image9.png"/></Relationships>
</file>

<file path=ppt/slides/_rels/slide3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0.png"/><Relationship Id="rId4" Type="http://schemas.openxmlformats.org/officeDocument/2006/relationships/image" Target="../media/image32.png"/><Relationship Id="rId9"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43.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15.png"/><Relationship Id="rId4" Type="http://schemas.openxmlformats.org/officeDocument/2006/relationships/image" Target="../media/image13.png"/><Relationship Id="rId9" Type="http://schemas.openxmlformats.org/officeDocument/2006/relationships/image" Target="../media/image9.png"/></Relationships>
</file>

<file path=ppt/slides/_rels/slide3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2.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5.png"/><Relationship Id="rId5"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17.png"/><Relationship Id="rId4" Type="http://schemas.openxmlformats.org/officeDocument/2006/relationships/image" Target="../media/image28.png"/><Relationship Id="rId9" Type="http://schemas.openxmlformats.org/officeDocument/2006/relationships/image" Target="../media/image9.png"/></Relationships>
</file>

<file path=ppt/slides/_rels/slide3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image" Target="../media/image22.png"/></Relationships>
</file>

<file path=ppt/slides/_rels/slide3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2.png"/><Relationship Id="rId7"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6.png"/><Relationship Id="rId4" Type="http://schemas.openxmlformats.org/officeDocument/2006/relationships/image" Target="../media/image16.png"/><Relationship Id="rId9" Type="http://schemas.openxmlformats.org/officeDocument/2006/relationships/image" Target="../media/image20.png"/></Relationships>
</file>

<file path=ppt/slides/_rels/slide3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2.png"/><Relationship Id="rId7"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42.png"/><Relationship Id="rId4" Type="http://schemas.openxmlformats.org/officeDocument/2006/relationships/image" Target="../media/image4.png"/><Relationship Id="rId9" Type="http://schemas.openxmlformats.org/officeDocument/2006/relationships/image" Target="../media/image9.png"/></Relationships>
</file>

<file path=ppt/slides/_rels/slide3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6.png"/><Relationship Id="rId4" Type="http://schemas.openxmlformats.org/officeDocument/2006/relationships/image" Target="../media/image32.png"/><Relationship Id="rId9" Type="http://schemas.openxmlformats.org/officeDocument/2006/relationships/image" Target="../media/image9.png"/></Relationships>
</file>

<file path=ppt/slides/_rels/slide3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2.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9.png"/></Relationships>
</file>

<file path=ppt/slides/_rels/slide4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2.png"/><Relationship Id="rId7"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10.png"/><Relationship Id="rId9" Type="http://schemas.openxmlformats.org/officeDocument/2006/relationships/image" Target="../media/image49.png"/></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2.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41.png"/></Relationships>
</file>

<file path=ppt/slides/_rels/slide4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9.png"/></Relationships>
</file>

<file path=ppt/slides/_rels/slide4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32.png"/><Relationship Id="rId7"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21.png"/><Relationship Id="rId4" Type="http://schemas.openxmlformats.org/officeDocument/2006/relationships/image" Target="../media/image17.png"/><Relationship Id="rId9" Type="http://schemas.openxmlformats.org/officeDocument/2006/relationships/image" Target="../media/image41.png"/></Relationships>
</file>

<file path=ppt/slides/_rels/slide4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2.png"/><Relationship Id="rId7"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17.png"/><Relationship Id="rId4" Type="http://schemas.openxmlformats.org/officeDocument/2006/relationships/image" Target="../media/image51.png"/><Relationship Id="rId9" Type="http://schemas.openxmlformats.org/officeDocument/2006/relationships/image" Target="../media/image49.png"/></Relationships>
</file>

<file path=ppt/slides/_rels/slide4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0.png"/><Relationship Id="rId7" Type="http://schemas.openxmlformats.org/officeDocument/2006/relationships/image" Target="../media/image46.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21.png"/><Relationship Id="rId4" Type="http://schemas.openxmlformats.org/officeDocument/2006/relationships/image" Target="../media/image28.png"/><Relationship Id="rId9" Type="http://schemas.openxmlformats.org/officeDocument/2006/relationships/image" Target="../media/image52.png"/></Relationships>
</file>

<file path=ppt/slides/_rels/slide4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9.png"/></Relationships>
</file>

<file path=ppt/slides/_rels/slide4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5.png"/><Relationship Id="rId9" Type="http://schemas.openxmlformats.org/officeDocument/2006/relationships/image" Target="../media/image41.png"/></Relationships>
</file>

<file path=ppt/slides/_rels/slide4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10.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气体处理站的气体切断阀。燃气锅炉房的阀门。"/>
          <p:cNvPicPr>
            <a:picLocks noChangeAspect="1"/>
          </p:cNvPicPr>
          <p:nvPr>
            <p:custDataLst>
              <p:tags r:id="rId1"/>
            </p:custDataLst>
          </p:nvPr>
        </p:nvPicPr>
        <p:blipFill>
          <a:blip r:embed="rId5"/>
          <a:srcRect t="50429" b="5300"/>
          <a:stretch>
            <a:fillRect/>
          </a:stretch>
        </p:blipFill>
        <p:spPr>
          <a:xfrm>
            <a:off x="635" y="0"/>
            <a:ext cx="12223115" cy="3606800"/>
          </a:xfrm>
          <a:prstGeom prst="rect">
            <a:avLst/>
          </a:prstGeom>
        </p:spPr>
      </p:pic>
      <p:sp>
        <p:nvSpPr>
          <p:cNvPr id="4" name="AutoShape 2"/>
          <p:cNvSpPr/>
          <p:nvPr/>
        </p:nvSpPr>
        <p:spPr>
          <a:xfrm>
            <a:off x="635" y="3540760"/>
            <a:ext cx="12192000" cy="101600"/>
          </a:xfrm>
          <a:prstGeom prst="roundRect">
            <a:avLst>
              <a:gd name="adj" fmla="val 0"/>
            </a:avLst>
          </a:prstGeom>
          <a:solidFill>
            <a:schemeClr val="accent1"/>
          </a:solidFill>
          <a:ln w="25400" cap="flat" cmpd="sng">
            <a:noFill/>
            <a:prstDash val="solid"/>
            <a:round/>
          </a:ln>
        </p:spPr>
        <p:txBody>
          <a:bodyPr vert="horz" wrap="square" lIns="63500" tIns="63500" rIns="63500" bIns="63500" rtlCol="0" anchor="ctr"/>
          <a:lstStyle/>
          <a:p>
            <a:pPr algn="ctr" defTabSz="914400">
              <a:spcBef>
                <a:spcPts val="0"/>
              </a:spcBef>
              <a:spcAft>
                <a:spcPts val="0"/>
              </a:spcAft>
            </a:pPr>
            <a:endParaRPr sz="1400" kern="0">
              <a:solidFill>
                <a:srgbClr val="000000"/>
              </a:solidFill>
              <a:latin typeface="Arial" panose="020B0604020202090204"/>
              <a:ea typeface="Arial" panose="020B0604020202090204"/>
              <a:cs typeface="Arial" panose="020B0604020202090204"/>
              <a:sym typeface="Arial" panose="020B0604020202090204"/>
            </a:endParaRPr>
          </a:p>
        </p:txBody>
      </p:sp>
      <p:sp>
        <p:nvSpPr>
          <p:cNvPr id="8194" name="文本框 36"/>
          <p:cNvSpPr txBox="1"/>
          <p:nvPr>
            <p:custDataLst>
              <p:tags r:id="rId2"/>
            </p:custDataLst>
          </p:nvPr>
        </p:nvSpPr>
        <p:spPr>
          <a:xfrm>
            <a:off x="45" y="4343229"/>
            <a:ext cx="12140435" cy="645160"/>
          </a:xfrm>
          <a:prstGeom prst="rect">
            <a:avLst/>
          </a:prstGeom>
          <a:noFill/>
          <a:ln w="9525" cap="flat" cmpd="sng" algn="ctr">
            <a:noFill/>
            <a:prstDash val="solid"/>
            <a:round/>
            <a:headEnd type="none" w="med" len="med"/>
            <a:tailEnd type="none" w="med" len="med"/>
          </a:ln>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pPr>
            <a:r>
              <a:rPr kumimoji="0" lang="zh-CN" altLang="en-US" sz="3600" b="1" i="0" u="none" strike="noStrike" kern="1200" cap="none" spc="300" normalizeH="0" baseline="0" noProof="1">
                <a:solidFill>
                  <a:schemeClr val="accent1"/>
                </a:solidFill>
                <a:uLnTx/>
                <a:uFillTx/>
                <a:latin typeface="微软雅黑" pitchFamily="34" charset="0"/>
                <a:ea typeface="微软雅黑" pitchFamily="34" charset="0"/>
                <a:cs typeface="+mn-ea"/>
                <a:sym typeface="+mn-ea"/>
              </a:rPr>
              <a:t>燃气公司安全风险告知卡大全</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天然气门站工艺区风险点告知卡</a:t>
            </a:r>
          </a:p>
        </p:txBody>
      </p:sp>
      <p:graphicFrame>
        <p:nvGraphicFramePr>
          <p:cNvPr id="6" name="表格 5"/>
          <p:cNvGraphicFramePr>
            <a:graphicFrameLocks noGrp="1"/>
          </p:cNvGraphicFramePr>
          <p:nvPr/>
        </p:nvGraphicFramePr>
        <p:xfrm>
          <a:off x="464683" y="826379"/>
          <a:ext cx="11262633" cy="5028943"/>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天然气门站工艺区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天然气门站承担城市燃气气源接收、过滤、调压、计量与加臭功能，站内工艺管道和设备内充满高压天然气，存在天然气泄漏后形成爆炸性混合气体的风险。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若调压装置失效、阀门或法兰密封损坏、静电积聚或外部火源引入，易引发着火、爆炸及人员中毒窒息事故；高处阀门操作平台、转动设备和起重吊装作业还存在高处坠落与机械伤害风险。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严格控制进站压力、调压后压力与流量等关键参数，异常波动时立即调整并报告；重点检查调压器、过滤器、阀门法兰及加臭装置的密封与完好情况，防止天然气泄漏；涉及切换流程、开停工等非常规操作必须执行操作票和监护制度。</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2.严格管理火源、静电和临时作业，工艺区落实可燃气体报警与紧急切断联锁，保持消防、气防设施完好有效；作业人员进入工艺区必须佩戴安全帽、消除静电，并按规定穿戴防静电用品。</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门站/生产运行部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火灾；爆炸；中毒窒息；机械伤害；高处坠落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现天然气泄漏或可燃气体报警时，立即切断上游气源、停运设备并报告中控；迅速疏散下风向无关人员，设置警戒区，严禁火源和无关车辆进入；初期小火使用干粉或二氧化碳灭火器控制，严禁盲目接近泄漏源。</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2.人员中毒窒息时立即转移至空气新鲜处、保持呼吸通畅并拨打120；受伤人员按预案先期急救并升级响应，及时通知消防部门与应急指挥机构。</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3"/>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4"/>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5"/>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6"/>
          <a:stretch>
            <a:fillRect/>
          </a:stretch>
        </p:blipFill>
        <p:spPr>
          <a:xfrm>
            <a:off x="3300963" y="2599397"/>
            <a:ext cx="414761" cy="552131"/>
          </a:xfrm>
          <a:prstGeom prst="rect">
            <a:avLst/>
          </a:prstGeom>
        </p:spPr>
      </p:pic>
      <p:pic>
        <p:nvPicPr>
          <p:cNvPr id="11" name="Picture 10" descr="安全警告标志20-当心中毒.png"/>
          <p:cNvPicPr>
            <a:picLocks noChangeAspect="1"/>
          </p:cNvPicPr>
          <p:nvPr/>
        </p:nvPicPr>
        <p:blipFill>
          <a:blip r:embed="rId7"/>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8"/>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9"/>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10"/>
          <a:stretch>
            <a:fillRect/>
          </a:stretch>
        </p:blipFill>
        <p:spPr>
          <a:xfrm>
            <a:off x="3300963" y="3343895"/>
            <a:ext cx="414761" cy="414761"/>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过滤分离器区风险点告知卡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过滤分离器区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过滤分离器用于去除天然气中的固体杂质与游离水，设备长期在带压工况运行，内部积存的污物与残余天然气存在泄漏、超压的风险。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滤芯更换、排污和开盖检修时若未充分泄压或误操作，易引发天然气突然喷出、物体打击和机械伤害；泄漏的天然气遇火源可导致火灾爆炸。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1.严格按规程控制运行压差与排污频次，超压或压差异常时及时切换并报告；检修前必须确认设备已彻底泄压、置换合格并加挂牌上锁，防止误启动。</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2.开盖作业落实隔离与监护，使用防爆工具，作业人员佩戴安全帽与防护手套；保持区域通风与可燃气体检测，严禁在带压状态下拆卸受压部件。</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门站/生产运行部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火灾；爆炸；物体打击；机械伤害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1.发现泄漏立即停运设备、切断气源并报告中控，疏散无关人员、设置警戒，严禁火源；初期泄漏用防爆工具紧固或引流，禁止盲目拆卸。</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2.人员受伤时立即脱离危险区先期处置并拨打120，按预案升级响应，必要时启动火灾爆炸专项应急处置。</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6-当心落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7-禁止启动.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5-必须检查防护装置.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计量调压装置区风险点告知卡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计量调压装置区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计量调压装置区集中布置流量计、调压器、安全切断阀与附属仪表，天然气处于调压后的中高压状态，存在密封失效泄漏的风险。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调压器皮膜破损、切断阀误动或仪表接线故障可能引发超压放散和火灾爆炸；阀门井盖、仪表箱拆装和高处巡检还存在物体打击与机械伤害风险。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1.定期校验调压器出口压力与切断阀定值，超限时及时调整；重点检查法兰、阀门和导压管的密封，防止天然气微量泄漏积聚；严禁擅自改变开关状态和整定值。</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2.带电检修落实停电、验电、挂牌上锁，作业人员佩戴安全帽与防护手套；保持可燃气体报警与通风设施完好，动火作业必须办理作业许可。</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门站/生产运行部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火灾；爆炸；机械伤害；物体打击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1.发生泄漏或超压时立即切断气源、启动切断阀并报告中控，疏散人员、严禁火源，使用防爆器材处置。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2.人员受伤立即先期急救并拨打120，设备火情使用相应灭火器控制，按程序升级并通知消防。</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6-当心落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8-禁止合闸.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1-必须加锁.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调压撬/调压站风险点告知卡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调压撬/调压站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调压撬（站）将上游高压天然气降压至下游管网所需压力，撬内调压器、切断阀与管道带压运行，存在泄漏形成爆炸性气体的风险。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设备超压、皮膜失效或静电放电可引发着火爆炸；撬体顶部阀门操作与高处巡检存在高处坠落，转动部件检修存在机械伤害风险。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1.监控调压后压力与切断阀状态，异常波动立即处置；定期检漏与维护调压器、阀门密封，防止泄漏；严禁擅自改变开关状态与调压定值。</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2.高处操作系好安全带、佩戴安全帽，落实防滑与监护；严格火源与静电管理，保持报警、消防与放散设施有效，作业人员穿戴防静电用品。</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火灾；爆炸；机械伤害；高处坠落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1.泄漏或超压时立即切断气源、停运设备并报告，疏散警戒、严禁火源，使用防爆工具处置泄漏点。</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2.人员受伤或中毒立即转移救治并拨打120，火情用干粉灭火器控制，按预案升级响应。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45-禁止改变开关状态.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加臭间风险点告知卡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加臭间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加臭间用于向天然气中定量注入四氢噻吩等加臭剂，加臭剂属易燃、有毒、有腐蚀性的化学品，桶装或储罐存放存在泄漏风险。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加臭剂挥发气体吸入可致中毒，接触皮肤或眼睛可致灼伤腐蚀；泄漏的易燃蒸气遇火源易引发着火爆炸，密闭空间内更易积聚。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1.保持加臭间通风与可燃气体、有毒气体检测完好，控制加臭剂储存量并按危化品管理；定期检查储罐、计量泵与管阀密封，防止泄漏。</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2.进入加臭间必须佩戴防毒面具与防护手套、防护眼镜，禁止吸烟和带入火种；配备洗眼与应急冲洗设施并保持可用。</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门站/生产运行部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火灾；爆炸；中毒窒息；灼伤腐蚀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1.发生泄漏立即关闭加臭剂供给、开窗通风并报告，疏散无关人员、严禁火源，使用吸附材料收容泄漏液。</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2.人员中毒立即转移至新鲜空气处、保持呼吸通畅并拨打120；皮肤或眼睛接触立即用大量清水冲洗，并送医救治。</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9-当心腐蚀.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1-禁止吸烟.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02-禁止烟火.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04-必须戴防毒面具.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23-洗眼台.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加臭剂（四氢噻吩）储罐风险点告知卡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加臭剂（四氢噻吩）储罐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加臭剂储罐储存大量四氢噻吩，该介质易燃、有毒且具有腐蚀性，常压或低压储存，存在泄漏挥发与环境污染风险。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罐体锈蚀、阀门失效或过量充装可致泄漏，挥发气体吸入引起中毒，遇火源引发着火爆炸，泄漏液污染土壤与水体。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1.控制储存量与充装上限，定期检查罐体、阀门和液位，防止泄漏与溢漏；储罐区落实通风、可燃与有毒气体检测及围堰等防泄漏措施。</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2.操作必须佩戴防毒面具、防护手套与防护服，严禁烟火；配备应急冲洗与收容设施，泄漏时按危化品预案处置，防止扩散污染。</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门站/危化品管理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火灾；爆炸；中毒窒息；灼伤腐蚀；环境污染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1.泄漏时立即切断来源、启动围堰收容并报告，疏散人员、严禁火源，佩戴气防用品进入处置。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2.中毒人员转移通风并拨打120；皮肤眼睛接触用大量清水冲洗，污染区按环保要求清理回收。</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9-当心腐蚀.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1-禁止吸烟.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06-禁止阻塞.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04-必须戴防毒面具.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24-安全淋浴设施.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工艺管道与阀门区风险点告知卡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工艺管道与阀门区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工艺管廊与阀门区密布高压天然气管道、法兰与各类阀门，长期受介质冲蚀与温差应力，存在焊缝开裂和密封泄漏风险。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阀门开关操作不当、带压紧固或检修误启动可致天然气喷出伤人、物体打击；管廊高处与转动执行机构还存在高处坠落与机械伤害。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1.定期巡检管道防腐、支撑与法兰密封，重点部位做好标识与测厚；操作阀门执行操作票与监护，严禁带压拆卸与违章紧固。</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2.检修落实挂牌上锁、能量隔离，作业人员佩戴安全帽与防护手套；高处管廊作业系安全带，保持可燃气体检测与消防器材完好。</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门站/生产运行部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火灾；爆炸；物体打击；机械伤害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1.发现管道泄漏立即切断上下游气源、泄压并报告，设置警戒、严禁火源，使用防爆工具紧急处置。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2.人员受伤立即先期急救并拨打120，火情用相应灭火器材控制，按预案升级响应。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6-当心落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7-禁止启动.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5-必须检查防护装置.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清管与排污作业区风险点告知卡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清管与排污作业区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清管与排污作业用于清除管道内杂质与积液，作业时需短时排放天然气并开启收发球筒，存在天然气突然释放的风险。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排污口或收球筒泄压不彻底可喷出天然气与污物，致人员中毒窒息、物体打击；排放气体遇火源引发着火爆炸。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1.作业前确认管道已泄压、置换合格并执行作业许可，控制排放速率与方向，下风向严禁人员停留；落实可燃气体检测。</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2.作业人员佩戴防毒面具与安全帽，设置警戒与通风，严禁烟火；排污液体按规定收集处理，防止污染与滑倒。</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门站/生产运行部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1.发生喷气或泄漏立即终止作业、切断气源并报告，疏散下风向人员、严禁火源，待气体散尽后处置。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2.人员中毒立即转移至新鲜空气处并拨打120，受伤人员先期急救，按预案升级响应。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13-禁止入内.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4-必须戴防毒面具.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7-必须通风.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LNG储罐区风险点告知卡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LNG储罐区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LNG储罐储存零下160℃左右的液化天然气，低温、易燃、易气化，罐内介质一旦泄漏将迅速气化扩散，存在形成爆炸性云团的风险。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低温液体喷溅可致人员冻伤，泄漏天然气遇火源引发着火爆炸；泄漏液体或冷蒸气扩散还可能造成环境污染与人员窒息。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1.严格控制储罐压力、液位与温度，超压时投用安全阀与BOG回收系统；定期检查罐体绝热、阀门与紧急切断，防止泄漏。</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2.进入罐区必须穿戴防寒服与防护手套，严禁烟火并消除静电；保持围堰、可燃气体检测与消防喷淋完好，落实应急疏散通道畅通。</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储配站/LNG运营部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火灾；爆炸；冻伤；中毒窒息；环境污染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1.泄漏时立即启动紧急切断、喷淋稀释并报告，划定警戒、严禁火源，佩戴气防与防寒用品进入处置，防止冻伤。</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2.冻伤人员脱离低温源后用温水复温并送医，中毒者转移至新鲜空气处拨打120，按专项预案升级响应。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1-当心低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1-禁止吸烟.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06-禁止阻塞.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1-必须穿防护服.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LNG气化调压区风险点告知卡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LNG气化调压区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LNG气化调压区通过空温式或水浴式气化器将液化天然气气化为常温天然气并调压外输，设备长期处于低温与带压工况。</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气化器结霜、管道冻堵或法兰泄漏可致天然气外泄形成爆炸混合物；低温表面接触致冻伤，阀门执行机构检修存在机械伤害。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1.监控气化压力与出口温度，及时化霜与切换设备；定期检查低温管道、法兰与阀门密封，防止泄漏；严禁带压拆卸。</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2.操作人员穿戴防寒用品与防护手套，严禁烟火、消除静电；设备检修落实隔离与监护，佩戴安全帽与防护用品。</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储配站/LNG运营部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火灾；爆炸；冻伤；机械伤害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1.泄漏或超压立即切断进料、启动切断阀并报告，疏散警戒、严禁火源，佩戴防寒与气防用品处置。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2.冻伤人员温水复温送医，受伤者先期急救拨打120，火情用干粉灭火器控制并按预案升级。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1-当心低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2-禁止烟火.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21-必须穿防护服.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2-必须戴防护手套.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BOG蒸发气处理区风险点告知卡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BOG蒸发气处理区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BOG（蒸发气）处理区收集储罐与管路因受热自然气化产生的闪蒸气，经压缩机增压后回收或放散，介质为低温天然气。</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BOG积聚、放散口顺风或密封失效可致天然气泄漏，遇火源引发着火爆炸，积聚空间可致人员中毒窒息与低温冻伤。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1.保持BOG压缩机与回收系统稳定运行，控制储罐压力在安全范围；定期检查法兰、阀门与放散管，防止泄漏与异常放散。</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2.区域保持通风与可燃气体检测，严禁烟火、消除静电；进入受限空间或泄漏环境佩戴隔绝式呼吸器与防寒用品。</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储配站/LNG运营部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火灾；爆炸；中毒窒息；冻伤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1.泄漏或异常放散立即降负荷、切断来源并报告，疏散下风向人员、严禁火源，用防爆器材处置。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2.中毒窒息者转移至新鲜空气处保持呼吸通畅并拨打120，冻伤者温水复温送医，按预案升级。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1-当心低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2-禁止烟火.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4-必须戴防毒面具.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7-必须通风.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CNG加气站工艺区风险点告知卡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CNG加气站工艺区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CNG加气站工艺区布置压缩机组、储气瓶组与加气机，天然气经多级压缩至高压，管道与容器带压运行，存在泄漏爆炸风险。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压缩机转动部件、皮带与联轴节存在机械伤害和物体打击；加气车辆进出频繁，存在车辆伤害与碰撞风险。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1.严格控制各级排气压力与温度，超压超温立即停机；定期检查管线、阀门与瓶组密封，保持压力保护、报警与紧急切断有效。</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2.进站车辆限速、熄火加气，人员佩戴安全帽、消除静电并穿戴防静电用品；设备检修挂牌上锁，保持消防与可燃气体检测完好。</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加气站运营部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火灾；爆炸；车辆伤害；机械伤害；物体打击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1.泄漏或火情立即切断气源、停运设备并报告，疏散车辆人员、严禁火源，使用干粉或二氧化碳灭火器初期控制。</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2.人员受伤先期急救并拨打120，中毒者转移至新鲜空气处，按爆炸火灾专项预案升级响应。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6-当心落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2-当心车辆.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CNG储气瓶组区风险点告知卡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CNG储气瓶组区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CNG储气瓶组以高压储存天然气，瓶体、阀门与安全附件长期处于交变应力与日晒环境中，存在超压爆破和泄漏风险。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瓶体锈蚀、安全附件失效或受外力撞击可致爆炸与物体打击；瓶组框架高处巡检与维护还存在高处坠落风险。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1.定期检验瓶组与附件并在有效期内使用，监控储气压力严禁超压；保持瓶组固定、遮阳与通风，防止暴晒与位移。</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2.禁放易燃物、严禁撞击与违规操作，高处检查系安全带、戴安全帽；保持消防、报警与紧急切断设施完好有效。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加气站运营部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火灾；爆炸；物体打击；高处坠落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1.泄漏或超压立即切断进气、启动紧急放散并报告，划定警戒、严禁火源，人员车辆撤离。</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2.爆炸受伤人员先期急救并拨打120，按火灾爆炸专项预案处置与升级响应。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5-禁止放置易燃物.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0-必须固定气瓶.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LNG加气站风险点告知卡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LNG加气站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LNG加气站向车辆加注低温液化天然气，站内LNG储罐、泵池与加液机均处于低温带压状态，存在低温液体泄漏气化扩散风险。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低温液体喷溅致冻伤，泄漏天然气遇火源着火爆炸；加注车辆频繁进出存在车辆伤害，泵机转动部件存在机械伤害。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1.监控储罐与泵池压力、液位，超压投用保护与切断；定期检查加液机、真空管路与法兰密封，防止低温泄漏。</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2.加注作业穿戴防寒服与防护手套，车辆熄火、限速、静电接地；人员佩戴安全帽，保持消防与可燃气体检测有效。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加气站运营部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火灾；爆炸；冻伤；车辆伤害；机械伤害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1.泄漏立即停泵、切断并报告，启动喷淋稀释、划定警戒、严禁火源，防寒防窒息进入处置。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2.冻伤温水复温送医，受伤者急救拨打120，火情用干粉灭火器控制并按预案升级。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1-当心低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2-当心车辆.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1-必须穿防护服.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加气机（加气岛）风险点告知卡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加气机（加气岛）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加气机向车用气瓶充装天然气，加气枪、软管与计量模块带压运行，存在软管老化破裂或枪头脱落导致天然气喷出的风险。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加气过程中车辆意外移动或人员误触可造成拉扯伤害与车辆伤害；转动与夹挤部位存在机械伤害，泄漏气体遇火源爆炸。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1.加气前确认车辆熄火、拉紧手刹并静电接地，检查气瓶检验有效期；定期检查软管、枪头与密封，发现渗漏立即停用。</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2.严禁携带火种、禁止在加气区拨打手机，人员消除静电、佩戴安全帽；加气过程专人值守，异常立即切断。</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加气站运营部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火灾；爆炸；车辆伤害；机械伤害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1.泄漏或拉断立即停机关阀、切断气源并报告，疏散车辆人员、严禁火源，使用防爆器材处置。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2.人员受伤先期急救并拨打120，火情用干粉灭火器控制，按预案升级响应。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2-当心车辆.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3-禁止带火种.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LNG槽车卸车区风险点告知卡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LNG槽车卸车区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LNG槽车卸车区通过装卸臂将低温液化天然气转输至储罐，卸液过程介质低温带压、流速大，存在法兰与软管泄漏风险。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低温液体喷溅致冻伤，泄漏气体遇火源着火爆炸；槽车停靠、移位存在车辆伤害，软管甩动与连接件脱落可致物体打击。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1.卸车前检查槽车证件、静电接地与紧急切断，执行卸车作业票与监护；控制卸液流量与压力，全程监控储罐液位严禁超装。</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2.作业人员穿戴防寒用品与防护手套，槽车固定车轮、设止退，严禁烟火、消除静电；保持消防与可燃气体检测有效。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储配站/LNG运营部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火灾；爆炸；冻伤；车辆伤害；物体打击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1.泄漏或软管破裂立即停泵、切断并报告，启动喷淋、划定警戒、严禁火源，防寒防窒息处置。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2.冻伤温水复温送医，受伤者急救拨打120，火情用干粉灭火器控制并按专项预案升级。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1-当心低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2-当心车辆.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16-必须消除静电.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1-必须穿防护服.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天然气压缩机房风险点告知卡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天然气压缩机房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天然气压缩机房主机将天然气加压输送，压缩机、电机与管道带压、带电、高转速运行，存在天然气泄漏与电气风险。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机械转动与皮带存在机械伤害和物体打击，电机与线路存在触电与电气火灾，设备高噪声可致听力损伤，泄漏气体遇火源爆炸。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1.监控各级压力、温度与振动，超限停机；定期检查密封、联轴器防护与电气接地，保持安全阀、报警与紧急切断有效。</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2.进入机房佩戴护耳器与安全帽，设备检修停电、挂牌上锁并设防护罩；保持通风、可燃气体检测与消防器材完好。</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加气站/储配站运营部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火灾；爆炸；噪声危害；机械伤害；触电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1.泄漏或火情立即停机、切断气源电源并报告，疏散人员、严禁火源，使用相应灭火器控制。</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2.触电者先断电再施救，机械伤害与受伤人员先期急救并拨打120，按预案升级。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4-当心触电.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5-当心机械伤人.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05-必须戴护耳器.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2-必须接地.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中压燃气管网风险点告知卡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中压燃气管网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中压燃气管网埋地敷设并延伸至各用气区域，管道长期处于土壤腐蚀、车辆碾压与第三方施工环境中，存在穿孔泄漏风险。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第三方盲目开挖、占压或路面塌陷可致管道破损漏气形成爆炸混合物；阀井与架空管高处巡检存在高处坠落，路面作业存在物体打击与车辆伤害。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1.落实管网巡检与泄漏检测，重点监控穿越、转弯与第三方施工段，及时发现并修复防腐与占压隐患；严格动土作业审批与监护。</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2.路面与阀井作业佩戴安全帽、设置警示标志与围挡，高处操作系安全带；严禁烟火、消除静电，保持应急抢修与消防器材可用。</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管网运行部/巡线班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火灾；爆炸；高处坠落；物体打击；车辆伤害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1.发现泄漏立即关闭上下游阀门、切断气源并报告，疏散周边人员车辆、严禁火源，划定警戒并通风散气。</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2.人员受伤先期急救并拨打120，火情用干粉灭火器控制，按管网泄漏专项预案升级响应。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2-当心车辆.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3-当心坠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低压庭院管网风险点告知卡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低压庭院管网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低压庭院管网连接调压箱与用户端，多为埋地或沿墙架空敷设，长期受潮湿、锈蚀与用户装修改动影响，存在微漏风险。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架空管高处检修存在高处坠落，墙体打孔与管件拆装存在物体打击；泄漏燃气在密闭空间积聚遇火源引发爆炸。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1.定期入户与户外巡检、测漏，重点关注穿墙、接口与锈蚀部位，及时更换老旧管件；严禁用户私接乱改燃气设施。</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2.高处检修系安全带、戴安全帽，使用防爆工具；严禁烟火、消除静电，保持通风与可燃气体检测，动火作业办理许可。</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管网运行部/巡线班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火灾；爆炸；高处坠落；物体打击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1.泄漏时立即关闭立管阀、切断气源并报告，开窗通风、严禁火源，疏散人员并设置警戒。</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2.人员受伤先期急救并拨打120，发生火情用干粉灭火器控制，按预案升级响应。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2-禁止烟火.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调压箱/调压柜风险点告知卡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调压箱/调压柜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调压箱（柜）将中压降至低压供用户使用，内部调压器、切断阀与压力表带压运行，存在密封泄漏与超压风险。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皮膜老化、切断阀失效可致出口超压放散；箱体高处检修与开启存在高处坠落，内部部件检修存在机械伤害。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1.定期巡检调压压力与切断定值，清理箱体周边杂物并通风；严禁擅自改变开关状态与调压定值，发现泄漏及时处置。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2.高处开箱作业系安全带、戴安全帽，使用防爆工具；严禁烟火、消除静电，保持消防与检测设施有效。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管网运行部/维护班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火灾；爆炸；机械伤害；高处坠落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1.泄漏或超压立即切断气源、关闭进出口阀并报告，疏散人员、严禁火源，防爆处置。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2.人员受伤先期急救并拨打120，火情用干粉灭火器控制，按预案升级。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45-禁止改变开关状态.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阀门井（阀井）风险点告知卡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阀门井（阀井）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阀门井用于控制和检修埋地燃气管线，井内空间狭窄、通风不良，易积聚泄漏的天然气或缺氧，属于受限空间。</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未通风检测即下井可致人员中毒窒息，井内火花引发着火爆炸；井口盖板拆装与井下作业存在物体打击与高处坠落。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1.下井作业严格执行受限空间作业许可，先通风、再检测、后作业，配备监护与应急器材；重点检查井内管线与阀门密封。</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2.井口设围栏警示、佩戴安全帽，必要时系安全带；严禁烟火、消除静电，保持气体检测与通风设备有效，落实应急救援。</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管网运行部/巡线班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中毒窒息；火灾；爆炸；高处坠落；物体打击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1.井下异常或报警立即将人员撤至地面、关闭气源并报告，严禁盲目入井施救，使用机械通风与气防用品。</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2.中毒窒息者转移至新鲜空气处、保持呼吸通畅并拨打120，受伤者先期急救，按受限空间预案升级。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7-当心窒息.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13-禁止入内.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7-必须通风.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指令标志19-必须使用隔绝式呼吸器.png"/>
          <p:cNvPicPr>
            <a:picLocks noChangeAspect="1"/>
          </p:cNvPicPr>
          <p:nvPr/>
        </p:nvPicPr>
        <p:blipFill>
          <a:blip r:embed="rId9"/>
          <a:stretch>
            <a:fillRect/>
          </a:stretch>
        </p:blipFill>
        <p:spPr>
          <a:xfrm>
            <a:off x="3300963" y="3275209"/>
            <a:ext cx="414761" cy="55213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燃气管道穿越/跨越段风险点告知卡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燃气管道穿越/跨越段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燃气管道穿越公路、河流或采用架空跨越敷设，穿越段受沉降、水流冲刷与交通荷载影响，存在管道变形破损泄漏风险。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跨越支架与管桥高处检修存在高处坠落，吊装与支撑作业存在物体打击，穿越道路段受车辆碾压与碰撞风险。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1.定期检测穿越段防腐、阴极保护与管桥结构，重点监控沉降、冲刷与应力集中部位；第三方穿越施工落实审批与监护。</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2.高处与吊装作业系安全带、戴安全帽，设置警示标志与围挡；严禁烟火、消除静电，保持抢修与消防器材可用。</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管网运行部/施工监护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火灾；爆炸；高处坠落；物体打击；车辆伤害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1.泄漏立即关闭穿越段两端阀门、切断气源并报告，疏散周边人员车辆、严禁火源，划定警戒。</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2.人员受伤先期急救并拨打120，火情用干粉灭火器控制，按管网泄漏专项预案升级。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2-当心车辆.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3-当心坠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管网巡检作业风险点告知卡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管网巡检作业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管网巡检依靠人工与检测设备沿管线排查泄漏、占压与第三方施工隐患，巡检路线多沿道路与施工区，环境复杂。</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路面巡检受车辆通行影响存在车辆伤害，阀井与架空管查看存在高处坠落，开启井盖与攀爬存在物体打击；漏点遇火源爆炸。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1.按规定频次与路线巡检，使用检漏仪与定位设备，发现泄漏、占压与施工迹象立即上报并跟踪；重点监控高风险管段。</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2.上路巡检穿戴反光警示服与安全帽，设置警示标志；严禁烟火、消除静电，下井与高处查看遵守受限空间与高处作业规定。</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管网运行部/巡线班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火灾；爆炸；车辆伤害；高处坠落；物体打击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1.发现泄漏立即关闭就近阀门、切断气源并报告，疏散人员车辆、严禁火源，设置警戒并持续检测。</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2.人员受伤先期急救并拨打120，火情用干粉灭火器控制，按预案升级响应。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2-当心车辆.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3-当心坠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管道抢修/带气作业风险点告知卡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管道抢修/带气作业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管道抢修与带气作业在不停气或降压状态下对泄漏管段进行切割、焊接与更换，作业点燃气浓度高，属于高风险动火作业。</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切割焊接火花可引燃泄漏燃气引发爆炸，受限空间内作业存在中毒窒息，吊装与转动工具存在机械伤害与高处坠落。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一级风险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1.抢修必须制定方案并办理动火、受限空间等作业许可，持续检测燃气浓度与含氧量，落实强制通风与隔离；控制作业火花。</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2.作业人员佩戴气防用品、安全帽与防护手套，使用防爆与防火花工具；设专人监护与消防待命，严禁无证动火。</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管网运行部/抢修班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火灾；爆炸；中毒窒息；机械伤害；高处坠落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1.发生火情或爆燃立即撤离、切断气源并报告，使用干粉或二氧化碳灭火器控制，严禁盲目进入。</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2.中毒窒息者转移至新鲜空气处拨打120，受伤者先期急救，按抢修专项预案升级响应。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20-当心中毒.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46-禁止动火作业.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06-必须戴安全帽.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阴极保护/恒电位仪间风险点告知卡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阴极保护/恒电位仪间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阴极保护恒电位仪间为埋地管网提供防腐蚀直流电源，设备带电运行，存在触电与电气火灾风险。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电源柜接线老化、接地不良可致触电或短路起火；保护失效会加速管道腐蚀间接增大泄漏爆炸风险；内部风扇转动存在机械伤害。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1.定期检测输出电压、电流与接地电阻，确保保护电位合格；检查线缆绝缘与柜体接地，防止漏电与过热。</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2.电气检修停电、验电、挂牌上锁并佩戴绝缘用品；保持通风与消防器材完好，严禁带电作业与违规改动整定值。</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管网运行部/维保班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触电；火灾；爆炸；机械伤害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1.触电立即断开电源、用绝缘物施救并拨打120；电气火情先断电再用二氧化碳灭火器，严禁用水。</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2.设备异常致管网保护失效及时上报并加强巡检，按预案处置。</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4-当心触电.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5-当心机械伤人.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8-禁止合闸.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12-必须接地.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3-必须拔出插头.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工商业用户燃气设施风险点告知卡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工商业用户燃气设施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工商业用户用气设备功率大、用气时间长，锅炉、炉窑与厨房用气管路复杂，存在阀门、软管与接头泄漏风险。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泄漏燃气在通风不良的用气间积聚遇明火爆炸，燃烧不充分可造成一氧化碳中毒窒息；风机与传动设备存在机械伤害。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1.督促用户安装并定期校验燃气报警与紧急切断，保持用气间通风；定期检查软管、阀门与连接，及时更换老化部件。</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2.严禁烟火、消除静电，进入用气间必要时佩戴防毒面具；设备检修落实停气、置换与挂牌，保持消防器材有效。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客户服务部/工商业组</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1.泄漏或报警立即关闭用户总阀、切断气源并报告，开窗通风、严禁火源，疏散人员并设置警戒。</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2.中毒者转移至新鲜空气处保持呼吸通畅并拨打120，火情用干粉灭火器控制，按预案升级。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2-禁止烟火.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4-必须戴防毒面具.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居民户内安检风险点告知卡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居民户内安检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居民户内燃气设施包括立管、表具、软管与燃具，长期受厨房油烟、潮气侵蚀，存在软管老化、接口松动的泄漏风险。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泄漏燃气在密闭居室内积聚遇火源爆炸，燃烧不完全可致人一氧化碳中毒窒息；拆装表具与高处查看存在物体打击。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1.按计划入户安检，重点检查软管、管卡、表具与燃具连接，发现隐患现场告知并督促整改；推广使用金属包覆管与报警器。</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2.入户严禁烟火、消除静电，使用检漏仪确认无泄漏；高处或狭窄空间作业注意防滑防坠落，保持通风。</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客户服务部/安检班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1.发现泄漏立即关闭户内阀、开窗通风并报告，严禁启闭电器与火源，引导用户撤离并设置警戒。</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2.中毒者转移至新鲜空气处并保持呼吸通畅、拨打120，火情用干粉灭火器控制，按预案升级。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2-禁止烟火.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4-必须戴防毒面具.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燃气工程施工（管沟开挖）风险点告知卡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燃气工程施工（管沟开挖）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燃气工程管沟开挖在道路或小区内进行，基坑临边与边坡受土质、雨水影响，存在塌方掩埋风险。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沟壁土方与管材吊装存在物体打击，施工区车辆通行存在车辆伤害，临近带电线路存在触电，沟边与支护作业存在高处坠落。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1.开挖前查明地下管线与地质，按放坡或支护方案施工，雨后加强边坡监测；重点防止坍塌与管线破坏。</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2.设置围挡与警示标志，人员佩戴安全帽、系安全带，临近带电体保持安全距离并停电或隔离；严禁车辆违规通行。</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工程管理部/施工队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坍塌；物体打击；车辆伤害；触电；高处坠落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1.发生坍塌立即停止作业、撤离并报告，使用工具小心施救、防止二次塌方，拨打119与120。</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2.触电先断电再施救，受伤者先期急救，按施工安全预案升级响应。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4-当心触电.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6-当心落物.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2-当心车辆.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3-当心坠落.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24-当心塌方.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09-必须系安全带.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17-紧急集合点.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PE管热熔/电熔焊接风险点告知卡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PE管热熔/电熔焊接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PE管热熔与电熔焊接通过加热将管材连接，焊机带电并高温作业，存在电热伤害与焊接质量缺陷风险。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焊机线路漏电或接地不良致触电，加热板高温致灼烫，管材搬运与夹具存在物体打击；焊接区泄漏燃气遇火源爆炸。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1.严格按工艺参数焊接并做接头质量检验，确保接口严密；焊前检测作业点燃气浓度，严禁在泄漏环境施焊。</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2.电气作业停电、接地、挂牌，佩戴绝缘与防烫手套；保持作业区通风、严禁烟火，配备消防器材。</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工程管理部/焊接班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火灾；爆炸；触电；灼烫；物体打击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1.触电立即断电施救并拨打120；灼烫用冷水冲洗降温，受伤者先期急救。</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2.发生火情用干粉灭火器控制、严禁用水，按预案升级响应。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4-当心触电.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6-当心落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09-当心烫伤.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08-禁止合闸.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2-必须戴防护手套.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登高/架空管线作业风险点告知卡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登高/架空管线作业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登高与架空管线作业在脚手架、升降平台或管桥上进行，作业人员处于临边高处作业，存在坠落风险。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工具与管件坠落造成物体打击，临近带电线路或设备存在触电，架空管带气作业泄漏燃气遇火源爆炸。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1.登高作业办理许可，检查脚手架与安全带合格，落实防坠落与防坠物措施；临近带电体保持安全距离并隔离。</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2.人员佩戴安全帽、系安全带，严禁上下抛掷工具；作业点检测燃气浓度、严禁烟火，保持消防与应急有效。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工程管理部/施工队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高处坠落；物体打击；触电；火灾；爆炸</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1.发生坠落立即制动止血、固定伤处并拨打120，严禁随意搬动；坠物伤人先期急救。</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2.触电先断电施救，火情用干粉灭火器控制，按高处作业预案升级。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4-当心触电.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6-当心落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3-当心坠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09-必须系安全带.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17-紧急集合点.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配电室风险点告知卡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配电室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配电室集中布置高低压开关柜与变压器，设备带电运行，存在触电、电弧与电气火灾风险。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绝缘老化、误操作或短路可致人触电与电弧灼伤，电气故障引燃线缆与绝缘造成火灾。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1.严格控制负荷与温度，定期巡检开关柜、母排与绝缘，防止过热与老化；操作严格执行操作票与监护、严禁改变开关状态。</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2.电气作业停电、验电、挂牌上锁，佩戴绝缘与护目用品；保持接地、通风与消防器材有效，严禁带电作业。</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综合管理部/电气班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触电；火灾；电弧灼伤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1.触电立即断开电源、用绝缘物施救并拨打120；电气火情先断电再用二氧化碳灭火器，严禁用水。</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2.电弧灼伤用冷水冲洗、保护创面，按预案升级响应。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4-当心触电.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22-当心电缆.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08-禁止合闸.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45-禁止改变开关状态.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02-必须戴遮光护目镜.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12-必须接地.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3-必须拔出插头.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维修车间（机修）风险点告知卡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维修车间（机修）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维修车间进行设备拆解、机加工与焊接，钻床、砂轮与电焊机等设备带电带转，存在机械与电气伤害风险。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转动与旋转部件可造成机械伤害与卷入，工具飞溅与工件坠落造成物体打击，电气与动火作业存在触电与火灾。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1.设备检修停电、挂牌上锁并检查防护装置完好，严禁拆除防护罩运行；机加工遵守操作规程，防止卷入与飞溅。</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2.电气与动火作业办许可、佩戴护目与绝缘用品，保持消防与通风；作业人员戴安全帽与防护手套。</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综合管理部/机修班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机械伤害；触电；物体打击；火灾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1.机械伤害立即停机、止血包扎并拨打120，严禁强行拉扯伤肢；触电先断电施救。</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2.火情用干粉或二氧化碳灭火器控制，按预案升级。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6-当心落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9-禁止转动.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5-必须检查防护装置.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物资仓库风险点告知卡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物资仓库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物资仓库储存管材、阀门、配件与少量易燃耗材，堆垛密集、通道有限，存在堆垛倒塌与火灾风险。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高层堆码与取放不当可致物体打击，叉车与运输车辆进出存在车辆伤害，易燃物管理不善遇火源着火。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1.物资分类码放、限高稳固，保持通道与消防通道畅通；易燃耗材隔离存放，落实防火与禁烟管理。</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2.叉车作业持证、限速并鸣笛，人员佩戴安全帽与防护鞋；取放高处货物使用梯具并防坠物。</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综合管理部/仓储班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火灾；物体打击；车辆伤害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1.发生堆垛倒塌立即撤离、报告，小心清理防止二次伤害；火情用干粉灭火器控制并拨打119。</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2.受伤者先期急救并拨打120，按预案升级响应。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6-当心落物.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2-当心车辆.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1-禁止吸烟.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6-禁止阻塞.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3-必须穿防护鞋.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危化品库房（加臭剂）风险点告知卡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危化品库房（加臭剂）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危化品库房专门储存加臭剂等易燃有毒腐蚀性化学品，桶装堆存，存在泄漏挥发与环境污染风险。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介质挥发吸入致中毒，接触致灼伤腐蚀，遇火源着火爆炸；泄漏液污染地面与水体造成环境污染。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1.危化品限量、分类、隔离存放，控制库温与通风，定期检查容器与防泄漏设施；入库登记、专人管理。</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2.进入库房佩戴防毒面具、防护手套与防护服，严禁烟火；配备应急冲洗、收容与消防器材，泄漏按危化品预案处置。</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综合管理部/危化品管理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火灾；爆炸；中毒窒息；灼伤腐蚀；环境污染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1.泄漏立即切断来源、通风并报告，疏散人员、严禁火源，用吸附材料收容、防止流入下水道。</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2.中毒者转移通风并拨打120，皮肤眼睛接触大量清水冲洗，污染区环保清理。</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9-当心腐蚀.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1-禁止吸烟.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06-禁止阻塞.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04-必须戴防毒面具.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24-安全淋浴设施.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化验室（气质分析）风险点告知卡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化验室（气质分析）</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化验室开展天然气组分与加臭剂含量分析，使用标准气、化学试剂与玻璃仪器，存在中毒、腐蚀与火灾风险。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标准气与试剂挥发吸入致中毒，酸碱与有机溶剂接触致灼伤腐蚀，电气与易燃试剂存在触电与火灾。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1.通风橱内操作挥发性试剂与标准气，正确储存分类管理，防止泄漏与混放；定期检查电气与气瓶。</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2.操作佩戴防护眼镜、防护手套与口罩，禁止触摸危险部位；保持洗眼与应急设施可用，严禁烟火。</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生产运行部/化验班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中毒窒息；灼伤腐蚀；火灾；触电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1.泄漏或中毒立即开窗通风、撤离并报告，佩戴气防用品处置；皮肤眼睛接触大量清水冲洗。</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2.触电先断电施救，火情用二氧化碳灭火器，伤者送医并拨打120。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9-当心腐蚀.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24-禁止触摸.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1-必须戴防护眼镜.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2-必须戴防护手套.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23-洗眼台.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锅炉房/供热风险点告知卡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锅炉房/供热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锅炉房通过燃气锅炉产生蒸汽或热水供生产与生活供热，锅炉与高温管路带压、高温运行，存在超压与烫伤风险。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安全阀失效或超压可致爆炸，高温表面与蒸汽致灼烫，风机与给水泵存在机械伤害，电气线路存在触电。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1.监控压力、水位与温度在额定范围，定期校验安全阀与联锁，防止超压缺水；重点检查法兰与阀门密封。</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2.操作人员佩戴防烫手套与防护服，严禁放置易燃物；设备检修停电挂牌，保持通风与消防器材有效。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综合管理部/司炉班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爆炸；灼烫；触电；机械伤害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1.超压或异常立即停炉、泄压并报告，人员撤离警戒；灼烫用冷水冲洗、保护创面。</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2.触电先断电施救，受伤者急救拨打120，火情用干粉灭火器控制并按预案升级。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3-当心爆炸.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09-当心烫伤.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5-禁止放置易燃物.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21-必须穿防护服.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2-必须戴防护手套.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食堂（燃气灶具）风险点告知卡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食堂（燃气灶具）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食堂使用燃气灶具烹饪，燃气管道与软管长期受高温油烟侵蚀，存在泄漏风险。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泄漏燃气在厨房积聚遇明火爆炸，燃烧不完全致一氧化碳中毒窒息，灶具与电气设备存在触电与火灾。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1.安装燃气报警与紧急切断并定期校验，保持厨房通风；每日检查软管、阀门与灶具，用完关阀、人离火灭。</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2.严禁烟火、消除静电，必要时佩戴防毒面具；电气与灶具周边保持清洁，配备灭火器材并定期演练。</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综合管理部/后勤班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火灾；爆炸；中毒窒息；触电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1.泄漏或报警立即关阀、开窗通风并报告，严禁启闭电器与火源，疏散人员。</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2.中毒者转移至新鲜空气处保持呼吸通畅并拨打120，火情用干粉灭火器控制，按预案升级。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4-当心触电.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20-当心中毒.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02-禁止烟火.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4-必须戴防毒面具.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消防控制室/消防泵房风险点告知卡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消防控制室/消防泵房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消防控制室与泵房保障全厂消防供水与报警联动，设备带电、带转运行，存在电气与机械风险。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消防泵电机与线路存在触电与电气火灾，水泵转动部件存在机械伤害；火灾时联动失效将扩大事故。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1.保持消防主机与泵组24小时值守与定期试运行，确保报警、联动与供水正常；检查线路绝缘与接地。</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2.电气检修停电、挂牌上锁，转动部位防护到位；保持通风与消防器材有效，严禁误操作。</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综合管理部/消防班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火灾；触电；机械伤害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1.电气火情先断电再用二氧化碳灭火器，严禁用水；触电先断电施救并拨打120。</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2.设备异常及时上报抢修，确保火灾时消防设施可靠投用。</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8-禁止合闸.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12-必须接地.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15-必须检查防护装置.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7-必须通风.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营业厅/客户服务中心风险点告知卡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营业厅/客户服务中心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营业厅为客户办理业务场所，人员密集、电器设备多，存在用电与疏散风险。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线路老化或超负荷可引发电气火灾，插座与吊顶检修存在触电与物体打击；紧急情况需有序疏散。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四级风险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1.定期检查电气线路与插座负荷，严禁私拉乱接与超负荷用电；保持消防通道与安全出口畅通。</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2.配置灭火器材并定期演练，设备检修停电、拔出插头；疏散引导标识清晰，落实禁烟管理。</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客户服务部/营业厅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火灾；触电；物体打击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1.电气火情先断电再用二氧化碳灭火器，严禁用水；人员按疏散指示撤离并拨打119。</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2.受伤者先期急救并拨打120，按预案升级响应。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1-禁止吸烟.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06-必须戴安全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13-必须拔出插头.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提示标志06.png"/>
          <p:cNvPicPr>
            <a:picLocks noChangeAspect="1"/>
          </p:cNvPicPr>
          <p:nvPr/>
        </p:nvPicPr>
        <p:blipFill>
          <a:blip r:embed="rId8"/>
          <a:stretch>
            <a:fillRect/>
          </a:stretch>
        </p:blipFill>
        <p:spPr>
          <a:xfrm>
            <a:off x="2389052" y="3343895"/>
            <a:ext cx="414761" cy="414761"/>
          </a:xfrm>
          <a:prstGeom prst="rect">
            <a:avLst/>
          </a:prstGeom>
        </p:spPr>
      </p:pic>
      <p:pic>
        <p:nvPicPr>
          <p:cNvPr id="14" name="Picture 13" descr="安全提示标志13-安全出口.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调度控制中心风险点告知卡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调度控制中心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调度控制中心通过SCADA系统监控全网压力、流量与设备状态，机房设备密集、带电运行，存在电气风险。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线路与UPS故障可致电气火灾与触电，机柜顶部检修与线缆桥架存在高处坠落，紧急情况需有序疏散。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1.监控全网运行参数，异常及时调度处置；定期检查机房电气、UPS与接地，防止过热与过载。</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2.电气检修停电、拔出插头，高处检修系安全带；保持消防、通风与应急疏散通道有效。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生产运行部/调度室</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火灾；触电；高处坠落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1.电气火情先断电再用二氧化碳灭火器，严禁用水；触电先断电施救并拨打120。</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2.人员按疏散指示撤离，按预案升级响应。</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3-当心坠落.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1-禁止吸烟.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13-必须拔出插头.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提示标志06.png"/>
          <p:cNvPicPr>
            <a:picLocks noChangeAspect="1"/>
          </p:cNvPicPr>
          <p:nvPr/>
        </p:nvPicPr>
        <p:blipFill>
          <a:blip r:embed="rId7"/>
          <a:stretch>
            <a:fillRect/>
          </a:stretch>
        </p:blipFill>
        <p:spPr>
          <a:xfrm>
            <a:off x="1477142" y="3343895"/>
            <a:ext cx="414761" cy="414761"/>
          </a:xfrm>
          <a:prstGeom prst="rect">
            <a:avLst/>
          </a:prstGeom>
        </p:spPr>
      </p:pic>
      <p:pic>
        <p:nvPicPr>
          <p:cNvPr id="13" name="Picture 12" descr="安全提示标志13-安全出口.png"/>
          <p:cNvPicPr>
            <a:picLocks noChangeAspect="1"/>
          </p:cNvPicPr>
          <p:nvPr/>
        </p:nvPicPr>
        <p:blipFill>
          <a:blip r:embed="rId8"/>
          <a:stretch>
            <a:fillRect/>
          </a:stretch>
        </p:blipFill>
        <p:spPr>
          <a:xfrm>
            <a:off x="2389052" y="3279408"/>
            <a:ext cx="414761" cy="543734"/>
          </a:xfrm>
          <a:prstGeom prst="rect">
            <a:avLst/>
          </a:prstGeom>
        </p:spPr>
      </p:pic>
      <p:pic>
        <p:nvPicPr>
          <p:cNvPr id="14" name="Picture 13" descr="安全提示标志17-紧急集合点.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车辆（抢修车/危化品运输车）风险点告知卡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车辆（抢修车/危化品运输车）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抢修车与危化品运输车在厂区道路与城市道路行驶、停靠作业，存在交通事故与车辆伤害风险。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车辆碰撞或危化品运输泄漏可引发着火爆炸，随车设备装卸与抢修作业存在物体打击，现场车辆通行风险高。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1.车辆定期检验、限速行驶，驾驶员持证并禁止酒后作业；危化品运输按规定路线与押运，落实静电接地。</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2.作业现场设警示标志与围挡，人员佩戴安全帽与防护鞋；严禁烟火、消除静电，随车配备消防与应急器材。</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综合管理部/车队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车辆伤害；火灾；爆炸；物体打击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1.发生交通事故或泄漏立即停车、警戒并报告，疏散人员、严禁火源，危化品按专项预案处置。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2.受伤者先期急救并拨打120，火情用干粉灭火器控制，按预案升级。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2-当心车辆.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16-禁止通行.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3-必须穿防护鞋.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办公区/档案室风险点告知卡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办公区/档案室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办公区与档案室电器与线缆密集，文件资料易燃，存在电气火灾风险。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线路老化、超负荷或插座故障可引发触电与火灾，档案资料燃烧将造成损失并影响疏散。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四级风险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1.定期检查电气线路与插座负荷，严禁私拉乱接与超负荷用电；档案室禁烟、配备灭火器材并分类存放。</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2.设备不用时拔出插头，保持消防通道与安全出口畅通，定期组织消防与疏散演练。</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综合管理部/行政班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火灾；触电</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1.电气火情先断电再用二氧化碳灭火器，严禁用水；人员按疏散指示撤离并拨打119。</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2.按预案升级响应，保护重要档案与人员安全。</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01-禁止吸烟.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6-禁止阻塞.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13-必须拔出插头.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提示标志06.png"/>
          <p:cNvPicPr>
            <a:picLocks noChangeAspect="1"/>
          </p:cNvPicPr>
          <p:nvPr/>
        </p:nvPicPr>
        <p:blipFill>
          <a:blip r:embed="rId7"/>
          <a:stretch>
            <a:fillRect/>
          </a:stretch>
        </p:blipFill>
        <p:spPr>
          <a:xfrm>
            <a:off x="1477142" y="3343895"/>
            <a:ext cx="414761" cy="414761"/>
          </a:xfrm>
          <a:prstGeom prst="rect">
            <a:avLst/>
          </a:prstGeom>
        </p:spPr>
      </p:pic>
      <p:pic>
        <p:nvPicPr>
          <p:cNvPr id="13" name="Picture 12" descr="安全提示标志13-安全出口.png"/>
          <p:cNvPicPr>
            <a:picLocks noChangeAspect="1"/>
          </p:cNvPicPr>
          <p:nvPr/>
        </p:nvPicPr>
        <p:blipFill>
          <a:blip r:embed="rId8"/>
          <a:stretch>
            <a:fillRect/>
          </a:stretch>
        </p:blipFill>
        <p:spPr>
          <a:xfrm>
            <a:off x="2389052" y="3279408"/>
            <a:ext cx="414761" cy="543734"/>
          </a:xfrm>
          <a:prstGeom prst="rect">
            <a:avLst/>
          </a:prstGeom>
        </p:spPr>
      </p:pic>
      <p:pic>
        <p:nvPicPr>
          <p:cNvPr id="14" name="Picture 13" descr="安全提示标志17-紧急集合点.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职工宿舍/餐厅风险点告知卡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职工宿舍/餐厅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职工宿舍与餐厅用电设备多、人员集中，存在电气火灾与触电风险。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线路过载、使用大功率电器可引发火灾，地面湿滑或杂物堆积致滑倒与绊倒，紧急情况需有序疏散。</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四级风险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1.严禁私拉乱接与使用大功率违规电器，定期检查线路与插座；保持通道畅通、地面干燥防滑。</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2.设备不用拔出插头，配备灭火器材并禁烟；餐厅后厨落实燃气与防滑管理，定期演练疏散。</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综合管理部/后勤班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火灾；触电；滑倒</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1.电气火情先断电再用二氧化碳灭火器，严禁用水；人员按疏散指示撤离并拨打119。</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2.滑倒受伤先期急救并拨打120，按预案升级。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51-当心滑倒.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1-禁止吸烟.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13-必须拔出插头.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23-必须穿防护鞋.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提示标志06.png"/>
          <p:cNvPicPr>
            <a:picLocks noChangeAspect="1"/>
          </p:cNvPicPr>
          <p:nvPr/>
        </p:nvPicPr>
        <p:blipFill>
          <a:blip r:embed="rId8"/>
          <a:stretch>
            <a:fillRect/>
          </a:stretch>
        </p:blipFill>
        <p:spPr>
          <a:xfrm>
            <a:off x="2389052" y="3343895"/>
            <a:ext cx="414761" cy="414761"/>
          </a:xfrm>
          <a:prstGeom prst="rect">
            <a:avLst/>
          </a:prstGeom>
        </p:spPr>
      </p:pic>
      <p:pic>
        <p:nvPicPr>
          <p:cNvPr id="14" name="Picture 13" descr="安全提示标志13-安全出口.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应急物资库风险点告知卡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应急物资库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应急物资库集中存放呼吸器、灭火器、堵漏器材与救援装备，物资密集堆存，存在堆垛倒塌与火灾风险。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高层取放与搬运不当可致物体打击，应急车辆进出存在车辆伤害，物资包装或油品管理不善遇火源着火。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1.物资分类码放、限高稳固并定期盘点校验有效期，保持通道与取用畅通；易燃应急油品隔离存放。</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2.取放佩戴安全帽与防护鞋，叉车与车辆作业持证限速；严禁烟火，保持消防器材与应急装备可用。</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综合管理部/安全班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火灾；物体打击；车辆伤害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1.堆垛倒塌立即撤离、报告并小心清理防二次伤害；火情用干粉灭火器控制并拨打119。</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2.受伤者先期急救并拨打120，确保应急物资在灾时仍可调用。</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6-当心落物.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2-当心车辆.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6-禁止阻塞.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06-必须戴安全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23-必须穿防护鞋.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提示标志06.png"/>
          <p:cNvPicPr>
            <a:picLocks noChangeAspect="1"/>
          </p:cNvPicPr>
          <p:nvPr/>
        </p:nvPicPr>
        <p:blipFill>
          <a:blip r:embed="rId8"/>
          <a:stretch>
            <a:fillRect/>
          </a:stretch>
        </p:blipFill>
        <p:spPr>
          <a:xfrm>
            <a:off x="2389052" y="3343895"/>
            <a:ext cx="414761" cy="414761"/>
          </a:xfrm>
          <a:prstGeom prst="rect">
            <a:avLst/>
          </a:prstGeom>
        </p:spPr>
      </p:pic>
      <p:pic>
        <p:nvPicPr>
          <p:cNvPr id="14" name="Picture 13" descr="安全提示标志08.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加气站卸气柱/卸车栈台风险点告知卡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加气站卸气柱/卸车栈台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卸气柱（栈台）将槽车高压气体或低温液体转输入站，法兰、软管与快速接头带压运行，存在泄漏风险。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低温或高压介质喷出致冻伤与物体打击，泄漏气体遇火源着火爆炸；槽车停靠移位存在车辆伤害。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1.卸车前核对介质与证件、落实静电接地与紧急切断，执行卸车作业票与监护；控制流速压力，全程监控。</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2.穿戴防寒与防护用品、车辆固定设止退，严禁烟火、消除静电；保持消防与可燃气体检测有效。</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加气站运营部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火灾；爆炸；冻伤；车辆伤害；机械伤害</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1.泄漏或甩脱立即停泵关阀、切断并报告，划定警戒、严禁火源，防寒防窒息处置。</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2.冻伤温水复温送医，受伤者急救拨打120，火情用干粉灭火器控制并按预案升级。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5-当心机械伤人.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1-当心低温.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2-当心车辆.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16-必须消除静电.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21-必须穿防护服.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燃气报警器/监测点风险点告知卡</a:t>
            </a:r>
          </a:p>
        </p:txBody>
      </p:sp>
      <p:graphicFrame>
        <p:nvGraphicFramePr>
          <p:cNvPr id="6" name="表格 5"/>
          <p:cNvGraphicFramePr>
            <a:graphicFrameLocks noGrp="1"/>
          </p:cNvGraphicFramePr>
          <p:nvPr/>
        </p:nvGraphicFramePr>
        <p:xfrm>
          <a:off x="464683" y="826379"/>
          <a:ext cx="11262633" cy="5016560"/>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燃气报警器/监测点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燃气报警器与监测点分布于工艺区与用气场所，探头与线路带电运行，用于实时检测泄漏浓度。</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线路故障或误报处置存在触电，高处安装与维护存在高处坠落；探头失效将延误火灾爆炸预警。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三级风险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1.定期校验探头灵敏度与报警联动，确保检测准确；检查线路绝缘与接地，防止误报与失效。</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2.电气检修停电、挂牌，高处维护系安全带、戴安全帽；保持监测点周围通风、严禁遮挡。</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生产运行部/自控班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触电；火灾；高处坠落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1.电气火情先断电再用二氧化碳灭火器，严禁用水；触电先断电施救并拨打120。</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2.高处坠落受伤制动固定并拨打120，按预案升级。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4-当心触电.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13-当心坠落.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08-禁止合闸.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指令标志06-必须戴安全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12-必须接地.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提示标志06.png"/>
          <p:cNvPicPr>
            <a:picLocks noChangeAspect="1"/>
          </p:cNvPicPr>
          <p:nvPr/>
        </p:nvPicPr>
        <p:blipFill>
          <a:blip r:embed="rId8"/>
          <a:stretch>
            <a:fillRect/>
          </a:stretch>
        </p:blipFill>
        <p:spPr>
          <a:xfrm>
            <a:off x="2389052" y="3343895"/>
            <a:ext cx="414761" cy="414761"/>
          </a:xfrm>
          <a:prstGeom prst="rect">
            <a:avLst/>
          </a:prstGeom>
        </p:spPr>
      </p:pic>
      <p:pic>
        <p:nvPicPr>
          <p:cNvPr id="14" name="Picture 13" descr="安全提示标志17-紧急集合点.png"/>
          <p:cNvPicPr>
            <a:picLocks noChangeAspect="1"/>
          </p:cNvPicPr>
          <p:nvPr/>
        </p:nvPicPr>
        <p:blipFill>
          <a:blip r:embed="rId9"/>
          <a:stretch>
            <a:fillRect/>
          </a:stretch>
        </p:blipFill>
        <p:spPr>
          <a:xfrm>
            <a:off x="3300963" y="3279408"/>
            <a:ext cx="414761" cy="543734"/>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125110" y="115180"/>
            <a:ext cx="7933063" cy="460375"/>
          </a:xfrm>
          <a:prstGeom prst="rect">
            <a:avLst/>
          </a:prstGeom>
          <a:noFill/>
        </p:spPr>
        <p:txBody>
          <a:bodyPr wrap="square" rtlCol="0">
            <a:spAutoFit/>
          </a:bodyPr>
          <a:lstStyle/>
          <a:p>
            <a:pPr algn="ctr"/>
            <a:r>
              <a:rPr lang="zh-CN" altLang="zh-CN" sz="2400" b="1" spc="600" dirty="0">
                <a:solidFill>
                  <a:srgbClr val="C00000"/>
                </a:solidFill>
                <a:latin typeface="微软雅黑" pitchFamily="34" charset="0"/>
                <a:ea typeface="微软雅黑" pitchFamily="34" charset="0"/>
              </a:rPr>
              <a:t>次高压管线区风险点告知卡</a:t>
            </a:r>
          </a:p>
        </p:txBody>
      </p:sp>
      <p:graphicFrame>
        <p:nvGraphicFramePr>
          <p:cNvPr id="6" name="表格 5"/>
          <p:cNvGraphicFramePr>
            <a:graphicFrameLocks noGrp="1"/>
          </p:cNvGraphicFramePr>
          <p:nvPr/>
        </p:nvGraphicFramePr>
        <p:xfrm>
          <a:off x="464683" y="826379"/>
          <a:ext cx="11262633" cy="4930201"/>
        </p:xfrm>
        <a:graphic>
          <a:graphicData uri="http://schemas.openxmlformats.org/drawingml/2006/table">
            <a:tbl>
              <a:tblPr firstRow="1" bandRow="1">
                <a:tableStyleId>{5C22544A-7EE6-4342-B048-85BDC9FD1C3A}</a:tableStyleId>
              </a:tblPr>
              <a:tblGrid>
                <a:gridCol w="1663998">
                  <a:extLst>
                    <a:ext uri="{9D8B030D-6E8A-4147-A177-3AD203B41FA5}">
                      <a16:colId xmlns:a16="http://schemas.microsoft.com/office/drawing/2014/main" val="20000"/>
                    </a:ext>
                  </a:extLst>
                </a:gridCol>
                <a:gridCol w="1687591">
                  <a:extLst>
                    <a:ext uri="{9D8B030D-6E8A-4147-A177-3AD203B41FA5}">
                      <a16:colId xmlns:a16="http://schemas.microsoft.com/office/drawing/2014/main" val="20001"/>
                    </a:ext>
                  </a:extLst>
                </a:gridCol>
                <a:gridCol w="2018242">
                  <a:extLst>
                    <a:ext uri="{9D8B030D-6E8A-4147-A177-3AD203B41FA5}">
                      <a16:colId xmlns:a16="http://schemas.microsoft.com/office/drawing/2014/main" val="20002"/>
                    </a:ext>
                  </a:extLst>
                </a:gridCol>
                <a:gridCol w="5892802">
                  <a:extLst>
                    <a:ext uri="{9D8B030D-6E8A-4147-A177-3AD203B41FA5}">
                      <a16:colId xmlns:a16="http://schemas.microsoft.com/office/drawing/2014/main" val="20003"/>
                    </a:ext>
                  </a:extLst>
                </a:gridCol>
              </a:tblGrid>
              <a:tr h="431801">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次高压管线区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主要危险因素描述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rowSpan="3">
                  <a:txBody>
                    <a:bodyPr/>
                    <a:lstStyle/>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次高压燃气管线压力高于中压，埋地敷设并承担区域主力输气，管道受腐蚀与第三方施工影响，存在泄漏风险。</a:t>
                      </a:r>
                    </a:p>
                    <a:p>
                      <a:pPr marL="71755" lvl="0" indent="0" algn="l" defTabSz="914400" rtl="0" eaLnBrk="1" latinLnBrk="0" hangingPunct="1">
                        <a:lnSpc>
                          <a:spcPct val="130000"/>
                        </a:lnSpc>
                        <a:spcAft>
                          <a:spcPts val="0"/>
                        </a:spcAft>
                        <a:buFont typeface="+mj-lt"/>
                        <a:buNone/>
                      </a:pPr>
                      <a:r>
                        <a:rPr lang="zh-CN" altLang="zh-CN" sz="1200" b="1" kern="1200" dirty="0">
                          <a:solidFill>
                            <a:schemeClr val="tx1"/>
                          </a:solidFill>
                          <a:latin typeface="微软雅黑" pitchFamily="34" charset="0"/>
                          <a:ea typeface="微软雅黑" pitchFamily="34" charset="0"/>
                          <a:cs typeface="+mn-cs"/>
                        </a:rPr>
                        <a:t>高压燃气一旦泄漏扩散快、波及广，遇火源形成大范围爆炸；阀井高处巡检与路面作业存在坠落、车辆与物体打击。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5560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风险点编号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sz="1400">
                          <a:latin typeface="微软雅黑" pitchFamily="34" charset="0"/>
                          <a:ea typeface="微软雅黑" pitchFamily="34" charset="0"/>
                        </a:rPr>
                        <a:t>RQ-047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tc>
                <a:tc vMerge="1">
                  <a:txBody>
                    <a:bodyPr/>
                    <a:lstStyle/>
                    <a:p>
                      <a:endParaRPr lang="zh-CN"/>
                    </a:p>
                  </a:txBody>
                  <a:tcPr/>
                </a:tc>
                <a:extLst>
                  <a:ext uri="{0D108BD9-81ED-4DB2-BD59-A6C34878D82A}">
                    <a16:rowId xmlns:a16="http://schemas.microsoft.com/office/drawing/2014/main" val="10001"/>
                  </a:ext>
                </a:extLst>
              </a:tr>
              <a:tr h="370840">
                <a:tc>
                  <a:txBody>
                    <a:bodyPr/>
                    <a:lstStyle/>
                    <a:p>
                      <a:pPr marL="0" algn="ctr" defTabSz="914400" rtl="0" eaLnBrk="1" latinLnBrk="0" hangingPunct="1"/>
                      <a:r>
                        <a:rPr lang="zh-CN" altLang="zh-CN" sz="1400" b="1" kern="1200" dirty="0">
                          <a:solidFill>
                            <a:schemeClr val="tx1">
                              <a:lumMod val="95000"/>
                              <a:lumOff val="5000"/>
                            </a:schemeClr>
                          </a:solidFill>
                          <a:latin typeface="微软雅黑" pitchFamily="34" charset="0"/>
                          <a:ea typeface="微软雅黑" pitchFamily="34" charset="0"/>
                          <a:cs typeface="+mn-cs"/>
                        </a:rPr>
                        <a:t>风险等级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algn="ctr" defTabSz="914400" rtl="0" eaLnBrk="1" latinLnBrk="0" hangingPunct="1"/>
                      <a:r>
                        <a:rPr lang="zh-CN" altLang="en-US" sz="1400" b="1" kern="1200" dirty="0">
                          <a:solidFill>
                            <a:schemeClr val="tx1">
                              <a:lumMod val="95000"/>
                              <a:lumOff val="5000"/>
                            </a:schemeClr>
                          </a:solidFill>
                          <a:latin typeface="微软雅黑" pitchFamily="34" charset="0"/>
                          <a:ea typeface="微软雅黑" pitchFamily="34" charset="0"/>
                          <a:cs typeface="+mn-cs"/>
                        </a:rPr>
                        <a:t>二级风险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zh-CN"/>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endParaRPr lang="zh-CN"/>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r h="2047917">
                <a:tc gridSpan="2">
                  <a:txBody>
                    <a:bodyPr/>
                    <a:lstStyle/>
                    <a:p>
                      <a:pPr marL="0" marR="0" lvl="0" indent="0" algn="ctr" defTabSz="914400" rtl="0" eaLnBrk="1" fontAlgn="auto" latinLnBrk="0" hangingPunct="1">
                        <a:lnSpc>
                          <a:spcPct val="100000"/>
                        </a:lnSpc>
                        <a:spcBef>
                          <a:spcPts val="0"/>
                        </a:spcBef>
                        <a:spcAft>
                          <a:spcPts val="0"/>
                        </a:spcAft>
                        <a:buClrTx/>
                        <a:buSzTx/>
                        <a:buFontTx/>
                        <a:buNone/>
                      </a:pPr>
                      <a:r>
                        <a:rPr lang="zh-CN" altLang="zh-CN" sz="1400" b="1" kern="1200" dirty="0">
                          <a:solidFill>
                            <a:schemeClr val="tx1">
                              <a:lumMod val="95000"/>
                              <a:lumOff val="5000"/>
                            </a:schemeClr>
                          </a:solidFill>
                          <a:latin typeface="微软雅黑" pitchFamily="34" charset="0"/>
                          <a:ea typeface="微软雅黑" pitchFamily="34" charset="0"/>
                          <a:cs typeface="+mn-cs"/>
                        </a:rPr>
                        <a:t>安全标志</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主要风险控制措施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1.加密巡检与泄漏检测，重点监控穿越、高后果区与第三方施工段；严格动土审批与监护，及时修复隐患。</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2.路面与阀井作业佩戴安全帽、设围挡警示，高处系安全带；严禁烟火、消除静电，保持抢修与消防可用。</a:t>
                      </a:r>
                    </a:p>
                  </a:txBody>
                  <a:tcPr marL="114300" marR="1143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6206">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责任单位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管网运行部/巡线班</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主要事故类型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None/>
                      </a:pPr>
                      <a:r>
                        <a:rPr lang="zh-CN" altLang="zh-CN" sz="1300" b="1" kern="1200" dirty="0">
                          <a:solidFill>
                            <a:schemeClr val="tx1"/>
                          </a:solidFill>
                          <a:latin typeface="微软雅黑" pitchFamily="34" charset="0"/>
                          <a:ea typeface="微软雅黑" pitchFamily="34" charset="0"/>
                          <a:cs typeface="+mn-cs"/>
                        </a:rPr>
                        <a:t>火灾；爆炸；高处坠落；车辆伤害；物体打击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157837">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责任人</a:t>
                      </a:r>
                      <a:endParaRPr lang="zh-CN" altLang="zh-CN" sz="1800" b="1" kern="1200" dirty="0">
                        <a:solidFill>
                          <a:schemeClr val="bg1"/>
                        </a:solidFill>
                        <a:latin typeface="微软雅黑" pitchFamily="34" charset="0"/>
                        <a:ea typeface="微软雅黑" pitchFamily="34" charset="0"/>
                        <a:cs typeface="+mn-cs"/>
                      </a:endParaRPr>
                    </a:p>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联系电话</a:t>
                      </a:r>
                      <a:endParaRPr lang="zh-CN" altLang="en-US" sz="1800" b="1" kern="1200" dirty="0">
                        <a:solidFill>
                          <a:schemeClr val="bg1"/>
                        </a:solidFill>
                        <a:latin typeface="微软雅黑" pitchFamily="34" charset="0"/>
                        <a:ea typeface="微软雅黑" pitchFamily="34" charset="0"/>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597D3"/>
                    </a:solidFill>
                  </a:tcPr>
                </a:tc>
                <a:tc>
                  <a:txBody>
                    <a:bodyPr/>
                    <a:lstStyle/>
                    <a:p>
                      <a:r>
                        <a:rPr sz="1400">
                          <a:latin typeface="微软雅黑" pitchFamily="34" charset="0"/>
                          <a:ea typeface="微软雅黑" pitchFamily="34" charset="0"/>
                        </a:rPr>
                        <a:t>区域负责人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914400" rtl="0" eaLnBrk="1" latinLnBrk="0" hangingPunct="1"/>
                      <a:r>
                        <a:rPr lang="zh-CN" altLang="zh-CN" sz="1400" b="1" kern="1200" dirty="0">
                          <a:solidFill>
                            <a:schemeClr val="bg1"/>
                          </a:solidFill>
                          <a:latin typeface="微软雅黑" pitchFamily="34" charset="0"/>
                          <a:ea typeface="微软雅黑" pitchFamily="34" charset="0"/>
                          <a:cs typeface="+mn-cs"/>
                        </a:rPr>
                        <a:t>应急处置措施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1.泄漏立即关闭区域阀门、切断气源并报告，大范围疏散人员车辆、严禁火源，划定警戒持续检测。</a:t>
                      </a:r>
                    </a:p>
                    <a:p>
                      <a:pPr marL="71755" lvl="0" indent="0" algn="l" defTabSz="914400" rtl="0" eaLnBrk="1" latinLnBrk="0" hangingPunct="1">
                        <a:lnSpc>
                          <a:spcPct val="130000"/>
                        </a:lnSpc>
                        <a:spcAft>
                          <a:spcPts val="0"/>
                        </a:spcAft>
                        <a:buFont typeface="+mj-lt"/>
                        <a:buAutoNum type="arabicPeriod"/>
                      </a:pPr>
                      <a:r>
                        <a:rPr lang="zh-CN" altLang="zh-CN" sz="1100" b="1" kern="1200" dirty="0">
                          <a:solidFill>
                            <a:schemeClr val="tx1"/>
                          </a:solidFill>
                          <a:latin typeface="微软雅黑" pitchFamily="34" charset="0"/>
                          <a:ea typeface="微软雅黑" pitchFamily="34" charset="0"/>
                          <a:cs typeface="+mn-cs"/>
                        </a:rPr>
                        <a:t>2.人员受伤先期急救并拨打120，火情用干粉灭火器控制，按高后果区预案升级。</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pic>
        <p:nvPicPr>
          <p:cNvPr id="7" name="Picture 6" descr="安全警告标志02-当心火灾.png"/>
          <p:cNvPicPr>
            <a:picLocks noChangeAspect="1"/>
          </p:cNvPicPr>
          <p:nvPr/>
        </p:nvPicPr>
        <p:blipFill>
          <a:blip r:embed="rId2"/>
          <a:stretch>
            <a:fillRect/>
          </a:stretch>
        </p:blipFill>
        <p:spPr>
          <a:xfrm>
            <a:off x="565231" y="2599397"/>
            <a:ext cx="414761" cy="552131"/>
          </a:xfrm>
          <a:prstGeom prst="rect">
            <a:avLst/>
          </a:prstGeom>
        </p:spPr>
      </p:pic>
      <p:pic>
        <p:nvPicPr>
          <p:cNvPr id="8" name="Picture 7" descr="安全警告标志03-当心爆炸.png"/>
          <p:cNvPicPr>
            <a:picLocks noChangeAspect="1"/>
          </p:cNvPicPr>
          <p:nvPr/>
        </p:nvPicPr>
        <p:blipFill>
          <a:blip r:embed="rId3"/>
          <a:stretch>
            <a:fillRect/>
          </a:stretch>
        </p:blipFill>
        <p:spPr>
          <a:xfrm>
            <a:off x="1477142" y="2599397"/>
            <a:ext cx="414761" cy="552131"/>
          </a:xfrm>
          <a:prstGeom prst="rect">
            <a:avLst/>
          </a:prstGeom>
        </p:spPr>
      </p:pic>
      <p:pic>
        <p:nvPicPr>
          <p:cNvPr id="9" name="Picture 8" descr="安全警告标志06-当心落物.png"/>
          <p:cNvPicPr>
            <a:picLocks noChangeAspect="1"/>
          </p:cNvPicPr>
          <p:nvPr/>
        </p:nvPicPr>
        <p:blipFill>
          <a:blip r:embed="rId4"/>
          <a:stretch>
            <a:fillRect/>
          </a:stretch>
        </p:blipFill>
        <p:spPr>
          <a:xfrm>
            <a:off x="2389052" y="2599397"/>
            <a:ext cx="414761" cy="552131"/>
          </a:xfrm>
          <a:prstGeom prst="rect">
            <a:avLst/>
          </a:prstGeom>
        </p:spPr>
      </p:pic>
      <p:pic>
        <p:nvPicPr>
          <p:cNvPr id="10" name="Picture 9" descr="安全警告标志12-当心车辆.png"/>
          <p:cNvPicPr>
            <a:picLocks noChangeAspect="1"/>
          </p:cNvPicPr>
          <p:nvPr/>
        </p:nvPicPr>
        <p:blipFill>
          <a:blip r:embed="rId5"/>
          <a:stretch>
            <a:fillRect/>
          </a:stretch>
        </p:blipFill>
        <p:spPr>
          <a:xfrm>
            <a:off x="3300963" y="2599397"/>
            <a:ext cx="414761" cy="552131"/>
          </a:xfrm>
          <a:prstGeom prst="rect">
            <a:avLst/>
          </a:prstGeom>
        </p:spPr>
      </p:pic>
      <p:pic>
        <p:nvPicPr>
          <p:cNvPr id="11" name="Picture 10" descr="安全警告标志13-当心坠落.png"/>
          <p:cNvPicPr>
            <a:picLocks noChangeAspect="1"/>
          </p:cNvPicPr>
          <p:nvPr/>
        </p:nvPicPr>
        <p:blipFill>
          <a:blip r:embed="rId6"/>
          <a:stretch>
            <a:fillRect/>
          </a:stretch>
        </p:blipFill>
        <p:spPr>
          <a:xfrm>
            <a:off x="565231" y="3275209"/>
            <a:ext cx="414761" cy="552131"/>
          </a:xfrm>
          <a:prstGeom prst="rect">
            <a:avLst/>
          </a:prstGeom>
        </p:spPr>
      </p:pic>
      <p:pic>
        <p:nvPicPr>
          <p:cNvPr id="12" name="Picture 11" descr="安全指令标志06-必须戴安全帽.png"/>
          <p:cNvPicPr>
            <a:picLocks noChangeAspect="1"/>
          </p:cNvPicPr>
          <p:nvPr/>
        </p:nvPicPr>
        <p:blipFill>
          <a:blip r:embed="rId7"/>
          <a:stretch>
            <a:fillRect/>
          </a:stretch>
        </p:blipFill>
        <p:spPr>
          <a:xfrm>
            <a:off x="1477142" y="3275209"/>
            <a:ext cx="414761" cy="552131"/>
          </a:xfrm>
          <a:prstGeom prst="rect">
            <a:avLst/>
          </a:prstGeom>
        </p:spPr>
      </p:pic>
      <p:pic>
        <p:nvPicPr>
          <p:cNvPr id="13" name="Picture 12" descr="安全指令标志16-必须消除静电.png"/>
          <p:cNvPicPr>
            <a:picLocks noChangeAspect="1"/>
          </p:cNvPicPr>
          <p:nvPr/>
        </p:nvPicPr>
        <p:blipFill>
          <a:blip r:embed="rId8"/>
          <a:stretch>
            <a:fillRect/>
          </a:stretch>
        </p:blipFill>
        <p:spPr>
          <a:xfrm>
            <a:off x="2389052" y="3275209"/>
            <a:ext cx="414761" cy="552131"/>
          </a:xfrm>
          <a:prstGeom prst="rect">
            <a:avLst/>
          </a:prstGeom>
        </p:spPr>
      </p:pic>
      <p:pic>
        <p:nvPicPr>
          <p:cNvPr id="14" name="Picture 13" descr="安全提示标志06.png"/>
          <p:cNvPicPr>
            <a:picLocks noChangeAspect="1"/>
          </p:cNvPicPr>
          <p:nvPr/>
        </p:nvPicPr>
        <p:blipFill>
          <a:blip r:embed="rId9"/>
          <a:stretch>
            <a:fillRect/>
          </a:stretch>
        </p:blipFill>
        <p:spPr>
          <a:xfrm>
            <a:off x="3300963" y="3343895"/>
            <a:ext cx="414761" cy="414761"/>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DOCER_RESOURCE_TRACE_INFO" val="{&quot;id&quot;:&quot;181252237&quot;,&quot;origin&quot;:0,&quot;type&quot;:&quot;pictures&quot;,&quot;user&quot;:&quot;228609630&quot;}"/>
</p:tagLst>
</file>

<file path=ppt/tags/tag64.xml><?xml version="1.0" encoding="utf-8"?>
<p:tagLst xmlns:a="http://schemas.openxmlformats.org/drawingml/2006/main" xmlns:r="http://schemas.openxmlformats.org/officeDocument/2006/relationships" xmlns:p="http://schemas.openxmlformats.org/presentationml/2006/main">
  <p:tag name="AS_UNIQUEID" val="176"/>
</p:tagLst>
</file>

<file path=ppt/tags/tag65.xml><?xml version="1.0" encoding="utf-8"?>
<p:tagLst xmlns:a="http://schemas.openxmlformats.org/drawingml/2006/main" xmlns:r="http://schemas.openxmlformats.org/officeDocument/2006/relationships" xmlns:p="http://schemas.openxmlformats.org/presentationml/2006/main">
  <p:tag name="AS_UNIQUEID" val="372"/>
</p:tagLst>
</file>

<file path=ppt/tags/tag66.xml><?xml version="1.0" encoding="utf-8"?>
<p:tagLst xmlns:a="http://schemas.openxmlformats.org/drawingml/2006/main" xmlns:r="http://schemas.openxmlformats.org/officeDocument/2006/relationships" xmlns:p="http://schemas.openxmlformats.org/presentationml/2006/main">
  <p:tag name="AS_UNIQUEID" val="373"/>
</p:tagLst>
</file>

<file path=ppt/tags/tag6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6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18250</Words>
  <PresentationFormat>宽屏</PresentationFormat>
  <Paragraphs>1129</Paragraphs>
  <Slides>48</Slides>
  <Notes>1</Notes>
  <HiddenSlides>0</HiddenSlides>
  <MMClips>0</MMClips>
  <ScaleCrop>false</ScaleCrop>
  <HeadingPairs>
    <vt:vector size="6" baseType="variant">
      <vt:variant>
        <vt:lpstr>已用的字体</vt:lpstr>
      </vt:variant>
      <vt:variant>
        <vt:i4>5</vt:i4>
      </vt:variant>
      <vt:variant>
        <vt:lpstr>主题</vt:lpstr>
      </vt:variant>
      <vt:variant>
        <vt:i4>2</vt:i4>
      </vt:variant>
      <vt:variant>
        <vt:lpstr>幻灯片标题</vt:lpstr>
      </vt:variant>
      <vt:variant>
        <vt:i4>48</vt:i4>
      </vt:variant>
    </vt:vector>
  </HeadingPairs>
  <TitlesOfParts>
    <vt:vector size="55" baseType="lpstr">
      <vt:lpstr>苹方-简</vt:lpstr>
      <vt:lpstr>微软雅黑</vt:lpstr>
      <vt:lpstr>Arial</vt:lpstr>
      <vt:lpstr>Calibri</vt:lpstr>
      <vt:lpstr>Wingdings</vt:lpstr>
      <vt:lpstr>69</vt:lpstr>
      <vt:lpstr>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terms:created xsi:type="dcterms:W3CDTF">2026-09-26T07:37:27Z</dcterms:created>
  <dcterms:modified xsi:type="dcterms:W3CDTF">2026-10-04T08:04:03Z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2052-12.1.26055.26055</vt:lpwstr>
  </property>
  <property fmtid="{D5CDD505-2E9C-101B-9397-08002B2CF9AE}" pid="3" name="ICV">
    <vt:lpwstr>FE9549CBD594EF1755D7A76A511AB2D1_43</vt:lpwstr>
  </property>
</Properties>
</file>