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2"/>
  </p:sldMasterIdLst>
  <p:notesMasterIdLst>
    <p:notesMasterId r:id="rId83"/>
  </p:notesMasterIdLst>
  <p:handoutMasterIdLst>
    <p:handoutMasterId r:id="rId84"/>
  </p:handoutMasterIdLst>
  <p:sldIdLst>
    <p:sldId id="1653" r:id="rId4"/>
    <p:sldId id="2907" r:id="rId5"/>
    <p:sldId id="3045" r:id="rId6"/>
    <p:sldId id="3046" r:id="rId7"/>
    <p:sldId id="3047" r:id="rId8"/>
    <p:sldId id="3048" r:id="rId9"/>
    <p:sldId id="3049" r:id="rId10"/>
    <p:sldId id="3050" r:id="rId11"/>
    <p:sldId id="3051" r:id="rId12"/>
    <p:sldId id="3052" r:id="rId13"/>
    <p:sldId id="3053" r:id="rId14"/>
    <p:sldId id="3054" r:id="rId15"/>
    <p:sldId id="3055" r:id="rId16"/>
    <p:sldId id="3056" r:id="rId17"/>
    <p:sldId id="3057" r:id="rId18"/>
    <p:sldId id="3058" r:id="rId19"/>
    <p:sldId id="3059" r:id="rId20"/>
    <p:sldId id="3060" r:id="rId21"/>
    <p:sldId id="3061" r:id="rId22"/>
    <p:sldId id="3062" r:id="rId23"/>
    <p:sldId id="3063" r:id="rId24"/>
    <p:sldId id="3064" r:id="rId25"/>
    <p:sldId id="3065" r:id="rId26"/>
    <p:sldId id="3066" r:id="rId27"/>
    <p:sldId id="3067" r:id="rId28"/>
    <p:sldId id="3068" r:id="rId29"/>
    <p:sldId id="3069" r:id="rId30"/>
    <p:sldId id="3070" r:id="rId31"/>
    <p:sldId id="3071" r:id="rId32"/>
    <p:sldId id="3072" r:id="rId33"/>
    <p:sldId id="3073" r:id="rId34"/>
    <p:sldId id="3074" r:id="rId35"/>
    <p:sldId id="3075" r:id="rId36"/>
    <p:sldId id="3076" r:id="rId37"/>
    <p:sldId id="3077" r:id="rId38"/>
    <p:sldId id="3078" r:id="rId39"/>
    <p:sldId id="3079" r:id="rId40"/>
    <p:sldId id="3080" r:id="rId41"/>
    <p:sldId id="3081" r:id="rId42"/>
    <p:sldId id="3082" r:id="rId43"/>
    <p:sldId id="3083" r:id="rId44"/>
    <p:sldId id="3084" r:id="rId45"/>
    <p:sldId id="3085" r:id="rId46"/>
    <p:sldId id="3086" r:id="rId47"/>
    <p:sldId id="3087" r:id="rId48"/>
    <p:sldId id="3088" r:id="rId49"/>
    <p:sldId id="3089" r:id="rId50"/>
    <p:sldId id="3090" r:id="rId51"/>
    <p:sldId id="3091" r:id="rId52"/>
    <p:sldId id="3092" r:id="rId53"/>
    <p:sldId id="3093" r:id="rId54"/>
    <p:sldId id="3094" r:id="rId55"/>
    <p:sldId id="3095" r:id="rId56"/>
    <p:sldId id="3096" r:id="rId57"/>
    <p:sldId id="3097" r:id="rId58"/>
    <p:sldId id="3098" r:id="rId59"/>
    <p:sldId id="3099" r:id="rId60"/>
    <p:sldId id="3100" r:id="rId61"/>
    <p:sldId id="3101" r:id="rId62"/>
    <p:sldId id="3102" r:id="rId63"/>
    <p:sldId id="3103" r:id="rId64"/>
    <p:sldId id="3104" r:id="rId65"/>
    <p:sldId id="3105" r:id="rId66"/>
    <p:sldId id="3106" r:id="rId67"/>
    <p:sldId id="3107" r:id="rId68"/>
    <p:sldId id="3108" r:id="rId69"/>
    <p:sldId id="3109" r:id="rId70"/>
    <p:sldId id="3110" r:id="rId71"/>
    <p:sldId id="3111" r:id="rId72"/>
    <p:sldId id="3112" r:id="rId73"/>
    <p:sldId id="3113" r:id="rId74"/>
    <p:sldId id="3114" r:id="rId75"/>
    <p:sldId id="3115" r:id="rId76"/>
    <p:sldId id="3116" r:id="rId77"/>
    <p:sldId id="3117" r:id="rId78"/>
    <p:sldId id="3118" r:id="rId79"/>
    <p:sldId id="3119" r:id="rId80"/>
    <p:sldId id="3120" r:id="rId81"/>
    <p:sldId id="3121" r:id="rId82"/>
  </p:sldIdLst>
  <p:sldSz cx="12192000" cy="6858000"/>
  <p:notesSz cx="6858000" cy="9144000"/>
  <p:custDataLst>
    <p:tags r:id="rId8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9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微软用户" initials="微软用户" lastIdx="1" clrIdx="0"/>
  <p:cmAuthor id="1" name="王保镇" initials="王保镇" lastIdx="1" clrIdx="0"/>
  <p:cmAuthor id="2" name="作者" initials="A" lastIdx="1" clrIdx="1"/>
  <p:cmAuthor id="3" name="Lenovo User" initials="L" lastIdx="1" clrIdx="0"/>
  <p:cmAuthor id="4" name="gsl" initials="g" lastIdx="1" clrIdx="3"/>
  <p:cmAuthor id="5" name="宋洁然" initials="宋" lastIdx="2" clrIdx="1"/>
  <p:cmAuthor id="6" name="ming qiu" initials="m" lastIdx="17" clrIdx="1"/>
  <p:cmAuthor id="7" name="1206988966@qq.com" initials="1" lastIdx="1" clrIdx="2"/>
  <p:cmAuthor id="8" name="姜伟光" initials="姜" lastIdx="1" clrIdx="0"/>
  <p:cmAuthor id="10" name="许 志豪" initials="许" lastIdx="2" clrIdx="4"/>
  <p:cmAuthor id="11" name="梁欣" initials="t" lastIdx="2" clrIdx="5"/>
  <p:cmAuthor id="13" name="sinop" initials="s" lastIdx="1" clrIdx="12"/>
  <p:cmAuthor id="14" name="光启" initials="GQ" lastIdx="0" clrIdx="13"/>
  <p:cmAuthor id="15" name="ceg008" initials="c" lastIdx="0" clrIdx="1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B9BD5"/>
    <a:srgbClr val="A1A1A1"/>
    <a:srgbClr val="00AFA2"/>
    <a:srgbClr val="0088D5"/>
    <a:srgbClr val="00B0F0"/>
    <a:srgbClr val="ED7D31"/>
    <a:srgbClr val="1F4E79"/>
    <a:srgbClr val="0070C0"/>
    <a:srgbClr val="F095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83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91" y="202"/>
      </p:cViewPr>
      <p:guideLst>
        <p:guide orient="horz" pos="289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23.xml" Id="rId26" /><Relationship Type="http://schemas.openxmlformats.org/officeDocument/2006/relationships/slide" Target="slides/slide18.xml" Id="rId21" /><Relationship Type="http://schemas.openxmlformats.org/officeDocument/2006/relationships/slide" Target="slides/slide39.xml" Id="rId42" /><Relationship Type="http://schemas.openxmlformats.org/officeDocument/2006/relationships/slide" Target="slides/slide44.xml" Id="rId47" /><Relationship Type="http://schemas.openxmlformats.org/officeDocument/2006/relationships/slide" Target="slides/slide60.xml" Id="rId63" /><Relationship Type="http://schemas.openxmlformats.org/officeDocument/2006/relationships/slide" Target="slides/slide65.xml" Id="rId68" /><Relationship Type="http://schemas.openxmlformats.org/officeDocument/2006/relationships/handoutMaster" Target="handoutMasters/handoutMaster1.xml" Id="rId84" /><Relationship Type="http://schemas.openxmlformats.org/officeDocument/2006/relationships/theme" Target="theme/theme1.xml" Id="rId89" /><Relationship Type="http://schemas.openxmlformats.org/officeDocument/2006/relationships/slide" Target="slides/slide13.xml" Id="rId16" /><Relationship Type="http://schemas.openxmlformats.org/officeDocument/2006/relationships/slide" Target="slides/slide8.xml" Id="rId11" /><Relationship Type="http://schemas.openxmlformats.org/officeDocument/2006/relationships/slide" Target="slides/slide29.xml" Id="rId32" /><Relationship Type="http://schemas.openxmlformats.org/officeDocument/2006/relationships/slide" Target="slides/slide34.xml" Id="rId37" /><Relationship Type="http://schemas.openxmlformats.org/officeDocument/2006/relationships/slide" Target="slides/slide50.xml" Id="rId53" /><Relationship Type="http://schemas.openxmlformats.org/officeDocument/2006/relationships/slide" Target="slides/slide55.xml" Id="rId58" /><Relationship Type="http://schemas.openxmlformats.org/officeDocument/2006/relationships/slide" Target="slides/slide71.xml" Id="rId74" /><Relationship Type="http://schemas.openxmlformats.org/officeDocument/2006/relationships/slide" Target="slides/slide76.xml" Id="rId79" /><Relationship Type="http://schemas.openxmlformats.org/officeDocument/2006/relationships/slide" Target="slides/slide2.xml" Id="rId5" /><Relationship Type="http://schemas.openxmlformats.org/officeDocument/2006/relationships/tableStyles" Target="tableStyles.xml" Id="rId90" /><Relationship Type="http://schemas.openxmlformats.org/officeDocument/2006/relationships/slide" Target="slides/slide11.xml" Id="rId14" /><Relationship Type="http://schemas.openxmlformats.org/officeDocument/2006/relationships/slide" Target="slides/slide19.xml" Id="rId22" /><Relationship Type="http://schemas.openxmlformats.org/officeDocument/2006/relationships/slide" Target="slides/slide24.xml" Id="rId27" /><Relationship Type="http://schemas.openxmlformats.org/officeDocument/2006/relationships/slide" Target="slides/slide27.xml" Id="rId30" /><Relationship Type="http://schemas.openxmlformats.org/officeDocument/2006/relationships/slide" Target="slides/slide32.xml" Id="rId35" /><Relationship Type="http://schemas.openxmlformats.org/officeDocument/2006/relationships/slide" Target="slides/slide40.xml" Id="rId43" /><Relationship Type="http://schemas.openxmlformats.org/officeDocument/2006/relationships/slide" Target="slides/slide45.xml" Id="rId48" /><Relationship Type="http://schemas.openxmlformats.org/officeDocument/2006/relationships/slide" Target="slides/slide53.xml" Id="rId56" /><Relationship Type="http://schemas.openxmlformats.org/officeDocument/2006/relationships/slide" Target="slides/slide61.xml" Id="rId64" /><Relationship Type="http://schemas.openxmlformats.org/officeDocument/2006/relationships/slide" Target="slides/slide66.xml" Id="rId69" /><Relationship Type="http://schemas.openxmlformats.org/officeDocument/2006/relationships/slide" Target="slides/slide74.xml" Id="rId77" /><Relationship Type="http://schemas.openxmlformats.org/officeDocument/2006/relationships/slide" Target="slides/slide5.xml" Id="rId8" /><Relationship Type="http://schemas.openxmlformats.org/officeDocument/2006/relationships/slide" Target="slides/slide48.xml" Id="rId51" /><Relationship Type="http://schemas.openxmlformats.org/officeDocument/2006/relationships/slide" Target="slides/slide69.xml" Id="rId72" /><Relationship Type="http://schemas.openxmlformats.org/officeDocument/2006/relationships/slide" Target="slides/slide77.xml" Id="rId80" /><Relationship Type="http://schemas.openxmlformats.org/officeDocument/2006/relationships/tags" Target="tags/tag1.xml" Id="rId85" /><Relationship Type="http://schemas.openxmlformats.org/officeDocument/2006/relationships/slide" Target="slides/slide9.xml" Id="rId12" /><Relationship Type="http://schemas.openxmlformats.org/officeDocument/2006/relationships/slide" Target="slides/slide14.xml" Id="rId17" /><Relationship Type="http://schemas.openxmlformats.org/officeDocument/2006/relationships/slide" Target="slides/slide22.xml" Id="rId25" /><Relationship Type="http://schemas.openxmlformats.org/officeDocument/2006/relationships/slide" Target="slides/slide30.xml" Id="rId33" /><Relationship Type="http://schemas.openxmlformats.org/officeDocument/2006/relationships/slide" Target="slides/slide35.xml" Id="rId38" /><Relationship Type="http://schemas.openxmlformats.org/officeDocument/2006/relationships/slide" Target="slides/slide43.xml" Id="rId46" /><Relationship Type="http://schemas.openxmlformats.org/officeDocument/2006/relationships/slide" Target="slides/slide56.xml" Id="rId59" /><Relationship Type="http://schemas.openxmlformats.org/officeDocument/2006/relationships/slide" Target="slides/slide64.xml" Id="rId67" /><Relationship Type="http://schemas.openxmlformats.org/officeDocument/2006/relationships/slide" Target="slides/slide17.xml" Id="rId20" /><Relationship Type="http://schemas.openxmlformats.org/officeDocument/2006/relationships/slide" Target="slides/slide38.xml" Id="rId41" /><Relationship Type="http://schemas.openxmlformats.org/officeDocument/2006/relationships/slide" Target="slides/slide51.xml" Id="rId54" /><Relationship Type="http://schemas.openxmlformats.org/officeDocument/2006/relationships/slide" Target="slides/slide59.xml" Id="rId62" /><Relationship Type="http://schemas.openxmlformats.org/officeDocument/2006/relationships/slide" Target="slides/slide67.xml" Id="rId70" /><Relationship Type="http://schemas.openxmlformats.org/officeDocument/2006/relationships/slide" Target="slides/slide72.xml" Id="rId75" /><Relationship Type="http://schemas.openxmlformats.org/officeDocument/2006/relationships/notesMaster" Target="notesMasters/notesMaster1.xml" Id="rId83" /><Relationship Type="http://schemas.openxmlformats.org/officeDocument/2006/relationships/viewProps" Target="viewProps.xml" Id="rId88" /><Relationship Type="http://schemas.openxmlformats.org/officeDocument/2006/relationships/slideMaster" Target="slideMasters/slideMaster1.xml" Id="rId1" /><Relationship Type="http://schemas.openxmlformats.org/officeDocument/2006/relationships/slide" Target="slides/slide3.xml" Id="rId6" /><Relationship Type="http://schemas.openxmlformats.org/officeDocument/2006/relationships/slide" Target="slides/slide12.xml" Id="rId15" /><Relationship Type="http://schemas.openxmlformats.org/officeDocument/2006/relationships/slide" Target="slides/slide20.xml" Id="rId23" /><Relationship Type="http://schemas.openxmlformats.org/officeDocument/2006/relationships/slide" Target="slides/slide25.xml" Id="rId28" /><Relationship Type="http://schemas.openxmlformats.org/officeDocument/2006/relationships/slide" Target="slides/slide33.xml" Id="rId36" /><Relationship Type="http://schemas.openxmlformats.org/officeDocument/2006/relationships/slide" Target="slides/slide46.xml" Id="rId49" /><Relationship Type="http://schemas.openxmlformats.org/officeDocument/2006/relationships/slide" Target="slides/slide54.xml" Id="rId57" /><Relationship Type="http://schemas.openxmlformats.org/officeDocument/2006/relationships/slide" Target="slides/slide7.xml" Id="rId10" /><Relationship Type="http://schemas.openxmlformats.org/officeDocument/2006/relationships/slide" Target="slides/slide28.xml" Id="rId31" /><Relationship Type="http://schemas.openxmlformats.org/officeDocument/2006/relationships/slide" Target="slides/slide41.xml" Id="rId44" /><Relationship Type="http://schemas.openxmlformats.org/officeDocument/2006/relationships/slide" Target="slides/slide49.xml" Id="rId52" /><Relationship Type="http://schemas.openxmlformats.org/officeDocument/2006/relationships/slide" Target="slides/slide57.xml" Id="rId60" /><Relationship Type="http://schemas.openxmlformats.org/officeDocument/2006/relationships/slide" Target="slides/slide62.xml" Id="rId65" /><Relationship Type="http://schemas.openxmlformats.org/officeDocument/2006/relationships/slide" Target="slides/slide70.xml" Id="rId73" /><Relationship Type="http://schemas.openxmlformats.org/officeDocument/2006/relationships/slide" Target="slides/slide75.xml" Id="rId78" /><Relationship Type="http://schemas.openxmlformats.org/officeDocument/2006/relationships/slide" Target="slides/slide78.xml" Id="rId81" /><Relationship Type="http://schemas.openxmlformats.org/officeDocument/2006/relationships/commentAuthors" Target="commentAuthors.xml" Id="rId86" /><Relationship Type="http://schemas.openxmlformats.org/officeDocument/2006/relationships/slide" Target="slides/slide1.xml" Id="rId4" /><Relationship Type="http://schemas.openxmlformats.org/officeDocument/2006/relationships/slide" Target="slides/slide6.xml" Id="rId9" /><Relationship Type="http://schemas.openxmlformats.org/officeDocument/2006/relationships/slide" Target="slides/slide10.xml" Id="rId13" /><Relationship Type="http://schemas.openxmlformats.org/officeDocument/2006/relationships/slide" Target="slides/slide15.xml" Id="rId18" /><Relationship Type="http://schemas.openxmlformats.org/officeDocument/2006/relationships/slide" Target="slides/slide36.xml" Id="rId39" /><Relationship Type="http://schemas.openxmlformats.org/officeDocument/2006/relationships/slide" Target="slides/slide31.xml" Id="rId34" /><Relationship Type="http://schemas.openxmlformats.org/officeDocument/2006/relationships/slide" Target="slides/slide47.xml" Id="rId50" /><Relationship Type="http://schemas.openxmlformats.org/officeDocument/2006/relationships/slide" Target="slides/slide52.xml" Id="rId55" /><Relationship Type="http://schemas.openxmlformats.org/officeDocument/2006/relationships/slide" Target="slides/slide73.xml" Id="rId76" /><Relationship Type="http://schemas.openxmlformats.org/officeDocument/2006/relationships/slide" Target="slides/slide4.xml" Id="rId7" /><Relationship Type="http://schemas.openxmlformats.org/officeDocument/2006/relationships/slide" Target="slides/slide68.xml" Id="rId71" /><Relationship Type="http://schemas.openxmlformats.org/officeDocument/2006/relationships/slideMaster" Target="slideMasters/slideMaster2.xml" Id="rId2" /><Relationship Type="http://schemas.openxmlformats.org/officeDocument/2006/relationships/slide" Target="slides/slide26.xml" Id="rId29" /><Relationship Type="http://schemas.openxmlformats.org/officeDocument/2006/relationships/slide" Target="slides/slide21.xml" Id="rId24" /><Relationship Type="http://schemas.openxmlformats.org/officeDocument/2006/relationships/slide" Target="slides/slide37.xml" Id="rId40" /><Relationship Type="http://schemas.openxmlformats.org/officeDocument/2006/relationships/slide" Target="slides/slide42.xml" Id="rId45" /><Relationship Type="http://schemas.openxmlformats.org/officeDocument/2006/relationships/slide" Target="slides/slide63.xml" Id="rId66" /><Relationship Type="http://schemas.openxmlformats.org/officeDocument/2006/relationships/presProps" Target="presProps.xml" Id="rId87" /><Relationship Type="http://schemas.openxmlformats.org/officeDocument/2006/relationships/slide" Target="slides/slide58.xml" Id="rId61" /><Relationship Type="http://schemas.openxmlformats.org/officeDocument/2006/relationships/slide" Target="slides/slide79.xml" Id="rId82" /><Relationship Type="http://schemas.openxmlformats.org/officeDocument/2006/relationships/slide" Target="slides/slide16.xml" Id="rId19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slideLayout2.xml><?xml version="1.0" encoding="utf-8"?>
<p:sldLayout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A856E-C2C4-44BD-912C-40B8E02E7C9D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1CE5F-3A33-4E57-A459-2C95C3D0BD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1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Layout>
</file>

<file path=ppt/slideLayouts/slideLayout3.xml><?xml version="1.0" encoding="utf-8"?>
<p:sldLayout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A856E-C2C4-44BD-912C-40B8E02E7C9D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1CE5F-3A33-4E57-A459-2C95C3D0BD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1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Layout>
</file>

<file path=ppt/slideLayouts/slideLayout13.xml><?xml version="1.0" encoding="utf-8"?>
<p:sldLayout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C4908-FE0A-43F2-B8DA-9F79935256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1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../slideLayouts/slideLayout3.xml" Id="rId3" /><Relationship Type="http://schemas.openxmlformats.org/officeDocument/2006/relationships/audio" Target="../media/audio1.wav" Id="rId12" /><Relationship Type="http://schemas.openxmlformats.org/officeDocument/2006/relationships/slideLayout" Target="../slideLayouts/slideLayout2.xml" Id="rId2" /><Relationship Type="http://schemas.openxmlformats.org/officeDocument/2006/relationships/audio" Target="../media/audio1.wav" Id="rId11" /><Relationship Type="http://schemas.openxmlformats.org/officeDocument/2006/relationships/theme" Target="../theme/theme1.xml" Id="rId10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audio" Target="../media/audio1.wav" Id="rId13" /><Relationship Type="http://schemas.openxmlformats.org/officeDocument/2006/relationships/audio" Target="../media/audio1.wav" Id="rId12" /><Relationship Type="http://schemas.openxmlformats.org/officeDocument/2006/relationships/theme" Target="../theme/theme2.xml" Id="rId11" /><Relationship Type="http://schemas.openxmlformats.org/officeDocument/2006/relationships/slideLayout" Target="../slideLayouts/slideLayout13.xml" Id="rId4" /></Relationships>
</file>

<file path=ppt/slideMasters/slideMaster1.xml><?xml version="1.0" encoding="utf-8"?>
<p:sldMaster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C30A856E-C2C4-44BD-912C-40B8E02E7C9D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C7C1CE5F-3A33-4E57-A459-2C95C3D0BD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11" name="click.wav"/>
          </p:stSnd>
        </p:sndAc>
      </p:transition>
    </mc:Choice>
    <mc:Fallback>
      <p:transition>
        <p:cut/>
        <p:sndAc>
          <p:stSnd>
            <p:snd r:embed="rId12" name="click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+mj-ea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+mn-ea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+mn-ea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+mn-ea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+mn-ea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C30A856E-C2C4-44BD-912C-40B8E02E7C9D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C7C1CE5F-3A33-4E57-A459-2C95C3D0BD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4"/>
  </p:sldLayoutIdLst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12" name="click.wav"/>
          </p:stSnd>
        </p:sndAc>
      </p:transition>
    </mc:Choice>
    <mc:Fallback>
      <p:transition>
        <p:cut/>
        <p:sndAc>
          <p:stSnd>
            <p:snd r:embed="rId13" name="click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+mj-ea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+mn-ea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+mn-ea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+mn-ea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+mn-ea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+mn-ea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audio" Target="../media/audio1.wav" Id="rId7" /><Relationship Type="http://schemas.openxmlformats.org/officeDocument/2006/relationships/slideLayout" Target="../slideLayouts/slideLayout3.xml" Id="rId2" /><Relationship Type="http://schemas.openxmlformats.org/officeDocument/2006/relationships/tags" Target="../tags/tag2.xml" Id="rId1" /><Relationship Type="http://schemas.openxmlformats.org/officeDocument/2006/relationships/image" Target="../media/image3.png" Id="rId6" /><Relationship Type="http://schemas.openxmlformats.org/officeDocument/2006/relationships/image" Target="../media/image2.png" Id="rId5" /><Relationship Type="http://schemas.openxmlformats.org/officeDocument/2006/relationships/audio" Target="../media/audio1.wav" Id="rId4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slide1.xml><?xml version="1.0" encoding="utf-8"?>
<p:sld xmlns:mc="http://schemas.openxmlformats.org/markup-compatibility/2006" xmlns:p159="http://schemas.microsoft.com/office/powerpoint/2015/09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69264" y="411479"/>
            <a:ext cx="3794760" cy="242316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097280" y="530352"/>
            <a:ext cx="3794760" cy="242316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a_wide_realistic_industrial_worksite_scene_shot_o_batch_1.png"/>
          <p:cNvPicPr>
            <a:picLocks noChangeAspect="1"/>
          </p:cNvPicPr>
          <p:nvPr/>
        </p:nvPicPr>
        <p:blipFill>
          <a:blip r:embed="rId5"/>
          <a:srcRect l="4771" r="4771"/>
          <a:stretch>
            <a:fillRect/>
          </a:stretch>
        </p:blipFill>
        <p:spPr>
          <a:xfrm>
            <a:off x="1179576" y="612647"/>
            <a:ext cx="3630168" cy="22585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272784" y="411479"/>
            <a:ext cx="3794760" cy="242316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0" y="530352"/>
            <a:ext cx="3794760" cy="242316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a_wide_well_lit_industrial_factory_production_flo_batch_2.png"/>
          <p:cNvPicPr>
            <a:picLocks noChangeAspect="1"/>
          </p:cNvPicPr>
          <p:nvPr/>
        </p:nvPicPr>
        <p:blipFill>
          <a:blip r:embed="rId6"/>
          <a:srcRect l="4771" r="4771"/>
          <a:stretch>
            <a:fillRect/>
          </a:stretch>
        </p:blipFill>
        <p:spPr>
          <a:xfrm>
            <a:off x="6483096" y="612647"/>
            <a:ext cx="3630168" cy="225856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3968496"/>
            <a:ext cx="12191695" cy="2889504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02920" y="4370832"/>
            <a:ext cx="11155680" cy="80467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微软雅黑"/>
              </a:rPr>
              <a:t>复工复产全员安全教育培训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5266944"/>
            <a:ext cx="992124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0">
                <a:solidFill>
                  <a:srgbClr val="FFFFFF"/>
                </a:solidFill>
                <a:latin typeface="微软雅黑"/>
              </a:rPr>
              <a:t>收心归位  ·  风险再识别  ·  条件再确认  ·  行为再规范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5907024"/>
            <a:ext cx="324612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微软雅黑"/>
              </a:rPr>
              <a:t>2026年9月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  <p:sndAc>
          <p:stSnd>
            <p:snd r:embed="rId4" name="click.wav"/>
          </p:stSnd>
        </p:sndAc>
      </p:transition>
    </mc:Choice>
    <mc:Fallback>
      <p:transition spd="slow">
        <p:fade/>
        <p:sndAc>
          <p:stSnd>
            <p:snd r:embed="rId7" name="click.wav"/>
          </p:stSnd>
        </p:sndAc>
      </p:transition>
    </mc:Fallback>
  </mc:AlternateContent>
</p:sld>
</file>

<file path=ppt/slides/slide2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培训目标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导入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1554480"/>
            <a:ext cx="475488" cy="47548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36192" y="1499616"/>
            <a:ext cx="406908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0">
                <a:solidFill>
                  <a:srgbClr val="333333"/>
                </a:solidFill>
                <a:latin typeface="微软雅黑"/>
              </a:rPr>
              <a:t>对象：全体返岗员工、班组长及现场管理人员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2788920"/>
            <a:ext cx="475488" cy="47548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36192" y="2734056"/>
            <a:ext cx="406908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0">
                <a:solidFill>
                  <a:srgbClr val="333333"/>
                </a:solidFill>
                <a:latin typeface="微软雅黑"/>
              </a:rPr>
              <a:t>学时：建议 90–120 分钟，可结合岗位分模块实施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023360"/>
            <a:ext cx="475488" cy="47548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36192" y="3968496"/>
            <a:ext cx="406908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0">
                <a:solidFill>
                  <a:srgbClr val="333333"/>
                </a:solidFill>
                <a:latin typeface="微软雅黑"/>
              </a:rPr>
              <a:t>目标：收心、识险、确认、规范、会应急——安全开好第一班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32704" y="1161288"/>
            <a:ext cx="5376672" cy="416052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760720" y="1280160"/>
            <a:ext cx="5376672" cy="416052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wide_industrial_workplace_portrait_scene_a_divers_batch_12.png"/>
          <p:cNvPicPr>
            <a:picLocks noChangeAspect="1"/>
          </p:cNvPicPr>
          <p:nvPr/>
        </p:nvPicPr>
        <p:blipFill>
          <a:blip r:embed="rId3"/>
          <a:srcRect l="13296" r="13296"/>
          <a:stretch>
            <a:fillRect/>
          </a:stretch>
        </p:blipFill>
        <p:spPr>
          <a:xfrm>
            <a:off x="5843016" y="1362456"/>
            <a:ext cx="5212080" cy="3995928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868680" y="5303520"/>
            <a:ext cx="466344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05839" y="5440680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5376672"/>
            <a:ext cx="3950207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复工不等于“恢复原样”，而是重新把人、机、环境拉回安全状态。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课程目录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导入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9" name="Oval 8"/>
          <p:cNvSpPr/>
          <p:nvPr/>
        </p:nvSpPr>
        <p:spPr>
          <a:xfrm>
            <a:off x="749808" y="1133856"/>
            <a:ext cx="475488" cy="47548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88" y="1097280"/>
            <a:ext cx="1938528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收心归位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499616"/>
            <a:ext cx="425196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00" b="0">
                <a:solidFill>
                  <a:srgbClr val="646464"/>
                </a:solidFill>
                <a:latin typeface="微软雅黑"/>
              </a:rPr>
              <a:t>从“回到岗位”到“进入状态”</a:t>
            </a:r>
          </a:p>
        </p:txBody>
      </p:sp>
      <p:sp>
        <p:nvSpPr>
          <p:cNvPr id="12" name="Oval 11"/>
          <p:cNvSpPr/>
          <p:nvPr/>
        </p:nvSpPr>
        <p:spPr>
          <a:xfrm>
            <a:off x="749808" y="2139696"/>
            <a:ext cx="475488" cy="47548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89888" y="2103120"/>
            <a:ext cx="1938528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复产条件确认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89888" y="2505456"/>
            <a:ext cx="425196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00" b="0">
                <a:solidFill>
                  <a:srgbClr val="646464"/>
                </a:solidFill>
                <a:latin typeface="微软雅黑"/>
              </a:rPr>
              <a:t>先确认、后启动，条件不满足不开工</a:t>
            </a:r>
          </a:p>
        </p:txBody>
      </p:sp>
      <p:sp>
        <p:nvSpPr>
          <p:cNvPr id="15" name="Oval 14"/>
          <p:cNvSpPr/>
          <p:nvPr/>
        </p:nvSpPr>
        <p:spPr>
          <a:xfrm>
            <a:off x="749808" y="3145536"/>
            <a:ext cx="475488" cy="47548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9888" y="3108960"/>
            <a:ext cx="1938528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设备设施安全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89888" y="3511296"/>
            <a:ext cx="425196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00" b="0">
                <a:solidFill>
                  <a:srgbClr val="646464"/>
                </a:solidFill>
                <a:latin typeface="微软雅黑"/>
              </a:rPr>
              <a:t>防机械、电气、能量意外释放</a:t>
            </a:r>
          </a:p>
        </p:txBody>
      </p:sp>
      <p:sp>
        <p:nvSpPr>
          <p:cNvPr id="18" name="Oval 17"/>
          <p:cNvSpPr/>
          <p:nvPr/>
        </p:nvSpPr>
        <p:spPr>
          <a:xfrm>
            <a:off x="749808" y="4151376"/>
            <a:ext cx="475488" cy="47548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89888" y="4114800"/>
            <a:ext cx="1938528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消防与用电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4517136"/>
            <a:ext cx="425196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00" b="0">
                <a:solidFill>
                  <a:srgbClr val="646464"/>
                </a:solidFill>
                <a:latin typeface="微软雅黑"/>
              </a:rPr>
              <a:t>清通道、查电气、控火源</a:t>
            </a:r>
          </a:p>
        </p:txBody>
      </p:sp>
      <p:sp>
        <p:nvSpPr>
          <p:cNvPr id="21" name="Oval 20"/>
          <p:cNvSpPr/>
          <p:nvPr/>
        </p:nvSpPr>
        <p:spPr>
          <a:xfrm>
            <a:off x="749808" y="5157216"/>
            <a:ext cx="475488" cy="47548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89888" y="5120640"/>
            <a:ext cx="1938528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高风险作业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89888" y="5522976"/>
            <a:ext cx="425196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00" b="0">
                <a:solidFill>
                  <a:srgbClr val="646464"/>
                </a:solidFill>
                <a:latin typeface="微软雅黑"/>
              </a:rPr>
              <a:t>动火、高处、受限空间、吊装、临电</a:t>
            </a:r>
          </a:p>
        </p:txBody>
      </p:sp>
      <p:sp>
        <p:nvSpPr>
          <p:cNvPr id="24" name="Oval 23"/>
          <p:cNvSpPr/>
          <p:nvPr/>
        </p:nvSpPr>
        <p:spPr>
          <a:xfrm>
            <a:off x="6373368" y="1133856"/>
            <a:ext cx="475488" cy="47548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/>
              </a:rPr>
              <a:t>06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13448" y="1097280"/>
            <a:ext cx="1938528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危化与仓储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13448" y="1499616"/>
            <a:ext cx="425196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00" b="0">
                <a:solidFill>
                  <a:srgbClr val="646464"/>
                </a:solidFill>
                <a:latin typeface="微软雅黑"/>
              </a:rPr>
              <a:t>识别化学品、气瓶、堆垛、泄漏风险</a:t>
            </a:r>
          </a:p>
        </p:txBody>
      </p:sp>
      <p:sp>
        <p:nvSpPr>
          <p:cNvPr id="27" name="Oval 26"/>
          <p:cNvSpPr/>
          <p:nvPr/>
        </p:nvSpPr>
        <p:spPr>
          <a:xfrm>
            <a:off x="6373368" y="2139696"/>
            <a:ext cx="475488" cy="47548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/>
              </a:rPr>
              <a:t>07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13448" y="2103120"/>
            <a:ext cx="1938528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通勤与办公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13448" y="2505456"/>
            <a:ext cx="425196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00" b="0">
                <a:solidFill>
                  <a:srgbClr val="646464"/>
                </a:solidFill>
                <a:latin typeface="微软雅黑"/>
              </a:rPr>
              <a:t>交通、疲劳、办公区同样要安全</a:t>
            </a:r>
          </a:p>
        </p:txBody>
      </p:sp>
      <p:sp>
        <p:nvSpPr>
          <p:cNvPr id="30" name="Oval 29"/>
          <p:cNvSpPr/>
          <p:nvPr/>
        </p:nvSpPr>
        <p:spPr>
          <a:xfrm>
            <a:off x="6373368" y="3145536"/>
            <a:ext cx="475488" cy="47548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/>
              </a:rPr>
              <a:t>08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13448" y="3108960"/>
            <a:ext cx="1938528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应急处置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13448" y="3511296"/>
            <a:ext cx="425196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00" b="0">
                <a:solidFill>
                  <a:srgbClr val="646464"/>
                </a:solidFill>
                <a:latin typeface="微软雅黑"/>
              </a:rPr>
              <a:t>会报警、会撤离、会救助、不盲目施救</a:t>
            </a:r>
          </a:p>
        </p:txBody>
      </p:sp>
      <p:sp>
        <p:nvSpPr>
          <p:cNvPr id="33" name="Oval 32"/>
          <p:cNvSpPr/>
          <p:nvPr/>
        </p:nvSpPr>
        <p:spPr>
          <a:xfrm>
            <a:off x="6373368" y="4151376"/>
            <a:ext cx="475488" cy="47548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/>
              </a:rPr>
              <a:t>09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13448" y="4114800"/>
            <a:ext cx="1938528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情景演练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13448" y="4517136"/>
            <a:ext cx="425196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00" b="0">
                <a:solidFill>
                  <a:srgbClr val="646464"/>
                </a:solidFill>
                <a:latin typeface="微软雅黑"/>
              </a:rPr>
              <a:t>用真实场景把规则变成动作</a:t>
            </a:r>
          </a:p>
        </p:txBody>
      </p:sp>
      <p:sp>
        <p:nvSpPr>
          <p:cNvPr id="36" name="Oval 35"/>
          <p:cNvSpPr/>
          <p:nvPr/>
        </p:nvSpPr>
        <p:spPr>
          <a:xfrm>
            <a:off x="6373368" y="5157216"/>
            <a:ext cx="475488" cy="47548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/>
              </a:rPr>
              <a:t>10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013448" y="5120640"/>
            <a:ext cx="1938528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行动清单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013448" y="5522976"/>
            <a:ext cx="425196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00" b="0">
                <a:solidFill>
                  <a:srgbClr val="646464"/>
                </a:solidFill>
                <a:latin typeface="微软雅黑"/>
              </a:rPr>
              <a:t>第一班、24小时、第一周重点做什么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为什么复工复产阶段要“格外小心”？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导入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344168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1298448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节假日/停工后，人员状态、作息和注意力需要重新适应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354579"/>
            <a:ext cx="347472" cy="34747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308860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设备经过停机、检修、清理、断电后，状态可能发生变化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3364991"/>
            <a:ext cx="347472" cy="347472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3319272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物料、工装、临时设施、现场布局可能与停工前不同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4375404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4329684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抢进度、赶产量最容易诱发“先干起来再说”的冒险行为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9904" y="1069848"/>
            <a:ext cx="5029200" cy="420624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17920" y="1188720"/>
            <a:ext cx="5029200" cy="420624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a_wide_realistic_industrial_worksite_scene_shot_o_batch_1.png"/>
          <p:cNvPicPr>
            <a:picLocks noChangeAspect="1"/>
          </p:cNvPicPr>
          <p:nvPr/>
        </p:nvPicPr>
        <p:blipFill>
          <a:blip r:embed="rId3"/>
          <a:srcRect l="16130" r="16130"/>
          <a:stretch>
            <a:fillRect/>
          </a:stretch>
        </p:blipFill>
        <p:spPr>
          <a:xfrm>
            <a:off x="6300216" y="1271016"/>
            <a:ext cx="4864608" cy="4041648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2960" y="5559552"/>
            <a:ext cx="1042416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5696712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5632704"/>
            <a:ext cx="971092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复工第一目标不是“快”，而是“稳”：先把状态和条件恢复到安全区间。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5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复工复产风险从哪里来？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导入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969264"/>
            <a:ext cx="105613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800" b="1">
                <a:solidFill>
                  <a:srgbClr val="333333"/>
                </a:solidFill>
                <a:latin typeface="微软雅黑"/>
              </a:rPr>
              <a:t>人 · 机 · 料 · 法 · 环——任何一个环节“没恢复好”，都可能把小问题放大。</a:t>
            </a:r>
          </a:p>
        </p:txBody>
      </p:sp>
      <p:sp>
        <p:nvSpPr>
          <p:cNvPr id="10" name="Oval 9"/>
          <p:cNvSpPr/>
          <p:nvPr/>
        </p:nvSpPr>
        <p:spPr>
          <a:xfrm>
            <a:off x="5367528" y="2715768"/>
            <a:ext cx="1426464" cy="1426464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微软雅黑"/>
              </a:rPr>
              <a:t>复工
风险</a:t>
            </a:r>
          </a:p>
        </p:txBody>
      </p:sp>
      <p:sp>
        <p:nvSpPr>
          <p:cNvPr id="11" name="Oval 10"/>
          <p:cNvSpPr/>
          <p:nvPr/>
        </p:nvSpPr>
        <p:spPr>
          <a:xfrm>
            <a:off x="2075688" y="1024127"/>
            <a:ext cx="1426464" cy="1426464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500" b="1">
                <a:solidFill>
                  <a:srgbClr val="FFFFFF"/>
                </a:solidFill>
                <a:latin typeface="微软雅黑"/>
              </a:rPr>
              <a:t>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2532888"/>
            <a:ext cx="2103120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状态未回归
习惯被打断</a:t>
            </a:r>
          </a:p>
        </p:txBody>
      </p:sp>
      <p:cxnSp>
        <p:nvCxnSpPr>
          <p:cNvPr id="13" name="Connector 12"/>
          <p:cNvCxnSpPr/>
          <p:nvPr/>
        </p:nvCxnSpPr>
        <p:spPr>
          <a:xfrm flipH="1" flipV="1">
            <a:off x="2788920" y="1737360"/>
            <a:ext cx="3291840" cy="1691640"/>
          </a:xfrm>
          <a:prstGeom prst="line">
            <a:avLst/>
          </a:prstGeom>
          <a:ln w="19050">
            <a:solidFill>
              <a:srgbClr val="D7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367528" y="566927"/>
            <a:ext cx="1426464" cy="142646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500" b="1">
                <a:solidFill>
                  <a:srgbClr val="FFFFFF"/>
                </a:solidFill>
                <a:latin typeface="微软雅黑"/>
              </a:rPr>
              <a:t>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0" y="2075688"/>
            <a:ext cx="2103120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停机后异常
防护失效</a:t>
            </a:r>
          </a:p>
        </p:txBody>
      </p:sp>
      <p:cxnSp>
        <p:nvCxnSpPr>
          <p:cNvPr id="16" name="Connector 15"/>
          <p:cNvCxnSpPr/>
          <p:nvPr/>
        </p:nvCxnSpPr>
        <p:spPr>
          <a:xfrm flipV="1">
            <a:off x="6080760" y="1280160"/>
            <a:ext cx="0" cy="2148840"/>
          </a:xfrm>
          <a:prstGeom prst="line">
            <a:avLst/>
          </a:prstGeom>
          <a:ln w="19050">
            <a:solidFill>
              <a:srgbClr val="D7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8613648" y="1115568"/>
            <a:ext cx="1426464" cy="1426464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500" b="1">
                <a:solidFill>
                  <a:srgbClr val="FFFFFF"/>
                </a:solidFill>
                <a:latin typeface="微软雅黑"/>
              </a:rPr>
              <a:t>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5319" y="2624328"/>
            <a:ext cx="2103120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原料变质
堆放变化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6080760" y="1828800"/>
            <a:ext cx="3246120" cy="1600200"/>
          </a:xfrm>
          <a:prstGeom prst="line">
            <a:avLst/>
          </a:prstGeom>
          <a:ln w="19050">
            <a:solidFill>
              <a:srgbClr val="D7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8065008" y="4133087"/>
            <a:ext cx="1426464" cy="1426464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500" b="1">
                <a:solidFill>
                  <a:srgbClr val="FFFFFF"/>
                </a:solidFill>
                <a:latin typeface="微软雅黑"/>
              </a:rPr>
              <a:t>法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26680" y="5641848"/>
            <a:ext cx="2103120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程序未确认
变更未交底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6080760" y="3429000"/>
            <a:ext cx="2697480" cy="1417320"/>
          </a:xfrm>
          <a:prstGeom prst="line">
            <a:avLst/>
          </a:prstGeom>
          <a:ln w="19050">
            <a:solidFill>
              <a:srgbClr val="D7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2670048" y="4133087"/>
            <a:ext cx="1426464" cy="1426464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500" b="1">
                <a:solidFill>
                  <a:srgbClr val="FFFFFF"/>
                </a:solidFill>
                <a:latin typeface="微软雅黑"/>
              </a:rPr>
              <a:t>环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31720" y="5641848"/>
            <a:ext cx="2103120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通道、照明
消防状态变化</a:t>
            </a:r>
          </a:p>
        </p:txBody>
      </p:sp>
      <p:cxnSp>
        <p:nvCxnSpPr>
          <p:cNvPr id="25" name="Connector 24"/>
          <p:cNvCxnSpPr/>
          <p:nvPr/>
        </p:nvCxnSpPr>
        <p:spPr>
          <a:xfrm flipH="1">
            <a:off x="3383280" y="3429000"/>
            <a:ext cx="2697480" cy="1417320"/>
          </a:xfrm>
          <a:prstGeom prst="line">
            <a:avLst/>
          </a:prstGeom>
          <a:ln w="19050">
            <a:solidFill>
              <a:srgbClr val="D7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1280160" y="5605272"/>
            <a:ext cx="964692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417319" y="5742432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74519" y="5678424"/>
            <a:ext cx="893368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复工检查不是“看一圈就完事”，而是逐项确认系统是否重新具备安全运行条件。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6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复工复产最常见的四类“思想误区”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导入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06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“以前一直这么干”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停工前没出事，不代表现在条件没变化。复工要重新确认，而不是凭记忆。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1636" y="1143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31636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96228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90004" y="1252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“设备能转就能用”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1948" y="1764792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能启动 ≠ 安全；防护、联锁、润滑、制动、报警等都要确认。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3429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89888" y="3538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“先生产，问题边干边改”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" y="4050791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把未确认的问题带入生产，相当于用人员暴露去换进度。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31636" y="3429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231636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396228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90004" y="3538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“别人会提醒我”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1948" y="4050791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安全责任首先落实到自己的动作：看见异常要停、要问、要报。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复工最怕“默认一切和以前一样”。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7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realistic_industrial_worksite_scene_shot_o_batch_1.png"/>
          <p:cNvPicPr>
            <a:picLocks noChangeAspect="1"/>
          </p:cNvPicPr>
          <p:nvPr/>
        </p:nvPicPr>
        <p:blipFill>
          <a:blip r:embed="rId3"/>
          <a:srcRect l="26426" r="26426"/>
          <a:stretch>
            <a:fillRect/>
          </a:stretch>
        </p:blipFill>
        <p:spPr>
          <a:xfrm>
            <a:off x="6446520" y="0"/>
            <a:ext cx="574517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629400" cy="6858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13232" y="822960"/>
            <a:ext cx="1234440" cy="6858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731520" cy="54864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3232" y="1901952"/>
            <a:ext cx="5349240" cy="12252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微软雅黑"/>
              </a:rPr>
              <a:t>收心归位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310128"/>
            <a:ext cx="5074920" cy="10789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微软雅黑"/>
              </a:rPr>
              <a:t>先让人回到状态，再让设备进入状态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6254496"/>
            <a:ext cx="5166360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/>
              </a:rPr>
              <a:t>复工复产全员安全教育  ·  07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8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“人已到岗”不等于“状态已到岗”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收心归位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08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344168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1298448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睡眠不足、长途返程、情绪波动会影响判断和反应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354579"/>
            <a:ext cx="347472" cy="34747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308860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节后第一天容易出现注意力分散、操作节奏失真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3364991"/>
            <a:ext cx="347472" cy="347472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3319272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陌生任务、临时换岗、跨班组支援要重新交底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4375404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4329684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感觉身体不适、精神状态差，要及时报告并调整工作安排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9904" y="1069848"/>
            <a:ext cx="5029200" cy="420624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17920" y="1188720"/>
            <a:ext cx="5029200" cy="420624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wide_industrial_workplace_portrait_scene_a_divers_batch_12.png"/>
          <p:cNvPicPr>
            <a:picLocks noChangeAspect="1"/>
          </p:cNvPicPr>
          <p:nvPr/>
        </p:nvPicPr>
        <p:blipFill>
          <a:blip r:embed="rId3"/>
          <a:srcRect l="16130" r="16130"/>
          <a:stretch>
            <a:fillRect/>
          </a:stretch>
        </p:blipFill>
        <p:spPr>
          <a:xfrm>
            <a:off x="6300216" y="1271016"/>
            <a:ext cx="4864608" cy="4041648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2960" y="5559552"/>
            <a:ext cx="1042416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5696712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5632704"/>
            <a:ext cx="971092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不要带着疲劳、酒后残余影响或明显不适进入高风险岗位。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9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员工返岗状态自检：上岗前问自己 6 个问题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收心归位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09</a:t>
            </a:r>
          </a:p>
        </p:txBody>
      </p:sp>
      <p:sp>
        <p:nvSpPr>
          <p:cNvPr id="9" name="Rectangle 8"/>
          <p:cNvSpPr/>
          <p:nvPr/>
        </p:nvSpPr>
        <p:spPr>
          <a:xfrm>
            <a:off x="6867144" y="1115568"/>
            <a:ext cx="4160520" cy="434340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995160" y="1234440"/>
            <a:ext cx="4160520" cy="434340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a_wide_realistic_industrial_worksite_scene_shot_o_batch_1.png"/>
          <p:cNvPicPr>
            <a:picLocks noChangeAspect="1"/>
          </p:cNvPicPr>
          <p:nvPr/>
        </p:nvPicPr>
        <p:blipFill>
          <a:blip r:embed="rId3"/>
          <a:srcRect l="23092" r="23092"/>
          <a:stretch>
            <a:fillRect/>
          </a:stretch>
        </p:blipFill>
        <p:spPr>
          <a:xfrm>
            <a:off x="7077456" y="1316736"/>
            <a:ext cx="3995928" cy="417880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777240" y="1078992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68680" y="1152144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1088136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我今天的精神状态是否适合本岗位？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1737360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68680" y="1810512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25880" y="1746504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我是否清楚今天要做什么、风险在哪里？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2395728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68680" y="2468880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5880" y="2404872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我是否掌握设备/工艺当前状态和任何临时变化？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3054096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68680" y="3127248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25880" y="3063239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我需要的PPE是否齐全、完好、适用？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7240" y="3712463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868680" y="3785615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25880" y="3721607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异常停机、求助、报警、撤离方式我是否清楚？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7240" y="4370831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868680" y="4443983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25880" y="4379975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如果发现不安全条件，我是否会先停下并报告？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10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班前会不是“念稿”，要把 4 件事讲清楚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收心归位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今天干什么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任务范围、关键步骤、人员分工、协同接口。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1636" y="1143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31636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96228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90004" y="1252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今天哪里危险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1948" y="1764792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重点风险、变化点、异常点、禁止事项。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3429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89888" y="3538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今天怎么防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" y="4050791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防护措施、确认点、监护要求、PPE。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31636" y="3429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231636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396228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90004" y="3538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出问题怎么办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1948" y="4050791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停机/撤离方式、报告人、集合点、应急器材。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班前会越贴近“今天这项工作”，越有用。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11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发现异常时：错误习惯 vs 正确动作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收心归位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11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078992"/>
            <a:ext cx="5257800" cy="603504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不要这样做</a:t>
            </a:r>
          </a:p>
        </p:txBody>
      </p:sp>
      <p:sp>
        <p:nvSpPr>
          <p:cNvPr id="10" name="Oval 9"/>
          <p:cNvSpPr/>
          <p:nvPr/>
        </p:nvSpPr>
        <p:spPr>
          <a:xfrm>
            <a:off x="841248" y="1920239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1874519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先凑合干，等停线再处理</a:t>
            </a:r>
          </a:p>
        </p:txBody>
      </p:sp>
      <p:sp>
        <p:nvSpPr>
          <p:cNvPr id="12" name="Oval 11"/>
          <p:cNvSpPr/>
          <p:nvPr/>
        </p:nvSpPr>
        <p:spPr>
          <a:xfrm>
            <a:off x="841248" y="2697479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3312" y="265176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自己凭经验拆开设备看</a:t>
            </a:r>
          </a:p>
        </p:txBody>
      </p:sp>
      <p:sp>
        <p:nvSpPr>
          <p:cNvPr id="14" name="Oval 13"/>
          <p:cNvSpPr/>
          <p:nvPr/>
        </p:nvSpPr>
        <p:spPr>
          <a:xfrm>
            <a:off x="841248" y="3474720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312" y="342900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为了产量绕过联锁/防护</a:t>
            </a:r>
          </a:p>
        </p:txBody>
      </p:sp>
      <p:sp>
        <p:nvSpPr>
          <p:cNvPr id="16" name="Oval 15"/>
          <p:cNvSpPr/>
          <p:nvPr/>
        </p:nvSpPr>
        <p:spPr>
          <a:xfrm>
            <a:off x="841248" y="4251959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420624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看见别人违章但不提醒</a:t>
            </a:r>
          </a:p>
        </p:txBody>
      </p:sp>
      <p:sp>
        <p:nvSpPr>
          <p:cNvPr id="18" name="Oval 17"/>
          <p:cNvSpPr/>
          <p:nvPr/>
        </p:nvSpPr>
        <p:spPr>
          <a:xfrm>
            <a:off x="841248" y="5029199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53312" y="4983479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不确定风险也进入现场帮忙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72200" y="1078992"/>
            <a:ext cx="5257800" cy="603504"/>
          </a:xfrm>
          <a:prstGeom prst="round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应该这样做</a:t>
            </a:r>
          </a:p>
        </p:txBody>
      </p:sp>
      <p:sp>
        <p:nvSpPr>
          <p:cNvPr id="21" name="Oval 20"/>
          <p:cNvSpPr/>
          <p:nvPr/>
        </p:nvSpPr>
        <p:spPr>
          <a:xfrm>
            <a:off x="6281928" y="1920239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93992" y="1874519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立即停止并保持安全状态</a:t>
            </a:r>
          </a:p>
        </p:txBody>
      </p:sp>
      <p:sp>
        <p:nvSpPr>
          <p:cNvPr id="23" name="Oval 22"/>
          <p:cNvSpPr/>
          <p:nvPr/>
        </p:nvSpPr>
        <p:spPr>
          <a:xfrm>
            <a:off x="6281928" y="2697479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93992" y="265176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按程序隔离能量并报告</a:t>
            </a:r>
          </a:p>
        </p:txBody>
      </p:sp>
      <p:sp>
        <p:nvSpPr>
          <p:cNvPr id="25" name="Oval 24"/>
          <p:cNvSpPr/>
          <p:nvPr/>
        </p:nvSpPr>
        <p:spPr>
          <a:xfrm>
            <a:off x="6281928" y="3474720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93992" y="342900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未经批准不得绕过安全装置</a:t>
            </a:r>
          </a:p>
        </p:txBody>
      </p:sp>
      <p:sp>
        <p:nvSpPr>
          <p:cNvPr id="27" name="Oval 26"/>
          <p:cNvSpPr/>
          <p:nvPr/>
        </p:nvSpPr>
        <p:spPr>
          <a:xfrm>
            <a:off x="6281928" y="4251959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93992" y="420624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及时提醒、制止并上报</a:t>
            </a:r>
          </a:p>
        </p:txBody>
      </p:sp>
      <p:sp>
        <p:nvSpPr>
          <p:cNvPr id="29" name="Oval 28"/>
          <p:cNvSpPr/>
          <p:nvPr/>
        </p:nvSpPr>
        <p:spPr>
          <a:xfrm>
            <a:off x="6281928" y="5029199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93992" y="4983479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先识别风险、具备条件再行动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89320" y="1188720"/>
            <a:ext cx="27432" cy="4526280"/>
          </a:xfrm>
          <a:prstGeom prst="rect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12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从“返岗”到“安全开工”的 6 个动作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收心归位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024128"/>
            <a:ext cx="10652760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800" b="1">
                <a:solidFill>
                  <a:srgbClr val="333333"/>
                </a:solidFill>
                <a:latin typeface="微软雅黑"/>
              </a:rPr>
              <a:t>复工不是一声“开机”，而是一串确认动作。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011680"/>
            <a:ext cx="1699260" cy="1874519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41248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5B9BD5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2670048"/>
            <a:ext cx="1370076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收心
确认状态</a:t>
            </a:r>
          </a:p>
        </p:txBody>
      </p:sp>
      <p:sp>
        <p:nvSpPr>
          <p:cNvPr id="13" name="Chevron 12"/>
          <p:cNvSpPr/>
          <p:nvPr/>
        </p:nvSpPr>
        <p:spPr>
          <a:xfrm>
            <a:off x="2412492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2540508" y="2011680"/>
            <a:ext cx="1699260" cy="1874519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2650236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ED7D31"/>
                </a:solidFill>
                <a:latin typeface="微软雅黑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05100" y="2670048"/>
            <a:ext cx="1370076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学习
复工培训</a:t>
            </a:r>
          </a:p>
        </p:txBody>
      </p:sp>
      <p:sp>
        <p:nvSpPr>
          <p:cNvPr id="17" name="Chevron 16"/>
          <p:cNvSpPr/>
          <p:nvPr/>
        </p:nvSpPr>
        <p:spPr>
          <a:xfrm>
            <a:off x="4221480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349496" y="2011680"/>
            <a:ext cx="1699260" cy="1874519"/>
          </a:xfrm>
          <a:prstGeom prst="round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4459224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44546A"/>
                </a:solidFill>
                <a:latin typeface="微软雅黑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14088" y="2670048"/>
            <a:ext cx="1370076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检查
人机环境</a:t>
            </a:r>
          </a:p>
        </p:txBody>
      </p:sp>
      <p:sp>
        <p:nvSpPr>
          <p:cNvPr id="21" name="Chevron 20"/>
          <p:cNvSpPr/>
          <p:nvPr/>
        </p:nvSpPr>
        <p:spPr>
          <a:xfrm>
            <a:off x="6030468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158484" y="2011680"/>
            <a:ext cx="1699260" cy="1874519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268212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70AD47"/>
                </a:solidFill>
                <a:latin typeface="微软雅黑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23076" y="2670048"/>
            <a:ext cx="1370076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交底
任务风险</a:t>
            </a:r>
          </a:p>
        </p:txBody>
      </p:sp>
      <p:sp>
        <p:nvSpPr>
          <p:cNvPr id="25" name="Chevron 24"/>
          <p:cNvSpPr/>
          <p:nvPr/>
        </p:nvSpPr>
        <p:spPr>
          <a:xfrm>
            <a:off x="7839456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7967472" y="2011680"/>
            <a:ext cx="1699260" cy="1874519"/>
          </a:xfrm>
          <a:prstGeom prst="round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8077200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2F5496"/>
                </a:solidFill>
                <a:latin typeface="微软雅黑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32064" y="2670048"/>
            <a:ext cx="1370076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确认
措施有效</a:t>
            </a:r>
          </a:p>
        </p:txBody>
      </p:sp>
      <p:sp>
        <p:nvSpPr>
          <p:cNvPr id="29" name="Chevron 28"/>
          <p:cNvSpPr/>
          <p:nvPr/>
        </p:nvSpPr>
        <p:spPr>
          <a:xfrm>
            <a:off x="9648444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9776460" y="2011680"/>
            <a:ext cx="1699260" cy="1874519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9886188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5B9BD5"/>
                </a:solidFill>
                <a:latin typeface="微软雅黑"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41052" y="2670048"/>
            <a:ext cx="1370076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开工
持续观察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68680" y="4800600"/>
            <a:ext cx="1010412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1005839" y="4937760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63040" y="4873752"/>
            <a:ext cx="939088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任何一步发现条件不满足，就停在这一步解决，不把问题带到下一步。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13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well_lit_industrial_factory_production_flo_batch_2.png"/>
          <p:cNvPicPr>
            <a:picLocks noChangeAspect="1"/>
          </p:cNvPicPr>
          <p:nvPr/>
        </p:nvPicPr>
        <p:blipFill>
          <a:blip r:embed="rId3"/>
          <a:srcRect l="26426" r="26426"/>
          <a:stretch>
            <a:fillRect/>
          </a:stretch>
        </p:blipFill>
        <p:spPr>
          <a:xfrm>
            <a:off x="6446520" y="0"/>
            <a:ext cx="574517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629400" cy="6858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13232" y="822960"/>
            <a:ext cx="1234440" cy="6858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731520" cy="54864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3232" y="1901952"/>
            <a:ext cx="5349240" cy="12252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微软雅黑"/>
              </a:rPr>
              <a:t>复产条件确认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310128"/>
            <a:ext cx="5074920" cy="10789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微软雅黑"/>
              </a:rPr>
              <a:t>先确认、后启动：把安全条件一项一项“点亮”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6254496"/>
            <a:ext cx="5166360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/>
              </a:rPr>
              <a:t>复工复产全员安全教育  ·  13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14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复工前“六确认”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复产条件确认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14</a:t>
            </a:r>
          </a:p>
        </p:txBody>
      </p:sp>
      <p:sp>
        <p:nvSpPr>
          <p:cNvPr id="9" name="Rectangle 8"/>
          <p:cNvSpPr/>
          <p:nvPr/>
        </p:nvSpPr>
        <p:spPr>
          <a:xfrm>
            <a:off x="6867144" y="1115568"/>
            <a:ext cx="4160520" cy="434340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995160" y="1234440"/>
            <a:ext cx="4160520" cy="434340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a_wide_well_lit_industrial_factory_production_flo_batch_2.png"/>
          <p:cNvPicPr>
            <a:picLocks noChangeAspect="1"/>
          </p:cNvPicPr>
          <p:nvPr/>
        </p:nvPicPr>
        <p:blipFill>
          <a:blip r:embed="rId3"/>
          <a:srcRect l="23092" r="23092"/>
          <a:stretch>
            <a:fillRect/>
          </a:stretch>
        </p:blipFill>
        <p:spPr>
          <a:xfrm>
            <a:off x="7077456" y="1316736"/>
            <a:ext cx="3995928" cy="417880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777240" y="1078992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68680" y="1152144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1088136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人员确认：培训、资质、状态、岗位分工清楚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1737360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68680" y="1810512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25880" y="1746504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设备确认：防护、联锁、急停、制动、润滑、报警正常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2395728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68680" y="2468880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5880" y="2404872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现场确认：通道、照明、消防、围栏、地面、标识正常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3054096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68680" y="3127248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25880" y="3063239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物料确认：储存、堆放、标签、兼容性、可燃物清理到位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7240" y="3712463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868680" y="3785615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25880" y="3721607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程序确认：SOP、作业票、变更、检维修交接信息清楚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7240" y="4370831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868680" y="4443983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25880" y="4379975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应急确认：报警、疏散、应急器材、联系人、集合点有效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15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建议的复工复产确认流程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复产条件确认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024128"/>
            <a:ext cx="10652760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800" b="1">
                <a:solidFill>
                  <a:srgbClr val="333333"/>
                </a:solidFill>
                <a:latin typeface="微软雅黑"/>
              </a:rPr>
              <a:t>把“有没有问题”变成“谁检查、谁整改、谁确认、谁允许启动”。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011680"/>
            <a:ext cx="1699260" cy="1874519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41248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5B9BD5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2670048"/>
            <a:ext cx="1370076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计划</a:t>
            </a:r>
          </a:p>
        </p:txBody>
      </p:sp>
      <p:sp>
        <p:nvSpPr>
          <p:cNvPr id="13" name="Chevron 12"/>
          <p:cNvSpPr/>
          <p:nvPr/>
        </p:nvSpPr>
        <p:spPr>
          <a:xfrm>
            <a:off x="2412492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2540508" y="2011680"/>
            <a:ext cx="1699260" cy="1874519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2650236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ED7D31"/>
                </a:solidFill>
                <a:latin typeface="微软雅黑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05100" y="2670048"/>
            <a:ext cx="1370076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检查</a:t>
            </a:r>
          </a:p>
        </p:txBody>
      </p:sp>
      <p:sp>
        <p:nvSpPr>
          <p:cNvPr id="17" name="Chevron 16"/>
          <p:cNvSpPr/>
          <p:nvPr/>
        </p:nvSpPr>
        <p:spPr>
          <a:xfrm>
            <a:off x="4221480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349496" y="2011680"/>
            <a:ext cx="1699260" cy="1874519"/>
          </a:xfrm>
          <a:prstGeom prst="round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4459224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44546A"/>
                </a:solidFill>
                <a:latin typeface="微软雅黑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14088" y="2670048"/>
            <a:ext cx="1370076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整改</a:t>
            </a:r>
          </a:p>
        </p:txBody>
      </p:sp>
      <p:sp>
        <p:nvSpPr>
          <p:cNvPr id="21" name="Chevron 20"/>
          <p:cNvSpPr/>
          <p:nvPr/>
        </p:nvSpPr>
        <p:spPr>
          <a:xfrm>
            <a:off x="6030468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158484" y="2011680"/>
            <a:ext cx="1699260" cy="1874519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268212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70AD47"/>
                </a:solidFill>
                <a:latin typeface="微软雅黑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23076" y="2670048"/>
            <a:ext cx="1370076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复核</a:t>
            </a:r>
          </a:p>
        </p:txBody>
      </p:sp>
      <p:sp>
        <p:nvSpPr>
          <p:cNvPr id="25" name="Chevron 24"/>
          <p:cNvSpPr/>
          <p:nvPr/>
        </p:nvSpPr>
        <p:spPr>
          <a:xfrm>
            <a:off x="7839456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7967472" y="2011680"/>
            <a:ext cx="1699260" cy="1874519"/>
          </a:xfrm>
          <a:prstGeom prst="round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8077200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2F5496"/>
                </a:solidFill>
                <a:latin typeface="微软雅黑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32064" y="2670048"/>
            <a:ext cx="1370076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授权</a:t>
            </a:r>
          </a:p>
        </p:txBody>
      </p:sp>
      <p:sp>
        <p:nvSpPr>
          <p:cNvPr id="29" name="Chevron 28"/>
          <p:cNvSpPr/>
          <p:nvPr/>
        </p:nvSpPr>
        <p:spPr>
          <a:xfrm>
            <a:off x="9648444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9776460" y="2011680"/>
            <a:ext cx="1699260" cy="1874519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9886188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5B9BD5"/>
                </a:solidFill>
                <a:latin typeface="微软雅黑"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41052" y="2670048"/>
            <a:ext cx="1370076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启动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68680" y="4800600"/>
            <a:ext cx="1010412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1005839" y="4937760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63040" y="4873752"/>
            <a:ext cx="939088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检查表不是目的，闭环才是目的；“发现问题但未解决”不算完成检查。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16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现场5S与通道：先清场，再开机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复产条件确认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16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344168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1298448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清除停工期间堆放的包装、废料、检修工具和临时物品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354579"/>
            <a:ext cx="347472" cy="34747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308860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安全出口、疏散通道、消防设施前不得堆物遮挡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3364991"/>
            <a:ext cx="347472" cy="347472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3319272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地面油污、积水、线缆、软管要及时整理，防滑倒绊倒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4375404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4329684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物料按区域、限高、稳定性要求码放，避免倒塌和通道侵占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9904" y="1069848"/>
            <a:ext cx="5029200" cy="420624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17920" y="1188720"/>
            <a:ext cx="5029200" cy="420624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a_wide_well_lit_modern_office_corporate_hallway_a_batch_4.png"/>
          <p:cNvPicPr>
            <a:picLocks noChangeAspect="1"/>
          </p:cNvPicPr>
          <p:nvPr/>
        </p:nvPicPr>
        <p:blipFill>
          <a:blip r:embed="rId3"/>
          <a:srcRect l="16130" r="16130"/>
          <a:stretch>
            <a:fillRect/>
          </a:stretch>
        </p:blipFill>
        <p:spPr>
          <a:xfrm>
            <a:off x="6300216" y="1271016"/>
            <a:ext cx="4864608" cy="4041648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2960" y="5559552"/>
            <a:ext cx="1042416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5696712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5632704"/>
            <a:ext cx="971092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通道问题看起来“小”，一旦发生紧急情况，往往直接影响撤离和救援。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17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复工前现场变化要“说得清”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复产条件确认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17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设备变化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检修后零部件、参数、防护罩、传感器是否变化？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98264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98264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4562855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56631" y="1252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工艺变化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8576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原料、配方、节拍、温度压力、操作步骤是否变化？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65008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65008" y="1143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229600" y="1307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23376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人员变化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5320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新员工、换岗、外协、临时支援人员是否增加？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1520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89888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环境变化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1832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施工、封路、临时用电、堆放、气候条件是否变化？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98264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398264" y="3429000"/>
            <a:ext cx="73152" cy="2029967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4562855" y="3593592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56631" y="3538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组织变化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08576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负责人、联系人、班次、协作接口是否变化？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65008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8065008" y="3429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229600" y="3593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23376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应急变化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75320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集合点、通道、消防器材、应急联系人是否变化？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任何“变化”都值得重新做风险识别和交底。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18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个人防护用品：不是“戴上就行”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复产条件确认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18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344168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1298448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先根据岗位风险选择正确种类，不同风险不能“一副手套包打天下”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354579"/>
            <a:ext cx="347472" cy="34747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308860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使用前检查破损、老化、污染、失效和尺寸适配性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3364991"/>
            <a:ext cx="347472" cy="347472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3319272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佩戴方式要正确：护目镜、面屏、耳塞、呼吸防护都要贴合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4375404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4329684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PPE只能作为最后一道防线，不能替代设备防护和危险源控制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9904" y="1069848"/>
            <a:ext cx="5029200" cy="420624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17920" y="1188720"/>
            <a:ext cx="5029200" cy="420624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wide_industrial_workplace_portrait_scene_a_divers_batch_12.png"/>
          <p:cNvPicPr>
            <a:picLocks noChangeAspect="1"/>
          </p:cNvPicPr>
          <p:nvPr/>
        </p:nvPicPr>
        <p:blipFill>
          <a:blip r:embed="rId3"/>
          <a:srcRect l="16130" r="16130"/>
          <a:stretch>
            <a:fillRect/>
          </a:stretch>
        </p:blipFill>
        <p:spPr>
          <a:xfrm>
            <a:off x="6300216" y="1271016"/>
            <a:ext cx="4864608" cy="4041648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2960" y="5559552"/>
            <a:ext cx="1042416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5696712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5632704"/>
            <a:ext cx="971092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不适用、损坏或佩戴错误的PPE，会制造“我已经被保护”的假象。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19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“能开机”与“能安全开机”差在哪里？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复产条件确认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19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078992"/>
            <a:ext cx="5257800" cy="603504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仅仅能开机</a:t>
            </a:r>
          </a:p>
        </p:txBody>
      </p:sp>
      <p:sp>
        <p:nvSpPr>
          <p:cNvPr id="10" name="Oval 9"/>
          <p:cNvSpPr/>
          <p:nvPr/>
        </p:nvSpPr>
        <p:spPr>
          <a:xfrm>
            <a:off x="841248" y="1920239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1874519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通电后设备有动作</a:t>
            </a:r>
          </a:p>
        </p:txBody>
      </p:sp>
      <p:sp>
        <p:nvSpPr>
          <p:cNvPr id="12" name="Oval 11"/>
          <p:cNvSpPr/>
          <p:nvPr/>
        </p:nvSpPr>
        <p:spPr>
          <a:xfrm>
            <a:off x="841248" y="2697479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3312" y="265176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屏幕无明显报警</a:t>
            </a:r>
          </a:p>
        </p:txBody>
      </p:sp>
      <p:sp>
        <p:nvSpPr>
          <p:cNvPr id="14" name="Oval 13"/>
          <p:cNvSpPr/>
          <p:nvPr/>
        </p:nvSpPr>
        <p:spPr>
          <a:xfrm>
            <a:off x="841248" y="3474720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312" y="342900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操作员会按启动按钮</a:t>
            </a:r>
          </a:p>
        </p:txBody>
      </p:sp>
      <p:sp>
        <p:nvSpPr>
          <p:cNvPr id="16" name="Oval 15"/>
          <p:cNvSpPr/>
          <p:nvPr/>
        </p:nvSpPr>
        <p:spPr>
          <a:xfrm>
            <a:off x="841248" y="4251959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420624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产线能出产品</a:t>
            </a:r>
          </a:p>
        </p:txBody>
      </p:sp>
      <p:sp>
        <p:nvSpPr>
          <p:cNvPr id="18" name="Oval 17"/>
          <p:cNvSpPr/>
          <p:nvPr/>
        </p:nvSpPr>
        <p:spPr>
          <a:xfrm>
            <a:off x="841248" y="5029199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53312" y="4983479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现场暂时没人受伤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72200" y="1078992"/>
            <a:ext cx="5257800" cy="603504"/>
          </a:xfrm>
          <a:prstGeom prst="round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能够安全开机</a:t>
            </a:r>
          </a:p>
        </p:txBody>
      </p:sp>
      <p:sp>
        <p:nvSpPr>
          <p:cNvPr id="21" name="Oval 20"/>
          <p:cNvSpPr/>
          <p:nvPr/>
        </p:nvSpPr>
        <p:spPr>
          <a:xfrm>
            <a:off x="6281928" y="1920239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93992" y="1874519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防护、联锁、急停验证有效</a:t>
            </a:r>
          </a:p>
        </p:txBody>
      </p:sp>
      <p:sp>
        <p:nvSpPr>
          <p:cNvPr id="23" name="Oval 22"/>
          <p:cNvSpPr/>
          <p:nvPr/>
        </p:nvSpPr>
        <p:spPr>
          <a:xfrm>
            <a:off x="6281928" y="2697479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93992" y="265176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异常能量已隔离并完成交接</a:t>
            </a:r>
          </a:p>
        </p:txBody>
      </p:sp>
      <p:sp>
        <p:nvSpPr>
          <p:cNvPr id="25" name="Oval 24"/>
          <p:cNvSpPr/>
          <p:nvPr/>
        </p:nvSpPr>
        <p:spPr>
          <a:xfrm>
            <a:off x="6281928" y="3474720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93992" y="342900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人员站位、工装、物料条件正确</a:t>
            </a:r>
          </a:p>
        </p:txBody>
      </p:sp>
      <p:sp>
        <p:nvSpPr>
          <p:cNvPr id="27" name="Oval 26"/>
          <p:cNvSpPr/>
          <p:nvPr/>
        </p:nvSpPr>
        <p:spPr>
          <a:xfrm>
            <a:off x="6281928" y="4251959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93992" y="420624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试运行低风险、有人监控</a:t>
            </a:r>
          </a:p>
        </p:txBody>
      </p:sp>
      <p:sp>
        <p:nvSpPr>
          <p:cNvPr id="29" name="Oval 28"/>
          <p:cNvSpPr/>
          <p:nvPr/>
        </p:nvSpPr>
        <p:spPr>
          <a:xfrm>
            <a:off x="6281928" y="5029199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93992" y="4983479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问题记录、整改、确认闭环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89320" y="1188720"/>
            <a:ext cx="27432" cy="4526280"/>
          </a:xfrm>
          <a:prstGeom prst="rect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20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well_lit_industrial_factory_production_flo_batch_2.png"/>
          <p:cNvPicPr>
            <a:picLocks noChangeAspect="1"/>
          </p:cNvPicPr>
          <p:nvPr/>
        </p:nvPicPr>
        <p:blipFill>
          <a:blip r:embed="rId3"/>
          <a:srcRect l="26426" r="26426"/>
          <a:stretch>
            <a:fillRect/>
          </a:stretch>
        </p:blipFill>
        <p:spPr>
          <a:xfrm>
            <a:off x="6446520" y="0"/>
            <a:ext cx="574517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629400" cy="6858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13232" y="822960"/>
            <a:ext cx="1234440" cy="6858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731520" cy="54864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3232" y="1901952"/>
            <a:ext cx="5349240" cy="12252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微软雅黑"/>
              </a:rPr>
              <a:t>设备设施安全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310128"/>
            <a:ext cx="5074920" cy="10789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微软雅黑"/>
              </a:rPr>
              <a:t>防止机械伤害、电气事故和能量意外释放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6254496"/>
            <a:ext cx="5166360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/>
              </a:rPr>
              <a:t>复工复产全员安全教育  ·  20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21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设备重新启动前：先做“五步确认”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设备设施安全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21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024128"/>
            <a:ext cx="10652760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800" b="1">
                <a:solidFill>
                  <a:srgbClr val="333333"/>
                </a:solidFill>
                <a:latin typeface="微软雅黑"/>
              </a:rPr>
              <a:t>“停得久、修过、拆过、挪过”的设备，更要慢启动、分步骤确认。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011680"/>
            <a:ext cx="2061057" cy="1874519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41248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5B9BD5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2670048"/>
            <a:ext cx="1731873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看
外观/防护</a:t>
            </a:r>
          </a:p>
        </p:txBody>
      </p:sp>
      <p:sp>
        <p:nvSpPr>
          <p:cNvPr id="13" name="Chevron 12"/>
          <p:cNvSpPr/>
          <p:nvPr/>
        </p:nvSpPr>
        <p:spPr>
          <a:xfrm>
            <a:off x="2774289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2902305" y="2011680"/>
            <a:ext cx="2061057" cy="1874519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3012033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ED7D31"/>
                </a:solidFill>
                <a:latin typeface="微软雅黑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66897" y="2670048"/>
            <a:ext cx="1731873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查
能源/连接</a:t>
            </a:r>
          </a:p>
        </p:txBody>
      </p:sp>
      <p:sp>
        <p:nvSpPr>
          <p:cNvPr id="17" name="Chevron 16"/>
          <p:cNvSpPr/>
          <p:nvPr/>
        </p:nvSpPr>
        <p:spPr>
          <a:xfrm>
            <a:off x="4945075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073091" y="2011680"/>
            <a:ext cx="2061057" cy="1874519"/>
          </a:xfrm>
          <a:prstGeom prst="round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5182819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44546A"/>
                </a:solidFill>
                <a:latin typeface="微软雅黑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37683" y="2670048"/>
            <a:ext cx="1731873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试
联锁/急停</a:t>
            </a:r>
          </a:p>
        </p:txBody>
      </p:sp>
      <p:sp>
        <p:nvSpPr>
          <p:cNvPr id="21" name="Chevron 20"/>
          <p:cNvSpPr/>
          <p:nvPr/>
        </p:nvSpPr>
        <p:spPr>
          <a:xfrm>
            <a:off x="7115860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7243876" y="2011680"/>
            <a:ext cx="2061057" cy="1874519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7353604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70AD47"/>
                </a:solidFill>
                <a:latin typeface="微软雅黑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08468" y="2670048"/>
            <a:ext cx="1731873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空载
低速试运</a:t>
            </a:r>
          </a:p>
        </p:txBody>
      </p:sp>
      <p:sp>
        <p:nvSpPr>
          <p:cNvPr id="25" name="Chevron 24"/>
          <p:cNvSpPr/>
          <p:nvPr/>
        </p:nvSpPr>
        <p:spPr>
          <a:xfrm>
            <a:off x="9286646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9414662" y="2011680"/>
            <a:ext cx="2061057" cy="1874519"/>
          </a:xfrm>
          <a:prstGeom prst="round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9524390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2F5496"/>
                </a:solidFill>
                <a:latin typeface="微软雅黑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79254" y="2670048"/>
            <a:ext cx="1731873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监
异常趋势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68680" y="4800600"/>
            <a:ext cx="1010412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005839" y="4937760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63040" y="4873752"/>
            <a:ext cx="939088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出现异常声音、振动、温升、气味、泄漏或报警，立即停机排查。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22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危险能量不止“电”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设备设施安全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22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电能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电源、电容、蓄电池、感应电。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98264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98264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4562855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56631" y="1252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机械能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8576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旋转、惯性、飞轮、弹簧、重力。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65008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65008" y="1143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229600" y="1307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23376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液压能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5320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高压油、蓄能器、缸体负载。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1520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89888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气动能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1832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压缩空气、储气罐、气缸。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98264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398264" y="3429000"/>
            <a:ext cx="73152" cy="2029967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4562855" y="3593592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56631" y="3538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热能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08576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蒸汽、热油、加热器、热表面。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65008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8065008" y="3429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229600" y="3593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23376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化学能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75320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反应物、残余压力、腐蚀性介质。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检维修前要识别所有危险能量并按程序隔离、释放、验证。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23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上锁挂牌（LOTO）的基本逻辑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设备设施安全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23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024128"/>
            <a:ext cx="10652760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800" b="1">
                <a:solidFill>
                  <a:srgbClr val="333333"/>
                </a:solidFill>
                <a:latin typeface="微软雅黑"/>
              </a:rPr>
              <a:t>核心不是“挂一块牌”，而是确保设备不会在人员作业时意外启动。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011680"/>
            <a:ext cx="1699260" cy="1874519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41248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5B9BD5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2670048"/>
            <a:ext cx="1370076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停机</a:t>
            </a:r>
          </a:p>
        </p:txBody>
      </p:sp>
      <p:sp>
        <p:nvSpPr>
          <p:cNvPr id="13" name="Chevron 12"/>
          <p:cNvSpPr/>
          <p:nvPr/>
        </p:nvSpPr>
        <p:spPr>
          <a:xfrm>
            <a:off x="2412492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2540508" y="2011680"/>
            <a:ext cx="1699260" cy="1874519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2650236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ED7D31"/>
                </a:solidFill>
                <a:latin typeface="微软雅黑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05100" y="2670048"/>
            <a:ext cx="1370076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识别能源</a:t>
            </a:r>
          </a:p>
        </p:txBody>
      </p:sp>
      <p:sp>
        <p:nvSpPr>
          <p:cNvPr id="17" name="Chevron 16"/>
          <p:cNvSpPr/>
          <p:nvPr/>
        </p:nvSpPr>
        <p:spPr>
          <a:xfrm>
            <a:off x="4221480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349496" y="2011680"/>
            <a:ext cx="1699260" cy="1874519"/>
          </a:xfrm>
          <a:prstGeom prst="round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4459224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44546A"/>
                </a:solidFill>
                <a:latin typeface="微软雅黑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14088" y="2670048"/>
            <a:ext cx="1370076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隔离能源</a:t>
            </a:r>
          </a:p>
        </p:txBody>
      </p:sp>
      <p:sp>
        <p:nvSpPr>
          <p:cNvPr id="21" name="Chevron 20"/>
          <p:cNvSpPr/>
          <p:nvPr/>
        </p:nvSpPr>
        <p:spPr>
          <a:xfrm>
            <a:off x="6030468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158484" y="2011680"/>
            <a:ext cx="1699260" cy="1874519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268212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70AD47"/>
                </a:solidFill>
                <a:latin typeface="微软雅黑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23076" y="2670048"/>
            <a:ext cx="1370076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上锁挂牌</a:t>
            </a:r>
          </a:p>
        </p:txBody>
      </p:sp>
      <p:sp>
        <p:nvSpPr>
          <p:cNvPr id="25" name="Chevron 24"/>
          <p:cNvSpPr/>
          <p:nvPr/>
        </p:nvSpPr>
        <p:spPr>
          <a:xfrm>
            <a:off x="7839456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7967472" y="2011680"/>
            <a:ext cx="1699260" cy="1874519"/>
          </a:xfrm>
          <a:prstGeom prst="round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8077200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2F5496"/>
                </a:solidFill>
                <a:latin typeface="微软雅黑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32064" y="2670048"/>
            <a:ext cx="1370076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释放残能</a:t>
            </a:r>
          </a:p>
        </p:txBody>
      </p:sp>
      <p:sp>
        <p:nvSpPr>
          <p:cNvPr id="29" name="Chevron 28"/>
          <p:cNvSpPr/>
          <p:nvPr/>
        </p:nvSpPr>
        <p:spPr>
          <a:xfrm>
            <a:off x="9648444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9776460" y="2011680"/>
            <a:ext cx="1699260" cy="1874519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9886188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5B9BD5"/>
                </a:solidFill>
                <a:latin typeface="微软雅黑"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41052" y="2670048"/>
            <a:ext cx="1370076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验证零能量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68680" y="4800600"/>
            <a:ext cx="1010412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1005839" y="4937760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63040" y="4873752"/>
            <a:ext cx="939088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具体锁具、权限和验证方式以本单位程序及设备要求为准。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24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机械防护与联锁：不能为了方便被“绕过去”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设备设施安全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24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344168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1298448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防护罩、围栏、光栅、安全门等应完整、固定、有效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354579"/>
            <a:ext cx="347472" cy="34747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308860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联锁装置应通过功能验证，不能只看指示灯“像是正常”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3364991"/>
            <a:ext cx="347472" cy="347472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3319272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发现安全装置失效，立即停机；不得短接、屏蔽或擅自拆除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4375404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4329684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试机前确认人员离开危险区域，工具、量具、零件均已清出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9904" y="1069848"/>
            <a:ext cx="5029200" cy="420624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17920" y="1188720"/>
            <a:ext cx="5029200" cy="420624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a_wide_well_lit_industrial_factory_production_flo_batch_2.png"/>
          <p:cNvPicPr>
            <a:picLocks noChangeAspect="1"/>
          </p:cNvPicPr>
          <p:nvPr/>
        </p:nvPicPr>
        <p:blipFill>
          <a:blip r:embed="rId3"/>
          <a:srcRect l="16130" r="16130"/>
          <a:stretch>
            <a:fillRect/>
          </a:stretch>
        </p:blipFill>
        <p:spPr>
          <a:xfrm>
            <a:off x="6300216" y="1271016"/>
            <a:ext cx="4864608" cy="4041648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2960" y="5559552"/>
            <a:ext cx="1042416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5696712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5632704"/>
            <a:ext cx="971092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“临时绕过一下”往往就是事故链条的第一环。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25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急停按钮：会用，更要知道它不能替代什么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设备设施安全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25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急停的作用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出现紧急危险时，快速停止相关运动或过程。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1636" y="1143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31636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96228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90004" y="1252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使用后怎么办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1948" y="1764792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查明触发原因，排除风险，按程序复位。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3429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89888" y="3538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不能替代隔离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" y="4050791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进入危险区检维修，仍需执行能量隔离。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31636" y="3429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231636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396228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90004" y="3538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不能被遮挡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1948" y="4050791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急停应易识别、易接近，不得被物料或改造遮挡。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急停是“紧急停止”，不是“检维修安全措施”。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26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电气复工检查：闻、看、测、试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设备设施安全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26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344168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1298448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看：配电箱门、盖板、防护、接线、标识、通风是否正常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354579"/>
            <a:ext cx="347472" cy="34747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308860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闻：是否有焦糊味、异常发热或电气放电气味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3364991"/>
            <a:ext cx="347472" cy="347472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3319272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测：由合格人员按计划检查绝缘、接地、温升等关键状态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4375404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4329684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试：漏电/保护装置、联锁等按规定进行功能性验证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9904" y="1069848"/>
            <a:ext cx="5029200" cy="420624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17920" y="1188720"/>
            <a:ext cx="5029200" cy="420624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a_wide_realistic_industrial_engineering_indoor_sc_batch_3.png"/>
          <p:cNvPicPr>
            <a:picLocks noChangeAspect="1"/>
          </p:cNvPicPr>
          <p:nvPr/>
        </p:nvPicPr>
        <p:blipFill>
          <a:blip r:embed="rId3"/>
          <a:srcRect l="16130" r="16130"/>
          <a:stretch>
            <a:fillRect/>
          </a:stretch>
        </p:blipFill>
        <p:spPr>
          <a:xfrm>
            <a:off x="6300216" y="1271016"/>
            <a:ext cx="4864608" cy="4041648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2960" y="5559552"/>
            <a:ext cx="1042416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5696712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5632704"/>
            <a:ext cx="971092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非专业人员不要拆开配电柜、带电处理故障或自行改线。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27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手持电动工具与临时电源的 6 个检查点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设备设施安全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27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外壳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无破损、裂纹、松动。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98264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98264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4562855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56631" y="1252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电源线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8576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无破皮、挤压、私接乱拉。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65008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65008" y="1143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229600" y="1307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23376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插头插座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5320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完整、匹配、无烧蚀。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1520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89888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保护装置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1832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保护接地/漏电保护按要求有效。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98264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398264" y="3429000"/>
            <a:ext cx="73152" cy="2029967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4562855" y="3593592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56631" y="3538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环境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08576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潮湿、金属容器等环境要采取针对性措施。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65008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8065008" y="3429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229600" y="3593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23376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使用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75320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停用先断电；不得带病运行。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临时用电“临时”不等于“降低标准”。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28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压缩空气、液压系统：看不见的能量也能伤人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设备设施安全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28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344168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1298448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管路、接头、软管停工后可能出现老化、松脱、泄漏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354579"/>
            <a:ext cx="347472" cy="34747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308860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拆卸前必须卸压；不要用手直接试探高压泄漏点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3364991"/>
            <a:ext cx="347472" cy="347472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3319272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禁止用压缩空气清理身体、衣物或对人吹扫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4375404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4329684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设备下方、重物支撑处作业，应防止失压、下落、回弹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9904" y="1069848"/>
            <a:ext cx="5029200" cy="420624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17920" y="1188720"/>
            <a:ext cx="5029200" cy="420624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a_wide_well_lit_industrial_factory_production_flo_batch_2.png"/>
          <p:cNvPicPr>
            <a:picLocks noChangeAspect="1"/>
          </p:cNvPicPr>
          <p:nvPr/>
        </p:nvPicPr>
        <p:blipFill>
          <a:blip r:embed="rId3"/>
          <a:srcRect l="16130" r="16130"/>
          <a:stretch>
            <a:fillRect/>
          </a:stretch>
        </p:blipFill>
        <p:spPr>
          <a:xfrm>
            <a:off x="6300216" y="1271016"/>
            <a:ext cx="4864608" cy="4041648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2960" y="5559552"/>
            <a:ext cx="1042416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5696712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5632704"/>
            <a:ext cx="971092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高压流体泄漏可能造成穿透伤害；发现异常立即停机并隔离。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29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well_lit_modern_office_corporate_hallway_a_batch_4.png"/>
          <p:cNvPicPr>
            <a:picLocks noChangeAspect="1"/>
          </p:cNvPicPr>
          <p:nvPr/>
        </p:nvPicPr>
        <p:blipFill>
          <a:blip r:embed="rId3"/>
          <a:srcRect l="26426" r="26426"/>
          <a:stretch>
            <a:fillRect/>
          </a:stretch>
        </p:blipFill>
        <p:spPr>
          <a:xfrm>
            <a:off x="6446520" y="0"/>
            <a:ext cx="574517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629400" cy="6858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13232" y="822960"/>
            <a:ext cx="1234440" cy="6858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731520" cy="54864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3232" y="1901952"/>
            <a:ext cx="5349240" cy="12252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微软雅黑"/>
              </a:rPr>
              <a:t>消防与用电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310128"/>
            <a:ext cx="5074920" cy="10789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微软雅黑"/>
              </a:rPr>
              <a:t>复工先清可燃物、查电气、保通道、控火源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6254496"/>
            <a:ext cx="5166360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/>
              </a:rPr>
              <a:t>复工复产全员安全教育  ·  29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30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火灾为什么会发生：控制“火三角”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消防与用电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960120"/>
            <a:ext cx="10561320" cy="6400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700" b="1">
                <a:solidFill>
                  <a:srgbClr val="333333"/>
                </a:solidFill>
                <a:latin typeface="微软雅黑"/>
              </a:rPr>
              <a:t>可燃物、点火源、助燃条件同时存在，风险就会显著上升。复工初期尤其要控制“火源”和“可燃物聚集”。</a:t>
            </a:r>
          </a:p>
        </p:txBody>
      </p:sp>
      <p:sp>
        <p:nvSpPr>
          <p:cNvPr id="10" name="Oval 9"/>
          <p:cNvSpPr/>
          <p:nvPr/>
        </p:nvSpPr>
        <p:spPr>
          <a:xfrm>
            <a:off x="2697480" y="3108960"/>
            <a:ext cx="1920240" cy="1920240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微软雅黑"/>
              </a:rPr>
              <a:t>可燃物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60320" y="5093208"/>
            <a:ext cx="219456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纸箱、油品、粉尘
包装材料</a:t>
            </a:r>
          </a:p>
        </p:txBody>
      </p:sp>
      <p:sp>
        <p:nvSpPr>
          <p:cNvPr id="12" name="Oval 11"/>
          <p:cNvSpPr/>
          <p:nvPr/>
        </p:nvSpPr>
        <p:spPr>
          <a:xfrm>
            <a:off x="5120640" y="914399"/>
            <a:ext cx="1920240" cy="192024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微软雅黑"/>
              </a:rPr>
              <a:t>点火源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83480" y="2898648"/>
            <a:ext cx="219456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动火、过载、短路
静电、热表面</a:t>
            </a:r>
          </a:p>
        </p:txBody>
      </p:sp>
      <p:sp>
        <p:nvSpPr>
          <p:cNvPr id="14" name="Oval 13"/>
          <p:cNvSpPr/>
          <p:nvPr/>
        </p:nvSpPr>
        <p:spPr>
          <a:xfrm>
            <a:off x="7498079" y="3108960"/>
            <a:ext cx="1920240" cy="1920240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微软雅黑"/>
              </a:rPr>
              <a:t>助燃条件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60920" y="5093208"/>
            <a:ext cx="219456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空气/氧化剂
通风条件</a:t>
            </a:r>
          </a:p>
        </p:txBody>
      </p:sp>
      <p:cxnSp>
        <p:nvCxnSpPr>
          <p:cNvPr id="16" name="Connector 15"/>
          <p:cNvCxnSpPr/>
          <p:nvPr/>
        </p:nvCxnSpPr>
        <p:spPr>
          <a:xfrm flipV="1">
            <a:off x="3657600" y="1874519"/>
            <a:ext cx="2423160" cy="2194561"/>
          </a:xfrm>
          <a:prstGeom prst="line">
            <a:avLst/>
          </a:prstGeom>
          <a:ln w="25400">
            <a:solidFill>
              <a:srgbClr val="D7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6080760" y="1874519"/>
            <a:ext cx="2377440" cy="2194561"/>
          </a:xfrm>
          <a:prstGeom prst="line">
            <a:avLst/>
          </a:prstGeom>
          <a:ln w="25400">
            <a:solidFill>
              <a:srgbClr val="D7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>
            <a:off x="3657600" y="4069080"/>
            <a:ext cx="4800600" cy="0"/>
          </a:xfrm>
          <a:prstGeom prst="line">
            <a:avLst/>
          </a:prstGeom>
          <a:ln w="25400">
            <a:solidFill>
              <a:srgbClr val="D7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1005840" y="5650992"/>
            <a:ext cx="100584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143000" y="5788152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00200" y="5724144"/>
            <a:ext cx="93451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最有效的现场动作：清理可燃物、控制点火源、保持消防设施和疏散条件有效。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31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复工消防检查：重点看这 6 个地方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消防与用电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31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344168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1298448"/>
            <a:ext cx="4709160" cy="655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安全出口和疏散通道是否畅通、标识和应急照明是否清晰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017776"/>
            <a:ext cx="347472" cy="34747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1972056"/>
            <a:ext cx="4709160" cy="655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灭火器、消火栓等消防设施是否在位、无遮挡、状态正常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2691384"/>
            <a:ext cx="347472" cy="347472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645664"/>
            <a:ext cx="4709160" cy="655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配电箱周边是否堆放可燃物，插座是否过载、私拉乱接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3364991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319272"/>
            <a:ext cx="4709160" cy="655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仓库纸箱、塑料、木托盘等可燃物是否集中规范存放</a:t>
            </a:r>
          </a:p>
        </p:txBody>
      </p:sp>
      <p:sp>
        <p:nvSpPr>
          <p:cNvPr id="17" name="Oval 16"/>
          <p:cNvSpPr/>
          <p:nvPr/>
        </p:nvSpPr>
        <p:spPr>
          <a:xfrm>
            <a:off x="822960" y="4038599"/>
            <a:ext cx="347472" cy="34747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25880" y="3992879"/>
            <a:ext cx="4709160" cy="655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动火作业是否按许可、清场、监护、配备灭火器材</a:t>
            </a:r>
          </a:p>
        </p:txBody>
      </p:sp>
      <p:sp>
        <p:nvSpPr>
          <p:cNvPr id="19" name="Oval 18"/>
          <p:cNvSpPr/>
          <p:nvPr/>
        </p:nvSpPr>
        <p:spPr>
          <a:xfrm>
            <a:off x="822960" y="4712208"/>
            <a:ext cx="347472" cy="347472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5880" y="4666488"/>
            <a:ext cx="4709160" cy="655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吸烟、充电、用热设备是否在规定区域并受到控制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89904" y="1069848"/>
            <a:ext cx="5029200" cy="420624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217920" y="1188720"/>
            <a:ext cx="5029200" cy="420624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a_wide_well_lit_modern_office_corporate_hallway_a_batch_4.png"/>
          <p:cNvPicPr>
            <a:picLocks noChangeAspect="1"/>
          </p:cNvPicPr>
          <p:nvPr/>
        </p:nvPicPr>
        <p:blipFill>
          <a:blip r:embed="rId3"/>
          <a:srcRect l="16130" r="16130"/>
          <a:stretch>
            <a:fillRect/>
          </a:stretch>
        </p:blipFill>
        <p:spPr>
          <a:xfrm>
            <a:off x="6300216" y="1271016"/>
            <a:ext cx="4864608" cy="4041648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822960" y="5559552"/>
            <a:ext cx="1042416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960120" y="5696712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17320" y="5632704"/>
            <a:ext cx="971092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消防通道和出口一旦被占，事故时就会把“几秒钟”变成“来不及”。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32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灭火器“四步法”：提、拔、握、压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消防与用电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32</a:t>
            </a:r>
          </a:p>
        </p:txBody>
      </p:sp>
      <p:sp>
        <p:nvSpPr>
          <p:cNvPr id="9" name="Oval 8"/>
          <p:cNvSpPr/>
          <p:nvPr/>
        </p:nvSpPr>
        <p:spPr>
          <a:xfrm>
            <a:off x="841248" y="1691640"/>
            <a:ext cx="1325880" cy="1325880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200" b="1">
                <a:solidFill>
                  <a:srgbClr val="FFFFFF"/>
                </a:solidFill>
                <a:latin typeface="微软雅黑"/>
              </a:rPr>
              <a:t>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8328" y="3273552"/>
            <a:ext cx="2331720" cy="10515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0">
                <a:solidFill>
                  <a:srgbClr val="333333"/>
                </a:solidFill>
                <a:latin typeface="微软雅黑"/>
              </a:rPr>
              <a:t>提起灭火器
快速接近安全位置</a:t>
            </a:r>
          </a:p>
        </p:txBody>
      </p:sp>
      <p:sp>
        <p:nvSpPr>
          <p:cNvPr id="11" name="Chevron 10"/>
          <p:cNvSpPr/>
          <p:nvPr/>
        </p:nvSpPr>
        <p:spPr>
          <a:xfrm>
            <a:off x="2624328" y="2112264"/>
            <a:ext cx="594360" cy="457200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3630168" y="1691640"/>
            <a:ext cx="1325880" cy="1325880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200" b="1">
                <a:solidFill>
                  <a:srgbClr val="FFFFFF"/>
                </a:solidFill>
                <a:latin typeface="微软雅黑"/>
              </a:rPr>
              <a:t>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27248" y="3273552"/>
            <a:ext cx="2331720" cy="10515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0">
                <a:solidFill>
                  <a:srgbClr val="333333"/>
                </a:solidFill>
                <a:latin typeface="微软雅黑"/>
              </a:rPr>
              <a:t>拔掉保险销
确认喷嘴方向</a:t>
            </a:r>
          </a:p>
        </p:txBody>
      </p:sp>
      <p:sp>
        <p:nvSpPr>
          <p:cNvPr id="14" name="Chevron 13"/>
          <p:cNvSpPr/>
          <p:nvPr/>
        </p:nvSpPr>
        <p:spPr>
          <a:xfrm>
            <a:off x="5413248" y="2112264"/>
            <a:ext cx="594360" cy="457200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6419088" y="1691640"/>
            <a:ext cx="1325880" cy="1325880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200" b="1">
                <a:solidFill>
                  <a:srgbClr val="FFFFFF"/>
                </a:solidFill>
                <a:latin typeface="微软雅黑"/>
              </a:rPr>
              <a:t>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16168" y="3273552"/>
            <a:ext cx="2331720" cy="10515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0">
                <a:solidFill>
                  <a:srgbClr val="333333"/>
                </a:solidFill>
                <a:latin typeface="微软雅黑"/>
              </a:rPr>
              <a:t>握住喷管前端
对准火焰根部</a:t>
            </a:r>
          </a:p>
        </p:txBody>
      </p:sp>
      <p:sp>
        <p:nvSpPr>
          <p:cNvPr id="17" name="Chevron 16"/>
          <p:cNvSpPr/>
          <p:nvPr/>
        </p:nvSpPr>
        <p:spPr>
          <a:xfrm>
            <a:off x="8202167" y="2112264"/>
            <a:ext cx="594360" cy="457200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208008" y="1691640"/>
            <a:ext cx="1325880" cy="132588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200" b="1">
                <a:solidFill>
                  <a:srgbClr val="FFFFFF"/>
                </a:solidFill>
                <a:latin typeface="微软雅黑"/>
              </a:rPr>
              <a:t>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05088" y="3273552"/>
            <a:ext cx="2331720" cy="10515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0">
                <a:solidFill>
                  <a:srgbClr val="333333"/>
                </a:solidFill>
                <a:latin typeface="微软雅黑"/>
              </a:rPr>
              <a:t>压下压把
左右扫射推进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60120" y="5074920"/>
            <a:ext cx="10195560" cy="621792"/>
          </a:xfrm>
          <a:prstGeom prst="roundRect">
            <a:avLst/>
          </a:prstGeom>
          <a:solidFill>
            <a:srgbClr val="F4CCCC"/>
          </a:solidFill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97280" y="5212080"/>
            <a:ext cx="329184" cy="32918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54480" y="5148072"/>
            <a:ext cx="948232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00000"/>
                </a:solidFill>
                <a:latin typeface="微软雅黑"/>
              </a:rPr>
              <a:t>初起火灾可在确保自身安全的前提下处置；烟火扩大、退路受阻时，立即撤离并报警。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33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电气火灾的“早期信号”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消防与用电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33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异常发热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插头、插座、接线端子明显发热。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98264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98264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4562855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56631" y="1252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焦糊气味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8576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闻到塑料或绝缘材料焦糊味。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65008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65008" y="1143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229600" y="1307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23376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频繁跳闸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5320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保护装置反复动作，不应简单强行送电。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1520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89888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闪烁/放电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1832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电弧、火花、异常噪声。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98264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398264" y="3429000"/>
            <a:ext cx="73152" cy="2029967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4562855" y="3593592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56631" y="3538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变色变形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08576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插座、线缆、接头发黄、烧黑、鼓包。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65008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8065008" y="3429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229600" y="3593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23376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负荷变化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75320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复工后新增设备、插线板、充电器导致负荷上升。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出现早期信号应立即停止使用并由专业人员处理。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34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充电与电池安全：小设备也可能带来大风险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消防与用电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34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定点充电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在指定区域使用匹配充电器，不堵通道。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1636" y="1143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31636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96228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90004" y="1252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异常停充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1948" y="1764792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鼓包、异味、过热、破损、进水立即停用。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3429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89888" y="3538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避免叠加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" y="4050791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不要在一个插线板上长期集中大功率充电。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31636" y="3429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231636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396228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90004" y="3538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远离可燃物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1948" y="4050791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充电区周边减少纸箱、泡沫、布料等可燃物。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发现电池冒烟、剧烈发热等异常，优先保证人员撤离并按单位应急程序处置。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35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发生火情：什么时候“灭”，什么时候“撤”？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消防与用电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35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078992"/>
            <a:ext cx="5257800" cy="603504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可尝试处置的前提</a:t>
            </a:r>
          </a:p>
        </p:txBody>
      </p:sp>
      <p:sp>
        <p:nvSpPr>
          <p:cNvPr id="10" name="Oval 9"/>
          <p:cNvSpPr/>
          <p:nvPr/>
        </p:nvSpPr>
        <p:spPr>
          <a:xfrm>
            <a:off x="841248" y="1920239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1874519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火势很小、处于初起阶段</a:t>
            </a:r>
          </a:p>
        </p:txBody>
      </p:sp>
      <p:sp>
        <p:nvSpPr>
          <p:cNvPr id="12" name="Oval 11"/>
          <p:cNvSpPr/>
          <p:nvPr/>
        </p:nvSpPr>
        <p:spPr>
          <a:xfrm>
            <a:off x="841248" y="2697479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3312" y="265176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有合适灭火器材且会使用</a:t>
            </a:r>
          </a:p>
        </p:txBody>
      </p:sp>
      <p:sp>
        <p:nvSpPr>
          <p:cNvPr id="14" name="Oval 13"/>
          <p:cNvSpPr/>
          <p:nvPr/>
        </p:nvSpPr>
        <p:spPr>
          <a:xfrm>
            <a:off x="841248" y="3474720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312" y="342900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身后有明确、畅通的退路</a:t>
            </a:r>
          </a:p>
        </p:txBody>
      </p:sp>
      <p:sp>
        <p:nvSpPr>
          <p:cNvPr id="16" name="Oval 15"/>
          <p:cNvSpPr/>
          <p:nvPr/>
        </p:nvSpPr>
        <p:spPr>
          <a:xfrm>
            <a:off x="841248" y="4251959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420624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烟气不大、无爆炸等次生风险</a:t>
            </a:r>
          </a:p>
        </p:txBody>
      </p:sp>
      <p:sp>
        <p:nvSpPr>
          <p:cNvPr id="18" name="Oval 17"/>
          <p:cNvSpPr/>
          <p:nvPr/>
        </p:nvSpPr>
        <p:spPr>
          <a:xfrm>
            <a:off x="841248" y="5029199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53312" y="4983479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处置失败可以立即撤离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72200" y="1078992"/>
            <a:ext cx="5257800" cy="603504"/>
          </a:xfrm>
          <a:prstGeom prst="round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应立即撤离报警</a:t>
            </a:r>
          </a:p>
        </p:txBody>
      </p:sp>
      <p:sp>
        <p:nvSpPr>
          <p:cNvPr id="21" name="Oval 20"/>
          <p:cNvSpPr/>
          <p:nvPr/>
        </p:nvSpPr>
        <p:spPr>
          <a:xfrm>
            <a:off x="6281928" y="1920239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93992" y="1874519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浓烟快速扩散或能见度下降</a:t>
            </a:r>
          </a:p>
        </p:txBody>
      </p:sp>
      <p:sp>
        <p:nvSpPr>
          <p:cNvPr id="23" name="Oval 22"/>
          <p:cNvSpPr/>
          <p:nvPr/>
        </p:nvSpPr>
        <p:spPr>
          <a:xfrm>
            <a:off x="6281928" y="2697479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93992" y="265176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火势扩大、存在爆炸/泄漏风险</a:t>
            </a:r>
          </a:p>
        </p:txBody>
      </p:sp>
      <p:sp>
        <p:nvSpPr>
          <p:cNvPr id="25" name="Oval 24"/>
          <p:cNvSpPr/>
          <p:nvPr/>
        </p:nvSpPr>
        <p:spPr>
          <a:xfrm>
            <a:off x="6281928" y="3474720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93992" y="342900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灭火器无法控制火势</a:t>
            </a:r>
          </a:p>
        </p:txBody>
      </p:sp>
      <p:sp>
        <p:nvSpPr>
          <p:cNvPr id="27" name="Oval 26"/>
          <p:cNvSpPr/>
          <p:nvPr/>
        </p:nvSpPr>
        <p:spPr>
          <a:xfrm>
            <a:off x="6281928" y="4251959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93992" y="420624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退路受阻或火源在身后</a:t>
            </a:r>
          </a:p>
        </p:txBody>
      </p:sp>
      <p:sp>
        <p:nvSpPr>
          <p:cNvPr id="29" name="Oval 28"/>
          <p:cNvSpPr/>
          <p:nvPr/>
        </p:nvSpPr>
        <p:spPr>
          <a:xfrm>
            <a:off x="6281928" y="5029199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93992" y="4983479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自己不熟悉处置方法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89320" y="1188720"/>
            <a:ext cx="27432" cy="4526280"/>
          </a:xfrm>
          <a:prstGeom prst="rect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36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industrial_workshop_scene_a_realistic_photo_batch_7.png"/>
          <p:cNvPicPr>
            <a:picLocks noChangeAspect="1"/>
          </p:cNvPicPr>
          <p:nvPr/>
        </p:nvPicPr>
        <p:blipFill>
          <a:blip r:embed="rId3"/>
          <a:srcRect l="26426" r="26426"/>
          <a:stretch>
            <a:fillRect/>
          </a:stretch>
        </p:blipFill>
        <p:spPr>
          <a:xfrm>
            <a:off x="6446520" y="0"/>
            <a:ext cx="574517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629400" cy="6858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13232" y="822960"/>
            <a:ext cx="1234440" cy="6858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微软雅黑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731520" cy="54864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3232" y="1901952"/>
            <a:ext cx="5349240" cy="12252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微软雅黑"/>
              </a:rPr>
              <a:t>高风险作业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310128"/>
            <a:ext cx="5074920" cy="10789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微软雅黑"/>
              </a:rPr>
              <a:t>动火、高处、受限空间、吊装、叉车、临时用电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6254496"/>
            <a:ext cx="5166360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/>
              </a:rPr>
              <a:t>复工复产全员安全教育  ·  36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37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动火作业：开工前先确认“周边不会着”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高风险作业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37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344168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1298448"/>
            <a:ext cx="4709160" cy="790041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0">
                <a:solidFill>
                  <a:srgbClr val="333333"/>
                </a:solidFill>
                <a:latin typeface="微软雅黑"/>
              </a:rPr>
              <a:t>按企业规定办理作业许可，明确作业人、监护人和作业范围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152497"/>
            <a:ext cx="347472" cy="34747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106777"/>
            <a:ext cx="4709160" cy="790041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0">
                <a:solidFill>
                  <a:srgbClr val="333333"/>
                </a:solidFill>
                <a:latin typeface="微软雅黑"/>
              </a:rPr>
              <a:t>清理/隔离周边可燃物，必要时设置防火毯、接火措施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2960827"/>
            <a:ext cx="347472" cy="347472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915107"/>
            <a:ext cx="4709160" cy="790041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0">
                <a:solidFill>
                  <a:srgbClr val="333333"/>
                </a:solidFill>
                <a:latin typeface="微软雅黑"/>
              </a:rPr>
              <a:t>检查气瓶、软管、焊机、接地、通风等作业条件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3769156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723436"/>
            <a:ext cx="4709160" cy="790041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0">
                <a:solidFill>
                  <a:srgbClr val="333333"/>
                </a:solidFill>
                <a:latin typeface="微软雅黑"/>
              </a:rPr>
              <a:t>现场配备适用灭火器材，监护人员不得擅离岗位</a:t>
            </a:r>
          </a:p>
        </p:txBody>
      </p:sp>
      <p:sp>
        <p:nvSpPr>
          <p:cNvPr id="17" name="Oval 16"/>
          <p:cNvSpPr/>
          <p:nvPr/>
        </p:nvSpPr>
        <p:spPr>
          <a:xfrm>
            <a:off x="822960" y="4577486"/>
            <a:ext cx="347472" cy="34747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25880" y="4531766"/>
            <a:ext cx="4709160" cy="790041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0">
                <a:solidFill>
                  <a:srgbClr val="333333"/>
                </a:solidFill>
                <a:latin typeface="微软雅黑"/>
              </a:rPr>
              <a:t>结束后清理火种并按要求进行复查，防止阴燃复燃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89904" y="1069848"/>
            <a:ext cx="5029200" cy="420624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217920" y="1188720"/>
            <a:ext cx="5029200" cy="420624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wide_industrial_workshop_scene_a_realistic_photo_batch_7.png"/>
          <p:cNvPicPr>
            <a:picLocks noChangeAspect="1"/>
          </p:cNvPicPr>
          <p:nvPr/>
        </p:nvPicPr>
        <p:blipFill>
          <a:blip r:embed="rId3"/>
          <a:srcRect l="16130" r="16130"/>
          <a:stretch>
            <a:fillRect/>
          </a:stretch>
        </p:blipFill>
        <p:spPr>
          <a:xfrm>
            <a:off x="6300216" y="1271016"/>
            <a:ext cx="4864608" cy="4041648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822960" y="5559552"/>
            <a:ext cx="1042416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960120" y="5696712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5632704"/>
            <a:ext cx="971092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“焊完就走”是动火事故的常见诱因之一。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38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高处作业：防坠落比“胆子大”重要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高风险作业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38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344168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1298448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优先使用合格作业平台、护栏等工程防护，不以简易攀爬替代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354579"/>
            <a:ext cx="347472" cy="34747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308860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按风险选用并正确连接安全带/防坠系统，锚点要可靠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3364991"/>
            <a:ext cx="347472" cy="347472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3319272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工具和小件采取防坠措施，下方设置警戒，防止物体打击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4375404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4329684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遇到强风、雨雪、湿滑、照明不足等不利条件时停止冒险作业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9904" y="1069848"/>
            <a:ext cx="5029200" cy="420624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17920" y="1188720"/>
            <a:ext cx="5029200" cy="420624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a_realistic_outdoor_construction_site_safety_scene_batch_6.png"/>
          <p:cNvPicPr>
            <a:picLocks noChangeAspect="1"/>
          </p:cNvPicPr>
          <p:nvPr/>
        </p:nvPicPr>
        <p:blipFill>
          <a:blip r:embed="rId3"/>
          <a:srcRect l="16130" r="16130"/>
          <a:stretch>
            <a:fillRect/>
          </a:stretch>
        </p:blipFill>
        <p:spPr>
          <a:xfrm>
            <a:off x="6300216" y="1271016"/>
            <a:ext cx="4864608" cy="4041648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2960" y="5559552"/>
            <a:ext cx="1042416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5696712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5632704"/>
            <a:ext cx="971092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站在高处时，任何“再伸一点”“再垫一下”都可能把人推过失衡临界点。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39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有限空间：最危险的往往是“看起来没问题”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高风险作业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39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344168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1298448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未经辨识、审批、通风、检测和准备，不得贸然进入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354579"/>
            <a:ext cx="347472" cy="34747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308860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作业前及过程中按要求进行气体检测和通风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3364991"/>
            <a:ext cx="347472" cy="347472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3319272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外部监护保持有效联系，不得擅自离开岗位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4375404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4329684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救援必须使用适合的装备和方案；严禁盲目下去救人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9904" y="1069848"/>
            <a:ext cx="5029200" cy="420624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17920" y="1188720"/>
            <a:ext cx="5029200" cy="420624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a_wide_realistic_outdoor_industrial_worksite_scen_batch_8.png"/>
          <p:cNvPicPr>
            <a:picLocks noChangeAspect="1"/>
          </p:cNvPicPr>
          <p:nvPr/>
        </p:nvPicPr>
        <p:blipFill>
          <a:blip r:embed="rId3"/>
          <a:srcRect l="16130" r="16130"/>
          <a:stretch>
            <a:fillRect/>
          </a:stretch>
        </p:blipFill>
        <p:spPr>
          <a:xfrm>
            <a:off x="6300216" y="1271016"/>
            <a:ext cx="4864608" cy="4041648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2960" y="5559552"/>
            <a:ext cx="1042416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5696712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5632704"/>
            <a:ext cx="971092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有限空间事故常出现“1人遇险、多人盲目施救”的扩大后果。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40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吊装作业：4 个“不要站”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高风险作业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40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不要站在吊物下方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任何时候都不要让自己处在悬吊物坠落路径上。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1636" y="1143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31636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96228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90004" y="1252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不要站在回转半径内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1948" y="1764792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起重机、吊臂、吊物摆动都可能形成挤压区域。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3429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89888" y="3538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不要站在夹点之间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" y="4050791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吊物与设备、墙体、车辆之间容易形成夹挤点。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31636" y="3429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231636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396228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90004" y="3538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不要站在绳索受力方向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1948" y="4050791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绳索、吊带失效时可能发生回弹和扫击。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吊装前要确认重量、吊点、吊具、路线、指挥和警戒。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41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叉车与行人：把“相遇”变成“隔离”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高风险作业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41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960120"/>
            <a:ext cx="1056132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800" b="1">
                <a:solidFill>
                  <a:srgbClr val="333333"/>
                </a:solidFill>
                <a:latin typeface="微软雅黑"/>
              </a:rPr>
              <a:t>原则：人车分流、路口减速、盲区停看、装卸区隔离。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960120" y="1874519"/>
            <a:ext cx="10241280" cy="2011680"/>
          </a:xfrm>
          <a:prstGeom prst="rect">
            <a:avLst/>
          </a:prstGeom>
          <a:solidFill>
            <a:srgbClr val="696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234440" y="2788920"/>
            <a:ext cx="658368" cy="548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468880" y="2788920"/>
            <a:ext cx="658368" cy="548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703320" y="2788920"/>
            <a:ext cx="658368" cy="548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937760" y="2788920"/>
            <a:ext cx="658368" cy="548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172200" y="2788920"/>
            <a:ext cx="658368" cy="548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406640" y="2788920"/>
            <a:ext cx="658368" cy="548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641080" y="2788920"/>
            <a:ext cx="658368" cy="548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875520" y="2788920"/>
            <a:ext cx="658368" cy="548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60120" y="4069080"/>
            <a:ext cx="10241280" cy="868680"/>
          </a:xfrm>
          <a:prstGeom prst="rect">
            <a:avLst/>
          </a:prstGeom>
          <a:solidFill>
            <a:srgbClr val="C6EF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298448" y="2148840"/>
            <a:ext cx="201168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微软雅黑"/>
              </a:rPr>
              <a:t>叉车通道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49039" y="2148840"/>
            <a:ext cx="612648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↠  叉车减速、鸣笛、盲区停车确认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34640" y="4233672"/>
            <a:ext cx="649224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1">
                <a:solidFill>
                  <a:srgbClr val="70AD47"/>
                </a:solidFill>
                <a:latin typeface="微软雅黑"/>
              </a:rPr>
              <a:t>🚶 行人专用通道｜不得随意横穿叉车作业区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0120" y="5468112"/>
            <a:ext cx="1024128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097280" y="5605272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5541264"/>
            <a:ext cx="952804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不要用“司机会看到我”替代隔离措施；司机、行人都要对盲区保持敬畏。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42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临时用电：复工期间容易“越临时越混乱”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高风险作业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42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一机一控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设备与控制/保护配置按现场规定设置。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98264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98264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4562855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56631" y="1252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电缆防护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8576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避免车辆碾压、锐边割伤、积水浸泡。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65008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65008" y="1143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229600" y="1307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23376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配电防护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5320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箱门完整、防雨防尘、周边无堆物。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1520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89888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检查测试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1832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由电气专业人员检查保护装置和接地等。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98264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398264" y="3429000"/>
            <a:ext cx="73152" cy="2029967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4562855" y="3593592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56631" y="3538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禁止私拉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08576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不得用多级插线板串联解决“插孔不够”。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65008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8065008" y="3429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229600" y="3593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23376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收工断电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75320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临时设备停用后按规定断电、整理。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临时用电问题往往不是“没电”，而是“有电但失控”。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43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承包商/外来施工：复工现场的“新变量”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高风险作业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43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准入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人员资质、培训、健康和保险等按企业要求核验。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98264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98264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4562855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56631" y="1252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交底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8576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场所风险、禁区、报警、疏散、接口讲清楚。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65008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65008" y="1143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229600" y="1307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23376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许可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5320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高风险作业按许可流程执行。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1520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89888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监护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1832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安排接口人和现场监督，不“交给承包商自己管”。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98264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398264" y="3429000"/>
            <a:ext cx="73152" cy="2029967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4562855" y="3593592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56631" y="3538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变更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08576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施工范围、时间、人员、方法变化要重新确认。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65008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8065008" y="3429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229600" y="3593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23376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收尾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75320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清场、恢复防护、关闭能源、移交确认。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外来人员不熟悉现场，是复工阶段重点关注对象。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44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高风险作业开工前“5问”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高风险作业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44</a:t>
            </a:r>
          </a:p>
        </p:txBody>
      </p:sp>
      <p:sp>
        <p:nvSpPr>
          <p:cNvPr id="9" name="Rectangle 8"/>
          <p:cNvSpPr/>
          <p:nvPr/>
        </p:nvSpPr>
        <p:spPr>
          <a:xfrm>
            <a:off x="6867144" y="1115568"/>
            <a:ext cx="4160520" cy="434340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995160" y="1234440"/>
            <a:ext cx="4160520" cy="434340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wide_industrial_workshop_scene_a_realistic_photo_batch_7.png"/>
          <p:cNvPicPr>
            <a:picLocks noChangeAspect="1"/>
          </p:cNvPicPr>
          <p:nvPr/>
        </p:nvPicPr>
        <p:blipFill>
          <a:blip r:embed="rId3"/>
          <a:srcRect l="23092" r="23092"/>
          <a:stretch>
            <a:fillRect/>
          </a:stretch>
        </p:blipFill>
        <p:spPr>
          <a:xfrm>
            <a:off x="7077456" y="1316736"/>
            <a:ext cx="3995928" cy="417880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777240" y="1078992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68680" y="1152144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1088136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这项作业是否需要许可？许可是否有效、范围是否一致？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1737360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68680" y="1810512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25880" y="1746504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风险是否识别到人、设备、环境和相邻作业？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2395728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68680" y="2468880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5880" y="2404872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隔离、通风、警戒、监护、救援等措施是否真正落实？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3054096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68680" y="3127248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25880" y="3063239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作业人员是否具备资格、了解步骤和停止条件？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7240" y="3712463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868680" y="3785615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25880" y="3721607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现场条件变化后，是否停止并重新评估？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45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高风险作业中的“停止条件”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高风险作业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45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078992"/>
            <a:ext cx="5257800" cy="603504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必须停下来</a:t>
            </a:r>
          </a:p>
        </p:txBody>
      </p:sp>
      <p:sp>
        <p:nvSpPr>
          <p:cNvPr id="10" name="Oval 9"/>
          <p:cNvSpPr/>
          <p:nvPr/>
        </p:nvSpPr>
        <p:spPr>
          <a:xfrm>
            <a:off x="841248" y="1920239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1874519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措施未落实或现场与许可不一致</a:t>
            </a:r>
          </a:p>
        </p:txBody>
      </p:sp>
      <p:sp>
        <p:nvSpPr>
          <p:cNvPr id="12" name="Oval 11"/>
          <p:cNvSpPr/>
          <p:nvPr/>
        </p:nvSpPr>
        <p:spPr>
          <a:xfrm>
            <a:off x="841248" y="2697479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3312" y="265176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监护人离岗、通信中断</a:t>
            </a:r>
          </a:p>
        </p:txBody>
      </p:sp>
      <p:sp>
        <p:nvSpPr>
          <p:cNvPr id="14" name="Oval 13"/>
          <p:cNvSpPr/>
          <p:nvPr/>
        </p:nvSpPr>
        <p:spPr>
          <a:xfrm>
            <a:off x="841248" y="3474720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312" y="342900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气体检测异常或通风失效</a:t>
            </a:r>
          </a:p>
        </p:txBody>
      </p:sp>
      <p:sp>
        <p:nvSpPr>
          <p:cNvPr id="16" name="Oval 15"/>
          <p:cNvSpPr/>
          <p:nvPr/>
        </p:nvSpPr>
        <p:spPr>
          <a:xfrm>
            <a:off x="841248" y="4251959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420624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天气、照明、周边作业发生变化</a:t>
            </a:r>
          </a:p>
        </p:txBody>
      </p:sp>
      <p:sp>
        <p:nvSpPr>
          <p:cNvPr id="18" name="Oval 17"/>
          <p:cNvSpPr/>
          <p:nvPr/>
        </p:nvSpPr>
        <p:spPr>
          <a:xfrm>
            <a:off x="841248" y="5029199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53312" y="4983479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发现设备故障、异常泄漏或人员不适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72200" y="1078992"/>
            <a:ext cx="5257800" cy="603504"/>
          </a:xfrm>
          <a:prstGeom prst="round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确认后再继续</a:t>
            </a:r>
          </a:p>
        </p:txBody>
      </p:sp>
      <p:sp>
        <p:nvSpPr>
          <p:cNvPr id="21" name="Oval 20"/>
          <p:cNvSpPr/>
          <p:nvPr/>
        </p:nvSpPr>
        <p:spPr>
          <a:xfrm>
            <a:off x="6281928" y="1920239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93992" y="1874519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危险源重新识别清楚</a:t>
            </a:r>
          </a:p>
        </p:txBody>
      </p:sp>
      <p:sp>
        <p:nvSpPr>
          <p:cNvPr id="23" name="Oval 22"/>
          <p:cNvSpPr/>
          <p:nvPr/>
        </p:nvSpPr>
        <p:spPr>
          <a:xfrm>
            <a:off x="6281928" y="2697479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93992" y="265176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受影响人员重新交底</a:t>
            </a:r>
          </a:p>
        </p:txBody>
      </p:sp>
      <p:sp>
        <p:nvSpPr>
          <p:cNvPr id="25" name="Oval 24"/>
          <p:cNvSpPr/>
          <p:nvPr/>
        </p:nvSpPr>
        <p:spPr>
          <a:xfrm>
            <a:off x="6281928" y="3474720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93992" y="342900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控制措施已恢复并验证</a:t>
            </a:r>
          </a:p>
        </p:txBody>
      </p:sp>
      <p:sp>
        <p:nvSpPr>
          <p:cNvPr id="27" name="Oval 26"/>
          <p:cNvSpPr/>
          <p:nvPr/>
        </p:nvSpPr>
        <p:spPr>
          <a:xfrm>
            <a:off x="6281928" y="4251959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93992" y="4206240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必要时重新办理/更新许可</a:t>
            </a:r>
          </a:p>
        </p:txBody>
      </p:sp>
      <p:sp>
        <p:nvSpPr>
          <p:cNvPr id="29" name="Oval 28"/>
          <p:cNvSpPr/>
          <p:nvPr/>
        </p:nvSpPr>
        <p:spPr>
          <a:xfrm>
            <a:off x="6281928" y="5029199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93992" y="4983479"/>
            <a:ext cx="4434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负责人、监护人同意恢复作业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89320" y="1188720"/>
            <a:ext cx="27432" cy="4526280"/>
          </a:xfrm>
          <a:prstGeom prst="rect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46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realistic_high_resolution_laboratory_safety_sce_batch_9.png"/>
          <p:cNvPicPr>
            <a:picLocks noChangeAspect="1"/>
          </p:cNvPicPr>
          <p:nvPr/>
        </p:nvPicPr>
        <p:blipFill>
          <a:blip r:embed="rId3"/>
          <a:srcRect l="26426" r="26426"/>
          <a:stretch>
            <a:fillRect/>
          </a:stretch>
        </p:blipFill>
        <p:spPr>
          <a:xfrm>
            <a:off x="6446520" y="0"/>
            <a:ext cx="574517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629400" cy="6858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13232" y="822960"/>
            <a:ext cx="1234440" cy="6858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微软雅黑"/>
              </a:rPr>
              <a:t>06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731520" cy="54864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3232" y="1901952"/>
            <a:ext cx="5349240" cy="12252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微软雅黑"/>
              </a:rPr>
              <a:t>危化与仓储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310128"/>
            <a:ext cx="5074920" cy="10789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微软雅黑"/>
              </a:rPr>
              <a:t>标签看得懂、容器关得好、相容性分得开、泄漏处理有预案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6254496"/>
            <a:ext cx="5166360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/>
              </a:rPr>
              <a:t>复工复产全员安全教育  ·  46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47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危险化学品：先看标签，再动手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危化与仓储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47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344168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1298448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使用前确认名称、危险性、浓度/规格，避免拿错、混用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354579"/>
            <a:ext cx="347472" cy="34747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308860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标签破损、信息不清、容器不明的化学品先隔离确认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3364991"/>
            <a:ext cx="347472" cy="347472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3319272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按SDS和岗位要求选择手套、护目镜/面屏、呼吸防护等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4375404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4329684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取用后及时密闭，控制用量，保持通风，避免无关人员接触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9904" y="1069848"/>
            <a:ext cx="5029200" cy="420624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17920" y="1188720"/>
            <a:ext cx="5029200" cy="420624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a_realistic_high_resolution_laboratory_safety_sce_batch_9.png"/>
          <p:cNvPicPr>
            <a:picLocks noChangeAspect="1"/>
          </p:cNvPicPr>
          <p:nvPr/>
        </p:nvPicPr>
        <p:blipFill>
          <a:blip r:embed="rId3"/>
          <a:srcRect l="16130" r="16130"/>
          <a:stretch>
            <a:fillRect/>
          </a:stretch>
        </p:blipFill>
        <p:spPr>
          <a:xfrm>
            <a:off x="6300216" y="1271016"/>
            <a:ext cx="4864608" cy="4041648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2960" y="5559552"/>
            <a:ext cx="1042416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5696712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5632704"/>
            <a:ext cx="971092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不要靠“颜色、气味、瓶子长相”判断化学品。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48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化学品储存的 6 个关键词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危化与仓储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48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分类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按危险性和相容性分类，避免禁忌物混放。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98264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98264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4562855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56631" y="1252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标识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8576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容器、货位、区域信息清楚可辨。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65008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65008" y="1143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229600" y="1307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23376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密闭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5320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瓶盖、阀门、包装完整，防挥发和泄漏。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1520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89888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限量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1832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作业现场只保留合理使用量。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98264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398264" y="3429000"/>
            <a:ext cx="73152" cy="2029967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4562855" y="3593592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56631" y="3538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防泄漏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08576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设置托盘、围堰、吸附材料等适用措施。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65008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8065008" y="3429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229600" y="3593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23376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防火源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75320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易燃品远离点火源、热源并保持必要通风。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具体分类和存放条件以SDS、企业制度及适用法规标准为准。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49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气瓶安全：别让“会滚的压力容器”失去控制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危化与仓储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49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固定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直立气瓶按要求固定，防倾倒。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98264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98264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4562855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56631" y="1252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瓶帽/附件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8576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搬运和存放按要求保护阀门及附件。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65008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65008" y="1143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229600" y="1307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23376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分类隔离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5320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不同气体按性质和要求分区、保持适当间距/隔离。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1520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89888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远离热源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1832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避免日晒、热源、火花和高温环境。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98264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398264" y="3429000"/>
            <a:ext cx="73152" cy="2029967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4562855" y="3593592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56631" y="3538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搬运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08576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使用合适小车，不滚、抛、摔、拖。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65008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8065008" y="3429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229600" y="3593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23376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使用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75320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检查减压器、软管、接头，发现泄漏立即停用。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气瓶“看着稳”不等于真正固定；阀门受撞击可能造成严重后果。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50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仓库堆垛：稳定、限高、留距、留通道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危化与仓储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50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稳定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重下轻上、规则码放，避免偏载和悬空。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98264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98264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4562855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56631" y="1252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限高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8576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不超货架/托盘/包装承载与企业规定。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65008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65008" y="1143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229600" y="1307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23376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留距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5320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与消防、照明、电气、喷淋等保持必要空间。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1520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89888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通道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1832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主通道、叉车通道、安全出口不得侵占。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98264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398264" y="3429000"/>
            <a:ext cx="73152" cy="2029967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4562855" y="3593592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56631" y="3538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货架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08576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立柱、横梁、防撞设施发现变形及时处理。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65008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8065008" y="3429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229600" y="3593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23376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取放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75320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高处取物使用合适工具，不攀爬货架。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复工补货高峰更容易“临时堆一下”，要防止临时变成长期。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51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发现化学品泄漏：先做 5 步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危化与仓储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51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024128"/>
            <a:ext cx="10652760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800" b="1">
                <a:solidFill>
                  <a:srgbClr val="333333"/>
                </a:solidFill>
                <a:latin typeface="微软雅黑"/>
              </a:rPr>
              <a:t>泄漏处置的第一原则：先保证人员安全，再考虑控制和清理。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011680"/>
            <a:ext cx="2061057" cy="1874519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41248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5B9BD5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2670048"/>
            <a:ext cx="1731873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停
停止作业</a:t>
            </a:r>
          </a:p>
        </p:txBody>
      </p:sp>
      <p:sp>
        <p:nvSpPr>
          <p:cNvPr id="13" name="Chevron 12"/>
          <p:cNvSpPr/>
          <p:nvPr/>
        </p:nvSpPr>
        <p:spPr>
          <a:xfrm>
            <a:off x="2774289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2902305" y="2011680"/>
            <a:ext cx="2061057" cy="1874519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3012033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ED7D31"/>
                </a:solidFill>
                <a:latin typeface="微软雅黑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66897" y="2670048"/>
            <a:ext cx="1731873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撤
远离暴露</a:t>
            </a:r>
          </a:p>
        </p:txBody>
      </p:sp>
      <p:sp>
        <p:nvSpPr>
          <p:cNvPr id="17" name="Chevron 16"/>
          <p:cNvSpPr/>
          <p:nvPr/>
        </p:nvSpPr>
        <p:spPr>
          <a:xfrm>
            <a:off x="4945075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073091" y="2011680"/>
            <a:ext cx="2061057" cy="1874519"/>
          </a:xfrm>
          <a:prstGeom prst="round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5182819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44546A"/>
                </a:solidFill>
                <a:latin typeface="微软雅黑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37683" y="2670048"/>
            <a:ext cx="1731873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报
立即报告</a:t>
            </a:r>
          </a:p>
        </p:txBody>
      </p:sp>
      <p:sp>
        <p:nvSpPr>
          <p:cNvPr id="21" name="Chevron 20"/>
          <p:cNvSpPr/>
          <p:nvPr/>
        </p:nvSpPr>
        <p:spPr>
          <a:xfrm>
            <a:off x="7115860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7243876" y="2011680"/>
            <a:ext cx="2061057" cy="1874519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7353604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70AD47"/>
                </a:solidFill>
                <a:latin typeface="微软雅黑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08468" y="2670048"/>
            <a:ext cx="1731873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隔
警戒隔离</a:t>
            </a:r>
          </a:p>
        </p:txBody>
      </p:sp>
      <p:sp>
        <p:nvSpPr>
          <p:cNvPr id="25" name="Chevron 24"/>
          <p:cNvSpPr/>
          <p:nvPr/>
        </p:nvSpPr>
        <p:spPr>
          <a:xfrm>
            <a:off x="9286646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9414662" y="2011680"/>
            <a:ext cx="2061057" cy="1874519"/>
          </a:xfrm>
          <a:prstGeom prst="round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9524390" y="213969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2F5496"/>
                </a:solidFill>
                <a:latin typeface="微软雅黑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79254" y="2670048"/>
            <a:ext cx="1731873" cy="11247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处
按预案处置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68680" y="4800600"/>
            <a:ext cx="1010412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005839" y="4937760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63040" y="4873752"/>
            <a:ext cx="939088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不清楚物质、浓度或防护要求时，不要贸然靠近或自行处理。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52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仓储区域复工检查清单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危化与仓储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52</a:t>
            </a:r>
          </a:p>
        </p:txBody>
      </p:sp>
      <p:sp>
        <p:nvSpPr>
          <p:cNvPr id="9" name="Rectangle 8"/>
          <p:cNvSpPr/>
          <p:nvPr/>
        </p:nvSpPr>
        <p:spPr>
          <a:xfrm>
            <a:off x="6867144" y="1115568"/>
            <a:ext cx="4160520" cy="434340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995160" y="1234440"/>
            <a:ext cx="4160520" cy="434340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a_wide_realistic_high_resolution_warehouse_inter_batch_5.png"/>
          <p:cNvPicPr>
            <a:picLocks noChangeAspect="1"/>
          </p:cNvPicPr>
          <p:nvPr/>
        </p:nvPicPr>
        <p:blipFill>
          <a:blip r:embed="rId3"/>
          <a:srcRect l="23092" r="23092"/>
          <a:stretch>
            <a:fillRect/>
          </a:stretch>
        </p:blipFill>
        <p:spPr>
          <a:xfrm>
            <a:off x="7077456" y="1316736"/>
            <a:ext cx="3995928" cy="417880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777240" y="1078992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68680" y="1152144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1088136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货架、托盘、周转箱无明显损坏或超载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1737360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68680" y="1810512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25880" y="1746504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叉车通道、行人通道、消防通道界线清晰无遮挡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2395728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68680" y="2468880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5880" y="2404872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物料标签、批次、危险性信息清楚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3054096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68680" y="3127248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25880" y="3063239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气瓶、危化品、易燃可燃物按规定分类存放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7240" y="3712463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868680" y="3785615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25880" y="3721607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照明、应急照明、监控、报警等功能正常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7240" y="4370831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868680" y="4443983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25880" y="4379975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防撞护栏、限高设施、反光镜等安全设施完好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53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realistic_documentary_style_photo_of_a_wo_batch_10.png"/>
          <p:cNvPicPr>
            <a:picLocks noChangeAspect="1"/>
          </p:cNvPicPr>
          <p:nvPr/>
        </p:nvPicPr>
        <p:blipFill>
          <a:blip r:embed="rId3"/>
          <a:srcRect l="26426" r="26426"/>
          <a:stretch>
            <a:fillRect/>
          </a:stretch>
        </p:blipFill>
        <p:spPr>
          <a:xfrm>
            <a:off x="6446520" y="0"/>
            <a:ext cx="574517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629400" cy="6858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13232" y="822960"/>
            <a:ext cx="1234440" cy="6858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微软雅黑"/>
              </a:rPr>
              <a:t>07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731520" cy="54864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3232" y="1901952"/>
            <a:ext cx="5349240" cy="12252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微软雅黑"/>
              </a:rPr>
              <a:t>通勤与办公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310128"/>
            <a:ext cx="5074920" cy="10789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微软雅黑"/>
              </a:rPr>
              <a:t>安全不是只发生在生产线，返程、办公、生活区同样要防风险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6254496"/>
            <a:ext cx="5166360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/>
              </a:rPr>
              <a:t>复工复产全员安全教育  ·  53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54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返岗通勤：先把“赶时间”放下来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通勤与办公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54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不疲劳驾驶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长途返程、睡眠不足时不要勉强开车。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98264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98264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4562855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56631" y="1252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不酒后驾驶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8576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饮酒后不要驾驶车辆或操作设备。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65008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65008" y="1143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229600" y="1307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23376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不分心驾驶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5320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不边开车边看手机、回消息、操作导航。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1520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89888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骑行戴盔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1832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骑摩托/电动自行车按规定佩戴头盔并遵守交通规则。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98264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398264" y="3429000"/>
            <a:ext cx="73152" cy="2029967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4562855" y="3593592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56631" y="3538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厂区限速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08576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进入厂区按规定路线、限速和停车。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65008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8065008" y="3429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229600" y="3593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23376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行人避让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75320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穿越车辆通道先观察，避免进入司机盲区。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返工潮、夜间返程、恶劣天气会放大交通风险。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55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疲劳与轮班：注意力下降时，错误会“变快”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通勤与办公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55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睡眠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尽量恢复规律作息，不靠咖啡硬顶高风险作业。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1636" y="1143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31636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96228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90004" y="1252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轮班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1948" y="1764792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交接班把异常、检修、临时措施讲清楚。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3429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89888" y="3538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微休息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" y="4050791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长时间重复作业适时短暂调整，避免注意力持续下降。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31636" y="3429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231636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396228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90004" y="3538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主动报告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1948" y="4050791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明显头晕、困倦、药物影响时主动报告。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身体状态不适合时“硬撑”，既伤自己，也可能影响同伴。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56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办公区也有安全红线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通勤与办公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56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344168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1298448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插线板不要串联、超负荷使用，电热设备离开时及时断电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354579"/>
            <a:ext cx="347472" cy="34747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308860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消防门、疏散通道、安全出口不得堆放文件箱、快递、家具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3364991"/>
            <a:ext cx="347472" cy="347472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3319272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玻璃门、地毯、台阶、湿滑地面等易造成碰撞或跌倒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4375404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4329684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大件物品高处存放、柜体倾倒、饮水机漏水都要及时处理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9904" y="1069848"/>
            <a:ext cx="5029200" cy="420624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17920" y="1188720"/>
            <a:ext cx="5029200" cy="420624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a_wide_well_lit_modern_office_corporate_hallway_a_batch_4.png"/>
          <p:cNvPicPr>
            <a:picLocks noChangeAspect="1"/>
          </p:cNvPicPr>
          <p:nvPr/>
        </p:nvPicPr>
        <p:blipFill>
          <a:blip r:embed="rId3"/>
          <a:srcRect l="16130" r="16130"/>
          <a:stretch>
            <a:fillRect/>
          </a:stretch>
        </p:blipFill>
        <p:spPr>
          <a:xfrm>
            <a:off x="6300216" y="1271016"/>
            <a:ext cx="4864608" cy="4041648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2960" y="5559552"/>
            <a:ext cx="1042416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5696712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5632704"/>
            <a:ext cx="971092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低风险区域也可能发生跌倒、触电、火灾等高后果事件。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57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食堂、宿舍、生活区复工检查要点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通勤与办公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57</a:t>
            </a:r>
          </a:p>
        </p:txBody>
      </p:sp>
      <p:sp>
        <p:nvSpPr>
          <p:cNvPr id="9" name="Rectangle 8"/>
          <p:cNvSpPr/>
          <p:nvPr/>
        </p:nvSpPr>
        <p:spPr>
          <a:xfrm>
            <a:off x="6867144" y="1115568"/>
            <a:ext cx="4160520" cy="434340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995160" y="1234440"/>
            <a:ext cx="4160520" cy="434340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a_wide_realistic_documentary_style_photo_of_a_wo_batch_10.png"/>
          <p:cNvPicPr>
            <a:picLocks noChangeAspect="1"/>
          </p:cNvPicPr>
          <p:nvPr/>
        </p:nvPicPr>
        <p:blipFill>
          <a:blip r:embed="rId3"/>
          <a:srcRect l="23092" r="23092"/>
          <a:stretch>
            <a:fillRect/>
          </a:stretch>
        </p:blipFill>
        <p:spPr>
          <a:xfrm>
            <a:off x="7077456" y="1316736"/>
            <a:ext cx="3995928" cy="417880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777240" y="1078992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68680" y="1152144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1088136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燃气/用电设备状态正常，阀门、软管、插座无明显异常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1737360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68680" y="1810512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25880" y="1746504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排烟、通风、灭火器材等设施状态正常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2395728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68680" y="2468880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5880" y="2404872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厨房油污、可燃杂物及时清理，通道保持畅通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3054096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68680" y="3127248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25880" y="3063239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宿舍严禁违规大功率用电、私拉乱接和堵塞疏散通道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7240" y="3712463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868680" y="3785615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25880" y="3721607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电动自行车/电池按单位规定在指定区域停放、充电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58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realistic_industrial_workplace_emergency_s_batch_11.png"/>
          <p:cNvPicPr>
            <a:picLocks noChangeAspect="1"/>
          </p:cNvPicPr>
          <p:nvPr/>
        </p:nvPicPr>
        <p:blipFill>
          <a:blip r:embed="rId3"/>
          <a:srcRect l="26426" r="26426"/>
          <a:stretch>
            <a:fillRect/>
          </a:stretch>
        </p:blipFill>
        <p:spPr>
          <a:xfrm>
            <a:off x="6446520" y="0"/>
            <a:ext cx="574517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629400" cy="6858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13232" y="822960"/>
            <a:ext cx="1234440" cy="6858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微软雅黑"/>
              </a:rPr>
              <a:t>08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731520" cy="54864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3232" y="1901952"/>
            <a:ext cx="5349240" cy="12252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微软雅黑"/>
              </a:rPr>
              <a:t>应急处置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310128"/>
            <a:ext cx="5074920" cy="10789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微软雅黑"/>
              </a:rPr>
              <a:t>会报警、会撤离、会初期处置，更重要的是不盲目施救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6254496"/>
            <a:ext cx="5166360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/>
              </a:rPr>
              <a:t>复工复产全员安全教育  ·  58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59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突发事件：先把“第一分钟”做对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应急处置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59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960120"/>
            <a:ext cx="10561320" cy="5029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800" b="1">
                <a:solidFill>
                  <a:srgbClr val="333333"/>
                </a:solidFill>
                <a:latin typeface="微软雅黑"/>
              </a:rPr>
              <a:t>员工的第一反应不需要复杂，但必须有顺序。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920240"/>
            <a:ext cx="2097633" cy="2057400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749808" y="204825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5B9BD5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1" y="2578608"/>
            <a:ext cx="1768449" cy="13075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微软雅黑"/>
              </a:rPr>
              <a:t>立即停止
危险作业</a:t>
            </a:r>
          </a:p>
        </p:txBody>
      </p:sp>
      <p:sp>
        <p:nvSpPr>
          <p:cNvPr id="13" name="Chevron 12"/>
          <p:cNvSpPr/>
          <p:nvPr/>
        </p:nvSpPr>
        <p:spPr>
          <a:xfrm>
            <a:off x="2719425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2847441" y="1920240"/>
            <a:ext cx="2097633" cy="2057400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2957169" y="204825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ED7D31"/>
                </a:solidFill>
                <a:latin typeface="微软雅黑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12033" y="2578608"/>
            <a:ext cx="1768449" cy="13075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微软雅黑"/>
              </a:rPr>
              <a:t>远离/隔离
危险源</a:t>
            </a:r>
          </a:p>
        </p:txBody>
      </p:sp>
      <p:sp>
        <p:nvSpPr>
          <p:cNvPr id="17" name="Chevron 16"/>
          <p:cNvSpPr/>
          <p:nvPr/>
        </p:nvSpPr>
        <p:spPr>
          <a:xfrm>
            <a:off x="4926787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054803" y="1920240"/>
            <a:ext cx="2097633" cy="2057400"/>
          </a:xfrm>
          <a:prstGeom prst="round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5164531" y="204825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44546A"/>
                </a:solidFill>
                <a:latin typeface="微软雅黑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19395" y="2578608"/>
            <a:ext cx="1768449" cy="13075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微软雅黑"/>
              </a:rPr>
              <a:t>呼救报警
说明位置</a:t>
            </a:r>
          </a:p>
        </p:txBody>
      </p:sp>
      <p:sp>
        <p:nvSpPr>
          <p:cNvPr id="21" name="Chevron 20"/>
          <p:cNvSpPr/>
          <p:nvPr/>
        </p:nvSpPr>
        <p:spPr>
          <a:xfrm>
            <a:off x="7134148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7262164" y="1920240"/>
            <a:ext cx="2097633" cy="2057400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7371892" y="204825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70AD47"/>
                </a:solidFill>
                <a:latin typeface="微软雅黑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26756" y="2578608"/>
            <a:ext cx="1768449" cy="13075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微软雅黑"/>
              </a:rPr>
              <a:t>按预案撤离
到集合点</a:t>
            </a:r>
          </a:p>
        </p:txBody>
      </p:sp>
      <p:sp>
        <p:nvSpPr>
          <p:cNvPr id="25" name="Chevron 24"/>
          <p:cNvSpPr/>
          <p:nvPr/>
        </p:nvSpPr>
        <p:spPr>
          <a:xfrm>
            <a:off x="9341510" y="2839212"/>
            <a:ext cx="201168" cy="219456"/>
          </a:xfrm>
          <a:prstGeom prst="chevron">
            <a:avLst/>
          </a:prstGeom>
          <a:solidFill>
            <a:srgbClr val="D7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9469526" y="1920240"/>
            <a:ext cx="2097633" cy="2057400"/>
          </a:xfrm>
          <a:prstGeom prst="round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9579254" y="2048256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2F5496"/>
                </a:solidFill>
                <a:latin typeface="微软雅黑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34118" y="2578608"/>
            <a:ext cx="1768449" cy="13075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微软雅黑"/>
              </a:rPr>
              <a:t>力所能及
实施初救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60120" y="4956048"/>
            <a:ext cx="10149840" cy="621792"/>
          </a:xfrm>
          <a:prstGeom prst="roundRect">
            <a:avLst/>
          </a:prstGeom>
          <a:solidFill>
            <a:srgbClr val="F4CCCC"/>
          </a:solidFill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097280" y="5093208"/>
            <a:ext cx="329184" cy="32918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54480" y="5029200"/>
            <a:ext cx="943660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00000"/>
                </a:solidFill>
                <a:latin typeface="微软雅黑"/>
              </a:rPr>
              <a:t>牢记：不清楚风险、不具备防护、不掌握方法时，不盲目进入危险区域施救。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60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疏散逃生：沿着“安全方向”走，不跟着烟走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应急处置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60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344168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1298448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听到报警或接到撤离指令后，立即停止作业并按路线撤离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354579"/>
            <a:ext cx="347472" cy="34747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308860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不返回取个人物品，不使用不符合要求的电梯，不围观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3364991"/>
            <a:ext cx="347472" cy="347472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3319272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遇烟气时尽量降低姿势，避免进入烟气明显区域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4375404"/>
            <a:ext cx="347472" cy="347472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4329684"/>
            <a:ext cx="4709160" cy="9921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微软雅黑"/>
              </a:rPr>
              <a:t>到达集合点后按要求清点、报告，不擅自离开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9904" y="1069848"/>
            <a:ext cx="5029200" cy="420624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17920" y="1188720"/>
            <a:ext cx="5029200" cy="420624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a_wide_realistic_documentary_style_photo_of_a_wo_batch_10.png"/>
          <p:cNvPicPr>
            <a:picLocks noChangeAspect="1"/>
          </p:cNvPicPr>
          <p:nvPr/>
        </p:nvPicPr>
        <p:blipFill>
          <a:blip r:embed="rId3"/>
          <a:srcRect l="16130" r="16130"/>
          <a:stretch>
            <a:fillRect/>
          </a:stretch>
        </p:blipFill>
        <p:spPr>
          <a:xfrm>
            <a:off x="6300216" y="1271016"/>
            <a:ext cx="4864608" cy="4041648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2960" y="5559552"/>
            <a:ext cx="1042416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5696712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5632704"/>
            <a:ext cx="971092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平时知道“从哪里走、到哪里集合”，事故时才能少犹豫。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61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触电事故：先断电，再救人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应急处置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61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切断电源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优先使用开关、断路器等可靠方式断电。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1636" y="1143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31636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96228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90004" y="1252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防止二次触电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1948" y="1764792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无法立即断电时，不要徒手直接接触带电人员。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3429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89888" y="3538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呼叫救援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" y="4050791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尽快报警并请求专业救援/急救支持。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31636" y="3429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231636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396228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90004" y="3538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开展急救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1948" y="4050791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在确保现场安全后，按受训方法进行急救。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施救者先保证自己不进入带电危险区。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62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机械夹伤/卷入：不要本能地“伸手去拉”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应急处置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62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立即停机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按紧急停止或安全停机方式停止危险运动。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1636" y="1143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31636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96228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90004" y="1252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隔离能量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1948" y="1764792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防止设备二次启动、下落、回弹。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3429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89888" y="3538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呼叫支援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" y="4050791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通知现场负责人和应急救援人员。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31636" y="3429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231636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396228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90004" y="3538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专业解救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1948" y="4050791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复杂夹压不要强行拉扯伤者，按方案解救。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最危险的是设备没真正停止，第二个人又被卷入。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63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化学品入眼/沾染：争取第一时间冲洗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应急处置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63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立即脱离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停止暴露，移到安全区域。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1636" y="1143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31636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96228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90004" y="1252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持续冲洗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1948" y="1764792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按SDS和现场设施要求使用洗眼/冲淋设施。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3429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89888" y="3538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去除污染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" y="4050791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在安全条件下脱除受污染衣物、饰品。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31636" y="3429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231636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396228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90004" y="3538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就医报告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1948" y="4050791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按应急程序就医，并携带物质信息/SDS。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不同化学品处置可能不同，应以SDS和现场应急程序为准。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64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心肺复苏与AED：知道“做什么”，更要接受实操训练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应急处置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64</a:t>
            </a:r>
          </a:p>
        </p:txBody>
      </p:sp>
      <p:sp>
        <p:nvSpPr>
          <p:cNvPr id="9" name="Rectangle 8"/>
          <p:cNvSpPr/>
          <p:nvPr/>
        </p:nvSpPr>
        <p:spPr>
          <a:xfrm>
            <a:off x="5742432" y="1005840"/>
            <a:ext cx="5376672" cy="443484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870448" y="1124712"/>
            <a:ext cx="5376672" cy="443484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a_wide_realistic_industrial_workplace_emergency_s_batch_11.png"/>
          <p:cNvPicPr>
            <a:picLocks noChangeAspect="1"/>
          </p:cNvPicPr>
          <p:nvPr/>
        </p:nvPicPr>
        <p:blipFill>
          <a:blip r:embed="rId3"/>
          <a:srcRect l="15654" r="15654"/>
          <a:stretch>
            <a:fillRect/>
          </a:stretch>
        </p:blipFill>
        <p:spPr>
          <a:xfrm>
            <a:off x="5952744" y="1207008"/>
            <a:ext cx="5212080" cy="427024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713232" y="1115568"/>
            <a:ext cx="4736592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13232" y="1115568"/>
            <a:ext cx="73152" cy="9144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77824" y="1280160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1225295"/>
            <a:ext cx="391363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1 评估安全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3544" y="1737360"/>
            <a:ext cx="4370831" cy="18287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确认环境安全，轻拍呼唤，观察反应。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13232" y="2212848"/>
            <a:ext cx="4736592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13232" y="2212848"/>
            <a:ext cx="73152" cy="9144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77824" y="2377440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2322576"/>
            <a:ext cx="391363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2 呼救与取AED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544" y="2834640"/>
            <a:ext cx="4370831" cy="18287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立即呼叫现场救援人员/急救服务，请人取AED。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13232" y="3310128"/>
            <a:ext cx="4736592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13232" y="3310128"/>
            <a:ext cx="73152" cy="91440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877824" y="3474720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71600" y="3419856"/>
            <a:ext cx="391363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3 胸外按压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3544" y="3931920"/>
            <a:ext cx="4370831" cy="18287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无正常呼吸且无反应时，按受训方法实施胸外按压。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13232" y="4407407"/>
            <a:ext cx="4736592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713232" y="4407407"/>
            <a:ext cx="73152" cy="914400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877824" y="4571999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71600" y="4517136"/>
            <a:ext cx="391363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4 AED按提示操作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3544" y="5029199"/>
            <a:ext cx="4370831" cy="18287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开机、贴片、分析；放电时所有人离开患者。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49808" y="5650992"/>
            <a:ext cx="10497312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886968" y="5788152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344168" y="5724144"/>
            <a:ext cx="9784080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本页用于建立流程认知；CPR、AED应通过合格师资的现场实操训练掌握。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65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事故与险情报告：越早报告，越容易控制后果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应急处置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65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谁报告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任何发现事故、险情、异常的人都应及时报告。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1636" y="1143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31636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96228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90004" y="1252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报什么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1948" y="1764792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地点、发生了什么、是否有人受伤、是否有持续危险。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3429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89888" y="3538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先做什么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" y="4050791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在能力范围内先停机、隔离、撤离，避免后果扩大。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31636" y="3429000"/>
            <a:ext cx="5244084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231636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396228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90004" y="3538728"/>
            <a:ext cx="442112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不要做什么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1948" y="4050791"/>
            <a:ext cx="4878324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不要隐瞒、拖延、擅自清理关键现场信息。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“没有造成伤害”的险情也值得复盘，因为它可能是下一次事故的预告。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66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industrial_workplace_portrait_scene_a_divers_batch_12.png"/>
          <p:cNvPicPr>
            <a:picLocks noChangeAspect="1"/>
          </p:cNvPicPr>
          <p:nvPr/>
        </p:nvPicPr>
        <p:blipFill>
          <a:blip r:embed="rId3"/>
          <a:srcRect l="26426" r="26426"/>
          <a:stretch>
            <a:fillRect/>
          </a:stretch>
        </p:blipFill>
        <p:spPr>
          <a:xfrm>
            <a:off x="6446520" y="0"/>
            <a:ext cx="574517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629400" cy="6858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13232" y="822960"/>
            <a:ext cx="1234440" cy="6858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微软雅黑"/>
              </a:rPr>
              <a:t>09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731520" cy="54864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3232" y="1901952"/>
            <a:ext cx="5349240" cy="12252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微软雅黑"/>
              </a:rPr>
              <a:t>情景演练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310128"/>
            <a:ext cx="5074920" cy="10789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微软雅黑"/>
              </a:rPr>
              <a:t>把规则变成“遇到情况时的动作”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6254496"/>
            <a:ext cx="5166360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/>
              </a:rPr>
              <a:t>复工复产全员安全教育  ·  66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67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情景 1｜设备检修后准备开机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情景演练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67</a:t>
            </a:r>
          </a:p>
        </p:txBody>
      </p:sp>
      <p:sp>
        <p:nvSpPr>
          <p:cNvPr id="9" name="Rectangle 8"/>
          <p:cNvSpPr/>
          <p:nvPr/>
        </p:nvSpPr>
        <p:spPr>
          <a:xfrm>
            <a:off x="6382512" y="1069848"/>
            <a:ext cx="4617720" cy="4041648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10528" y="1188720"/>
            <a:ext cx="4617720" cy="4041648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a_wide_well_lit_industrial_factory_production_flo_batch_2.png"/>
          <p:cNvPicPr>
            <a:picLocks noChangeAspect="1"/>
          </p:cNvPicPr>
          <p:nvPr/>
        </p:nvPicPr>
        <p:blipFill>
          <a:blip r:embed="rId3"/>
          <a:srcRect l="17679" r="17679"/>
          <a:stretch>
            <a:fillRect/>
          </a:stretch>
        </p:blipFill>
        <p:spPr>
          <a:xfrm>
            <a:off x="6592824" y="1271016"/>
            <a:ext cx="4453128" cy="387705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49808" y="1051560"/>
            <a:ext cx="10058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ED7D31"/>
                </a:solidFill>
                <a:latin typeface="微软雅黑"/>
              </a:rPr>
              <a:t>情景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1435608"/>
            <a:ext cx="5230368" cy="9601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0">
                <a:solidFill>
                  <a:srgbClr val="333333"/>
                </a:solidFill>
                <a:latin typeface="微软雅黑"/>
              </a:rPr>
              <a:t>你发现设备检修刚结束，防护门看起来已关好，但现场还有工具箱，维修人员也在附近整理材料。生产线在催你“先试一下”。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2560320"/>
            <a:ext cx="10058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2F5496"/>
                </a:solidFill>
                <a:latin typeface="微软雅黑"/>
              </a:rPr>
              <a:t>想一想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3063240"/>
            <a:ext cx="329184" cy="329184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008376"/>
            <a:ext cx="4727448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你第一步应该做什么？</a:t>
            </a:r>
          </a:p>
        </p:txBody>
      </p:sp>
      <p:sp>
        <p:nvSpPr>
          <p:cNvPr id="17" name="Oval 16"/>
          <p:cNvSpPr/>
          <p:nvPr/>
        </p:nvSpPr>
        <p:spPr>
          <a:xfrm>
            <a:off x="822960" y="3685032"/>
            <a:ext cx="329184" cy="329184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25880" y="3630168"/>
            <a:ext cx="4727448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哪些条件确认后才能试机？</a:t>
            </a:r>
          </a:p>
        </p:txBody>
      </p:sp>
      <p:sp>
        <p:nvSpPr>
          <p:cNvPr id="19" name="Oval 18"/>
          <p:cNvSpPr/>
          <p:nvPr/>
        </p:nvSpPr>
        <p:spPr>
          <a:xfrm>
            <a:off x="822960" y="4306824"/>
            <a:ext cx="329184" cy="329184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5880" y="4251960"/>
            <a:ext cx="4727448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谁需要被通知或参与确认？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8" y="5376672"/>
            <a:ext cx="10442448" cy="621792"/>
          </a:xfrm>
          <a:prstGeom prst="roundRect">
            <a:avLst/>
          </a:prstGeom>
          <a:solidFill>
            <a:srgbClr val="E2EFDA"/>
          </a:solidFill>
          <a:ln w="12700">
            <a:solidFill>
              <a:srgbClr val="5482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86968" y="5513832"/>
            <a:ext cx="329184" cy="329184"/>
          </a:xfrm>
          <a:prstGeom prst="ellipse">
            <a:avLst/>
          </a:prstGeom>
          <a:solidFill>
            <a:srgbClr val="5482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44168" y="5449824"/>
            <a:ext cx="9729216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548235"/>
                </a:solidFill>
                <a:latin typeface="微软雅黑"/>
              </a:rPr>
              <a:t>参考处理：先停止启动，清场并确认维修人员撤离；确认工具清出、防护/联锁有效、能量隔离解除符合程序、相关人员完成交接后，再按低风险方式试运行。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68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情景 2｜叉车与行人在路口相遇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情景演练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68</a:t>
            </a:r>
          </a:p>
        </p:txBody>
      </p:sp>
      <p:sp>
        <p:nvSpPr>
          <p:cNvPr id="9" name="Rectangle 8"/>
          <p:cNvSpPr/>
          <p:nvPr/>
        </p:nvSpPr>
        <p:spPr>
          <a:xfrm>
            <a:off x="6382512" y="1069848"/>
            <a:ext cx="4617720" cy="4041648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10528" y="1188720"/>
            <a:ext cx="4617720" cy="4041648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a_wide_realistic_high_resolution_warehouse_inter_batch_5.png"/>
          <p:cNvPicPr>
            <a:picLocks noChangeAspect="1"/>
          </p:cNvPicPr>
          <p:nvPr/>
        </p:nvPicPr>
        <p:blipFill>
          <a:blip r:embed="rId3"/>
          <a:srcRect l="17679" r="17679"/>
          <a:stretch>
            <a:fillRect/>
          </a:stretch>
        </p:blipFill>
        <p:spPr>
          <a:xfrm>
            <a:off x="6592824" y="1271016"/>
            <a:ext cx="4453128" cy="387705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49808" y="1051560"/>
            <a:ext cx="10058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ED7D31"/>
                </a:solidFill>
                <a:latin typeface="微软雅黑"/>
              </a:rPr>
              <a:t>情景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1435608"/>
            <a:ext cx="5230368" cy="9601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0">
                <a:solidFill>
                  <a:srgbClr val="333333"/>
                </a:solidFill>
                <a:latin typeface="微软雅黑"/>
              </a:rPr>
              <a:t>你推着小车准备穿过叉车通道，货架挡住视线。远处有叉车声音，但你看不到车辆。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2560320"/>
            <a:ext cx="10058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2F5496"/>
                </a:solidFill>
                <a:latin typeface="微软雅黑"/>
              </a:rPr>
              <a:t>想一想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3063240"/>
            <a:ext cx="329184" cy="329184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008376"/>
            <a:ext cx="4727448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能不能“快走两步”穿过去？</a:t>
            </a:r>
          </a:p>
        </p:txBody>
      </p:sp>
      <p:sp>
        <p:nvSpPr>
          <p:cNvPr id="17" name="Oval 16"/>
          <p:cNvSpPr/>
          <p:nvPr/>
        </p:nvSpPr>
        <p:spPr>
          <a:xfrm>
            <a:off x="822960" y="3685032"/>
            <a:ext cx="329184" cy="329184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25880" y="3630168"/>
            <a:ext cx="4727448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你应该怎样确认盲区？</a:t>
            </a:r>
          </a:p>
        </p:txBody>
      </p:sp>
      <p:sp>
        <p:nvSpPr>
          <p:cNvPr id="19" name="Oval 18"/>
          <p:cNvSpPr/>
          <p:nvPr/>
        </p:nvSpPr>
        <p:spPr>
          <a:xfrm>
            <a:off x="822960" y="4306824"/>
            <a:ext cx="329184" cy="329184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5880" y="4251960"/>
            <a:ext cx="4727448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现场长期应如何降低这类风险？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8" y="5376672"/>
            <a:ext cx="10442448" cy="621792"/>
          </a:xfrm>
          <a:prstGeom prst="roundRect">
            <a:avLst/>
          </a:prstGeom>
          <a:solidFill>
            <a:srgbClr val="E2EFDA"/>
          </a:solidFill>
          <a:ln w="12700">
            <a:solidFill>
              <a:srgbClr val="5482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86968" y="5513832"/>
            <a:ext cx="329184" cy="329184"/>
          </a:xfrm>
          <a:prstGeom prst="ellipse">
            <a:avLst/>
          </a:prstGeom>
          <a:solidFill>
            <a:srgbClr val="5482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44168" y="5449824"/>
            <a:ext cx="9729216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548235"/>
                </a:solidFill>
                <a:latin typeface="微软雅黑"/>
              </a:rPr>
              <a:t>参考处理：停在安全线外，先观察/听辨并与车辆建立确认后再通过；长期应通过人车分流、反光镜、警示、限速和路口停车确认等方式降低盲区风险。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69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情景 3｜动火作业周边有纸箱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情景演练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69</a:t>
            </a:r>
          </a:p>
        </p:txBody>
      </p:sp>
      <p:sp>
        <p:nvSpPr>
          <p:cNvPr id="9" name="Rectangle 8"/>
          <p:cNvSpPr/>
          <p:nvPr/>
        </p:nvSpPr>
        <p:spPr>
          <a:xfrm>
            <a:off x="6382512" y="1069848"/>
            <a:ext cx="4617720" cy="4041648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10528" y="1188720"/>
            <a:ext cx="4617720" cy="4041648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wide_industrial_workshop_scene_a_realistic_photo_batch_7.png"/>
          <p:cNvPicPr>
            <a:picLocks noChangeAspect="1"/>
          </p:cNvPicPr>
          <p:nvPr/>
        </p:nvPicPr>
        <p:blipFill>
          <a:blip r:embed="rId3"/>
          <a:srcRect l="17679" r="17679"/>
          <a:stretch>
            <a:fillRect/>
          </a:stretch>
        </p:blipFill>
        <p:spPr>
          <a:xfrm>
            <a:off x="6592824" y="1271016"/>
            <a:ext cx="4453128" cy="387705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49808" y="1051560"/>
            <a:ext cx="10058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ED7D31"/>
                </a:solidFill>
                <a:latin typeface="微软雅黑"/>
              </a:rPr>
              <a:t>情景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1435608"/>
            <a:ext cx="5230368" cy="9601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0">
                <a:solidFill>
                  <a:srgbClr val="333333"/>
                </a:solidFill>
                <a:latin typeface="微软雅黑"/>
              </a:rPr>
              <a:t>外协人员准备开始焊接，你发现焊点下方和附近堆有纸箱、塑料膜，监护人说“就焊两分钟，没事”。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2560320"/>
            <a:ext cx="10058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2F5496"/>
                </a:solidFill>
                <a:latin typeface="微软雅黑"/>
              </a:rPr>
              <a:t>想一想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3063240"/>
            <a:ext cx="329184" cy="329184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008376"/>
            <a:ext cx="4727448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作业能否立即开始？</a:t>
            </a:r>
          </a:p>
        </p:txBody>
      </p:sp>
      <p:sp>
        <p:nvSpPr>
          <p:cNvPr id="17" name="Oval 16"/>
          <p:cNvSpPr/>
          <p:nvPr/>
        </p:nvSpPr>
        <p:spPr>
          <a:xfrm>
            <a:off x="822960" y="3685032"/>
            <a:ext cx="329184" cy="329184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25880" y="3630168"/>
            <a:ext cx="4727448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最少要先落实哪些措施？</a:t>
            </a:r>
          </a:p>
        </p:txBody>
      </p:sp>
      <p:sp>
        <p:nvSpPr>
          <p:cNvPr id="19" name="Oval 18"/>
          <p:cNvSpPr/>
          <p:nvPr/>
        </p:nvSpPr>
        <p:spPr>
          <a:xfrm>
            <a:off x="822960" y="4306824"/>
            <a:ext cx="329184" cy="329184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5880" y="4251960"/>
            <a:ext cx="4727448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作业结束后还要做什么？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8" y="5376672"/>
            <a:ext cx="10442448" cy="621792"/>
          </a:xfrm>
          <a:prstGeom prst="roundRect">
            <a:avLst/>
          </a:prstGeom>
          <a:solidFill>
            <a:srgbClr val="E2EFDA"/>
          </a:solidFill>
          <a:ln w="12700">
            <a:solidFill>
              <a:srgbClr val="5482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86968" y="5513832"/>
            <a:ext cx="329184" cy="329184"/>
          </a:xfrm>
          <a:prstGeom prst="ellipse">
            <a:avLst/>
          </a:prstGeom>
          <a:solidFill>
            <a:srgbClr val="5482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44168" y="5449824"/>
            <a:ext cx="9729216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548235"/>
                </a:solidFill>
                <a:latin typeface="微软雅黑"/>
              </a:rPr>
              <a:t>参考处理：不能开始。应先清理/隔离可燃物，确认许可和防火措施、灭火器材、监护到位；作业结束后清理火种并按规定复查，防止阴燃复燃。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70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情景 4｜有限空间人员失联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情景演练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70</a:t>
            </a:r>
          </a:p>
        </p:txBody>
      </p:sp>
      <p:sp>
        <p:nvSpPr>
          <p:cNvPr id="9" name="Rectangle 8"/>
          <p:cNvSpPr/>
          <p:nvPr/>
        </p:nvSpPr>
        <p:spPr>
          <a:xfrm>
            <a:off x="6382512" y="1069848"/>
            <a:ext cx="4617720" cy="4041648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10528" y="1188720"/>
            <a:ext cx="4617720" cy="4041648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a_wide_realistic_outdoor_industrial_worksite_scen_batch_8.png"/>
          <p:cNvPicPr>
            <a:picLocks noChangeAspect="1"/>
          </p:cNvPicPr>
          <p:nvPr/>
        </p:nvPicPr>
        <p:blipFill>
          <a:blip r:embed="rId3"/>
          <a:srcRect l="17679" r="17679"/>
          <a:stretch>
            <a:fillRect/>
          </a:stretch>
        </p:blipFill>
        <p:spPr>
          <a:xfrm>
            <a:off x="6592824" y="1271016"/>
            <a:ext cx="4453128" cy="387705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49808" y="1051560"/>
            <a:ext cx="10058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ED7D31"/>
                </a:solidFill>
                <a:latin typeface="微软雅黑"/>
              </a:rPr>
              <a:t>情景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1435608"/>
            <a:ext cx="5230368" cy="9601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0">
                <a:solidFill>
                  <a:srgbClr val="333333"/>
                </a:solidFill>
                <a:latin typeface="微软雅黑"/>
              </a:rPr>
              <a:t>一名同事进入井内作业后突然没有回应。你在井口，现场有安全绳但没有佩戴呼吸防护。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2560320"/>
            <a:ext cx="10058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2F5496"/>
                </a:solidFill>
                <a:latin typeface="微软雅黑"/>
              </a:rPr>
              <a:t>想一想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3063240"/>
            <a:ext cx="329184" cy="329184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008376"/>
            <a:ext cx="4727448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你能否立即下去救人？</a:t>
            </a:r>
          </a:p>
        </p:txBody>
      </p:sp>
      <p:sp>
        <p:nvSpPr>
          <p:cNvPr id="17" name="Oval 16"/>
          <p:cNvSpPr/>
          <p:nvPr/>
        </p:nvSpPr>
        <p:spPr>
          <a:xfrm>
            <a:off x="822960" y="3685032"/>
            <a:ext cx="329184" cy="329184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25880" y="3630168"/>
            <a:ext cx="4727448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此时最重要的风险是什么？</a:t>
            </a:r>
          </a:p>
        </p:txBody>
      </p:sp>
      <p:sp>
        <p:nvSpPr>
          <p:cNvPr id="19" name="Oval 18"/>
          <p:cNvSpPr/>
          <p:nvPr/>
        </p:nvSpPr>
        <p:spPr>
          <a:xfrm>
            <a:off x="822960" y="4306824"/>
            <a:ext cx="329184" cy="329184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5880" y="4251960"/>
            <a:ext cx="4727448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正确救援方向是什么？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8" y="5376672"/>
            <a:ext cx="10442448" cy="621792"/>
          </a:xfrm>
          <a:prstGeom prst="roundRect">
            <a:avLst/>
          </a:prstGeom>
          <a:solidFill>
            <a:srgbClr val="E2EFDA"/>
          </a:solidFill>
          <a:ln w="12700">
            <a:solidFill>
              <a:srgbClr val="5482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86968" y="5513832"/>
            <a:ext cx="329184" cy="329184"/>
          </a:xfrm>
          <a:prstGeom prst="ellipse">
            <a:avLst/>
          </a:prstGeom>
          <a:solidFill>
            <a:srgbClr val="5482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44168" y="5449824"/>
            <a:ext cx="9729216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548235"/>
                </a:solidFill>
                <a:latin typeface="微软雅黑"/>
              </a:rPr>
              <a:t>参考处理：不要盲目进入。立即报警、启动应急程序，保持通风和现场隔离，使用经过准备的外部救援/机械提升等方式，并由受训人员在适当防护下实施救援。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71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一分钟“找隐患”：看见这 6 类异常就别放过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情景演练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71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通道、出口、消防设施被遮挡。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98264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98264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4562855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56631" y="1252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8576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防护、围栏、盖板、标识缺失。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65008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65008" y="1143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229600" y="1307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23376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松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5320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螺栓、接头、护罩、软管、线缆松动。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1520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89888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1832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油、水、气、化学品等异常泄漏。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98264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398264" y="3429000"/>
            <a:ext cx="73152" cy="2029967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4562855" y="3593592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56631" y="3538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热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08576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设备、插头、轴承等异常发热或焦味。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65008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8065008" y="3429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229600" y="3593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23376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乱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75320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物料、工具、线缆、临时用电无序。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隐患不一定“很专业”；先学会看见异常，再追问原因和风险。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72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industrial_workplace_portrait_scene_a_divers_batch_12.png"/>
          <p:cNvPicPr>
            <a:picLocks noChangeAspect="1"/>
          </p:cNvPicPr>
          <p:nvPr/>
        </p:nvPicPr>
        <p:blipFill>
          <a:blip r:embed="rId3"/>
          <a:srcRect l="26426" r="26426"/>
          <a:stretch>
            <a:fillRect/>
          </a:stretch>
        </p:blipFill>
        <p:spPr>
          <a:xfrm>
            <a:off x="6446520" y="0"/>
            <a:ext cx="574517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629400" cy="6858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13232" y="822960"/>
            <a:ext cx="1234440" cy="6858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微软雅黑"/>
              </a:rPr>
              <a:t>10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731520" cy="54864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3232" y="1901952"/>
            <a:ext cx="5349240" cy="12252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微软雅黑"/>
              </a:rPr>
              <a:t>行动清单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310128"/>
            <a:ext cx="5074920" cy="10789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微软雅黑"/>
              </a:rPr>
              <a:t>把今天听到的内容，变成第一班、第一天、第一周的动作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6254496"/>
            <a:ext cx="5166360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/>
              </a:rPr>
              <a:t>复工复产全员安全教育  ·  72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73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员工复工“十个必须”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行动清单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73</a:t>
            </a:r>
          </a:p>
        </p:txBody>
      </p:sp>
      <p:sp>
        <p:nvSpPr>
          <p:cNvPr id="9" name="Oval 8"/>
          <p:cNvSpPr/>
          <p:nvPr/>
        </p:nvSpPr>
        <p:spPr>
          <a:xfrm>
            <a:off x="804672" y="1170432"/>
            <a:ext cx="420624" cy="420624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097280"/>
            <a:ext cx="466344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必须完成返岗安全教育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2103120"/>
            <a:ext cx="420624" cy="42062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029967"/>
            <a:ext cx="466344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必须掌握本岗位主要风险</a:t>
            </a:r>
          </a:p>
        </p:txBody>
      </p:sp>
      <p:sp>
        <p:nvSpPr>
          <p:cNvPr id="13" name="Oval 12"/>
          <p:cNvSpPr/>
          <p:nvPr/>
        </p:nvSpPr>
        <p:spPr>
          <a:xfrm>
            <a:off x="804672" y="3035808"/>
            <a:ext cx="420624" cy="420624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2962656"/>
            <a:ext cx="466344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必须检查个人防护用品</a:t>
            </a:r>
          </a:p>
        </p:txBody>
      </p:sp>
      <p:sp>
        <p:nvSpPr>
          <p:cNvPr id="15" name="Oval 14"/>
          <p:cNvSpPr/>
          <p:nvPr/>
        </p:nvSpPr>
        <p:spPr>
          <a:xfrm>
            <a:off x="804672" y="3968496"/>
            <a:ext cx="420624" cy="42062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95344"/>
            <a:ext cx="466344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必须确认设备防护和急停有效</a:t>
            </a:r>
          </a:p>
        </p:txBody>
      </p:sp>
      <p:sp>
        <p:nvSpPr>
          <p:cNvPr id="17" name="Oval 16"/>
          <p:cNvSpPr/>
          <p:nvPr/>
        </p:nvSpPr>
        <p:spPr>
          <a:xfrm>
            <a:off x="804672" y="4901184"/>
            <a:ext cx="420624" cy="420624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828032"/>
            <a:ext cx="466344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必须清楚异常停机与报告方式</a:t>
            </a:r>
          </a:p>
        </p:txBody>
      </p:sp>
      <p:sp>
        <p:nvSpPr>
          <p:cNvPr id="19" name="Oval 18"/>
          <p:cNvSpPr/>
          <p:nvPr/>
        </p:nvSpPr>
        <p:spPr>
          <a:xfrm>
            <a:off x="6336792" y="1170432"/>
            <a:ext cx="420624" cy="420624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3720" y="1097280"/>
            <a:ext cx="466344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必须保持通道、出口畅通</a:t>
            </a:r>
          </a:p>
        </p:txBody>
      </p:sp>
      <p:sp>
        <p:nvSpPr>
          <p:cNvPr id="21" name="Oval 20"/>
          <p:cNvSpPr/>
          <p:nvPr/>
        </p:nvSpPr>
        <p:spPr>
          <a:xfrm>
            <a:off x="6336792" y="2103120"/>
            <a:ext cx="420624" cy="42062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/>
              </a:rPr>
              <a:t>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3720" y="2029967"/>
            <a:ext cx="466344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必须按许可要求开展高风险作业</a:t>
            </a:r>
          </a:p>
        </p:txBody>
      </p:sp>
      <p:sp>
        <p:nvSpPr>
          <p:cNvPr id="23" name="Oval 22"/>
          <p:cNvSpPr/>
          <p:nvPr/>
        </p:nvSpPr>
        <p:spPr>
          <a:xfrm>
            <a:off x="6336792" y="3035808"/>
            <a:ext cx="420624" cy="420624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/>
              </a:rPr>
              <a:t>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3720" y="2962656"/>
            <a:ext cx="466344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必须做到不违章、不冒险、不逞强</a:t>
            </a:r>
          </a:p>
        </p:txBody>
      </p:sp>
      <p:sp>
        <p:nvSpPr>
          <p:cNvPr id="25" name="Oval 24"/>
          <p:cNvSpPr/>
          <p:nvPr/>
        </p:nvSpPr>
        <p:spPr>
          <a:xfrm>
            <a:off x="6336792" y="3968496"/>
            <a:ext cx="420624" cy="42062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/>
              </a:rPr>
              <a:t>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03720" y="3895344"/>
            <a:ext cx="466344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必须发现隐患及时报告和处置</a:t>
            </a:r>
          </a:p>
        </p:txBody>
      </p:sp>
      <p:sp>
        <p:nvSpPr>
          <p:cNvPr id="27" name="Oval 26"/>
          <p:cNvSpPr/>
          <p:nvPr/>
        </p:nvSpPr>
        <p:spPr>
          <a:xfrm>
            <a:off x="6336792" y="4901184"/>
            <a:ext cx="420624" cy="420624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/>
              </a:rPr>
              <a:t>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03720" y="4828032"/>
            <a:ext cx="4663440" cy="60350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必须会报警、会撤离、会使用常用应急器材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34440" y="5687568"/>
            <a:ext cx="9692640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2F5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371600" y="5824728"/>
            <a:ext cx="329184" cy="329184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828800" y="5760720"/>
            <a:ext cx="897940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2F5496"/>
                </a:solidFill>
                <a:latin typeface="微软雅黑"/>
              </a:rPr>
              <a:t>把“知道”变成“做到”，把“提醒”变成“习惯”。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74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复工第一班：建议盯住这 5 个时间点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行动清单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74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051560" y="2971800"/>
            <a:ext cx="10058400" cy="0"/>
          </a:xfrm>
          <a:prstGeom prst="line">
            <a:avLst/>
          </a:prstGeom>
          <a:ln w="38100">
            <a:solidFill>
              <a:srgbClr val="5B9B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868680" y="2788920"/>
            <a:ext cx="365760" cy="365760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20039" y="1389888"/>
            <a:ext cx="14630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ED7D31"/>
                </a:solidFill>
                <a:latin typeface="微软雅黑"/>
              </a:rPr>
              <a:t>班前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1810512"/>
            <a:ext cx="2103120" cy="9418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确认人员状态
任务和变化点</a:t>
            </a:r>
          </a:p>
        </p:txBody>
      </p:sp>
      <p:sp>
        <p:nvSpPr>
          <p:cNvPr id="13" name="Oval 12"/>
          <p:cNvSpPr/>
          <p:nvPr/>
        </p:nvSpPr>
        <p:spPr>
          <a:xfrm>
            <a:off x="3383279" y="2788920"/>
            <a:ext cx="365760" cy="365760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834639" y="3310128"/>
            <a:ext cx="14630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44546A"/>
                </a:solidFill>
                <a:latin typeface="微软雅黑"/>
              </a:rPr>
              <a:t>开机前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14600" y="3730752"/>
            <a:ext cx="2103120" cy="9418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清场、点检
联锁急停验证</a:t>
            </a:r>
          </a:p>
        </p:txBody>
      </p:sp>
      <p:sp>
        <p:nvSpPr>
          <p:cNvPr id="16" name="Oval 15"/>
          <p:cNvSpPr/>
          <p:nvPr/>
        </p:nvSpPr>
        <p:spPr>
          <a:xfrm>
            <a:off x="5897880" y="2788920"/>
            <a:ext cx="365760" cy="365760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49240" y="1389888"/>
            <a:ext cx="14630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5B9BD5"/>
                </a:solidFill>
                <a:latin typeface="微软雅黑"/>
              </a:rPr>
              <a:t>启动后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0" y="1810512"/>
            <a:ext cx="2103120" cy="9418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低速/空载观察
异常立即停</a:t>
            </a:r>
          </a:p>
        </p:txBody>
      </p:sp>
      <p:sp>
        <p:nvSpPr>
          <p:cNvPr id="19" name="Oval 18"/>
          <p:cNvSpPr/>
          <p:nvPr/>
        </p:nvSpPr>
        <p:spPr>
          <a:xfrm>
            <a:off x="8412480" y="2788920"/>
            <a:ext cx="365760" cy="36576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863840" y="3310128"/>
            <a:ext cx="14630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70AD47"/>
                </a:solidFill>
                <a:latin typeface="微软雅黑"/>
              </a:rPr>
              <a:t>换班时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43800" y="3730752"/>
            <a:ext cx="2103120" cy="9418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异常、措施、
未完事项交接</a:t>
            </a:r>
          </a:p>
        </p:txBody>
      </p:sp>
      <p:sp>
        <p:nvSpPr>
          <p:cNvPr id="22" name="Oval 21"/>
          <p:cNvSpPr/>
          <p:nvPr/>
        </p:nvSpPr>
        <p:spPr>
          <a:xfrm>
            <a:off x="10927080" y="2788920"/>
            <a:ext cx="365760" cy="365760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378440" y="1389888"/>
            <a:ext cx="14630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2F5496"/>
                </a:solidFill>
                <a:latin typeface="微软雅黑"/>
              </a:rPr>
              <a:t>收班前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1810512"/>
            <a:ext cx="2103120" cy="9418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清理现场
记录问题闭环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75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复工后 24 小时：重点关注“异常趋势”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行动清单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75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051560" y="2971800"/>
            <a:ext cx="10058400" cy="0"/>
          </a:xfrm>
          <a:prstGeom prst="line">
            <a:avLst/>
          </a:prstGeom>
          <a:ln w="38100">
            <a:solidFill>
              <a:srgbClr val="5B9B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868680" y="2788920"/>
            <a:ext cx="365760" cy="365760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20039" y="1389888"/>
            <a:ext cx="14630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ED7D31"/>
                </a:solidFill>
                <a:latin typeface="微软雅黑"/>
              </a:rPr>
              <a:t>0–2h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1810512"/>
            <a:ext cx="2103120" cy="9418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温升、振动、
泄漏、报警</a:t>
            </a:r>
          </a:p>
        </p:txBody>
      </p:sp>
      <p:sp>
        <p:nvSpPr>
          <p:cNvPr id="13" name="Oval 12"/>
          <p:cNvSpPr/>
          <p:nvPr/>
        </p:nvSpPr>
        <p:spPr>
          <a:xfrm>
            <a:off x="3383279" y="2788920"/>
            <a:ext cx="365760" cy="365760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834639" y="3310128"/>
            <a:ext cx="14630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44546A"/>
                </a:solidFill>
                <a:latin typeface="微软雅黑"/>
              </a:rPr>
              <a:t>2–6h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14600" y="3730752"/>
            <a:ext cx="2103120" cy="9418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人员疲劳、
节奏变化</a:t>
            </a:r>
          </a:p>
        </p:txBody>
      </p:sp>
      <p:sp>
        <p:nvSpPr>
          <p:cNvPr id="16" name="Oval 15"/>
          <p:cNvSpPr/>
          <p:nvPr/>
        </p:nvSpPr>
        <p:spPr>
          <a:xfrm>
            <a:off x="5897880" y="2788920"/>
            <a:ext cx="365760" cy="365760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49240" y="1389888"/>
            <a:ext cx="14630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5B9BD5"/>
                </a:solidFill>
                <a:latin typeface="微软雅黑"/>
              </a:rPr>
              <a:t>6–12h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0" y="1810512"/>
            <a:ext cx="2103120" cy="9418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交接班信息
是否失真</a:t>
            </a:r>
          </a:p>
        </p:txBody>
      </p:sp>
      <p:sp>
        <p:nvSpPr>
          <p:cNvPr id="19" name="Oval 18"/>
          <p:cNvSpPr/>
          <p:nvPr/>
        </p:nvSpPr>
        <p:spPr>
          <a:xfrm>
            <a:off x="8412480" y="2788920"/>
            <a:ext cx="365760" cy="36576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863840" y="3310128"/>
            <a:ext cx="14630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70AD47"/>
                </a:solidFill>
                <a:latin typeface="微软雅黑"/>
              </a:rPr>
              <a:t>12–18h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43800" y="3730752"/>
            <a:ext cx="2103120" cy="9418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临时措施
是否被遗忘</a:t>
            </a:r>
          </a:p>
        </p:txBody>
      </p:sp>
      <p:sp>
        <p:nvSpPr>
          <p:cNvPr id="22" name="Oval 21"/>
          <p:cNvSpPr/>
          <p:nvPr/>
        </p:nvSpPr>
        <p:spPr>
          <a:xfrm>
            <a:off x="10927080" y="2788920"/>
            <a:ext cx="365760" cy="365760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378440" y="1389888"/>
            <a:ext cx="14630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2F5496"/>
                </a:solidFill>
                <a:latin typeface="微软雅黑"/>
              </a:rPr>
              <a:t>18–24h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1810512"/>
            <a:ext cx="2103120" cy="9418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问题汇总、
整改复核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76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复工第一周：从“恢复生产”走向“稳定运行”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行动清单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76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051560" y="2971800"/>
            <a:ext cx="10058400" cy="0"/>
          </a:xfrm>
          <a:prstGeom prst="line">
            <a:avLst/>
          </a:prstGeom>
          <a:ln w="38100">
            <a:solidFill>
              <a:srgbClr val="5B9B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868680" y="2788920"/>
            <a:ext cx="365760" cy="365760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20039" y="1389888"/>
            <a:ext cx="14630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ED7D31"/>
                </a:solidFill>
                <a:latin typeface="微软雅黑"/>
              </a:rPr>
              <a:t>第1天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1810512"/>
            <a:ext cx="2103120" cy="9418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高风险点
重点盯守</a:t>
            </a:r>
          </a:p>
        </p:txBody>
      </p:sp>
      <p:sp>
        <p:nvSpPr>
          <p:cNvPr id="13" name="Oval 12"/>
          <p:cNvSpPr/>
          <p:nvPr/>
        </p:nvSpPr>
        <p:spPr>
          <a:xfrm>
            <a:off x="3383279" y="2788920"/>
            <a:ext cx="365760" cy="365760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834639" y="3310128"/>
            <a:ext cx="14630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44546A"/>
                </a:solidFill>
                <a:latin typeface="微软雅黑"/>
              </a:rPr>
              <a:t>第2–3天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14600" y="3730752"/>
            <a:ext cx="2103120" cy="9418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缺陷整改
闭环验证</a:t>
            </a:r>
          </a:p>
        </p:txBody>
      </p:sp>
      <p:sp>
        <p:nvSpPr>
          <p:cNvPr id="16" name="Oval 15"/>
          <p:cNvSpPr/>
          <p:nvPr/>
        </p:nvSpPr>
        <p:spPr>
          <a:xfrm>
            <a:off x="5897880" y="2788920"/>
            <a:ext cx="365760" cy="365760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49240" y="1389888"/>
            <a:ext cx="14630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5B9BD5"/>
                </a:solidFill>
                <a:latin typeface="微软雅黑"/>
              </a:rPr>
              <a:t>第4–5天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0" y="1810512"/>
            <a:ext cx="2103120" cy="9418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行为观察
纠偏反馈</a:t>
            </a:r>
          </a:p>
        </p:txBody>
      </p:sp>
      <p:sp>
        <p:nvSpPr>
          <p:cNvPr id="19" name="Oval 18"/>
          <p:cNvSpPr/>
          <p:nvPr/>
        </p:nvSpPr>
        <p:spPr>
          <a:xfrm>
            <a:off x="8412480" y="2788920"/>
            <a:ext cx="365760" cy="36576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863840" y="3310128"/>
            <a:ext cx="14630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70AD47"/>
                </a:solidFill>
                <a:latin typeface="微软雅黑"/>
              </a:rPr>
              <a:t>周末前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43800" y="3730752"/>
            <a:ext cx="2103120" cy="9418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复盘异常
更新清单</a:t>
            </a:r>
          </a:p>
        </p:txBody>
      </p:sp>
      <p:sp>
        <p:nvSpPr>
          <p:cNvPr id="22" name="Oval 21"/>
          <p:cNvSpPr/>
          <p:nvPr/>
        </p:nvSpPr>
        <p:spPr>
          <a:xfrm>
            <a:off x="10927080" y="2788920"/>
            <a:ext cx="365760" cy="365760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378440" y="1389888"/>
            <a:ext cx="146304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2F5496"/>
                </a:solidFill>
                <a:latin typeface="微软雅黑"/>
              </a:rPr>
              <a:t>下一周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1810512"/>
            <a:ext cx="2103120" cy="9418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微软雅黑"/>
              </a:rPr>
              <a:t>固化有效措施
持续改进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77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班组长/现场负责人复工重点职责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行动清单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77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143000"/>
            <a:ext cx="73152" cy="202996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96112" y="1307592"/>
            <a:ext cx="384048" cy="384048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5B9BD5"/>
                </a:solidFill>
                <a:latin typeface="微软雅黑"/>
              </a:rPr>
              <a:t>讲清任务与风险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每天把任务、变化、重点风险和停止条件讲清楚。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98264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98264" y="1143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4562855" y="1307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56631" y="1252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确认条件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8576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检查防护、许可、人员、环境等是否具备开工条件。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65008" y="1143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65008" y="1143000"/>
            <a:ext cx="73152" cy="202996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229600" y="1307592"/>
            <a:ext cx="384048" cy="384048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23376" y="1252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44546A"/>
                </a:solidFill>
                <a:latin typeface="微软雅黑"/>
              </a:rPr>
              <a:t>盯住异常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5320" y="1764792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开机初期、换班、检维修后加强现场观察。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1520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31520" y="3429000"/>
            <a:ext cx="73152" cy="2029967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96112" y="3593592"/>
            <a:ext cx="384048" cy="384048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89888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70AD47"/>
                </a:solidFill>
                <a:latin typeface="微软雅黑"/>
              </a:rPr>
              <a:t>及时纠偏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1832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看到违章、冒险、侥幸立即制止和沟通。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98264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398264" y="3429000"/>
            <a:ext cx="73152" cy="2029967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4562855" y="3593592"/>
            <a:ext cx="384048" cy="384048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56631" y="3538728"/>
            <a:ext cx="258775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2F5496"/>
                </a:solidFill>
                <a:latin typeface="微软雅黑"/>
              </a:rPr>
              <a:t>推动闭环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08576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隐患有人负责、有人复核、有完成期限。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65008" y="3429000"/>
            <a:ext cx="3410712" cy="20299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8065008" y="3429000"/>
            <a:ext cx="73152" cy="20299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229600" y="3593592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23376" y="3538728"/>
            <a:ext cx="2587751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ED7D31"/>
                </a:solidFill>
                <a:latin typeface="微软雅黑"/>
              </a:rPr>
              <a:t>带头执行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75320" y="4050791"/>
            <a:ext cx="3044952" cy="129844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333333"/>
                </a:solidFill>
                <a:latin typeface="微软雅黑"/>
              </a:rPr>
              <a:t>不以进度为由跳过程序，不让员工“带病开工”。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31520" y="5623560"/>
            <a:ext cx="10744200" cy="621792"/>
          </a:xfrm>
          <a:prstGeom prst="roundRect">
            <a:avLst/>
          </a:prstGeom>
          <a:solidFill>
            <a:srgbClr val="FCE4D6"/>
          </a:solidFill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868680" y="5760720"/>
            <a:ext cx="329184" cy="329184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</a:rPr>
              <a:t>!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25880" y="5696712"/>
            <a:ext cx="100309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1">
                <a:solidFill>
                  <a:srgbClr val="C55A11"/>
                </a:solidFill>
                <a:latin typeface="微软雅黑"/>
              </a:rPr>
              <a:t>管理者最有价值的动作，是让“正确做法”在现场变得容易、自然、持续。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3" name="click.wav"/>
          </p:stSnd>
        </p:sndAc>
      </p:transition>
    </mc:Fallback>
  </mc:AlternateContent>
</p:sld>
</file>

<file path=ppt/slides/slide78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1479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93776" y="109728"/>
            <a:ext cx="45720" cy="566928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144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600" b="1">
                <a:solidFill>
                  <a:srgbClr val="5B9BD5"/>
                </a:solidFill>
                <a:latin typeface="微软雅黑"/>
              </a:rPr>
              <a:t>复工前最后一分钟自检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74320" y="6565392"/>
            <a:ext cx="338328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</a:rPr>
              <a:t>行动清单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6576" y="6565392"/>
            <a:ext cx="457200" cy="21945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微软雅黑"/>
              </a:rPr>
              <a:t>78</a:t>
            </a:r>
          </a:p>
        </p:txBody>
      </p:sp>
      <p:sp>
        <p:nvSpPr>
          <p:cNvPr id="9" name="Rectangle 8"/>
          <p:cNvSpPr/>
          <p:nvPr/>
        </p:nvSpPr>
        <p:spPr>
          <a:xfrm>
            <a:off x="6867144" y="1115568"/>
            <a:ext cx="4160520" cy="434340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995160" y="1234440"/>
            <a:ext cx="4160520" cy="434340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wide_industrial_workplace_portrait_scene_a_divers_batch_12.png"/>
          <p:cNvPicPr>
            <a:picLocks noChangeAspect="1"/>
          </p:cNvPicPr>
          <p:nvPr/>
        </p:nvPicPr>
        <p:blipFill>
          <a:blip r:embed="rId3"/>
          <a:srcRect l="23092" r="23092"/>
          <a:stretch>
            <a:fillRect/>
          </a:stretch>
        </p:blipFill>
        <p:spPr>
          <a:xfrm>
            <a:off x="7077456" y="1316736"/>
            <a:ext cx="3995928" cy="417880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777240" y="1078992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68680" y="1152144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1088136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我清楚今天的任务、风险、控制措施和停止条件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1737360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68680" y="1810512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25880" y="1746504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我确认设备/工具/防护装置处于安全状态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2395728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68680" y="2468880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5880" y="2404872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我佩戴了适合本岗位的PPE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3054096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68680" y="3127248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25880" y="3063239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我知道异常时怎么停、向谁报告、从哪里撤离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7240" y="3712463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868680" y="3785615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25880" y="3721607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我不会因为赶时间、赶产量跳过必要程序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7240" y="4370831"/>
            <a:ext cx="5943600" cy="512064"/>
          </a:xfrm>
          <a:prstGeom prst="roundRect">
            <a:avLst/>
          </a:prstGeom>
          <a:solidFill>
            <a:srgbClr val="F8FAFC"/>
          </a:solidFill>
          <a:ln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868680" y="4443983"/>
            <a:ext cx="347472" cy="347472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25880" y="4379975"/>
            <a:ext cx="528523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我看到不安全行为会提醒，看到隐患会报告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4" name="click.wav"/>
          </p:stSnd>
        </p:sndAc>
      </p:transition>
    </mc:Fallback>
  </mc:AlternateContent>
</p:sld>
</file>

<file path=ppt/slides/slide79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6384" y="521207"/>
            <a:ext cx="4023360" cy="278892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914400" y="640080"/>
            <a:ext cx="4023360" cy="278892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wide_industrial_workplace_portrait_scene_a_divers_batch_12.png"/>
          <p:cNvPicPr>
            <a:picLocks noChangeAspect="1"/>
          </p:cNvPicPr>
          <p:nvPr/>
        </p:nvPicPr>
        <p:blipFill>
          <a:blip r:embed="rId3"/>
          <a:srcRect l="8623" r="8623"/>
          <a:stretch>
            <a:fillRect/>
          </a:stretch>
        </p:blipFill>
        <p:spPr>
          <a:xfrm>
            <a:off x="996696" y="722375"/>
            <a:ext cx="3858768" cy="262432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141464" y="521207"/>
            <a:ext cx="4023360" cy="2788920"/>
          </a:xfrm>
          <a:prstGeom prst="rect">
            <a:avLst/>
          </a:prstGeom>
          <a:noFill/>
          <a:ln w="20320">
            <a:solidFill>
              <a:srgbClr val="D7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269480" y="640080"/>
            <a:ext cx="4023360" cy="2788920"/>
          </a:xfrm>
          <a:prstGeom prst="rect">
            <a:avLst/>
          </a:prstGeom>
          <a:noFill/>
          <a:ln w="635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a_wide_realistic_industrial_worksite_scene_shot_o_batch_1.png"/>
          <p:cNvPicPr>
            <a:picLocks noChangeAspect="1"/>
          </p:cNvPicPr>
          <p:nvPr/>
        </p:nvPicPr>
        <p:blipFill>
          <a:blip r:embed="rId4"/>
          <a:srcRect l="8623" r="8623"/>
          <a:stretch>
            <a:fillRect/>
          </a:stretch>
        </p:blipFill>
        <p:spPr>
          <a:xfrm>
            <a:off x="7351776" y="722375"/>
            <a:ext cx="3858768" cy="26243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3886200"/>
            <a:ext cx="12191695" cy="29718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4279392"/>
            <a:ext cx="1074420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微软雅黑"/>
              </a:rPr>
              <a:t>安全复工，从第一班开始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5010912"/>
            <a:ext cx="10469880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0">
                <a:solidFill>
                  <a:srgbClr val="FFFFFF"/>
                </a:solidFill>
                <a:latin typeface="微软雅黑"/>
              </a:rPr>
              <a:t>不带隐患开工  ·  不带情绪作业  ·  不用经验替代确认  ·  不用进度突破底线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5779008"/>
            <a:ext cx="8778240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祝大家：高高兴兴上班来  ·  平平安安回家去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click.wav"/>
          </p:stSnd>
        </p:sndAc>
      </p:transition>
    </mc:Choice>
    <mc:Fallback>
      <p:transition>
        <p:cut/>
        <p:sndAc>
          <p:stSnd>
            <p:snd r:embed="rId5" name="click.wav"/>
          </p:stSnd>
        </p:sndAc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1361cb0-55da-468e-8ef6-d337e9f9304e"/>
  <p:tag name="RESOURCE_RECORD_KEY" val="{&quot;70&quot;:[3322498,3312493,3317683,3312530,3325394,3333433,3325351,3322402,3322400,3322398]}"/>
  <p:tag name="COMMONDATA" val="eyJoZGlkIjoiZDZkNWRlN2Q0MTMxZDI2NWFiMmNjZDE3NGQyNjJlMD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15827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15827"/>
  <p:tag name="KSO_WM_SLIDE_LAYOUT" val="a_d_f"/>
  <p:tag name="KSO_WM_SLIDE_LAYOUT_CNT" val="1_2_2"/>
  <p:tag name="KSO_WM_TEMPLATE_THUMBS_INDEX" val="1、4、7、12、13、14、15、16、17、18、20、24、25、28、33、36、40、43、44"/>
  <p:tag name="KSO_WM_SLIDE_SIZE" val="960*468"/>
  <p:tag name="KSO_WM_SLIDE_POSITION" val="0*0"/>
  <p:tag name="KSO_WM_SLIDE_LAYOUT_INFO" val="{&quot;id&quot;:&quot;2021-04-01T15:13:26&quot;,&quot;maxSize&quot;:{&quot;size1&quot;:13.3},&quot;minSize&quot;:{&quot;size1&quot;:13.3},&quot;normalSize&quot;:{&quot;size1&quot;:13.3},&quot;subLayout&quot;:[{&quot;backgroundInfo&quot;:[{&quot;bottom&quot;:0,&quot;bottomAbs&quot;:false,&quot;left&quot;:0,&quot;leftAbs&quot;:false,&quot;right&quot;:0,&quot;rightAbs&quot;:false,&quot;top&quot;:0,&quot;topAbs&quot;:false,&quot;type&quot;:&quot;navigation&quot;}],&quot;id&quot;:&quot;2021-04-01T15:13:26&quot;,&quot;margin&quot;:{&quot;bottom&quot;:0.4230000674724579,&quot;left&quot;:0.847000002861023,&quot;right&quot;:0.8460001349449158,&quot;top&quot;:0.4230000674724579},&quot;type&quot;:0},{&quot;direction&quot;:1,&quot;id&quot;:&quot;2021-04-01T15:13:26&quot;,&quot;maxSize&quot;:{&quot;size1&quot;:51.199618616687566},&quot;minSize&quot;:{&quot;size1&quot;:51.199618616687566},&quot;normalSize&quot;:{&quot;size1&quot;:51.199618616687566},&quot;subLayout&quot;:[{&quot;id&quot;:&quot;2021-04-01T15:13:26&quot;,&quot;maxSize&quot;:{&quot;size1&quot;:66.7},&quot;minSize&quot;:{&quot;size1&quot;:66.7},&quot;normalSize&quot;:{&quot;size1&quot;:66.7},&quot;subLayout&quot;:[{&quot;id&quot;:&quot;2021-04-01T15:13:26&quot;,&quot;margin&quot;:{&quot;bottom&quot;:1.6929999589920044,&quot;left&quot;:4.657000541687012,&quot;right&quot;:2.117000102996826,&quot;top&quot;:2.9629998207092285},&quot;type&quot;:0},{&quot;id&quot;:&quot;2021-04-01T15:13:26&quot;,&quot;margin&quot;:{&quot;bottom&quot;:2.117000102996826,&quot;left&quot;:3.809999942779541,&quot;right&quot;:1.2699999809265137,&quot;top&quot;:0},&quot;type&quot;:0}],&quot;type&quot;:0},{&quot;id&quot;:&quot;2021-04-01T15:13:26&quot;,&quot;maxSize&quot;:{&quot;size1&quot;:66.5},&quot;minSize&quot;:{&quot;size1&quot;:66.5},&quot;normalSize&quot;:{&quot;size1&quot;:66.5},&quot;subLayout&quot;:[{&quot;id&quot;:&quot;2021-04-01T15:13:26&quot;,&quot;margin&quot;:{&quot;bottom&quot;:1.6929999589920044,&quot;left&quot;:2.117000102996826,&quot;right&quot;:3.809999942779541,&quot;top&quot;:2.9629998207092285},&quot;type&quot;:0},{&quot;id&quot;:&quot;2021-04-01T15:13:26&quot;,&quot;margin&quot;:{&quot;bottom&quot;:2.117000102996826,&quot;left&quot;:1.2699999809265137,&quot;right&quot;:2.9629998207092285,&quot;top&quot;:0.03500000014901161},&quot;type&quot;:0}],&quot;type&quot;:0}],&quot;type&quot;:0}],&quot;type&quot;:0}"/>
  <p:tag name="KSO_WM_SLIDE_BACKGROUND" val="[&quot;navigation&quot;]"/>
  <p:tag name="KSO_WM_SLIDE_RATIO" val="1.777778"/>
  <p:tag name="KSO_WM_CHIP_INFOS" val="{&quot;type&quot;:0,&quot;layout_type&quot;:&quot;navigation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5f3bb88e478fb0c58a94b6"/>
  <p:tag name="KSO_WM_CHIP_FILLPROP" val="[[{&quot;text_align&quot;:&quot;lm&quot;,&quot;text_direction&quot;:&quot;horizontal&quot;,&quot;support_big_font&quot;:false,&quot;fill_id&quot;:&quot;c934b58042b44607bfcc30469ccc57d1&quot;,&quot;fill_align&quot;:&quot;lm&quot;,&quot;chip_types&quot;:[&quot;header&quot;]},{&quot;text_align&quot;:&quot;cm&quot;,&quot;text_direction&quot;:&quot;horizontal&quot;,&quot;support_big_font&quot;:false,&quot;fill_id&quot;:&quot;8e9bc51cec274f6bbc1e0feb8099fb17&quot;,&quot;fill_align&quot;:&quot;cm&quot;,&quot;chip_types&quot;:[&quot;picture&quot;]},{&quot;text_align&quot;:&quot;cm&quot;,&quot;text_direction&quot;:&quot;horizontal&quot;,&quot;support_big_font&quot;:false,&quot;fill_id&quot;:&quot;474c35eb8b86463891f9968c4b5625cd&quot;,&quot;fill_align&quot;:&quot;cm&quot;,&quot;chip_types&quot;:[&quot;picture&quot;]},{&quot;text_align&quot;:&quot;lm&quot;,&quot;text_direction&quot;:&quot;horizontal&quot;,&quot;support_big_font&quot;:false,&quot;fill_id&quot;:&quot;0c5c38ad8bbc4101949c2b0a8348856f&quot;,&quot;fill_align&quot;:&quot;cm&quot;,&quot;chip_types&quot;:[&quot;text&quot;]},{&quot;text_align&quot;:&quot;lm&quot;,&quot;text_direction&quot;:&quot;horizontal&quot;,&quot;support_big_font&quot;:false,&quot;fill_id&quot;:&quot;1938df7345bb451386d5f29b0920eb26&quot;,&quot;fill_align&quot;:&quot;cm&quot;,&quot;chip_types&quot;:[&quot;text&quot;]}]]"/>
  <p:tag name="FIXED_XID_TMP" val="5f5ee1ca4d6848d78f644aeb"/>
  <p:tag name="KSO_WM_CHIP_DECFILLPROP" val="[]"/>
  <p:tag name="KSO_WM_SLIDE_CAN_ADD_NAVIGATION" val="1"/>
  <p:tag name="KSO_WM_CHIP_GROUPID" val="5f5ee1ca4d6848d78f644aeb"/>
  <p:tag name="KSO_WM_SLIDE_BK_DARK_LIGHT" val="2"/>
  <p:tag name="KSO_WM_SLIDE_BACKGROUND_TYPE" val="navigation"/>
  <p:tag name="KSO_WM_SLIDE_SUPPORT_FEATURE_TYPE" val="0"/>
  <p:tag name="KSO_WM_TEMPLATE_ASSEMBLE_XID" val="60656eb14054ed1e2fb7fe08"/>
  <p:tag name="KSO_WM_TEMPLATE_ASSEMBLE_GROUPID" val="60656eb14054ed1e2fb7fe08"/>
  <p:tag name="KSO_WM_SPECIAL_SOURCE" val="bdnul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3440</Words>
  <PresentationFormat>宽屏</PresentationFormat>
  <Paragraphs>1201</Paragraphs>
  <Slides>79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79</vt:i4>
      </vt:variant>
    </vt:vector>
  </HeadingPairs>
  <TitlesOfParts>
    <vt:vector size="86" baseType="lpstr">
      <vt:lpstr>方正兰亭黑_GBK</vt:lpstr>
      <vt:lpstr>微软雅黑</vt:lpstr>
      <vt:lpstr>Arial</vt:lpstr>
      <vt:lpstr>Calibri</vt:lpstr>
      <vt:lpstr>1_Office 主题</vt:lpstr>
      <vt:lpstr>5_Office 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2026-09-27T00:17:56Z</dcterms:created>
  <dcterms:modified xsi:type="dcterms:W3CDTF">2026-10-04T12:17:23Z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CE58606C40574F0CABC29CACF176D5B7</vt:lpwstr>
  </property>
  <property fmtid="{D5CDD505-2E9C-101B-9397-08002B2CF9AE}" pid="3" name="KSOProductBuildVer">
    <vt:lpwstr>2052-12.1.26055.26055</vt:lpwstr>
  </property>
</Properties>
</file>