
<file path=[Content_Types].xml><?xml version="1.0" encoding="utf-8"?>
<Types xmlns="http://schemas.openxmlformats.org/package/2006/content-types">
  <Default Extension="rels" ContentType="application/vnd.openxmlformats-package.relationships+xml"/>
  <Default Extension="xml" ContentType="application/xml"/>
  <Override PartName="/ppt/slides/slide31.xml" ContentType="application/vnd.openxmlformats-officedocument.presentationml.slide+xml"/>
  <Override PartName="/ppt/presentation.xml" ContentType="application/vnd.openxmlformats-officedocument.presentationml.presentation.main+xml"/>
  <Override PartName="/ppt/slides/slide52.xml" ContentType="application/vnd.openxmlformats-officedocument.presentationml.slide+xml"/>
  <Override PartName="/ppt/slides/slide3.xml" ContentType="application/vnd.openxmlformats-officedocument.presentationml.slide+xml"/>
  <Override PartName="/ppt/slides/slide23.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s/slide42.xml" ContentType="application/vnd.openxmlformats-officedocument.presentationml.slide+xml"/>
  <Override PartName="/ppt/slides/slide11.xml" ContentType="application/vnd.openxmlformats-officedocument.presentationml.slide+xml"/>
  <Override PartName="/ppt/theme/theme1.xml" ContentType="application/vnd.openxmlformats-officedocument.theme+xml"/>
  <Override PartName="/ppt/slideMasters/slideMaster1.xml" ContentType="application/vnd.openxmlformats-officedocument.presentationml.slideMaster+xml"/>
  <Override PartName="/ppt/slides/slide46.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slides/slide21.xml" ContentType="application/vnd.openxmlformats-officedocument.presentationml.slide+xml"/>
  <Override PartName="/ppt/slides/slide1.xml" ContentType="application/vnd.openxmlformats-officedocument.presentationml.slide+xml"/>
  <Override PartName="/ppt/slides/slide50.xml" ContentType="application/vnd.openxmlformats-officedocument.presentationml.slide+xml"/>
  <Override PartName="/ppt/slides/slide40.xml" ContentType="application/vnd.openxmlformats-officedocument.presentationml.slide+xml"/>
  <Override PartName="/ppt/slides/slide13.xml" ContentType="application/vnd.openxmlformats-officedocument.presentationml.slide+xml"/>
  <Override PartName="/ppt/slides/slide26.xml" ContentType="application/vnd.openxmlformats-officedocument.presentationml.slide+xml"/>
  <Override PartName="/ppt/slides/slide6.xml" ContentType="application/vnd.openxmlformats-officedocument.presentationml.slide+xml"/>
  <Override PartName="/ppt/slides/slide41.xml" ContentType="application/vnd.openxmlformats-officedocument.presentationml.slide+xml"/>
  <Override PartName="/ppt/slides/slide12.xml" ContentType="application/vnd.openxmlformats-officedocument.presentationml.slide+xml"/>
  <Override PartName="/ppt/slides/slide54.xml" ContentType="application/vnd.openxmlformats-officedocument.presentationml.slide+xml"/>
  <Override PartName="/ppt/slides/slide5.xml" ContentType="application/vnd.openxmlformats-officedocument.presentationml.slide+xml"/>
  <Override PartName="/ppt/slides/slide25.xml" ContentType="application/vnd.openxmlformats-officedocument.presentationml.slide+xml"/>
  <Override PartName="/ppt/slides/slide43.xml" ContentType="application/vnd.openxmlformats-officedocument.presentationml.slide+xml"/>
  <Override PartName="/ppt/slides/slide10.xml" ContentType="application/vnd.openxmlformats-officedocument.presentationml.slide+xml"/>
  <Override PartName="/ppt/slides/slide47.xml" ContentType="application/vnd.openxmlformats-officedocument.presentationml.slide+xml"/>
  <Override PartName="/ppt/slides/slide14.xml" ContentType="application/vnd.openxmlformats-officedocument.presentationml.slide+xml"/>
  <Override PartName="/ppt/slides/slide45.xml" ContentType="application/vnd.openxmlformats-officedocument.presentationml.slide+xml"/>
  <Override PartName="/ppt/slides/slide16.xml" ContentType="application/vnd.openxmlformats-officedocument.presentationml.slide+xml"/>
  <Override PartName="/ppt/slides/slide44.xml" ContentType="application/vnd.openxmlformats-officedocument.presentationml.slide+xml"/>
  <Override PartName="/ppt/slides/slide17.xml" ContentType="application/vnd.openxmlformats-officedocument.presentationml.slide+xml"/>
  <Override PartName="/ppt/slides/slide27.xml" ContentType="application/vnd.openxmlformats-officedocument.presentationml.slide+xml"/>
  <Override PartName="/ppt/slides/slide7.xml" ContentType="application/vnd.openxmlformats-officedocument.presentationml.slide+xml"/>
  <Override PartName="/ppt/viewProps.xml" ContentType="application/vnd.openxmlformats-officedocument.presentationml.viewProps+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53.xml" ContentType="application/vnd.openxmlformats-officedocument.presentationml.slide+xml"/>
  <Override PartName="/ppt/slides/slide22.xml" ContentType="application/vnd.openxmlformats-officedocument.presentationml.slide+xml"/>
  <Override PartName="/ppt/slides/slide51.xml" ContentType="application/vnd.openxmlformats-officedocument.presentationml.slide+xml"/>
  <Override PartName="/ppt/slides/slide20.xml" ContentType="application/vnd.openxmlformats-officedocument.presentationml.slide+xml"/>
  <Override PartName="/ppt/slides/slide4.xml" ContentType="application/vnd.openxmlformats-officedocument.presentationml.slide+xml"/>
  <Override PartName="/ppt/slides/slide55.xml" ContentType="application/vnd.openxmlformats-officedocument.presentationml.slide+xml"/>
  <Override PartName="/ppt/slides/slide24.xml" ContentType="application/vnd.openxmlformats-officedocument.presentationml.slide+xml"/>
  <Override PartName="/ppt/slides/slide35.xml" ContentType="application/vnd.openxmlformats-officedocument.presentationml.slide+xml"/>
  <Override PartName="/ppt/tableStyles.xml" ContentType="application/vnd.openxmlformats-officedocument.presentationml.tableStyles+xml"/>
  <Override PartName="/ppt/slides/slide28.xml" ContentType="application/vnd.openxmlformats-officedocument.presentationml.slide+xml"/>
  <Override PartName="/ppt/slides/slide9.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6.xml" ContentType="application/vnd.openxmlformats-officedocument.presentationml.slide+xml"/>
  <Override PartName="/ppt/slides/slide39.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slides/slide8.xml" ContentType="application/vnd.openxmlformats-officedocument.presentationml.slide+xml"/>
  <Override PartName="/ppt/theme/theme2.xml" ContentType="application/vnd.openxmlformats-officedocument.theme+xml"/>
</Types>
</file>

<file path=_rels/.rels><?xml version="1.0" encoding="UTF-8" standalone="yes"?><Relationships xmlns="http://schemas.openxmlformats.org/package/2006/relationships"><Relationship Id="rId0" Type="http://schemas.openxmlformats.org/officeDocument/2006/relationships/officeDocument" Target="ppt/presentation.xml" /><Relationship Id="rId1" Type="http://schemas.openxmlformats.org/package/2006/relationships/metadata/core-properties" Target="docProps/core.xml" /><Relationship Id="rId2" Type="http://schemas.openxmlformats.org/officeDocument/2006/relationships/extended-properties" Target="docProps/app.xml" /></Relationships>
</file>

<file path=ppt/presentation.xml><?xml version="1.0" encoding="utf-8"?>
<p:presentation xmlns:p="http://schemas.openxmlformats.org/presentationml/2006/main" xmlns:a="http://schemas.openxmlformats.org/drawingml/2006/main" xmlns:r="http://schemas.openxmlformats.org/officeDocument/2006/relationships" firstSlideNum="1">
  <p:sldMasterIdLst>
    <p:sldMasterId id="2147483648" r:id="rId0"/>
  </p:sldMasterIdLst>
  <p:notesMasterIdLst>
    <p:notesMasterId r:id="rId56"/>
  </p:notesMasterIdLst>
  <p:sldIdLst>
    <p:sldId id="256" r:id="rId1"/>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p:extLst>
    <p:ext uri="{E76CE94A-603C-4142-B9EB-6D1370010A27}"/>
    <p:ext uri="{D31A062A-798A-4329-ABDD-BBA856620510}"/>
    <p:ext uri="{FD5EFAAD-0ECE-453E-9831-46B23BE46B34}"/>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a="http://schemas.openxmlformats.org/drawingml/2006/main" lastView="sldThumbnailView">
  <p:normalViewPr horzBarState="maximized">
    <p:restoredLeft sz="15611"/>
    <p:restoredTop sz="94610"/>
  </p:normalViewPr>
  <p:slideViewPr>
    <p:cSldViewPr snapToGrid="0" snapToObjects="1">
      <p:cViewPr varScale="1">
        <p:scale>
          <a:sx n="127" d="100"/>
          <a:sy n="127" d="100"/>
        </p:scale>
        <p:origin x="536" y="19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1" Type="http://schemas.openxmlformats.org/officeDocument/2006/relationships/slide" Target="slides/slide11.xml" /><Relationship Id="rId52" Type="http://schemas.openxmlformats.org/officeDocument/2006/relationships/slide" Target="slides/slide52.xml" /><Relationship Id="rId0" Type="http://schemas.openxmlformats.org/officeDocument/2006/relationships/slideMaster" Target="slideMasters/slideMaster1.xml" /><Relationship Id="rId57" Type="http://schemas.openxmlformats.org/officeDocument/2006/relationships/presProps" Target="presProps.xml" /><Relationship Id="rId1" Type="http://schemas.openxmlformats.org/officeDocument/2006/relationships/slide" Target="slides/slide1.xml" /><Relationship Id="rId15" Type="http://schemas.openxmlformats.org/officeDocument/2006/relationships/slide" Target="slides/slide15.xml" /><Relationship Id="rId13" Type="http://schemas.openxmlformats.org/officeDocument/2006/relationships/slide" Target="slides/slide13.xml" /><Relationship Id="rId6" Type="http://schemas.openxmlformats.org/officeDocument/2006/relationships/slide" Target="slides/slide6.xml" /><Relationship Id="rId12" Type="http://schemas.openxmlformats.org/officeDocument/2006/relationships/slide" Target="slides/slide12.xml" /><Relationship Id="rId54" Type="http://schemas.openxmlformats.org/officeDocument/2006/relationships/slide" Target="slides/slide54.xml" /><Relationship Id="rId10" Type="http://schemas.openxmlformats.org/officeDocument/2006/relationships/slide" Target="slides/slide10.xml" /><Relationship Id="rId25" Type="http://schemas.openxmlformats.org/officeDocument/2006/relationships/slide" Target="slides/slide25.xml" /><Relationship Id="rId14" Type="http://schemas.openxmlformats.org/officeDocument/2006/relationships/slide" Target="slides/slide14.xml" /><Relationship Id="rId50" Type="http://schemas.openxmlformats.org/officeDocument/2006/relationships/slide" Target="slides/slide50.xml" /><Relationship Id="rId16" Type="http://schemas.openxmlformats.org/officeDocument/2006/relationships/slide" Target="slides/slide16.xml" /><Relationship Id="rId17" Type="http://schemas.openxmlformats.org/officeDocument/2006/relationships/slide" Target="slides/slide17.xml" /><Relationship Id="rId59" Type="http://schemas.openxmlformats.org/officeDocument/2006/relationships/viewProps" Target="viewProps.xml" /><Relationship Id="rId46" Type="http://schemas.openxmlformats.org/officeDocument/2006/relationships/slide" Target="slides/slide46.xml" /><Relationship Id="rId23" Type="http://schemas.openxmlformats.org/officeDocument/2006/relationships/slide" Target="slides/slide23.xml" /><Relationship Id="rId18" Type="http://schemas.openxmlformats.org/officeDocument/2006/relationships/slide" Target="slides/slide18.xml" /><Relationship Id="rId19" Type="http://schemas.openxmlformats.org/officeDocument/2006/relationships/slide" Target="slides/slide19.xml" /><Relationship Id="rId2" Type="http://schemas.openxmlformats.org/officeDocument/2006/relationships/slide" Target="slides/slide2.xml" /><Relationship Id="rId20" Type="http://schemas.openxmlformats.org/officeDocument/2006/relationships/slide" Target="slides/slide20.xml" /><Relationship Id="rId45" Type="http://schemas.openxmlformats.org/officeDocument/2006/relationships/slide" Target="slides/slide45.xml" /><Relationship Id="rId24" Type="http://schemas.openxmlformats.org/officeDocument/2006/relationships/slide" Target="slides/slide24.xml" /><Relationship Id="rId21" Type="http://schemas.openxmlformats.org/officeDocument/2006/relationships/slide" Target="slides/slide21.xml" /><Relationship Id="rId58" Type="http://schemas.openxmlformats.org/officeDocument/2006/relationships/tableStyles" Target="tableStyles.xml" /><Relationship Id="rId3" Type="http://schemas.openxmlformats.org/officeDocument/2006/relationships/slide" Target="slides/slide3.xml" /><Relationship Id="rId22" Type="http://schemas.openxmlformats.org/officeDocument/2006/relationships/slide" Target="slides/slide22.xml" /><Relationship Id="rId7" Type="http://schemas.openxmlformats.org/officeDocument/2006/relationships/slide" Target="slides/slide7.xml" /><Relationship Id="rId26" Type="http://schemas.openxmlformats.org/officeDocument/2006/relationships/slide" Target="slides/slide26.xml" /><Relationship Id="rId27" Type="http://schemas.openxmlformats.org/officeDocument/2006/relationships/slide" Target="slides/slide27.xml" /><Relationship Id="rId28" Type="http://schemas.openxmlformats.org/officeDocument/2006/relationships/slide" Target="slides/slide28.xml" /><Relationship Id="rId29" Type="http://schemas.openxmlformats.org/officeDocument/2006/relationships/slide" Target="slides/slide29.xml" /><Relationship Id="rId30" Type="http://schemas.openxmlformats.org/officeDocument/2006/relationships/slide" Target="slides/slide30.xml" /><Relationship Id="rId31" Type="http://schemas.openxmlformats.org/officeDocument/2006/relationships/slide" Target="slides/slide31.xml" /><Relationship Id="rId32" Type="http://schemas.openxmlformats.org/officeDocument/2006/relationships/slide" Target="slides/slide32.xml" /><Relationship Id="rId9" Type="http://schemas.openxmlformats.org/officeDocument/2006/relationships/slide" Target="slides/slide9.xml" /><Relationship Id="rId33" Type="http://schemas.openxmlformats.org/officeDocument/2006/relationships/slide" Target="slides/slide33.xml" /><Relationship Id="rId5" Type="http://schemas.openxmlformats.org/officeDocument/2006/relationships/slide" Target="slides/slide5.xml" /><Relationship Id="rId34" Type="http://schemas.openxmlformats.org/officeDocument/2006/relationships/slide" Target="slides/slide34.xml" /><Relationship Id="rId35" Type="http://schemas.openxmlformats.org/officeDocument/2006/relationships/slide" Target="slides/slide35.xml" /><Relationship Id="rId36" Type="http://schemas.openxmlformats.org/officeDocument/2006/relationships/slide" Target="slides/slide36.xml" /><Relationship Id="rId39" Type="http://schemas.openxmlformats.org/officeDocument/2006/relationships/slide" Target="slides/slide39.xml" /><Relationship Id="rId37" Type="http://schemas.openxmlformats.org/officeDocument/2006/relationships/slide" Target="slides/slide37.xml" /><Relationship Id="rId38" Type="http://schemas.openxmlformats.org/officeDocument/2006/relationships/slide" Target="slides/slide38.xml" /><Relationship Id="rId4" Type="http://schemas.openxmlformats.org/officeDocument/2006/relationships/slide" Target="slides/slide4.xml" /><Relationship Id="rId40" Type="http://schemas.openxmlformats.org/officeDocument/2006/relationships/slide" Target="slides/slide40.xml" /><Relationship Id="rId43" Type="http://schemas.openxmlformats.org/officeDocument/2006/relationships/slide" Target="slides/slide43.xml" /><Relationship Id="rId41" Type="http://schemas.openxmlformats.org/officeDocument/2006/relationships/slide" Target="slides/slide41.xml" /><Relationship Id="rId42" Type="http://schemas.openxmlformats.org/officeDocument/2006/relationships/slide" Target="slides/slide42.xml" /><Relationship Id="rId44" Type="http://schemas.openxmlformats.org/officeDocument/2006/relationships/slide" Target="slides/slide44.xml" /><Relationship Id="rId47" Type="http://schemas.openxmlformats.org/officeDocument/2006/relationships/slide" Target="slides/slide47.xml" /><Relationship Id="rId48" Type="http://schemas.openxmlformats.org/officeDocument/2006/relationships/slide" Target="slides/slide48.xml" /><Relationship Id="rId49" Type="http://schemas.openxmlformats.org/officeDocument/2006/relationships/slide" Target="slides/slide49.xml" /><Relationship Id="rId51" Type="http://schemas.openxmlformats.org/officeDocument/2006/relationships/slide" Target="slides/slide51.xml" /><Relationship Id="rId53" Type="http://schemas.openxmlformats.org/officeDocument/2006/relationships/slide" Target="slides/slide53.xml" /><Relationship Id="rId56" Type="http://schemas.openxmlformats.org/officeDocument/2006/relationships/notesMaster" Target="notesMasters/notesMaster1.xml" /><Relationship Id="rId55" Type="http://schemas.openxmlformats.org/officeDocument/2006/relationships/slide" Target="slides/slide55.xml" /><Relationship Id="rId8" Type="http://schemas.openxmlformats.org/officeDocument/2006/relationships/slide" Target="slides/slide8.xml" /></Relationships>
</file>

<file path=ppt/notesMasters/_rels/notesMaster1.xml.rels><?xml version="1.0" encoding="UTF-8" standalone="yes"?><Relationships xmlns="http://schemas.openxmlformats.org/package/2006/relationships"><Relationship Id="rId0" Type="http://schemas.openxmlformats.org/officeDocument/2006/relationships/theme" Target="../theme/theme2.xml" /></Relationships>
</file>

<file path=ppt/notesMasters/notesMaster1.xml><?xml version="1.0" encoding="utf-8"?>
<p:notesMaster xmlns:p="http://schemas.openxmlformats.org/presentationml/2006/main" xmlns:a="http://schemas.openxmlformats.org/drawing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Relationships xmlns="http://schemas.openxmlformats.org/package/2006/relationships"><Relationship Id="rId0" Type="http://schemas.openxmlformats.org/officeDocument/2006/relationships/slideMaster" Target="../slideMasters/slideMaster1.xml" /></Relationships>
</file>

<file path=ppt/slideLayouts/slideLayout1.xml><?xml version="1.0" encoding="utf-8"?>
<p:sldLayout xmlns:p="http://schemas.openxmlformats.org/presentationml/2006/main" xmlns:a="http://schemas.openxmlformats.org/drawingml/2006/main">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0" Type="http://schemas.openxmlformats.org/officeDocument/2006/relationships/slideLayout" Target="../slideLayouts/slideLayout1.xml" /><Relationship Id="rId1" Type="http://schemas.openxmlformats.org/officeDocument/2006/relationships/theme" Target="../theme/theme1.xml" /></Relationships>
</file>

<file path=ppt/slideMasters/slideMaster1.xml><?xml version="1.0" encoding="utf-8"?>
<p:sldMaster xmlns:p="http://schemas.openxmlformats.org/presentationml/2006/main" xmlns:a="http://schemas.openxmlformats.org/drawing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0"/>
  </p:sldLayoutIdLst>
  <p:hf sldNum="0" hdr="0" ftr="0" dt="0"/>
  <p:txStyles>
    <p:titleStyle>
      <a:lvl1pPr algn="ctr" defTabSz="914400" rtl="0" eaLnBrk="1" latinLnBrk="0" hangingPunct="1">
        <a:spcBef>
          <a:spcPct val="1"/>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2.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3.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4.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5.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6.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7.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8.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9.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10.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11.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12.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13.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14.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15.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16.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17.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18.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19.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20.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21.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22.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23.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24.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25.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26.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27.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28.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29.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30.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31.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32.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33.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34.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35.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36.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37.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38.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39.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40.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41.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42.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43.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44.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45.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46.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47.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48.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49.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50.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51.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52.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53.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54.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_rels/slide55.xml.rels><?xml version="1.0" encoding="UTF-8" standalone="yes"?><Relationships xmlns="http://schemas.openxmlformats.org/package/2006/relationships"><Relationship Id="rId0" Type="http://schemas.openxmlformats.org/officeDocument/2006/relationships/slideLayout" Target="../slideLayouts/slideLayout1.xml" /></Relationships>
</file>

<file path=ppt/slides/slide1.xml><?xml version="1.0" encoding="utf-8"?>
<p:sld xmlns:p="http://schemas.openxmlformats.org/presentationml/2006/main" xmlns:a="http://schemas.openxmlformats.org/drawingml/2006/main">
  <p:cSld>
    <p:spTree>
      <p:nvGrpSpPr>
        <p:cNvPr id="1" name="" descr="&lt;Slide style={{ width: 1280, height: 720, background: '#FFFFFF', padding: 0, fontFamily: 'Arial, &quot;Microsoft YaHei&quot;, &quot;PingFang SC&quot;, sans-serif', position: 'relative' }}&gt;&#10;    &lt;Box style={{ position: 'absolute', top: 0, left: 0, right: 0, height: 14, background: '#E8590C' }} /&gt;&#10;    &lt;Box style={{ position: 'absolute', top: 70, left: 70, right: 70 }}&gt;&#10;        &lt;Text style={{ fontSize: 22, color: '#E8590C', fontWeight: 'bold', letterSpacing: 2 }}&gt;ESH 安全管理有限公司 · 安全培训系列课件&lt;/Text&gt;&#10;        &lt;Text style={{ fontSize: 58, fontWeight: 'bold', color: '#0B7285', marginTop: 26, lineHeight: 1.2 }}&gt;节后收心复工安全培训&lt;/Text&gt;&#10;        &lt;Text style={{ fontSize: 34, color: '#343A40', marginTop: 14 }}&gt;化工企业专用版 · 工贸危化通用&lt;/Text&gt;&#10;        &lt;Box style={{ width: 120, height: 6, background: '#E8590C', marginTop: 30 }} /&gt;&#10;    &lt;/Box&gt;&#10;    &lt;Box style={{ position: 'absolute', top: 380, left: 70, right: 70, flexDirection: 'row', gap: 20 }}&gt;&#10;        &lt;Box style={{ flex: 1, background: '#F1F3F5', borderTop: '4px solid #0B7285', padding: '18px 22px' }}&gt;&#10;            &lt;Text style={{ fontSize: 18, color: '#868E96', fontWeight: 'bold' }}&gt;培训对象&lt;/Text&gt;&#10;            &lt;Text style={{ fontSize: 22, color: '#343A40', marginTop: 8, lineHeight: 1.5 }}&gt;化工企业全员：操作人员、检维修人员、管理人员、承包商作业人员&lt;/Text&gt;&#10;        &lt;/Box&gt;&#10;        &lt;Box style={{ flex: 1, background: '#F1F3F5', borderTop: '4px solid #E8590C', padding: '18px 22px' }}&gt;&#10;            &lt;Text style={{ fontSize: 18, color: '#868E96', fontWeight: 'bold' }}&gt;核心内容&lt;/Text&gt;&#10;            &lt;Text style={{ fontSize: 22, color: '#343A40', marginTop: 8, lineHeight: 1.5 }}&gt;收心归位 · 近五年10月化工事故案例 · 复工安全确认 · 高风险作业管控 · 考试建档&lt;/Text&gt;&#10;        &lt;/Box&gt;&#10;        &lt;Box style={{ flex: 1, background: '#F1F3F5', borderTop: '4px solid #C92A2A', padding: '18px 22px' }}&gt;&#10;            &lt;Text style={{ fontSize: 18, color: '#868E96', fontWeight: 'bold' }}&gt;培训课时&lt;/Text&gt;&#10;            &lt;Text style={{ fontSize: 22, color: '#343A40', marginTop: 8, lineHeight: 1.5 }}&gt;90–120 分钟，随堂测验 + 考试（另发试卷），成绩记入培训档案&lt;/Text&gt;&#10;        &lt;/Box&gt;&#10;    &lt;/Box&gt;&#10;    &lt;Box style={{ position: 'absolute', left: 70, right: 70, bottom: 60, background: '#0B7285', padding: '16px 24px' }}&gt;&#10;        &lt;Text style={{ fontSize: 22, color: '#FFFFFF', fontWeight: 'bold' }}&gt;假期结束 ≠ 风险清零。装置停了七天，风险一点没停。&lt;/Text&gt;&#10;    &lt;/Box&gt;&#10;    &lt;Text style={{ position: 'absolute', right: 70, bottom: 24, fontSize: 14, color: '#868E96' }}&gt;2026年10月&lt;/Text&gt;&#10;&lt;/Slide&gt;&#10;"/>
        <p:cNvGrpSpPr/>
        <p:nvPr/>
      </p:nvGrpSpPr>
      <p:grpSpPr>
        <a:xfrm>
          <a:off x="0" y="0"/>
          <a:ext cx="0" cy="0"/>
          <a:chOff x="0" y="0"/>
          <a:chExt cx="0" cy="0"/>
        </a:xfrm>
      </p:grpSpPr>
      <p:sp>
        <p:nvSpPr>
          <p:cNvPr id="2" name=""/>
          <p:cNvSpPr/>
          <p:nvPr/>
        </p:nvSpPr>
        <p:spPr>
          <a:xfrm rot="0" flipH="0" flipV="0">
            <a:off x="0" y="0"/>
            <a:ext cx="12192000" cy="6858000"/>
          </a:xfrm>
          <a:prstGeom prst="rect">
            <a:avLst/>
          </a:prstGeom>
          <a:solidFill>
            <a:srgbClr val="FFFFFF"/>
          </a:solidFill>
          <a:ln/>
        </p:spPr>
        <p:txBody>
          <a:bodyPr/>
          <a:p/>
        </p:txBody>
      </p:sp>
      <p:sp>
        <p:nvSpPr>
          <p:cNvPr id="3" name=""/>
          <p:cNvSpPr/>
          <p:nvPr/>
        </p:nvSpPr>
        <p:spPr>
          <a:xfrm rot="0" flipH="0" flipV="0">
            <a:off x="0" y="0"/>
            <a:ext cx="12192000" cy="133350"/>
          </a:xfrm>
          <a:prstGeom prst="rect">
            <a:avLst/>
          </a:prstGeom>
          <a:solidFill>
            <a:srgbClr val="E8590C"/>
          </a:solidFill>
          <a:ln/>
        </p:spPr>
        <p:txBody>
          <a:bodyPr/>
          <a:p/>
        </p:txBody>
      </p:sp>
      <p:sp>
        <p:nvSpPr>
          <p:cNvPr id="4" name="" descr="{&quot;isTemplate&quot;:true,&quot;type&quot;:&quot;text&quot;}"/>
          <p:cNvSpPr txBox="1"/>
          <p:nvPr/>
        </p:nvSpPr>
        <p:spPr>
          <a:xfrm rot="0" flipH="0" flipV="0">
            <a:off x="666750" y="666750"/>
            <a:ext cx="10858500" cy="257175"/>
          </a:xfrm>
          <a:prstGeom prst="rect"/>
        </p:spPr>
        <p:txBody>
          <a:bodyPr wrap="none" lIns="0" tIns="0" rIns="0" bIns="0"/>
          <a:p>
            <a:pPr>
              <a:lnSpc>
                <a:spcPct val="100000"/>
              </a:lnSpc>
            </a:pPr>
            <a:r>
              <a:rPr lang="en-US" sz="1650" b="1" spc="150">
                <a:solidFill>
                  <a:srgbClr val="E8590C"/>
                </a:solidFill>
                <a:latin typeface="Arial"/>
                <a:ea typeface="Arial"/>
              </a:rPr>
              <a:t xml:space="preserve">ESH </a:t>
            </a:r>
            <a:r>
              <a:rPr lang="zh-CN" sz="1650" b="1" spc="150">
                <a:solidFill>
                  <a:srgbClr val="E8590C"/>
                </a:solidFill>
                <a:latin typeface="Arial"/>
                <a:ea typeface="Arial"/>
              </a:rPr>
              <a:t>安全管理有限公司</a:t>
            </a:r>
            <a:r>
              <a:rPr lang="en-US" sz="1650" b="1" spc="150">
                <a:solidFill>
                  <a:srgbClr val="E8590C"/>
                </a:solidFill>
                <a:latin typeface="Arial"/>
                <a:ea typeface="Arial"/>
              </a:rPr>
              <a:t xml:space="preserve"> · </a:t>
            </a:r>
            <a:r>
              <a:rPr lang="zh-CN" sz="1650" b="1" spc="150">
                <a:solidFill>
                  <a:srgbClr val="E8590C"/>
                </a:solidFill>
                <a:latin typeface="Arial"/>
                <a:ea typeface="Arial"/>
              </a:rPr>
              <a:t>安全培训系列课件</a:t>
            </a:r>
            <a:endParaRPr/>
          </a:p>
        </p:txBody>
      </p:sp>
      <p:sp>
        <p:nvSpPr>
          <p:cNvPr id="5" name="" descr="{&quot;isTemplate&quot;:true,&quot;type&quot;:&quot;text&quot;}"/>
          <p:cNvSpPr txBox="1"/>
          <p:nvPr/>
        </p:nvSpPr>
        <p:spPr>
          <a:xfrm rot="0" flipH="0" flipV="0">
            <a:off x="666750" y="1171575"/>
            <a:ext cx="10858500" cy="800100"/>
          </a:xfrm>
          <a:prstGeom prst="rect"/>
        </p:spPr>
        <p:txBody>
          <a:bodyPr wrap="none" lIns="0" tIns="0" rIns="0" bIns="0"/>
          <a:p>
            <a:pPr>
              <a:lnSpc>
                <a:spcPct val="120000"/>
              </a:lnSpc>
            </a:pPr>
            <a:r>
              <a:rPr lang="zh-CN" sz="4350" b="1">
                <a:solidFill>
                  <a:srgbClr val="0B7285"/>
                </a:solidFill>
                <a:latin typeface="Arial"/>
                <a:ea typeface="Arial"/>
              </a:rPr>
              <a:t>节后收心复工安全培训</a:t>
            </a:r>
            <a:endParaRPr/>
          </a:p>
        </p:txBody>
      </p:sp>
      <p:sp>
        <p:nvSpPr>
          <p:cNvPr id="6" name="" descr="{&quot;isTemplate&quot;:true,&quot;type&quot;:&quot;text&quot;}"/>
          <p:cNvSpPr txBox="1"/>
          <p:nvPr/>
        </p:nvSpPr>
        <p:spPr>
          <a:xfrm rot="0" flipH="0" flipV="0">
            <a:off x="666750" y="2105025"/>
            <a:ext cx="10858500" cy="390525"/>
          </a:xfrm>
          <a:prstGeom prst="rect"/>
        </p:spPr>
        <p:txBody>
          <a:bodyPr wrap="none" lIns="0" tIns="0" rIns="0" bIns="0"/>
          <a:p>
            <a:pPr>
              <a:lnSpc>
                <a:spcPct val="100000"/>
              </a:lnSpc>
            </a:pPr>
            <a:r>
              <a:rPr lang="zh-CN" sz="2550">
                <a:solidFill>
                  <a:srgbClr val="343A40"/>
                </a:solidFill>
                <a:latin typeface="Arial"/>
                <a:ea typeface="Arial"/>
              </a:rPr>
              <a:t>化工企业专用版</a:t>
            </a:r>
            <a:r>
              <a:rPr lang="en-US" sz="2550">
                <a:solidFill>
                  <a:srgbClr val="343A40"/>
                </a:solidFill>
                <a:latin typeface="Arial"/>
                <a:ea typeface="Arial"/>
              </a:rPr>
              <a:t xml:space="preserve"> · </a:t>
            </a:r>
            <a:r>
              <a:rPr lang="zh-CN" sz="2550">
                <a:solidFill>
                  <a:srgbClr val="343A40"/>
                </a:solidFill>
                <a:latin typeface="Arial"/>
                <a:ea typeface="Arial"/>
              </a:rPr>
              <a:t>工贸危化通用</a:t>
            </a:r>
            <a:endParaRPr/>
          </a:p>
        </p:txBody>
      </p:sp>
      <p:sp>
        <p:nvSpPr>
          <p:cNvPr id="7" name=""/>
          <p:cNvSpPr/>
          <p:nvPr/>
        </p:nvSpPr>
        <p:spPr>
          <a:xfrm rot="0" flipH="0" flipV="0">
            <a:off x="666750" y="2781300"/>
            <a:ext cx="1143000" cy="57150"/>
          </a:xfrm>
          <a:prstGeom prst="rect">
            <a:avLst/>
          </a:prstGeom>
          <a:solidFill>
            <a:srgbClr val="E8590C"/>
          </a:solidFill>
          <a:ln/>
        </p:spPr>
        <p:txBody>
          <a:bodyPr/>
          <a:p/>
        </p:txBody>
      </p:sp>
      <p:sp>
        <p:nvSpPr>
          <p:cNvPr id="8" name=""/>
          <p:cNvSpPr/>
          <p:nvPr/>
        </p:nvSpPr>
        <p:spPr>
          <a:xfrm rot="0" flipH="0" flipV="0">
            <a:off x="666750" y="3657600"/>
            <a:ext cx="3495675" cy="1800225"/>
          </a:xfrm>
          <a:prstGeom prst="rect">
            <a:avLst/>
          </a:prstGeom>
          <a:solidFill>
            <a:srgbClr val="F1F3F5"/>
          </a:solidFill>
          <a:ln/>
        </p:spPr>
        <p:txBody>
          <a:bodyPr/>
          <a:p/>
        </p:txBody>
      </p:sp>
      <p:sp>
        <p:nvSpPr>
          <p:cNvPr id="9" name=""/>
          <p:cNvSpPr/>
          <p:nvPr/>
        </p:nvSpPr>
        <p:spPr>
          <a:xfrm rot="0" flipH="0" flipV="0">
            <a:off x="666750" y="3619500"/>
            <a:ext cx="3495675" cy="1838325"/>
          </a:xfrm>
          <a:custGeom>
            <a:pathLst>
              <a:path w="367" h="193">
                <a:moveTo>
                  <a:pt x="0" y="0"/>
                </a:moveTo>
                <a:lnTo>
                  <a:pt x="367" y="0"/>
                </a:lnTo>
                <a:lnTo>
                  <a:pt x="367" y="4"/>
                </a:lnTo>
                <a:lnTo>
                  <a:pt x="0" y="4"/>
                </a:lnTo>
                <a:close/>
              </a:path>
            </a:pathLst>
          </a:custGeom>
          <a:solidFill>
            <a:srgbClr val="0B7285"/>
          </a:solidFill>
          <a:ln/>
        </p:spPr>
        <p:txBody>
          <a:bodyPr/>
          <a:p/>
        </p:txBody>
      </p:sp>
      <p:sp>
        <p:nvSpPr>
          <p:cNvPr id="10" name="" descr="{&quot;isTemplate&quot;:true,&quot;type&quot;:&quot;text&quot;}"/>
          <p:cNvSpPr txBox="1"/>
          <p:nvPr/>
        </p:nvSpPr>
        <p:spPr>
          <a:xfrm rot="0" flipH="0" flipV="0">
            <a:off x="876300" y="3829050"/>
            <a:ext cx="3076575" cy="209550"/>
          </a:xfrm>
          <a:prstGeom prst="rect"/>
        </p:spPr>
        <p:txBody>
          <a:bodyPr wrap="none" lIns="0" tIns="0" rIns="0" bIns="0"/>
          <a:p>
            <a:pPr>
              <a:lnSpc>
                <a:spcPct val="100000"/>
              </a:lnSpc>
            </a:pPr>
            <a:r>
              <a:rPr lang="zh-CN" sz="1350" b="1">
                <a:solidFill>
                  <a:srgbClr val="868E96"/>
                </a:solidFill>
                <a:latin typeface="Arial"/>
                <a:ea typeface="Arial"/>
              </a:rPr>
              <a:t>培训对象</a:t>
            </a:r>
            <a:endParaRPr/>
          </a:p>
        </p:txBody>
      </p:sp>
      <p:sp>
        <p:nvSpPr>
          <p:cNvPr id="11" name="" descr="{&quot;isTemplate&quot;:true,&quot;type&quot;:&quot;text&quot;}"/>
          <p:cNvSpPr txBox="1"/>
          <p:nvPr/>
        </p:nvSpPr>
        <p:spPr>
          <a:xfrm rot="0" flipH="0" flipV="0">
            <a:off x="876300" y="4114800"/>
            <a:ext cx="3076575" cy="1133475"/>
          </a:xfrm>
          <a:prstGeom prst="rect"/>
        </p:spPr>
        <p:txBody>
          <a:bodyPr wrap="square" lIns="0" tIns="0" rIns="0" bIns="0">
            <a:normAutofit/>
          </a:bodyPr>
          <a:p>
            <a:pPr>
              <a:lnSpc>
                <a:spcPct val="150000"/>
              </a:lnSpc>
            </a:pPr>
            <a:r>
              <a:rPr lang="zh-CN" sz="1650">
                <a:solidFill>
                  <a:srgbClr val="343A40"/>
                </a:solidFill>
                <a:latin typeface="Arial"/>
                <a:ea typeface="Arial"/>
              </a:rPr>
              <a:t>化工企业全员：操作人员、检维修人员、管理人员、承包商作业人员</a:t>
            </a:r>
            <a:endParaRPr/>
          </a:p>
        </p:txBody>
      </p:sp>
      <p:sp>
        <p:nvSpPr>
          <p:cNvPr id="12" name=""/>
          <p:cNvSpPr/>
          <p:nvPr/>
        </p:nvSpPr>
        <p:spPr>
          <a:xfrm rot="0" flipH="0" flipV="0">
            <a:off x="4352925" y="3657600"/>
            <a:ext cx="3486150" cy="1800225"/>
          </a:xfrm>
          <a:prstGeom prst="rect">
            <a:avLst/>
          </a:prstGeom>
          <a:solidFill>
            <a:srgbClr val="F1F3F5"/>
          </a:solidFill>
          <a:ln/>
        </p:spPr>
        <p:txBody>
          <a:bodyPr/>
          <a:p/>
        </p:txBody>
      </p:sp>
      <p:sp>
        <p:nvSpPr>
          <p:cNvPr id="13" name=""/>
          <p:cNvSpPr/>
          <p:nvPr/>
        </p:nvSpPr>
        <p:spPr>
          <a:xfrm rot="0" flipH="0" flipV="0">
            <a:off x="4352925" y="3619500"/>
            <a:ext cx="3486150" cy="1838325"/>
          </a:xfrm>
          <a:custGeom>
            <a:pathLst>
              <a:path w="366" h="193">
                <a:moveTo>
                  <a:pt x="0" y="0"/>
                </a:moveTo>
                <a:lnTo>
                  <a:pt x="366" y="0"/>
                </a:lnTo>
                <a:lnTo>
                  <a:pt x="366" y="4"/>
                </a:lnTo>
                <a:lnTo>
                  <a:pt x="0" y="4"/>
                </a:lnTo>
                <a:close/>
              </a:path>
            </a:pathLst>
          </a:custGeom>
          <a:solidFill>
            <a:srgbClr val="E8590C"/>
          </a:solidFill>
          <a:ln/>
        </p:spPr>
        <p:txBody>
          <a:bodyPr/>
          <a:p/>
        </p:txBody>
      </p:sp>
      <p:sp>
        <p:nvSpPr>
          <p:cNvPr id="14" name="" descr="{&quot;isTemplate&quot;:true,&quot;type&quot;:&quot;text&quot;}"/>
          <p:cNvSpPr txBox="1"/>
          <p:nvPr/>
        </p:nvSpPr>
        <p:spPr>
          <a:xfrm rot="0" flipH="0" flipV="0">
            <a:off x="4562475" y="3829050"/>
            <a:ext cx="3067050" cy="209550"/>
          </a:xfrm>
          <a:prstGeom prst="rect"/>
        </p:spPr>
        <p:txBody>
          <a:bodyPr wrap="none" lIns="0" tIns="0" rIns="0" bIns="0"/>
          <a:p>
            <a:pPr>
              <a:lnSpc>
                <a:spcPct val="100000"/>
              </a:lnSpc>
            </a:pPr>
            <a:r>
              <a:rPr lang="zh-CN" sz="1350" b="1">
                <a:solidFill>
                  <a:srgbClr val="868E96"/>
                </a:solidFill>
                <a:latin typeface="Arial"/>
                <a:ea typeface="Arial"/>
              </a:rPr>
              <a:t>核心内容</a:t>
            </a:r>
            <a:endParaRPr/>
          </a:p>
        </p:txBody>
      </p:sp>
      <p:sp>
        <p:nvSpPr>
          <p:cNvPr id="15" name="" descr="{&quot;isTemplate&quot;:true,&quot;type&quot;:&quot;text&quot;}"/>
          <p:cNvSpPr txBox="1"/>
          <p:nvPr/>
        </p:nvSpPr>
        <p:spPr>
          <a:xfrm rot="0" flipH="0" flipV="0">
            <a:off x="4562475" y="4114800"/>
            <a:ext cx="3067050" cy="1133475"/>
          </a:xfrm>
          <a:prstGeom prst="rect"/>
        </p:spPr>
        <p:txBody>
          <a:bodyPr wrap="square" lIns="0" tIns="0" rIns="0" bIns="0">
            <a:normAutofit/>
          </a:bodyPr>
          <a:p>
            <a:pPr>
              <a:lnSpc>
                <a:spcPct val="150000"/>
              </a:lnSpc>
            </a:pPr>
            <a:r>
              <a:rPr lang="zh-CN" sz="1650">
                <a:solidFill>
                  <a:srgbClr val="343A40"/>
                </a:solidFill>
                <a:latin typeface="Arial"/>
                <a:ea typeface="Arial"/>
              </a:rPr>
              <a:t>收心归位</a:t>
            </a:r>
            <a:r>
              <a:rPr lang="en-US" sz="1650">
                <a:solidFill>
                  <a:srgbClr val="343A40"/>
                </a:solidFill>
                <a:latin typeface="Arial"/>
                <a:ea typeface="Arial"/>
              </a:rPr>
              <a:t xml:space="preserve"> · </a:t>
            </a:r>
            <a:r>
              <a:rPr lang="zh-CN" sz="1650">
                <a:solidFill>
                  <a:srgbClr val="343A40"/>
                </a:solidFill>
                <a:latin typeface="Arial"/>
                <a:ea typeface="Arial"/>
              </a:rPr>
              <a:t>近五年</a:t>
            </a:r>
            <a:r>
              <a:rPr lang="en-US" sz="1650">
                <a:solidFill>
                  <a:srgbClr val="343A40"/>
                </a:solidFill>
                <a:latin typeface="Arial"/>
                <a:ea typeface="Arial"/>
              </a:rPr>
              <a:t>10</a:t>
            </a:r>
            <a:r>
              <a:rPr lang="zh-CN" sz="1650">
                <a:solidFill>
                  <a:srgbClr val="343A40"/>
                </a:solidFill>
                <a:latin typeface="Arial"/>
                <a:ea typeface="Arial"/>
              </a:rPr>
              <a:t>月化工事故案例</a:t>
            </a:r>
            <a:r>
              <a:rPr lang="en-US" sz="1650">
                <a:solidFill>
                  <a:srgbClr val="343A40"/>
                </a:solidFill>
                <a:latin typeface="Arial"/>
                <a:ea typeface="Arial"/>
              </a:rPr>
              <a:t xml:space="preserve"> · </a:t>
            </a:r>
            <a:r>
              <a:rPr lang="zh-CN" sz="1650">
                <a:solidFill>
                  <a:srgbClr val="343A40"/>
                </a:solidFill>
                <a:latin typeface="Arial"/>
                <a:ea typeface="Arial"/>
              </a:rPr>
              <a:t>复工安全确认</a:t>
            </a:r>
            <a:r>
              <a:rPr lang="en-US" sz="1650">
                <a:solidFill>
                  <a:srgbClr val="343A40"/>
                </a:solidFill>
                <a:latin typeface="Arial"/>
                <a:ea typeface="Arial"/>
              </a:rPr>
              <a:t xml:space="preserve"> · </a:t>
            </a:r>
            <a:r>
              <a:rPr lang="zh-CN" sz="1650">
                <a:solidFill>
                  <a:srgbClr val="343A40"/>
                </a:solidFill>
                <a:latin typeface="Arial"/>
                <a:ea typeface="Arial"/>
              </a:rPr>
              <a:t>高风险作业管控</a:t>
            </a:r>
            <a:r>
              <a:rPr lang="en-US" sz="1650">
                <a:solidFill>
                  <a:srgbClr val="343A40"/>
                </a:solidFill>
                <a:latin typeface="Arial"/>
                <a:ea typeface="Arial"/>
              </a:rPr>
              <a:t xml:space="preserve"> · </a:t>
            </a:r>
            <a:r>
              <a:rPr lang="zh-CN" sz="1650">
                <a:solidFill>
                  <a:srgbClr val="343A40"/>
                </a:solidFill>
                <a:latin typeface="Arial"/>
                <a:ea typeface="Arial"/>
              </a:rPr>
              <a:t>考试建档</a:t>
            </a:r>
            <a:endParaRPr/>
          </a:p>
        </p:txBody>
      </p:sp>
      <p:sp>
        <p:nvSpPr>
          <p:cNvPr id="16" name=""/>
          <p:cNvSpPr/>
          <p:nvPr/>
        </p:nvSpPr>
        <p:spPr>
          <a:xfrm rot="0" flipH="0" flipV="0">
            <a:off x="8029575" y="3657600"/>
            <a:ext cx="3495675" cy="1800225"/>
          </a:xfrm>
          <a:prstGeom prst="rect">
            <a:avLst/>
          </a:prstGeom>
          <a:solidFill>
            <a:srgbClr val="F1F3F5"/>
          </a:solidFill>
          <a:ln/>
        </p:spPr>
        <p:txBody>
          <a:bodyPr/>
          <a:p/>
        </p:txBody>
      </p:sp>
      <p:sp>
        <p:nvSpPr>
          <p:cNvPr id="17" name=""/>
          <p:cNvSpPr/>
          <p:nvPr/>
        </p:nvSpPr>
        <p:spPr>
          <a:xfrm rot="0" flipH="0" flipV="0">
            <a:off x="8029575" y="3619500"/>
            <a:ext cx="3495675" cy="1838325"/>
          </a:xfrm>
          <a:custGeom>
            <a:pathLst>
              <a:path w="367" h="193">
                <a:moveTo>
                  <a:pt x="0" y="0"/>
                </a:moveTo>
                <a:lnTo>
                  <a:pt x="367" y="0"/>
                </a:lnTo>
                <a:lnTo>
                  <a:pt x="367" y="4"/>
                </a:lnTo>
                <a:lnTo>
                  <a:pt x="0" y="4"/>
                </a:lnTo>
                <a:close/>
              </a:path>
            </a:pathLst>
          </a:custGeom>
          <a:solidFill>
            <a:srgbClr val="C92A2A"/>
          </a:solidFill>
          <a:ln/>
        </p:spPr>
        <p:txBody>
          <a:bodyPr/>
          <a:p/>
        </p:txBody>
      </p:sp>
      <p:sp>
        <p:nvSpPr>
          <p:cNvPr id="18" name="" descr="{&quot;isTemplate&quot;:true,&quot;type&quot;:&quot;text&quot;}"/>
          <p:cNvSpPr txBox="1"/>
          <p:nvPr/>
        </p:nvSpPr>
        <p:spPr>
          <a:xfrm rot="0" flipH="0" flipV="0">
            <a:off x="8239125" y="3829050"/>
            <a:ext cx="3076575" cy="209550"/>
          </a:xfrm>
          <a:prstGeom prst="rect"/>
        </p:spPr>
        <p:txBody>
          <a:bodyPr wrap="none" lIns="0" tIns="0" rIns="0" bIns="0"/>
          <a:p>
            <a:pPr>
              <a:lnSpc>
                <a:spcPct val="100000"/>
              </a:lnSpc>
            </a:pPr>
            <a:r>
              <a:rPr lang="zh-CN" sz="1350" b="1">
                <a:solidFill>
                  <a:srgbClr val="868E96"/>
                </a:solidFill>
                <a:latin typeface="Arial"/>
                <a:ea typeface="Arial"/>
              </a:rPr>
              <a:t>培训课时</a:t>
            </a:r>
            <a:endParaRPr/>
          </a:p>
        </p:txBody>
      </p:sp>
      <p:sp>
        <p:nvSpPr>
          <p:cNvPr id="19" name="" descr="{&quot;isTemplate&quot;:true,&quot;type&quot;:&quot;text&quot;}"/>
          <p:cNvSpPr txBox="1"/>
          <p:nvPr/>
        </p:nvSpPr>
        <p:spPr>
          <a:xfrm rot="0" flipH="0" flipV="0">
            <a:off x="8239125" y="4114800"/>
            <a:ext cx="3076575" cy="1133475"/>
          </a:xfrm>
          <a:prstGeom prst="rect"/>
        </p:spPr>
        <p:txBody>
          <a:bodyPr wrap="square" lIns="0" tIns="0" rIns="0" bIns="0">
            <a:normAutofit/>
          </a:bodyPr>
          <a:p>
            <a:pPr>
              <a:lnSpc>
                <a:spcPct val="150000"/>
              </a:lnSpc>
            </a:pPr>
            <a:r>
              <a:rPr lang="en-US" sz="1650">
                <a:solidFill>
                  <a:srgbClr val="343A40"/>
                </a:solidFill>
                <a:latin typeface="Arial"/>
                <a:ea typeface="Arial"/>
              </a:rPr>
              <a:t xml:space="preserve">90–120 </a:t>
            </a:r>
            <a:r>
              <a:rPr lang="zh-CN" sz="1650">
                <a:solidFill>
                  <a:srgbClr val="343A40"/>
                </a:solidFill>
                <a:latin typeface="Arial"/>
                <a:ea typeface="Arial"/>
              </a:rPr>
              <a:t>分钟，随堂测验</a:t>
            </a:r>
            <a:r>
              <a:rPr lang="en-US" sz="1650">
                <a:solidFill>
                  <a:srgbClr val="343A40"/>
                </a:solidFill>
                <a:latin typeface="Arial"/>
                <a:ea typeface="Arial"/>
              </a:rPr>
              <a:t xml:space="preserve"> + </a:t>
            </a:r>
            <a:r>
              <a:rPr lang="zh-CN" sz="1650">
                <a:solidFill>
                  <a:srgbClr val="343A40"/>
                </a:solidFill>
                <a:latin typeface="Arial"/>
                <a:ea typeface="Arial"/>
              </a:rPr>
              <a:t>考试（另发试卷），成绩记入培训档案</a:t>
            </a:r>
            <a:endParaRPr/>
          </a:p>
        </p:txBody>
      </p:sp>
      <p:sp>
        <p:nvSpPr>
          <p:cNvPr id="20" name=""/>
          <p:cNvSpPr/>
          <p:nvPr/>
        </p:nvSpPr>
        <p:spPr>
          <a:xfrm rot="0" flipH="0" flipV="0">
            <a:off x="666750" y="5724525"/>
            <a:ext cx="10858500" cy="561975"/>
          </a:xfrm>
          <a:prstGeom prst="rect">
            <a:avLst/>
          </a:prstGeom>
          <a:solidFill>
            <a:srgbClr val="0B7285"/>
          </a:solidFill>
          <a:ln/>
        </p:spPr>
        <p:txBody>
          <a:bodyPr/>
          <a:p/>
        </p:txBody>
      </p:sp>
      <p:sp>
        <p:nvSpPr>
          <p:cNvPr id="21" name="" descr="{&quot;isTemplate&quot;:true,&quot;type&quot;:&quot;text&quot;}"/>
          <p:cNvSpPr txBox="1"/>
          <p:nvPr/>
        </p:nvSpPr>
        <p:spPr>
          <a:xfrm rot="0" flipH="0" flipV="0">
            <a:off x="895350" y="5876925"/>
            <a:ext cx="10401300" cy="257175"/>
          </a:xfrm>
          <a:prstGeom prst="rect"/>
        </p:spPr>
        <p:txBody>
          <a:bodyPr wrap="none" lIns="0" tIns="0" rIns="0" bIns="0"/>
          <a:p>
            <a:pPr>
              <a:lnSpc>
                <a:spcPct val="100000"/>
              </a:lnSpc>
            </a:pPr>
            <a:r>
              <a:rPr lang="zh-CN" sz="1650" b="1">
                <a:solidFill>
                  <a:srgbClr val="FFFFFF"/>
                </a:solidFill>
                <a:latin typeface="Arial"/>
                <a:ea typeface="Arial"/>
              </a:rPr>
              <a:t>假期结束</a:t>
            </a:r>
            <a:r>
              <a:rPr lang="en-US" sz="1650" b="1">
                <a:solidFill>
                  <a:srgbClr val="FFFFFF"/>
                </a:solidFill>
                <a:latin typeface="Arial"/>
                <a:ea typeface="Arial"/>
              </a:rPr>
              <a:t xml:space="preserve"> ≠ </a:t>
            </a:r>
            <a:r>
              <a:rPr lang="zh-CN" sz="1650" b="1">
                <a:solidFill>
                  <a:srgbClr val="FFFFFF"/>
                </a:solidFill>
                <a:latin typeface="Arial"/>
                <a:ea typeface="Arial"/>
              </a:rPr>
              <a:t>风险清零。装置停了七天，风险一点没停。</a:t>
            </a:r>
            <a:endParaRPr/>
          </a:p>
        </p:txBody>
      </p:sp>
      <p:sp>
        <p:nvSpPr>
          <p:cNvPr id="22" name="" descr="{&quot;isTemplate&quot;:true,&quot;type&quot;:&quot;text&quot;}"/>
          <p:cNvSpPr txBox="1"/>
          <p:nvPr/>
        </p:nvSpPr>
        <p:spPr>
          <a:xfrm rot="0" flipH="0" flipV="0">
            <a:off x="10810875" y="6467475"/>
            <a:ext cx="714375" cy="161925"/>
          </a:xfrm>
          <a:prstGeom prst="rect"/>
        </p:spPr>
        <p:txBody>
          <a:bodyPr wrap="none" lIns="0" tIns="0" rIns="0" bIns="0"/>
          <a:p>
            <a:pPr>
              <a:lnSpc>
                <a:spcPct val="100000"/>
              </a:lnSpc>
            </a:pPr>
            <a:r>
              <a:rPr lang="en-US" sz="1050">
                <a:solidFill>
                  <a:srgbClr val="868E96"/>
                </a:solidFill>
                <a:latin typeface="Arial"/>
                <a:ea typeface="Arial"/>
              </a:rPr>
              <a:t>2026</a:t>
            </a:r>
            <a:r>
              <a:rPr lang="zh-CN" sz="1050">
                <a:solidFill>
                  <a:srgbClr val="868E96"/>
                </a:solidFill>
                <a:latin typeface="Arial"/>
                <a:ea typeface="Arial"/>
              </a:rPr>
              <a:t>年</a:t>
            </a:r>
            <a:r>
              <a:rPr lang="en-US" sz="1050">
                <a:solidFill>
                  <a:srgbClr val="868E96"/>
                </a:solidFill>
                <a:latin typeface="Arial"/>
                <a:ea typeface="Arial"/>
              </a:rPr>
              <a:t>10</a:t>
            </a:r>
            <a:r>
              <a:rPr lang="zh-CN" sz="1050">
                <a:solidFill>
                  <a:srgbClr val="868E96"/>
                </a:solidFill>
                <a:latin typeface="Arial"/>
                <a:ea typeface="Arial"/>
              </a:rPr>
              <a:t>月</a:t>
            </a:r>
            <a:endParaRPr/>
          </a:p>
        </p:txBody>
      </p:sp>
    </p:spTree>
  </p:cSld>
</p:sld>
</file>

<file path=ppt/slides/slide2.xml><?xml version="1.0" encoding="utf-8"?>
<p:sld xmlns:p="http://schemas.openxmlformats.org/presentationml/2006/main" xmlns:a="http://schemas.openxmlformats.org/drawingml/2006/main">
  <p:cSld>
    <p:spTree>
      <p:nvGrpSpPr>
        <p:cNvPr id="265" name="" descr="&lt;Slide style={{ width: 1280, height: 720, background: '#FFFFFF', padding: 0, fontFamily: 'Arial, &quot;Microsoft YaHei&quot;, &quot;PingFang SC&quot;, sans-serif', position: 'relative' }}&gt;&#10;    &lt;Box style={{ position: 'absolute', top: 0, left: 0, right: 0, height: 14, background: '#0B7285' }} /&gt;&#10;    &lt;Box style={{ position: 'absolute', top: 56, left: 70, right: 70 }}&gt;&#10;        &lt;Text style={{ fontSize: 36, fontWeight: 'bold', color: '#0B7285' }}&gt;课程目录&lt;/Text&gt;&#10;        &lt;Box style={{ width: 100, height: 5, background: '#E8590C', marginTop: 12 }} /&gt;&#10;    &lt;/Box&gt;&#10;    {[&#10;        ['01', '收心归位', '化工企业节后&quot;三重叠加&quot;风险 · 假期综合征 · 岗位收心三步法', 'P03–08'],&#10;        ['02', '近五年10月化工事故案例', '2021中高化工 · 2022青塔化工 · 2023宁夏畅亿 · 2024寿光金石 · 2025池州鑫泰（每案附图片预留区）', 'P09–19'],&#10;        ['03', '复工准备与安全确认', '复工复产&quot;六个一&quot; · 装置开车条件确认 · 专项安全检查清单', 'P20–32'],&#10;        ['04', '高风险作业管控', '动火 · 受限空间 · 盲板抽堵 · 承包商管理 · 反应失控与静电防范 · 科学施救', 'P33–43'],&#10;        ['05', '责任、应急与学以致用', '责任落实 · 重大隐患判定 · 应急处置卡 · 随堂测验 · 复工自查与承诺', 'P44–55'],&#10;    ].map((it) =&gt; (&#10;        &lt;Box key={it[0]} style={{ position: 'absolute', left: 70, right: 70, top: 150 + (parseInt(it[0], 10) - 1) * 102, flexDirection: 'row', alignItems: 'center', gap: 24, borderBottom: '1px solid #DEE2E6', paddingBottom: 12 }}&gt;&#10;            &lt;Text style={{ fontSize: 40, fontWeight: 'bold', color: '#E8590C', width: 70 }}&gt;{it[0]}&lt;/Text&gt;&#10;            &lt;Box style={{ flex: 1 }}&gt;&#10;                &lt;Text style={{ fontSize: 25, fontWeight: 'bold', color: '#343A40' }}&gt;{it[1]}&lt;/Text&gt;&#10;                &lt;Text style={{ fontSize: 17, color: '#868E96', marginTop: 4 }}&gt;{it[2]}&lt;/Text&gt;&#10;            &lt;/Box&gt;&#10;            &lt;Text style={{ fontSize: 18, color: '#0B7285', fontWeight: 'bold' }}&gt;{it[3]}&lt;/Text&gt;&#10;        &lt;/Box&gt;&#10;    ))}&#10;    &lt;Text style={{ position: 'absolute', right: 70, bottom: 24, fontSize: 14, color: '#868E96' }}&gt;02 / 55&lt;/Text&gt;&#10;&lt;/Slide&gt;&#10;"/>
        <p:cNvGrpSpPr/>
        <p:nvPr/>
      </p:nvGrpSpPr>
      <p:grpSpPr>
        <a:xfrm>
          <a:off x="0" y="0"/>
          <a:ext cx="0" cy="0"/>
          <a:chOff x="0" y="0"/>
          <a:chExt cx="0" cy="0"/>
        </a:xfrm>
      </p:grpSpPr>
      <p:sp>
        <p:nvSpPr>
          <p:cNvPr id="266" name=""/>
          <p:cNvSpPr/>
          <p:nvPr/>
        </p:nvSpPr>
        <p:spPr>
          <a:xfrm rot="0" flipH="0" flipV="0">
            <a:off x="0" y="0"/>
            <a:ext cx="12192000" cy="6858000"/>
          </a:xfrm>
          <a:prstGeom prst="rect">
            <a:avLst/>
          </a:prstGeom>
          <a:solidFill>
            <a:srgbClr val="FFFFFF"/>
          </a:solidFill>
          <a:ln/>
        </p:spPr>
        <p:txBody>
          <a:bodyPr/>
          <a:p/>
        </p:txBody>
      </p:sp>
      <p:sp>
        <p:nvSpPr>
          <p:cNvPr id="267" name=""/>
          <p:cNvSpPr/>
          <p:nvPr/>
        </p:nvSpPr>
        <p:spPr>
          <a:xfrm rot="0" flipH="0" flipV="0">
            <a:off x="0" y="0"/>
            <a:ext cx="12192000" cy="133350"/>
          </a:xfrm>
          <a:prstGeom prst="rect">
            <a:avLst/>
          </a:prstGeom>
          <a:solidFill>
            <a:srgbClr val="0B7285"/>
          </a:solidFill>
          <a:ln/>
        </p:spPr>
        <p:txBody>
          <a:bodyPr/>
          <a:p/>
        </p:txBody>
      </p:sp>
      <p:sp>
        <p:nvSpPr>
          <p:cNvPr id="268" name="" descr="{&quot;isTemplate&quot;:true,&quot;type&quot;:&quot;text&quot;}"/>
          <p:cNvSpPr txBox="1"/>
          <p:nvPr/>
        </p:nvSpPr>
        <p:spPr>
          <a:xfrm rot="0" flipH="0" flipV="0">
            <a:off x="666750" y="533400"/>
            <a:ext cx="10858500" cy="419100"/>
          </a:xfrm>
          <a:prstGeom prst="rect"/>
        </p:spPr>
        <p:txBody>
          <a:bodyPr wrap="none" lIns="0" tIns="0" rIns="0" bIns="0"/>
          <a:p>
            <a:pPr>
              <a:lnSpc>
                <a:spcPct val="100000"/>
              </a:lnSpc>
            </a:pPr>
            <a:r>
              <a:rPr lang="zh-CN" sz="2700" b="1">
                <a:solidFill>
                  <a:srgbClr val="0B7285"/>
                </a:solidFill>
                <a:latin typeface="Arial"/>
                <a:ea typeface="Arial"/>
              </a:rPr>
              <a:t>课程目录</a:t>
            </a:r>
            <a:endParaRPr/>
          </a:p>
        </p:txBody>
      </p:sp>
      <p:sp>
        <p:nvSpPr>
          <p:cNvPr id="269" name=""/>
          <p:cNvSpPr/>
          <p:nvPr/>
        </p:nvSpPr>
        <p:spPr>
          <a:xfrm rot="0" flipH="0" flipV="0">
            <a:off x="666750" y="1066800"/>
            <a:ext cx="952500" cy="47625"/>
          </a:xfrm>
          <a:prstGeom prst="rect">
            <a:avLst/>
          </a:prstGeom>
          <a:solidFill>
            <a:srgbClr val="E8590C"/>
          </a:solidFill>
          <a:ln/>
        </p:spPr>
        <p:txBody>
          <a:bodyPr/>
          <a:p/>
        </p:txBody>
      </p:sp>
      <p:sp>
        <p:nvSpPr>
          <p:cNvPr id="270" name=""/>
          <p:cNvSpPr/>
          <p:nvPr/>
        </p:nvSpPr>
        <p:spPr>
          <a:xfrm rot="0" flipH="0" flipV="0">
            <a:off x="666750" y="1428750"/>
            <a:ext cx="10858500" cy="657225"/>
          </a:xfrm>
          <a:custGeom>
            <a:pathLst>
              <a:path w="1140" h="69">
                <a:moveTo>
                  <a:pt x="0" y="68"/>
                </a:moveTo>
                <a:lnTo>
                  <a:pt x="1140" y="68"/>
                </a:lnTo>
                <a:lnTo>
                  <a:pt x="1140" y="69"/>
                </a:lnTo>
                <a:lnTo>
                  <a:pt x="0" y="69"/>
                </a:lnTo>
                <a:close/>
              </a:path>
            </a:pathLst>
          </a:custGeom>
          <a:solidFill>
            <a:srgbClr val="DEE2E6"/>
          </a:solidFill>
          <a:ln/>
        </p:spPr>
        <p:txBody>
          <a:bodyPr/>
          <a:p/>
        </p:txBody>
      </p:sp>
      <p:sp>
        <p:nvSpPr>
          <p:cNvPr id="271" name="" descr="{&quot;isTemplate&quot;:true,&quot;type&quot;:&quot;text&quot;}"/>
          <p:cNvSpPr txBox="1"/>
          <p:nvPr/>
        </p:nvSpPr>
        <p:spPr>
          <a:xfrm rot="0" flipH="0" flipV="0">
            <a:off x="666750" y="1466850"/>
            <a:ext cx="666750" cy="457200"/>
          </a:xfrm>
          <a:prstGeom prst="rect"/>
        </p:spPr>
        <p:txBody>
          <a:bodyPr wrap="none" lIns="0" tIns="0" rIns="0" bIns="0"/>
          <a:p>
            <a:pPr>
              <a:lnSpc>
                <a:spcPct val="100000"/>
              </a:lnSpc>
            </a:pPr>
            <a:r>
              <a:rPr lang="en-US" sz="3000" b="1">
                <a:solidFill>
                  <a:srgbClr val="E8590C"/>
                </a:solidFill>
                <a:latin typeface="Arial"/>
                <a:ea typeface="Arial"/>
              </a:rPr>
              <a:t>01</a:t>
            </a:r>
            <a:endParaRPr/>
          </a:p>
        </p:txBody>
      </p:sp>
      <p:sp>
        <p:nvSpPr>
          <p:cNvPr id="272" name="" descr="{&quot;isTemplate&quot;:true,&quot;type&quot;:&quot;text&quot;}"/>
          <p:cNvSpPr txBox="1"/>
          <p:nvPr/>
        </p:nvSpPr>
        <p:spPr>
          <a:xfrm rot="0" flipH="0" flipV="0">
            <a:off x="1562100" y="1428750"/>
            <a:ext cx="9134475" cy="285750"/>
          </a:xfrm>
          <a:prstGeom prst="rect"/>
        </p:spPr>
        <p:txBody>
          <a:bodyPr wrap="none" lIns="0" tIns="0" rIns="0" bIns="0"/>
          <a:p>
            <a:pPr>
              <a:lnSpc>
                <a:spcPct val="100000"/>
              </a:lnSpc>
            </a:pPr>
            <a:r>
              <a:rPr lang="zh-CN" sz="1875" b="1">
                <a:solidFill>
                  <a:srgbClr val="343A40"/>
                </a:solidFill>
                <a:latin typeface="Arial"/>
                <a:ea typeface="Arial"/>
              </a:rPr>
              <a:t>收心归位</a:t>
            </a:r>
            <a:endParaRPr/>
          </a:p>
        </p:txBody>
      </p:sp>
      <p:sp>
        <p:nvSpPr>
          <p:cNvPr id="273" name="" descr="{&quot;isTemplate&quot;:true,&quot;type&quot;:&quot;text&quot;}"/>
          <p:cNvSpPr txBox="1"/>
          <p:nvPr/>
        </p:nvSpPr>
        <p:spPr>
          <a:xfrm rot="0" flipH="0" flipV="0">
            <a:off x="1562100" y="1752600"/>
            <a:ext cx="9134475" cy="200025"/>
          </a:xfrm>
          <a:prstGeom prst="rect"/>
        </p:spPr>
        <p:txBody>
          <a:bodyPr wrap="none" lIns="0" tIns="0" rIns="0" bIns="0"/>
          <a:p>
            <a:pPr>
              <a:lnSpc>
                <a:spcPct val="100000"/>
              </a:lnSpc>
            </a:pPr>
            <a:r>
              <a:rPr lang="zh-CN" sz="1275">
                <a:solidFill>
                  <a:srgbClr val="868E96"/>
                </a:solidFill>
                <a:latin typeface="Arial"/>
                <a:ea typeface="Arial"/>
              </a:rPr>
              <a:t>化工企业节后</a:t>
            </a:r>
            <a:r>
              <a:rPr lang="en-US" sz="1275">
                <a:solidFill>
                  <a:srgbClr val="868E96"/>
                </a:solidFill>
                <a:latin typeface="Arial"/>
                <a:ea typeface="Arial"/>
              </a:rPr>
              <a:t>"</a:t>
            </a:r>
            <a:r>
              <a:rPr lang="zh-CN" sz="1275">
                <a:solidFill>
                  <a:srgbClr val="868E96"/>
                </a:solidFill>
                <a:latin typeface="Arial"/>
                <a:ea typeface="Arial"/>
              </a:rPr>
              <a:t>三重叠加</a:t>
            </a:r>
            <a:r>
              <a:rPr lang="en-US" sz="1275">
                <a:solidFill>
                  <a:srgbClr val="868E96"/>
                </a:solidFill>
                <a:latin typeface="Arial"/>
                <a:ea typeface="Arial"/>
              </a:rPr>
              <a:t>"</a:t>
            </a:r>
            <a:r>
              <a:rPr lang="zh-CN" sz="1275">
                <a:solidFill>
                  <a:srgbClr val="868E96"/>
                </a:solidFill>
                <a:latin typeface="Arial"/>
                <a:ea typeface="Arial"/>
              </a:rPr>
              <a:t>风险</a:t>
            </a:r>
            <a:r>
              <a:rPr lang="en-US" sz="1275">
                <a:solidFill>
                  <a:srgbClr val="868E96"/>
                </a:solidFill>
                <a:latin typeface="Arial"/>
                <a:ea typeface="Arial"/>
              </a:rPr>
              <a:t xml:space="preserve"> · </a:t>
            </a:r>
            <a:r>
              <a:rPr lang="zh-CN" sz="1275">
                <a:solidFill>
                  <a:srgbClr val="868E96"/>
                </a:solidFill>
                <a:latin typeface="Arial"/>
                <a:ea typeface="Arial"/>
              </a:rPr>
              <a:t>假期综合征</a:t>
            </a:r>
            <a:r>
              <a:rPr lang="en-US" sz="1275">
                <a:solidFill>
                  <a:srgbClr val="868E96"/>
                </a:solidFill>
                <a:latin typeface="Arial"/>
                <a:ea typeface="Arial"/>
              </a:rPr>
              <a:t xml:space="preserve"> · </a:t>
            </a:r>
            <a:r>
              <a:rPr lang="zh-CN" sz="1275">
                <a:solidFill>
                  <a:srgbClr val="868E96"/>
                </a:solidFill>
                <a:latin typeface="Arial"/>
                <a:ea typeface="Arial"/>
              </a:rPr>
              <a:t>岗位收心三步法</a:t>
            </a:r>
            <a:endParaRPr/>
          </a:p>
        </p:txBody>
      </p:sp>
      <p:sp>
        <p:nvSpPr>
          <p:cNvPr id="274" name="" descr="{&quot;isTemplate&quot;:true,&quot;type&quot;:&quot;text&quot;}"/>
          <p:cNvSpPr txBox="1"/>
          <p:nvPr/>
        </p:nvSpPr>
        <p:spPr>
          <a:xfrm rot="0" flipH="0" flipV="0">
            <a:off x="10925175" y="1590675"/>
            <a:ext cx="600075" cy="209550"/>
          </a:xfrm>
          <a:prstGeom prst="rect"/>
        </p:spPr>
        <p:txBody>
          <a:bodyPr wrap="none" lIns="0" tIns="0" rIns="0" bIns="0"/>
          <a:p>
            <a:pPr>
              <a:lnSpc>
                <a:spcPct val="100000"/>
              </a:lnSpc>
            </a:pPr>
            <a:r>
              <a:rPr lang="en-US" sz="1350" b="1">
                <a:solidFill>
                  <a:srgbClr val="0B7285"/>
                </a:solidFill>
                <a:latin typeface="Arial"/>
                <a:ea typeface="Arial"/>
              </a:rPr>
              <a:t>P03–08</a:t>
            </a:r>
            <a:endParaRPr/>
          </a:p>
        </p:txBody>
      </p:sp>
      <p:sp>
        <p:nvSpPr>
          <p:cNvPr id="275" name=""/>
          <p:cNvSpPr/>
          <p:nvPr/>
        </p:nvSpPr>
        <p:spPr>
          <a:xfrm rot="0" flipH="0" flipV="0">
            <a:off x="666750" y="2400300"/>
            <a:ext cx="10858500" cy="657225"/>
          </a:xfrm>
          <a:custGeom>
            <a:pathLst>
              <a:path w="1140" h="69">
                <a:moveTo>
                  <a:pt x="0" y="68"/>
                </a:moveTo>
                <a:lnTo>
                  <a:pt x="1140" y="68"/>
                </a:lnTo>
                <a:lnTo>
                  <a:pt x="1140" y="69"/>
                </a:lnTo>
                <a:lnTo>
                  <a:pt x="0" y="69"/>
                </a:lnTo>
                <a:close/>
              </a:path>
            </a:pathLst>
          </a:custGeom>
          <a:solidFill>
            <a:srgbClr val="DEE2E6"/>
          </a:solidFill>
          <a:ln/>
        </p:spPr>
        <p:txBody>
          <a:bodyPr/>
          <a:p/>
        </p:txBody>
      </p:sp>
      <p:sp>
        <p:nvSpPr>
          <p:cNvPr id="276" name="" descr="{&quot;isTemplate&quot;:true,&quot;type&quot;:&quot;text&quot;}"/>
          <p:cNvSpPr txBox="1"/>
          <p:nvPr/>
        </p:nvSpPr>
        <p:spPr>
          <a:xfrm rot="0" flipH="0" flipV="0">
            <a:off x="666750" y="2438400"/>
            <a:ext cx="666750" cy="457200"/>
          </a:xfrm>
          <a:prstGeom prst="rect"/>
        </p:spPr>
        <p:txBody>
          <a:bodyPr wrap="none" lIns="0" tIns="0" rIns="0" bIns="0"/>
          <a:p>
            <a:pPr>
              <a:lnSpc>
                <a:spcPct val="100000"/>
              </a:lnSpc>
            </a:pPr>
            <a:r>
              <a:rPr lang="en-US" sz="3000" b="1">
                <a:solidFill>
                  <a:srgbClr val="E8590C"/>
                </a:solidFill>
                <a:latin typeface="Arial"/>
                <a:ea typeface="Arial"/>
              </a:rPr>
              <a:t>02</a:t>
            </a:r>
            <a:endParaRPr/>
          </a:p>
        </p:txBody>
      </p:sp>
      <p:sp>
        <p:nvSpPr>
          <p:cNvPr id="277" name="" descr="{&quot;isTemplate&quot;:true,&quot;type&quot;:&quot;text&quot;}"/>
          <p:cNvSpPr txBox="1"/>
          <p:nvPr/>
        </p:nvSpPr>
        <p:spPr>
          <a:xfrm rot="0" flipH="0" flipV="0">
            <a:off x="1562100" y="2400300"/>
            <a:ext cx="9134475" cy="285750"/>
          </a:xfrm>
          <a:prstGeom prst="rect"/>
        </p:spPr>
        <p:txBody>
          <a:bodyPr wrap="none" lIns="0" tIns="0" rIns="0" bIns="0"/>
          <a:p>
            <a:pPr>
              <a:lnSpc>
                <a:spcPct val="100000"/>
              </a:lnSpc>
            </a:pPr>
            <a:r>
              <a:rPr lang="zh-CN" sz="1875" b="1">
                <a:solidFill>
                  <a:srgbClr val="343A40"/>
                </a:solidFill>
                <a:latin typeface="Arial"/>
                <a:ea typeface="Arial"/>
              </a:rPr>
              <a:t>近五年</a:t>
            </a:r>
            <a:r>
              <a:rPr lang="en-US" sz="1875" b="1">
                <a:solidFill>
                  <a:srgbClr val="343A40"/>
                </a:solidFill>
                <a:latin typeface="Arial"/>
                <a:ea typeface="Arial"/>
              </a:rPr>
              <a:t>10</a:t>
            </a:r>
            <a:r>
              <a:rPr lang="zh-CN" sz="1875" b="1">
                <a:solidFill>
                  <a:srgbClr val="343A40"/>
                </a:solidFill>
                <a:latin typeface="Arial"/>
                <a:ea typeface="Arial"/>
              </a:rPr>
              <a:t>月化工事故案例</a:t>
            </a:r>
            <a:endParaRPr/>
          </a:p>
        </p:txBody>
      </p:sp>
      <p:sp>
        <p:nvSpPr>
          <p:cNvPr id="278" name="" descr="{&quot;isTemplate&quot;:true,&quot;type&quot;:&quot;text&quot;}"/>
          <p:cNvSpPr txBox="1"/>
          <p:nvPr/>
        </p:nvSpPr>
        <p:spPr>
          <a:xfrm rot="0" flipH="0" flipV="0">
            <a:off x="1562100" y="2724150"/>
            <a:ext cx="9134475" cy="200025"/>
          </a:xfrm>
          <a:prstGeom prst="rect"/>
        </p:spPr>
        <p:txBody>
          <a:bodyPr wrap="none" lIns="0" tIns="0" rIns="0" bIns="0"/>
          <a:p>
            <a:pPr>
              <a:lnSpc>
                <a:spcPct val="100000"/>
              </a:lnSpc>
            </a:pPr>
            <a:r>
              <a:rPr lang="en-US" sz="1275">
                <a:solidFill>
                  <a:srgbClr val="868E96"/>
                </a:solidFill>
                <a:latin typeface="Arial"/>
                <a:ea typeface="Arial"/>
              </a:rPr>
              <a:t>2021</a:t>
            </a:r>
            <a:r>
              <a:rPr lang="zh-CN" sz="1275">
                <a:solidFill>
                  <a:srgbClr val="868E96"/>
                </a:solidFill>
                <a:latin typeface="Arial"/>
                <a:ea typeface="Arial"/>
              </a:rPr>
              <a:t>中高化工</a:t>
            </a:r>
            <a:r>
              <a:rPr lang="en-US" sz="1275">
                <a:solidFill>
                  <a:srgbClr val="868E96"/>
                </a:solidFill>
                <a:latin typeface="Arial"/>
                <a:ea typeface="Arial"/>
              </a:rPr>
              <a:t xml:space="preserve"> · 2022</a:t>
            </a:r>
            <a:r>
              <a:rPr lang="zh-CN" sz="1275">
                <a:solidFill>
                  <a:srgbClr val="868E96"/>
                </a:solidFill>
                <a:latin typeface="Arial"/>
                <a:ea typeface="Arial"/>
              </a:rPr>
              <a:t>青塔化工</a:t>
            </a:r>
            <a:r>
              <a:rPr lang="en-US" sz="1275">
                <a:solidFill>
                  <a:srgbClr val="868E96"/>
                </a:solidFill>
                <a:latin typeface="Arial"/>
                <a:ea typeface="Arial"/>
              </a:rPr>
              <a:t xml:space="preserve"> · 2023</a:t>
            </a:r>
            <a:r>
              <a:rPr lang="zh-CN" sz="1275">
                <a:solidFill>
                  <a:srgbClr val="868E96"/>
                </a:solidFill>
                <a:latin typeface="Arial"/>
                <a:ea typeface="Arial"/>
              </a:rPr>
              <a:t>宁夏畅亿</a:t>
            </a:r>
            <a:r>
              <a:rPr lang="en-US" sz="1275">
                <a:solidFill>
                  <a:srgbClr val="868E96"/>
                </a:solidFill>
                <a:latin typeface="Arial"/>
                <a:ea typeface="Arial"/>
              </a:rPr>
              <a:t xml:space="preserve"> · 2024</a:t>
            </a:r>
            <a:r>
              <a:rPr lang="zh-CN" sz="1275">
                <a:solidFill>
                  <a:srgbClr val="868E96"/>
                </a:solidFill>
                <a:latin typeface="Arial"/>
                <a:ea typeface="Arial"/>
              </a:rPr>
              <a:t>寿光金石</a:t>
            </a:r>
            <a:r>
              <a:rPr lang="en-US" sz="1275">
                <a:solidFill>
                  <a:srgbClr val="868E96"/>
                </a:solidFill>
                <a:latin typeface="Arial"/>
                <a:ea typeface="Arial"/>
              </a:rPr>
              <a:t xml:space="preserve"> · 2025</a:t>
            </a:r>
            <a:r>
              <a:rPr lang="zh-CN" sz="1275">
                <a:solidFill>
                  <a:srgbClr val="868E96"/>
                </a:solidFill>
                <a:latin typeface="Arial"/>
                <a:ea typeface="Arial"/>
              </a:rPr>
              <a:t>池州鑫泰（每案附图片预留区）</a:t>
            </a:r>
            <a:endParaRPr/>
          </a:p>
        </p:txBody>
      </p:sp>
      <p:sp>
        <p:nvSpPr>
          <p:cNvPr id="279" name="" descr="{&quot;isTemplate&quot;:true,&quot;type&quot;:&quot;text&quot;}"/>
          <p:cNvSpPr txBox="1"/>
          <p:nvPr/>
        </p:nvSpPr>
        <p:spPr>
          <a:xfrm rot="0" flipH="0" flipV="0">
            <a:off x="10925175" y="2562225"/>
            <a:ext cx="600075" cy="209550"/>
          </a:xfrm>
          <a:prstGeom prst="rect"/>
        </p:spPr>
        <p:txBody>
          <a:bodyPr wrap="none" lIns="0" tIns="0" rIns="0" bIns="0"/>
          <a:p>
            <a:pPr>
              <a:lnSpc>
                <a:spcPct val="100000"/>
              </a:lnSpc>
            </a:pPr>
            <a:r>
              <a:rPr lang="en-US" sz="1350" b="1">
                <a:solidFill>
                  <a:srgbClr val="0B7285"/>
                </a:solidFill>
                <a:latin typeface="Arial"/>
                <a:ea typeface="Arial"/>
              </a:rPr>
              <a:t>P09–19</a:t>
            </a:r>
            <a:endParaRPr/>
          </a:p>
        </p:txBody>
      </p:sp>
      <p:sp>
        <p:nvSpPr>
          <p:cNvPr id="280" name=""/>
          <p:cNvSpPr/>
          <p:nvPr/>
        </p:nvSpPr>
        <p:spPr>
          <a:xfrm rot="0" flipH="0" flipV="0">
            <a:off x="666750" y="3371850"/>
            <a:ext cx="10858500" cy="657225"/>
          </a:xfrm>
          <a:custGeom>
            <a:pathLst>
              <a:path w="1140" h="69">
                <a:moveTo>
                  <a:pt x="0" y="68"/>
                </a:moveTo>
                <a:lnTo>
                  <a:pt x="1140" y="68"/>
                </a:lnTo>
                <a:lnTo>
                  <a:pt x="1140" y="69"/>
                </a:lnTo>
                <a:lnTo>
                  <a:pt x="0" y="69"/>
                </a:lnTo>
                <a:close/>
              </a:path>
            </a:pathLst>
          </a:custGeom>
          <a:solidFill>
            <a:srgbClr val="DEE2E6"/>
          </a:solidFill>
          <a:ln/>
        </p:spPr>
        <p:txBody>
          <a:bodyPr/>
          <a:p/>
        </p:txBody>
      </p:sp>
      <p:sp>
        <p:nvSpPr>
          <p:cNvPr id="281" name="" descr="{&quot;isTemplate&quot;:true,&quot;type&quot;:&quot;text&quot;}"/>
          <p:cNvSpPr txBox="1"/>
          <p:nvPr/>
        </p:nvSpPr>
        <p:spPr>
          <a:xfrm rot="0" flipH="0" flipV="0">
            <a:off x="666750" y="3409950"/>
            <a:ext cx="666750" cy="457200"/>
          </a:xfrm>
          <a:prstGeom prst="rect"/>
        </p:spPr>
        <p:txBody>
          <a:bodyPr wrap="none" lIns="0" tIns="0" rIns="0" bIns="0"/>
          <a:p>
            <a:pPr>
              <a:lnSpc>
                <a:spcPct val="100000"/>
              </a:lnSpc>
            </a:pPr>
            <a:r>
              <a:rPr lang="en-US" sz="3000" b="1">
                <a:solidFill>
                  <a:srgbClr val="E8590C"/>
                </a:solidFill>
                <a:latin typeface="Arial"/>
                <a:ea typeface="Arial"/>
              </a:rPr>
              <a:t>03</a:t>
            </a:r>
            <a:endParaRPr/>
          </a:p>
        </p:txBody>
      </p:sp>
      <p:sp>
        <p:nvSpPr>
          <p:cNvPr id="282" name="" descr="{&quot;isTemplate&quot;:true,&quot;type&quot;:&quot;text&quot;}"/>
          <p:cNvSpPr txBox="1"/>
          <p:nvPr/>
        </p:nvSpPr>
        <p:spPr>
          <a:xfrm rot="0" flipH="0" flipV="0">
            <a:off x="1562100" y="3371850"/>
            <a:ext cx="9134475" cy="285750"/>
          </a:xfrm>
          <a:prstGeom prst="rect"/>
        </p:spPr>
        <p:txBody>
          <a:bodyPr wrap="none" lIns="0" tIns="0" rIns="0" bIns="0"/>
          <a:p>
            <a:pPr>
              <a:lnSpc>
                <a:spcPct val="100000"/>
              </a:lnSpc>
            </a:pPr>
            <a:r>
              <a:rPr lang="zh-CN" sz="1875" b="1">
                <a:solidFill>
                  <a:srgbClr val="343A40"/>
                </a:solidFill>
                <a:latin typeface="Arial"/>
                <a:ea typeface="Arial"/>
              </a:rPr>
              <a:t>复工准备与安全确认</a:t>
            </a:r>
            <a:endParaRPr/>
          </a:p>
        </p:txBody>
      </p:sp>
      <p:sp>
        <p:nvSpPr>
          <p:cNvPr id="283" name="" descr="{&quot;isTemplate&quot;:true,&quot;type&quot;:&quot;text&quot;}"/>
          <p:cNvSpPr txBox="1"/>
          <p:nvPr/>
        </p:nvSpPr>
        <p:spPr>
          <a:xfrm rot="0" flipH="0" flipV="0">
            <a:off x="1562100" y="3695700"/>
            <a:ext cx="9134475" cy="200025"/>
          </a:xfrm>
          <a:prstGeom prst="rect"/>
        </p:spPr>
        <p:txBody>
          <a:bodyPr wrap="none" lIns="0" tIns="0" rIns="0" bIns="0"/>
          <a:p>
            <a:pPr>
              <a:lnSpc>
                <a:spcPct val="100000"/>
              </a:lnSpc>
            </a:pPr>
            <a:r>
              <a:rPr lang="zh-CN" sz="1275">
                <a:solidFill>
                  <a:srgbClr val="868E96"/>
                </a:solidFill>
                <a:latin typeface="Arial"/>
                <a:ea typeface="Arial"/>
              </a:rPr>
              <a:t>复工复产</a:t>
            </a:r>
            <a:r>
              <a:rPr lang="en-US" sz="1275">
                <a:solidFill>
                  <a:srgbClr val="868E96"/>
                </a:solidFill>
                <a:latin typeface="Arial"/>
                <a:ea typeface="Arial"/>
              </a:rPr>
              <a:t>"</a:t>
            </a:r>
            <a:r>
              <a:rPr lang="zh-CN" sz="1275">
                <a:solidFill>
                  <a:srgbClr val="868E96"/>
                </a:solidFill>
                <a:latin typeface="Arial"/>
                <a:ea typeface="Arial"/>
              </a:rPr>
              <a:t>六个一</a:t>
            </a:r>
            <a:r>
              <a:rPr lang="en-US" sz="1275">
                <a:solidFill>
                  <a:srgbClr val="868E96"/>
                </a:solidFill>
                <a:latin typeface="Arial"/>
                <a:ea typeface="Arial"/>
              </a:rPr>
              <a:t xml:space="preserve">" · </a:t>
            </a:r>
            <a:r>
              <a:rPr lang="zh-CN" sz="1275">
                <a:solidFill>
                  <a:srgbClr val="868E96"/>
                </a:solidFill>
                <a:latin typeface="Arial"/>
                <a:ea typeface="Arial"/>
              </a:rPr>
              <a:t>装置开车条件确认</a:t>
            </a:r>
            <a:r>
              <a:rPr lang="en-US" sz="1275">
                <a:solidFill>
                  <a:srgbClr val="868E96"/>
                </a:solidFill>
                <a:latin typeface="Arial"/>
                <a:ea typeface="Arial"/>
              </a:rPr>
              <a:t xml:space="preserve"> · </a:t>
            </a:r>
            <a:r>
              <a:rPr lang="zh-CN" sz="1275">
                <a:solidFill>
                  <a:srgbClr val="868E96"/>
                </a:solidFill>
                <a:latin typeface="Arial"/>
                <a:ea typeface="Arial"/>
              </a:rPr>
              <a:t>专项安全检查清单</a:t>
            </a:r>
            <a:endParaRPr/>
          </a:p>
        </p:txBody>
      </p:sp>
      <p:sp>
        <p:nvSpPr>
          <p:cNvPr id="284" name="" descr="{&quot;isTemplate&quot;:true,&quot;type&quot;:&quot;text&quot;}"/>
          <p:cNvSpPr txBox="1"/>
          <p:nvPr/>
        </p:nvSpPr>
        <p:spPr>
          <a:xfrm rot="0" flipH="0" flipV="0">
            <a:off x="10925175" y="3533775"/>
            <a:ext cx="600075" cy="209550"/>
          </a:xfrm>
          <a:prstGeom prst="rect"/>
        </p:spPr>
        <p:txBody>
          <a:bodyPr wrap="none" lIns="0" tIns="0" rIns="0" bIns="0"/>
          <a:p>
            <a:pPr>
              <a:lnSpc>
                <a:spcPct val="100000"/>
              </a:lnSpc>
            </a:pPr>
            <a:r>
              <a:rPr lang="en-US" sz="1350" b="1">
                <a:solidFill>
                  <a:srgbClr val="0B7285"/>
                </a:solidFill>
                <a:latin typeface="Arial"/>
                <a:ea typeface="Arial"/>
              </a:rPr>
              <a:t>P20–32</a:t>
            </a:r>
            <a:endParaRPr/>
          </a:p>
        </p:txBody>
      </p:sp>
      <p:sp>
        <p:nvSpPr>
          <p:cNvPr id="285" name=""/>
          <p:cNvSpPr/>
          <p:nvPr/>
        </p:nvSpPr>
        <p:spPr>
          <a:xfrm rot="0" flipH="0" flipV="0">
            <a:off x="666750" y="4343400"/>
            <a:ext cx="10858500" cy="657225"/>
          </a:xfrm>
          <a:custGeom>
            <a:pathLst>
              <a:path w="1140" h="69">
                <a:moveTo>
                  <a:pt x="0" y="68"/>
                </a:moveTo>
                <a:lnTo>
                  <a:pt x="1140" y="68"/>
                </a:lnTo>
                <a:lnTo>
                  <a:pt x="1140" y="69"/>
                </a:lnTo>
                <a:lnTo>
                  <a:pt x="0" y="69"/>
                </a:lnTo>
                <a:close/>
              </a:path>
            </a:pathLst>
          </a:custGeom>
          <a:solidFill>
            <a:srgbClr val="DEE2E6"/>
          </a:solidFill>
          <a:ln/>
        </p:spPr>
        <p:txBody>
          <a:bodyPr/>
          <a:p/>
        </p:txBody>
      </p:sp>
      <p:sp>
        <p:nvSpPr>
          <p:cNvPr id="286" name="" descr="{&quot;isTemplate&quot;:true,&quot;type&quot;:&quot;text&quot;}"/>
          <p:cNvSpPr txBox="1"/>
          <p:nvPr/>
        </p:nvSpPr>
        <p:spPr>
          <a:xfrm rot="0" flipH="0" flipV="0">
            <a:off x="666750" y="4381500"/>
            <a:ext cx="666750" cy="457200"/>
          </a:xfrm>
          <a:prstGeom prst="rect"/>
        </p:spPr>
        <p:txBody>
          <a:bodyPr wrap="none" lIns="0" tIns="0" rIns="0" bIns="0"/>
          <a:p>
            <a:pPr>
              <a:lnSpc>
                <a:spcPct val="100000"/>
              </a:lnSpc>
            </a:pPr>
            <a:r>
              <a:rPr lang="en-US" sz="3000" b="1">
                <a:solidFill>
                  <a:srgbClr val="E8590C"/>
                </a:solidFill>
                <a:latin typeface="Arial"/>
                <a:ea typeface="Arial"/>
              </a:rPr>
              <a:t>04</a:t>
            </a:r>
            <a:endParaRPr/>
          </a:p>
        </p:txBody>
      </p:sp>
      <p:sp>
        <p:nvSpPr>
          <p:cNvPr id="287" name="" descr="{&quot;isTemplate&quot;:true,&quot;type&quot;:&quot;text&quot;}"/>
          <p:cNvSpPr txBox="1"/>
          <p:nvPr/>
        </p:nvSpPr>
        <p:spPr>
          <a:xfrm rot="0" flipH="0" flipV="0">
            <a:off x="1562100" y="4343400"/>
            <a:ext cx="9134475" cy="285750"/>
          </a:xfrm>
          <a:prstGeom prst="rect"/>
        </p:spPr>
        <p:txBody>
          <a:bodyPr wrap="none" lIns="0" tIns="0" rIns="0" bIns="0"/>
          <a:p>
            <a:pPr>
              <a:lnSpc>
                <a:spcPct val="100000"/>
              </a:lnSpc>
            </a:pPr>
            <a:r>
              <a:rPr lang="zh-CN" sz="1875" b="1">
                <a:solidFill>
                  <a:srgbClr val="343A40"/>
                </a:solidFill>
                <a:latin typeface="Arial"/>
                <a:ea typeface="Arial"/>
              </a:rPr>
              <a:t>高风险作业管控</a:t>
            </a:r>
            <a:endParaRPr/>
          </a:p>
        </p:txBody>
      </p:sp>
      <p:sp>
        <p:nvSpPr>
          <p:cNvPr id="288" name="" descr="{&quot;isTemplate&quot;:true,&quot;type&quot;:&quot;text&quot;}"/>
          <p:cNvSpPr txBox="1"/>
          <p:nvPr/>
        </p:nvSpPr>
        <p:spPr>
          <a:xfrm rot="0" flipH="0" flipV="0">
            <a:off x="1562100" y="4667250"/>
            <a:ext cx="9134475" cy="200025"/>
          </a:xfrm>
          <a:prstGeom prst="rect"/>
        </p:spPr>
        <p:txBody>
          <a:bodyPr wrap="none" lIns="0" tIns="0" rIns="0" bIns="0"/>
          <a:p>
            <a:pPr>
              <a:lnSpc>
                <a:spcPct val="100000"/>
              </a:lnSpc>
            </a:pPr>
            <a:r>
              <a:rPr lang="zh-CN" sz="1275">
                <a:solidFill>
                  <a:srgbClr val="868E96"/>
                </a:solidFill>
                <a:latin typeface="Arial"/>
                <a:ea typeface="Arial"/>
              </a:rPr>
              <a:t>动火</a:t>
            </a:r>
            <a:r>
              <a:rPr lang="en-US" sz="1275">
                <a:solidFill>
                  <a:srgbClr val="868E96"/>
                </a:solidFill>
                <a:latin typeface="Arial"/>
                <a:ea typeface="Arial"/>
              </a:rPr>
              <a:t xml:space="preserve"> · </a:t>
            </a:r>
            <a:r>
              <a:rPr lang="zh-CN" sz="1275">
                <a:solidFill>
                  <a:srgbClr val="868E96"/>
                </a:solidFill>
                <a:latin typeface="Arial"/>
                <a:ea typeface="Arial"/>
              </a:rPr>
              <a:t>受限空间</a:t>
            </a:r>
            <a:r>
              <a:rPr lang="en-US" sz="1275">
                <a:solidFill>
                  <a:srgbClr val="868E96"/>
                </a:solidFill>
                <a:latin typeface="Arial"/>
                <a:ea typeface="Arial"/>
              </a:rPr>
              <a:t xml:space="preserve"> · </a:t>
            </a:r>
            <a:r>
              <a:rPr lang="zh-CN" sz="1275">
                <a:solidFill>
                  <a:srgbClr val="868E96"/>
                </a:solidFill>
                <a:latin typeface="Arial"/>
                <a:ea typeface="Arial"/>
              </a:rPr>
              <a:t>盲板抽堵</a:t>
            </a:r>
            <a:r>
              <a:rPr lang="en-US" sz="1275">
                <a:solidFill>
                  <a:srgbClr val="868E96"/>
                </a:solidFill>
                <a:latin typeface="Arial"/>
                <a:ea typeface="Arial"/>
              </a:rPr>
              <a:t xml:space="preserve"> · </a:t>
            </a:r>
            <a:r>
              <a:rPr lang="zh-CN" sz="1275">
                <a:solidFill>
                  <a:srgbClr val="868E96"/>
                </a:solidFill>
                <a:latin typeface="Arial"/>
                <a:ea typeface="Arial"/>
              </a:rPr>
              <a:t>承包商管理</a:t>
            </a:r>
            <a:r>
              <a:rPr lang="en-US" sz="1275">
                <a:solidFill>
                  <a:srgbClr val="868E96"/>
                </a:solidFill>
                <a:latin typeface="Arial"/>
                <a:ea typeface="Arial"/>
              </a:rPr>
              <a:t xml:space="preserve"> · </a:t>
            </a:r>
            <a:r>
              <a:rPr lang="zh-CN" sz="1275">
                <a:solidFill>
                  <a:srgbClr val="868E96"/>
                </a:solidFill>
                <a:latin typeface="Arial"/>
                <a:ea typeface="Arial"/>
              </a:rPr>
              <a:t>反应失控与静电防范</a:t>
            </a:r>
            <a:r>
              <a:rPr lang="en-US" sz="1275">
                <a:solidFill>
                  <a:srgbClr val="868E96"/>
                </a:solidFill>
                <a:latin typeface="Arial"/>
                <a:ea typeface="Arial"/>
              </a:rPr>
              <a:t xml:space="preserve"> · </a:t>
            </a:r>
            <a:r>
              <a:rPr lang="zh-CN" sz="1275">
                <a:solidFill>
                  <a:srgbClr val="868E96"/>
                </a:solidFill>
                <a:latin typeface="Arial"/>
                <a:ea typeface="Arial"/>
              </a:rPr>
              <a:t>科学施救</a:t>
            </a:r>
            <a:endParaRPr/>
          </a:p>
        </p:txBody>
      </p:sp>
      <p:sp>
        <p:nvSpPr>
          <p:cNvPr id="289" name="" descr="{&quot;isTemplate&quot;:true,&quot;type&quot;:&quot;text&quot;}"/>
          <p:cNvSpPr txBox="1"/>
          <p:nvPr/>
        </p:nvSpPr>
        <p:spPr>
          <a:xfrm rot="0" flipH="0" flipV="0">
            <a:off x="10925175" y="4505325"/>
            <a:ext cx="600075" cy="209550"/>
          </a:xfrm>
          <a:prstGeom prst="rect"/>
        </p:spPr>
        <p:txBody>
          <a:bodyPr wrap="none" lIns="0" tIns="0" rIns="0" bIns="0"/>
          <a:p>
            <a:pPr>
              <a:lnSpc>
                <a:spcPct val="100000"/>
              </a:lnSpc>
            </a:pPr>
            <a:r>
              <a:rPr lang="en-US" sz="1350" b="1">
                <a:solidFill>
                  <a:srgbClr val="0B7285"/>
                </a:solidFill>
                <a:latin typeface="Arial"/>
                <a:ea typeface="Arial"/>
              </a:rPr>
              <a:t>P33–43</a:t>
            </a:r>
            <a:endParaRPr/>
          </a:p>
        </p:txBody>
      </p:sp>
      <p:sp>
        <p:nvSpPr>
          <p:cNvPr id="290" name=""/>
          <p:cNvSpPr/>
          <p:nvPr/>
        </p:nvSpPr>
        <p:spPr>
          <a:xfrm rot="0" flipH="0" flipV="0">
            <a:off x="666750" y="5314950"/>
            <a:ext cx="10858500" cy="657225"/>
          </a:xfrm>
          <a:custGeom>
            <a:pathLst>
              <a:path w="1140" h="69">
                <a:moveTo>
                  <a:pt x="0" y="68"/>
                </a:moveTo>
                <a:lnTo>
                  <a:pt x="1140" y="68"/>
                </a:lnTo>
                <a:lnTo>
                  <a:pt x="1140" y="69"/>
                </a:lnTo>
                <a:lnTo>
                  <a:pt x="0" y="69"/>
                </a:lnTo>
                <a:close/>
              </a:path>
            </a:pathLst>
          </a:custGeom>
          <a:solidFill>
            <a:srgbClr val="DEE2E6"/>
          </a:solidFill>
          <a:ln/>
        </p:spPr>
        <p:txBody>
          <a:bodyPr/>
          <a:p/>
        </p:txBody>
      </p:sp>
      <p:sp>
        <p:nvSpPr>
          <p:cNvPr id="291" name="" descr="{&quot;isTemplate&quot;:true,&quot;type&quot;:&quot;text&quot;}"/>
          <p:cNvSpPr txBox="1"/>
          <p:nvPr/>
        </p:nvSpPr>
        <p:spPr>
          <a:xfrm rot="0" flipH="0" flipV="0">
            <a:off x="666750" y="5353050"/>
            <a:ext cx="666750" cy="457200"/>
          </a:xfrm>
          <a:prstGeom prst="rect"/>
        </p:spPr>
        <p:txBody>
          <a:bodyPr wrap="none" lIns="0" tIns="0" rIns="0" bIns="0"/>
          <a:p>
            <a:pPr>
              <a:lnSpc>
                <a:spcPct val="100000"/>
              </a:lnSpc>
            </a:pPr>
            <a:r>
              <a:rPr lang="en-US" sz="3000" b="1">
                <a:solidFill>
                  <a:srgbClr val="E8590C"/>
                </a:solidFill>
                <a:latin typeface="Arial"/>
                <a:ea typeface="Arial"/>
              </a:rPr>
              <a:t>05</a:t>
            </a:r>
            <a:endParaRPr/>
          </a:p>
        </p:txBody>
      </p:sp>
      <p:sp>
        <p:nvSpPr>
          <p:cNvPr id="292" name="" descr="{&quot;isTemplate&quot;:true,&quot;type&quot;:&quot;text&quot;}"/>
          <p:cNvSpPr txBox="1"/>
          <p:nvPr/>
        </p:nvSpPr>
        <p:spPr>
          <a:xfrm rot="0" flipH="0" flipV="0">
            <a:off x="1562100" y="5314950"/>
            <a:ext cx="9134475" cy="285750"/>
          </a:xfrm>
          <a:prstGeom prst="rect"/>
        </p:spPr>
        <p:txBody>
          <a:bodyPr wrap="none" lIns="0" tIns="0" rIns="0" bIns="0"/>
          <a:p>
            <a:pPr>
              <a:lnSpc>
                <a:spcPct val="100000"/>
              </a:lnSpc>
            </a:pPr>
            <a:r>
              <a:rPr lang="zh-CN" sz="1875" b="1">
                <a:solidFill>
                  <a:srgbClr val="343A40"/>
                </a:solidFill>
                <a:latin typeface="Arial"/>
                <a:ea typeface="Arial"/>
              </a:rPr>
              <a:t>责任、应急与学以致用</a:t>
            </a:r>
            <a:endParaRPr/>
          </a:p>
        </p:txBody>
      </p:sp>
      <p:sp>
        <p:nvSpPr>
          <p:cNvPr id="293" name="" descr="{&quot;isTemplate&quot;:true,&quot;type&quot;:&quot;text&quot;}"/>
          <p:cNvSpPr txBox="1"/>
          <p:nvPr/>
        </p:nvSpPr>
        <p:spPr>
          <a:xfrm rot="0" flipH="0" flipV="0">
            <a:off x="1562100" y="5638800"/>
            <a:ext cx="9134475" cy="200025"/>
          </a:xfrm>
          <a:prstGeom prst="rect"/>
        </p:spPr>
        <p:txBody>
          <a:bodyPr wrap="none" lIns="0" tIns="0" rIns="0" bIns="0"/>
          <a:p>
            <a:pPr>
              <a:lnSpc>
                <a:spcPct val="100000"/>
              </a:lnSpc>
            </a:pPr>
            <a:r>
              <a:rPr lang="zh-CN" sz="1275">
                <a:solidFill>
                  <a:srgbClr val="868E96"/>
                </a:solidFill>
                <a:latin typeface="Arial"/>
                <a:ea typeface="Arial"/>
              </a:rPr>
              <a:t>责任落实</a:t>
            </a:r>
            <a:r>
              <a:rPr lang="en-US" sz="1275">
                <a:solidFill>
                  <a:srgbClr val="868E96"/>
                </a:solidFill>
                <a:latin typeface="Arial"/>
                <a:ea typeface="Arial"/>
              </a:rPr>
              <a:t xml:space="preserve"> · </a:t>
            </a:r>
            <a:r>
              <a:rPr lang="zh-CN" sz="1275">
                <a:solidFill>
                  <a:srgbClr val="868E96"/>
                </a:solidFill>
                <a:latin typeface="Arial"/>
                <a:ea typeface="Arial"/>
              </a:rPr>
              <a:t>重大隐患判定</a:t>
            </a:r>
            <a:r>
              <a:rPr lang="en-US" sz="1275">
                <a:solidFill>
                  <a:srgbClr val="868E96"/>
                </a:solidFill>
                <a:latin typeface="Arial"/>
                <a:ea typeface="Arial"/>
              </a:rPr>
              <a:t xml:space="preserve"> · </a:t>
            </a:r>
            <a:r>
              <a:rPr lang="zh-CN" sz="1275">
                <a:solidFill>
                  <a:srgbClr val="868E96"/>
                </a:solidFill>
                <a:latin typeface="Arial"/>
                <a:ea typeface="Arial"/>
              </a:rPr>
              <a:t>应急处置卡</a:t>
            </a:r>
            <a:r>
              <a:rPr lang="en-US" sz="1275">
                <a:solidFill>
                  <a:srgbClr val="868E96"/>
                </a:solidFill>
                <a:latin typeface="Arial"/>
                <a:ea typeface="Arial"/>
              </a:rPr>
              <a:t xml:space="preserve"> · </a:t>
            </a:r>
            <a:r>
              <a:rPr lang="zh-CN" sz="1275">
                <a:solidFill>
                  <a:srgbClr val="868E96"/>
                </a:solidFill>
                <a:latin typeface="Arial"/>
                <a:ea typeface="Arial"/>
              </a:rPr>
              <a:t>随堂测验</a:t>
            </a:r>
            <a:r>
              <a:rPr lang="en-US" sz="1275">
                <a:solidFill>
                  <a:srgbClr val="868E96"/>
                </a:solidFill>
                <a:latin typeface="Arial"/>
                <a:ea typeface="Arial"/>
              </a:rPr>
              <a:t xml:space="preserve"> · </a:t>
            </a:r>
            <a:r>
              <a:rPr lang="zh-CN" sz="1275">
                <a:solidFill>
                  <a:srgbClr val="868E96"/>
                </a:solidFill>
                <a:latin typeface="Arial"/>
                <a:ea typeface="Arial"/>
              </a:rPr>
              <a:t>复工自查与承诺</a:t>
            </a:r>
            <a:endParaRPr/>
          </a:p>
        </p:txBody>
      </p:sp>
      <p:sp>
        <p:nvSpPr>
          <p:cNvPr id="294" name="" descr="{&quot;isTemplate&quot;:true,&quot;type&quot;:&quot;text&quot;}"/>
          <p:cNvSpPr txBox="1"/>
          <p:nvPr/>
        </p:nvSpPr>
        <p:spPr>
          <a:xfrm rot="0" flipH="0" flipV="0">
            <a:off x="10925175" y="5476875"/>
            <a:ext cx="600075" cy="209550"/>
          </a:xfrm>
          <a:prstGeom prst="rect"/>
        </p:spPr>
        <p:txBody>
          <a:bodyPr wrap="none" lIns="0" tIns="0" rIns="0" bIns="0"/>
          <a:p>
            <a:pPr>
              <a:lnSpc>
                <a:spcPct val="100000"/>
              </a:lnSpc>
            </a:pPr>
            <a:r>
              <a:rPr lang="en-US" sz="1350" b="1">
                <a:solidFill>
                  <a:srgbClr val="0B7285"/>
                </a:solidFill>
                <a:latin typeface="Arial"/>
                <a:ea typeface="Arial"/>
              </a:rPr>
              <a:t>P44–55</a:t>
            </a:r>
            <a:endParaRPr/>
          </a:p>
        </p:txBody>
      </p:sp>
      <p:sp>
        <p:nvSpPr>
          <p:cNvPr id="295"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02 / 55</a:t>
            </a:r>
            <a:endParaRPr/>
          </a:p>
        </p:txBody>
      </p:sp>
    </p:spTree>
  </p:cSld>
</p:sld>
</file>

<file path=ppt/slides/slide3.xml><?xml version="1.0" encoding="utf-8"?>
<p:sld xmlns:p="http://schemas.openxmlformats.org/presentationml/2006/main" xmlns:a="http://schemas.openxmlformats.org/drawingml/2006/main">
  <p:cSld>
    <p:spTree>
      <p:nvGrpSpPr>
        <p:cNvPr id="539" name="" descr="&lt;Slide style={{ width: 1280, height: 720, background: '#0B7285', padding: 0, fontFamily: 'Arial, &quot;Microsoft YaHei&quot;, &quot;PingFang SC&quot;, sans-serif', position: 'relative' }}&gt;&#10;    &lt;Box style={{ position: 'absolute', top: 0, left: 0, right: 0, height: 10, background: '#E8590C' }} /&gt;&#10;    &lt;Text style={{ position: 'absolute', top: 60, left: 80, fontSize: 150, fontWeight: 'bold', color: '#FFA94D', lineHeight: 1 }}&gt;01&lt;/Text&gt;&#10;    &lt;Box style={{ position: 'absolute', top: 250, left: 84, right: 84 }}&gt;&#10;        &lt;Text style={{ fontSize: 52, fontWeight: 'bold', color: '#FFFFFF' }}&gt;收心归位&lt;/Text&gt;&#10;        &lt;Text style={{ fontSize: 24, color: '#CFE8EE', marginTop: 18, lineHeight: 1.6 }}&gt;化工装置停了七天：人歇了，物料还在釜里、罐里、管线里。&lt;/Text&gt;&#10;        &lt;Text style={{ fontSize: 24, color: '#CFE8EE', lineHeight: 1.6 }}&gt;节后第一周，是化工企业全年风险最集中的时段之一。&lt;/Text&gt;&#10;    &lt;/Box&gt;&#10;    &lt;Box style={{ position: 'absolute', left: 84, right: 84, bottom: 70, background: '#FFFFFF', padding: '16px 24px' }}&gt;&#10;        &lt;Text style={{ fontSize: 21, color: '#0B7285', fontWeight: 'bold' }}&gt;本章内容：三重叠加风险 · 假期综合征 · 四种&quot;我以为&quot; · 岗位收心三步法 · 重点人群清单&lt;/Text&gt;&#10;    &lt;/Box&gt;&#10;    &lt;Text style={{ position: 'absolute', right: 70, bottom: 26, fontSize: 14, color: '#CFE8EE' }}&gt;03 / 55&lt;/Text&gt;&#10;&lt;/Slide&gt;&#10;"/>
        <p:cNvGrpSpPr/>
        <p:nvPr/>
      </p:nvGrpSpPr>
      <p:grpSpPr>
        <a:xfrm>
          <a:off x="0" y="0"/>
          <a:ext cx="0" cy="0"/>
          <a:chOff x="0" y="0"/>
          <a:chExt cx="0" cy="0"/>
        </a:xfrm>
      </p:grpSpPr>
      <p:sp>
        <p:nvSpPr>
          <p:cNvPr id="540" name=""/>
          <p:cNvSpPr/>
          <p:nvPr/>
        </p:nvSpPr>
        <p:spPr>
          <a:xfrm rot="0" flipH="0" flipV="0">
            <a:off x="0" y="0"/>
            <a:ext cx="12192000" cy="6858000"/>
          </a:xfrm>
          <a:prstGeom prst="rect">
            <a:avLst/>
          </a:prstGeom>
          <a:solidFill>
            <a:srgbClr val="0B7285"/>
          </a:solidFill>
          <a:ln/>
        </p:spPr>
        <p:txBody>
          <a:bodyPr/>
          <a:p/>
        </p:txBody>
      </p:sp>
      <p:sp>
        <p:nvSpPr>
          <p:cNvPr id="541" name=""/>
          <p:cNvSpPr/>
          <p:nvPr/>
        </p:nvSpPr>
        <p:spPr>
          <a:xfrm rot="0" flipH="0" flipV="0">
            <a:off x="0" y="0"/>
            <a:ext cx="12192000" cy="95250"/>
          </a:xfrm>
          <a:prstGeom prst="rect">
            <a:avLst/>
          </a:prstGeom>
          <a:solidFill>
            <a:srgbClr val="E8590C"/>
          </a:solidFill>
          <a:ln/>
        </p:spPr>
        <p:txBody>
          <a:bodyPr/>
          <a:p/>
        </p:txBody>
      </p:sp>
      <p:sp>
        <p:nvSpPr>
          <p:cNvPr id="542" name="" descr="{&quot;isTemplate&quot;:true,&quot;type&quot;:&quot;text&quot;}"/>
          <p:cNvSpPr txBox="1"/>
          <p:nvPr/>
        </p:nvSpPr>
        <p:spPr>
          <a:xfrm rot="0" flipH="0" flipV="0">
            <a:off x="762000" y="571500"/>
            <a:ext cx="1590675" cy="1714500"/>
          </a:xfrm>
          <a:prstGeom prst="rect"/>
        </p:spPr>
        <p:txBody>
          <a:bodyPr wrap="none" lIns="0" tIns="0" rIns="0" bIns="0"/>
          <a:p>
            <a:pPr>
              <a:lnSpc>
                <a:spcPct val="100000"/>
              </a:lnSpc>
            </a:pPr>
            <a:r>
              <a:rPr lang="en-US" sz="11250" b="1">
                <a:solidFill>
                  <a:srgbClr val="FFA94D"/>
                </a:solidFill>
                <a:latin typeface="Arial"/>
                <a:ea typeface="Arial"/>
              </a:rPr>
              <a:t>01</a:t>
            </a:r>
            <a:endParaRPr/>
          </a:p>
        </p:txBody>
      </p:sp>
      <p:sp>
        <p:nvSpPr>
          <p:cNvPr id="543" name="" descr="{&quot;isTemplate&quot;:true,&quot;type&quot;:&quot;text&quot;}"/>
          <p:cNvSpPr txBox="1"/>
          <p:nvPr/>
        </p:nvSpPr>
        <p:spPr>
          <a:xfrm rot="0" flipH="0" flipV="0">
            <a:off x="800100" y="2381250"/>
            <a:ext cx="10591800" cy="600075"/>
          </a:xfrm>
          <a:prstGeom prst="rect"/>
        </p:spPr>
        <p:txBody>
          <a:bodyPr wrap="none" lIns="0" tIns="0" rIns="0" bIns="0"/>
          <a:p>
            <a:pPr>
              <a:lnSpc>
                <a:spcPct val="100000"/>
              </a:lnSpc>
            </a:pPr>
            <a:r>
              <a:rPr lang="zh-CN" sz="3900" b="1">
                <a:solidFill>
                  <a:srgbClr val="FFFFFF"/>
                </a:solidFill>
                <a:latin typeface="Arial"/>
                <a:ea typeface="Arial"/>
              </a:rPr>
              <a:t>收心归位</a:t>
            </a:r>
            <a:endParaRPr/>
          </a:p>
        </p:txBody>
      </p:sp>
      <p:sp>
        <p:nvSpPr>
          <p:cNvPr id="544" name="" descr="{&quot;isTemplate&quot;:true,&quot;type&quot;:&quot;text&quot;}"/>
          <p:cNvSpPr txBox="1"/>
          <p:nvPr/>
        </p:nvSpPr>
        <p:spPr>
          <a:xfrm rot="0" flipH="0" flipV="0">
            <a:off x="800100" y="3152775"/>
            <a:ext cx="10591800" cy="447675"/>
          </a:xfrm>
          <a:prstGeom prst="rect"/>
        </p:spPr>
        <p:txBody>
          <a:bodyPr wrap="none" lIns="0" tIns="0" rIns="0" bIns="0"/>
          <a:p>
            <a:pPr>
              <a:lnSpc>
                <a:spcPct val="160000"/>
              </a:lnSpc>
            </a:pPr>
            <a:r>
              <a:rPr lang="zh-CN" sz="1800">
                <a:solidFill>
                  <a:srgbClr val="CFE8EE"/>
                </a:solidFill>
                <a:latin typeface="Arial"/>
                <a:ea typeface="Arial"/>
              </a:rPr>
              <a:t>化工装置停了七天：人歇了，物料还在釜里、罐里、管线里。</a:t>
            </a:r>
            <a:endParaRPr/>
          </a:p>
        </p:txBody>
      </p:sp>
      <p:sp>
        <p:nvSpPr>
          <p:cNvPr id="545" name="" descr="{&quot;isTemplate&quot;:true,&quot;type&quot;:&quot;text&quot;}"/>
          <p:cNvSpPr txBox="1"/>
          <p:nvPr/>
        </p:nvSpPr>
        <p:spPr>
          <a:xfrm rot="0" flipH="0" flipV="0">
            <a:off x="800100" y="3600450"/>
            <a:ext cx="10591800" cy="447675"/>
          </a:xfrm>
          <a:prstGeom prst="rect"/>
        </p:spPr>
        <p:txBody>
          <a:bodyPr wrap="none" lIns="0" tIns="0" rIns="0" bIns="0"/>
          <a:p>
            <a:pPr>
              <a:lnSpc>
                <a:spcPct val="160000"/>
              </a:lnSpc>
            </a:pPr>
            <a:r>
              <a:rPr lang="zh-CN" sz="1800">
                <a:solidFill>
                  <a:srgbClr val="CFE8EE"/>
                </a:solidFill>
                <a:latin typeface="Arial"/>
                <a:ea typeface="Arial"/>
              </a:rPr>
              <a:t>节后第一周，是化工企业全年风险最集中的时段之一。</a:t>
            </a:r>
            <a:endParaRPr/>
          </a:p>
        </p:txBody>
      </p:sp>
      <p:sp>
        <p:nvSpPr>
          <p:cNvPr id="546" name=""/>
          <p:cNvSpPr/>
          <p:nvPr/>
        </p:nvSpPr>
        <p:spPr>
          <a:xfrm rot="0" flipH="0" flipV="0">
            <a:off x="800100" y="5638800"/>
            <a:ext cx="10591800" cy="552450"/>
          </a:xfrm>
          <a:prstGeom prst="rect">
            <a:avLst/>
          </a:prstGeom>
          <a:solidFill>
            <a:srgbClr val="FFFFFF"/>
          </a:solidFill>
          <a:ln/>
        </p:spPr>
        <p:txBody>
          <a:bodyPr/>
          <a:p/>
        </p:txBody>
      </p:sp>
      <p:sp>
        <p:nvSpPr>
          <p:cNvPr id="547" name="" descr="{&quot;isTemplate&quot;:true,&quot;type&quot;:&quot;text&quot;}"/>
          <p:cNvSpPr txBox="1"/>
          <p:nvPr/>
        </p:nvSpPr>
        <p:spPr>
          <a:xfrm rot="0" flipH="0" flipV="0">
            <a:off x="1028700" y="5791200"/>
            <a:ext cx="10134600" cy="247650"/>
          </a:xfrm>
          <a:prstGeom prst="rect"/>
        </p:spPr>
        <p:txBody>
          <a:bodyPr wrap="none" lIns="0" tIns="0" rIns="0" bIns="0"/>
          <a:p>
            <a:pPr>
              <a:lnSpc>
                <a:spcPct val="100000"/>
              </a:lnSpc>
            </a:pPr>
            <a:r>
              <a:rPr lang="zh-CN" sz="1575" b="1">
                <a:solidFill>
                  <a:srgbClr val="0B7285"/>
                </a:solidFill>
                <a:latin typeface="Arial"/>
                <a:ea typeface="Arial"/>
              </a:rPr>
              <a:t>本章内容：三重叠加风险</a:t>
            </a:r>
            <a:r>
              <a:rPr lang="en-US" sz="1575" b="1">
                <a:solidFill>
                  <a:srgbClr val="0B7285"/>
                </a:solidFill>
                <a:latin typeface="Arial"/>
                <a:ea typeface="Arial"/>
              </a:rPr>
              <a:t xml:space="preserve"> · </a:t>
            </a:r>
            <a:r>
              <a:rPr lang="zh-CN" sz="1575" b="1">
                <a:solidFill>
                  <a:srgbClr val="0B7285"/>
                </a:solidFill>
                <a:latin typeface="Arial"/>
                <a:ea typeface="Arial"/>
              </a:rPr>
              <a:t>假期综合征</a:t>
            </a:r>
            <a:r>
              <a:rPr lang="en-US" sz="1575" b="1">
                <a:solidFill>
                  <a:srgbClr val="0B7285"/>
                </a:solidFill>
                <a:latin typeface="Arial"/>
                <a:ea typeface="Arial"/>
              </a:rPr>
              <a:t xml:space="preserve"> · </a:t>
            </a:r>
            <a:r>
              <a:rPr lang="zh-CN" sz="1575" b="1">
                <a:solidFill>
                  <a:srgbClr val="0B7285"/>
                </a:solidFill>
                <a:latin typeface="Arial"/>
                <a:ea typeface="Arial"/>
              </a:rPr>
              <a:t>四种</a:t>
            </a:r>
            <a:r>
              <a:rPr lang="en-US" sz="1575" b="1">
                <a:solidFill>
                  <a:srgbClr val="0B7285"/>
                </a:solidFill>
                <a:latin typeface="Arial"/>
                <a:ea typeface="Arial"/>
              </a:rPr>
              <a:t>"</a:t>
            </a:r>
            <a:r>
              <a:rPr lang="zh-CN" sz="1575" b="1">
                <a:solidFill>
                  <a:srgbClr val="0B7285"/>
                </a:solidFill>
                <a:latin typeface="Arial"/>
                <a:ea typeface="Arial"/>
              </a:rPr>
              <a:t>我以为</a:t>
            </a:r>
            <a:r>
              <a:rPr lang="en-US" sz="1575" b="1">
                <a:solidFill>
                  <a:srgbClr val="0B7285"/>
                </a:solidFill>
                <a:latin typeface="Arial"/>
                <a:ea typeface="Arial"/>
              </a:rPr>
              <a:t xml:space="preserve">" · </a:t>
            </a:r>
            <a:r>
              <a:rPr lang="zh-CN" sz="1575" b="1">
                <a:solidFill>
                  <a:srgbClr val="0B7285"/>
                </a:solidFill>
                <a:latin typeface="Arial"/>
                <a:ea typeface="Arial"/>
              </a:rPr>
              <a:t>岗位收心三步法</a:t>
            </a:r>
            <a:r>
              <a:rPr lang="en-US" sz="1575" b="1">
                <a:solidFill>
                  <a:srgbClr val="0B7285"/>
                </a:solidFill>
                <a:latin typeface="Arial"/>
                <a:ea typeface="Arial"/>
              </a:rPr>
              <a:t xml:space="preserve"> · </a:t>
            </a:r>
            <a:r>
              <a:rPr lang="zh-CN" sz="1575" b="1">
                <a:solidFill>
                  <a:srgbClr val="0B7285"/>
                </a:solidFill>
                <a:latin typeface="Arial"/>
                <a:ea typeface="Arial"/>
              </a:rPr>
              <a:t>重点人群清单</a:t>
            </a:r>
            <a:endParaRPr/>
          </a:p>
        </p:txBody>
      </p:sp>
      <p:sp>
        <p:nvSpPr>
          <p:cNvPr id="548" name="" descr="{&quot;isTemplate&quot;:true,&quot;type&quot;:&quot;text&quot;}"/>
          <p:cNvSpPr txBox="1"/>
          <p:nvPr/>
        </p:nvSpPr>
        <p:spPr>
          <a:xfrm rot="0" flipH="0" flipV="0">
            <a:off x="11115675" y="6448425"/>
            <a:ext cx="409575" cy="161925"/>
          </a:xfrm>
          <a:prstGeom prst="rect"/>
        </p:spPr>
        <p:txBody>
          <a:bodyPr wrap="none" lIns="0" tIns="0" rIns="0" bIns="0"/>
          <a:p>
            <a:pPr>
              <a:lnSpc>
                <a:spcPct val="100000"/>
              </a:lnSpc>
            </a:pPr>
            <a:r>
              <a:rPr lang="en-US" sz="1050">
                <a:solidFill>
                  <a:srgbClr val="CFE8EE"/>
                </a:solidFill>
                <a:latin typeface="Arial"/>
                <a:ea typeface="Arial"/>
              </a:rPr>
              <a:t>03 / 55</a:t>
            </a:r>
            <a:endParaRPr/>
          </a:p>
        </p:txBody>
      </p:sp>
    </p:spTree>
  </p:cSld>
</p:sld>
</file>

<file path=ppt/slides/slide4.xml><?xml version="1.0" encoding="utf-8"?>
<p:sld xmlns:p="http://schemas.openxmlformats.org/presentationml/2006/main" xmlns:a="http://schemas.openxmlformats.org/drawingml/2006/main">
  <p:cSld>
    <p:spTree>
      <p:nvGrpSpPr>
        <p:cNvPr id="812" name="" descr="&lt;Slide style={{ width: 1280, height: 720, background: '#FFFFFF', padding: 0, fontFamily: 'Arial, &quot;Microsoft YaHei&quot;, &quot;PingFang SC&quot;, sans-serif', position: 'relative' }}&gt;&#10;    &lt;Text style={{ position: 'absolute', top: 16, right: 70, fontSize: 14, color: '#868E96' }}&gt;01 · 收心归位&lt;/Text&gt;&#10;    &lt;Box style={{ position: 'absolute', top: 44, left: 70, right: 70 }}&gt;&#10;        &lt;Text style={{ fontSize: 32, fontWeight: 'bold', color: '#0B7285' }}&gt;化工企业节后&quot;三重叠加&quot;风险&lt;/Text&gt;&#10;        &lt;Box style={{ width: '100%', height: 1, background: '#DEE2E6', marginTop: 10 }} /&gt;&#10;    &lt;/Box&gt;&#10;    &lt;Box style={{ position: 'absolute', top: 128, left: 70, right: 70, bottom: 96, flexDirection: 'row', gap: 20 }}&gt;&#10;        {[&#10;            ['人的状态错位', '#E8590C', '作息颠倒、酒局未散、心还在假期。操作工盯错液位、看错阀位、抄错分析单——化工操作差一个小数点就是事故。'],&#10;            ['设备的状态错位', '#0B7285', '设备静置七天：润滑油回流、仪表漂移、阀门卡涩、法兰垫片应力变化、保温层受潮，静设备里物料可能已聚合、结晶、腐败产气。'],&#10;            ['管理的状态错位', '#C92A2A', '管理人员未到位、交接班走过场、作业审批&quot;图快&quot;；承包商节后抢进度，未交底就开工——管理缺口最先在节后出现。'],&#10;        ].map((it) =&gt; (&#10;            &lt;Box key={it[0]} style={{ flex: 1, background: '#F1F3F5', borderTop: `4px solid ${it[1]}`, padding: 20 }}&gt;&#10;                &lt;Text style={{ fontSize: 24, fontWeight: 'bold', color: it[1] }}&gt;{it[0]}&lt;/Text&gt;&#10;                &lt;Text style={{ fontSize: 20, color: '#343A40', lineHeight: 1.6, marginTop: 12 }}&gt;{it[2]}&lt;/Text&gt;&#10;            &lt;/Box&gt;&#10;        ))}&#10;    &lt;/Box&gt;&#10;    &lt;Box style={{ position: 'absolute', left: 70, right: 70, bottom: 30, background: '#F1F3F5', borderLeft: '4px solid #E8590C', padding: '12px 20px' }}&gt;&#10;        &lt;Text style={{ fontSize: 20, color: '#343A40' }}&gt;&lt;span style={{ fontWeight: 'bold', color: '#C92A2A' }}&gt;化工特殊性：&lt;/span&gt;化工是流程工业，一个岗位失守会沿流程放大——这正是节后必须&quot;先收心、后开车&quot;的原因。&lt;/Text&gt;&#10;    &lt;/Box&gt;&#10;    &lt;Text style={{ position: 'absolute', right: 70, bottom: 24, fontSize: 14, color: '#868E96' }}&gt;04 / 55&lt;/Text&gt;&#10;&lt;/Slide&gt;&#10;"/>
        <p:cNvGrpSpPr/>
        <p:nvPr/>
      </p:nvGrpSpPr>
      <p:grpSpPr>
        <a:xfrm>
          <a:off x="0" y="0"/>
          <a:ext cx="0" cy="0"/>
          <a:chOff x="0" y="0"/>
          <a:chExt cx="0" cy="0"/>
        </a:xfrm>
      </p:grpSpPr>
      <p:sp>
        <p:nvSpPr>
          <p:cNvPr id="813" name=""/>
          <p:cNvSpPr/>
          <p:nvPr/>
        </p:nvSpPr>
        <p:spPr>
          <a:xfrm rot="0" flipH="0" flipV="0">
            <a:off x="0" y="0"/>
            <a:ext cx="12192000" cy="6858000"/>
          </a:xfrm>
          <a:prstGeom prst="rect">
            <a:avLst/>
          </a:prstGeom>
          <a:solidFill>
            <a:srgbClr val="FFFFFF"/>
          </a:solidFill>
          <a:ln/>
        </p:spPr>
        <p:txBody>
          <a:bodyPr/>
          <a:p/>
        </p:txBody>
      </p:sp>
      <p:sp>
        <p:nvSpPr>
          <p:cNvPr id="814"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01 · </a:t>
            </a:r>
            <a:r>
              <a:rPr lang="zh-CN" sz="1050">
                <a:solidFill>
                  <a:srgbClr val="868E96"/>
                </a:solidFill>
                <a:latin typeface="Arial"/>
                <a:ea typeface="Arial"/>
              </a:rPr>
              <a:t>收心归位</a:t>
            </a:r>
            <a:endParaRPr/>
          </a:p>
        </p:txBody>
      </p:sp>
      <p:sp>
        <p:nvSpPr>
          <p:cNvPr id="815"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化工企业节后</a:t>
            </a:r>
            <a:r>
              <a:rPr lang="en-US" sz="2400" b="1">
                <a:solidFill>
                  <a:srgbClr val="0B7285"/>
                </a:solidFill>
                <a:latin typeface="Arial"/>
                <a:ea typeface="Arial"/>
              </a:rPr>
              <a:t>"</a:t>
            </a:r>
            <a:r>
              <a:rPr lang="zh-CN" sz="2400" b="1">
                <a:solidFill>
                  <a:srgbClr val="0B7285"/>
                </a:solidFill>
                <a:latin typeface="Arial"/>
                <a:ea typeface="Arial"/>
              </a:rPr>
              <a:t>三重叠加</a:t>
            </a:r>
            <a:r>
              <a:rPr lang="en-US" sz="2400" b="1">
                <a:solidFill>
                  <a:srgbClr val="0B7285"/>
                </a:solidFill>
                <a:latin typeface="Arial"/>
                <a:ea typeface="Arial"/>
              </a:rPr>
              <a:t>"</a:t>
            </a:r>
            <a:r>
              <a:rPr lang="zh-CN" sz="2400" b="1">
                <a:solidFill>
                  <a:srgbClr val="0B7285"/>
                </a:solidFill>
                <a:latin typeface="Arial"/>
                <a:ea typeface="Arial"/>
              </a:rPr>
              <a:t>风险</a:t>
            </a:r>
            <a:endParaRPr/>
          </a:p>
        </p:txBody>
      </p:sp>
      <p:sp>
        <p:nvSpPr>
          <p:cNvPr id="816" name=""/>
          <p:cNvSpPr/>
          <p:nvPr/>
        </p:nvSpPr>
        <p:spPr>
          <a:xfrm rot="0" flipH="0" flipV="0">
            <a:off x="666750" y="885825"/>
            <a:ext cx="10858500" cy="9525"/>
          </a:xfrm>
          <a:prstGeom prst="rect">
            <a:avLst/>
          </a:prstGeom>
          <a:solidFill>
            <a:srgbClr val="DEE2E6"/>
          </a:solidFill>
          <a:ln/>
        </p:spPr>
        <p:txBody>
          <a:bodyPr/>
          <a:p/>
        </p:txBody>
      </p:sp>
      <p:sp>
        <p:nvSpPr>
          <p:cNvPr id="817" name=""/>
          <p:cNvSpPr/>
          <p:nvPr/>
        </p:nvSpPr>
        <p:spPr>
          <a:xfrm rot="0" flipH="0" flipV="0">
            <a:off x="666750" y="1257300"/>
            <a:ext cx="3495675" cy="4724400"/>
          </a:xfrm>
          <a:prstGeom prst="rect">
            <a:avLst/>
          </a:prstGeom>
          <a:solidFill>
            <a:srgbClr val="F1F3F5"/>
          </a:solidFill>
          <a:ln/>
        </p:spPr>
        <p:txBody>
          <a:bodyPr/>
          <a:p/>
        </p:txBody>
      </p:sp>
      <p:sp>
        <p:nvSpPr>
          <p:cNvPr id="818" name=""/>
          <p:cNvSpPr/>
          <p:nvPr/>
        </p:nvSpPr>
        <p:spPr>
          <a:xfrm rot="0" flipH="0" flipV="0">
            <a:off x="666750" y="1219200"/>
            <a:ext cx="3495675" cy="4762500"/>
          </a:xfrm>
          <a:custGeom>
            <a:pathLst>
              <a:path w="367" h="500">
                <a:moveTo>
                  <a:pt x="0" y="0"/>
                </a:moveTo>
                <a:lnTo>
                  <a:pt x="367" y="0"/>
                </a:lnTo>
                <a:lnTo>
                  <a:pt x="367" y="4"/>
                </a:lnTo>
                <a:lnTo>
                  <a:pt x="0" y="4"/>
                </a:lnTo>
                <a:close/>
              </a:path>
            </a:pathLst>
          </a:custGeom>
          <a:solidFill>
            <a:srgbClr val="E8590C"/>
          </a:solidFill>
          <a:ln/>
        </p:spPr>
        <p:txBody>
          <a:bodyPr/>
          <a:p/>
        </p:txBody>
      </p:sp>
      <p:sp>
        <p:nvSpPr>
          <p:cNvPr id="819" name="" descr="{&quot;isTemplate&quot;:true,&quot;type&quot;:&quot;text&quot;}"/>
          <p:cNvSpPr txBox="1"/>
          <p:nvPr/>
        </p:nvSpPr>
        <p:spPr>
          <a:xfrm rot="0" flipH="0" flipV="0">
            <a:off x="857250" y="1447800"/>
            <a:ext cx="3114675" cy="276225"/>
          </a:xfrm>
          <a:prstGeom prst="rect"/>
        </p:spPr>
        <p:txBody>
          <a:bodyPr wrap="none" lIns="0" tIns="0" rIns="0" bIns="0"/>
          <a:p>
            <a:pPr>
              <a:lnSpc>
                <a:spcPct val="100000"/>
              </a:lnSpc>
            </a:pPr>
            <a:r>
              <a:rPr lang="zh-CN" sz="1800" b="1">
                <a:solidFill>
                  <a:srgbClr val="E8590C"/>
                </a:solidFill>
                <a:latin typeface="Arial"/>
                <a:ea typeface="Arial"/>
              </a:rPr>
              <a:t>人的状态错位</a:t>
            </a:r>
            <a:endParaRPr/>
          </a:p>
        </p:txBody>
      </p:sp>
      <p:sp>
        <p:nvSpPr>
          <p:cNvPr id="820" name="" descr="{&quot;isTemplate&quot;:true,&quot;type&quot;:&quot;text&quot;}"/>
          <p:cNvSpPr txBox="1"/>
          <p:nvPr/>
        </p:nvSpPr>
        <p:spPr>
          <a:xfrm rot="0" flipH="0" flipV="0">
            <a:off x="857250" y="1838325"/>
            <a:ext cx="3114675" cy="1466850"/>
          </a:xfrm>
          <a:prstGeom prst="rect"/>
        </p:spPr>
        <p:txBody>
          <a:bodyPr wrap="square" lIns="0" tIns="0" rIns="0" bIns="0">
            <a:normAutofit/>
          </a:bodyPr>
          <a:p>
            <a:pPr>
              <a:lnSpc>
                <a:spcPct val="160000"/>
              </a:lnSpc>
            </a:pPr>
            <a:r>
              <a:rPr lang="zh-CN" sz="1500">
                <a:solidFill>
                  <a:srgbClr val="343A40"/>
                </a:solidFill>
                <a:latin typeface="Arial"/>
                <a:ea typeface="Arial"/>
              </a:rPr>
              <a:t>作息颠倒、酒局未散、心还在假期。操作工盯错液位、看错阀位、抄错分析单——化工操作差一个小数点就是事故。</a:t>
            </a:r>
            <a:endParaRPr/>
          </a:p>
        </p:txBody>
      </p:sp>
      <p:sp>
        <p:nvSpPr>
          <p:cNvPr id="821" name=""/>
          <p:cNvSpPr/>
          <p:nvPr/>
        </p:nvSpPr>
        <p:spPr>
          <a:xfrm rot="0" flipH="0" flipV="0">
            <a:off x="4352925" y="1257300"/>
            <a:ext cx="3486150" cy="4724400"/>
          </a:xfrm>
          <a:prstGeom prst="rect">
            <a:avLst/>
          </a:prstGeom>
          <a:solidFill>
            <a:srgbClr val="F1F3F5"/>
          </a:solidFill>
          <a:ln/>
        </p:spPr>
        <p:txBody>
          <a:bodyPr/>
          <a:p/>
        </p:txBody>
      </p:sp>
      <p:sp>
        <p:nvSpPr>
          <p:cNvPr id="822" name=""/>
          <p:cNvSpPr/>
          <p:nvPr/>
        </p:nvSpPr>
        <p:spPr>
          <a:xfrm rot="0" flipH="0" flipV="0">
            <a:off x="4352925" y="1219200"/>
            <a:ext cx="3486150" cy="4762500"/>
          </a:xfrm>
          <a:custGeom>
            <a:pathLst>
              <a:path w="366" h="500">
                <a:moveTo>
                  <a:pt x="0" y="0"/>
                </a:moveTo>
                <a:lnTo>
                  <a:pt x="366" y="0"/>
                </a:lnTo>
                <a:lnTo>
                  <a:pt x="366" y="4"/>
                </a:lnTo>
                <a:lnTo>
                  <a:pt x="0" y="4"/>
                </a:lnTo>
                <a:close/>
              </a:path>
            </a:pathLst>
          </a:custGeom>
          <a:solidFill>
            <a:srgbClr val="0B7285"/>
          </a:solidFill>
          <a:ln/>
        </p:spPr>
        <p:txBody>
          <a:bodyPr/>
          <a:p/>
        </p:txBody>
      </p:sp>
      <p:sp>
        <p:nvSpPr>
          <p:cNvPr id="823" name="" descr="{&quot;isTemplate&quot;:true,&quot;type&quot;:&quot;text&quot;}"/>
          <p:cNvSpPr txBox="1"/>
          <p:nvPr/>
        </p:nvSpPr>
        <p:spPr>
          <a:xfrm rot="0" flipH="0" flipV="0">
            <a:off x="4543425" y="1447800"/>
            <a:ext cx="3105150" cy="276225"/>
          </a:xfrm>
          <a:prstGeom prst="rect"/>
        </p:spPr>
        <p:txBody>
          <a:bodyPr wrap="none" lIns="0" tIns="0" rIns="0" bIns="0"/>
          <a:p>
            <a:pPr>
              <a:lnSpc>
                <a:spcPct val="100000"/>
              </a:lnSpc>
            </a:pPr>
            <a:r>
              <a:rPr lang="zh-CN" sz="1800" b="1">
                <a:solidFill>
                  <a:srgbClr val="0B7285"/>
                </a:solidFill>
                <a:latin typeface="Arial"/>
                <a:ea typeface="Arial"/>
              </a:rPr>
              <a:t>设备的状态错位</a:t>
            </a:r>
            <a:endParaRPr/>
          </a:p>
        </p:txBody>
      </p:sp>
      <p:sp>
        <p:nvSpPr>
          <p:cNvPr id="824" name="" descr="{&quot;isTemplate&quot;:true,&quot;type&quot;:&quot;text&quot;}"/>
          <p:cNvSpPr txBox="1"/>
          <p:nvPr/>
        </p:nvSpPr>
        <p:spPr>
          <a:xfrm rot="0" flipH="0" flipV="0">
            <a:off x="4543425" y="1838325"/>
            <a:ext cx="3105150" cy="1466850"/>
          </a:xfrm>
          <a:prstGeom prst="rect"/>
        </p:spPr>
        <p:txBody>
          <a:bodyPr wrap="square" lIns="0" tIns="0" rIns="0" bIns="0">
            <a:normAutofit/>
          </a:bodyPr>
          <a:p>
            <a:pPr>
              <a:lnSpc>
                <a:spcPct val="160000"/>
              </a:lnSpc>
            </a:pPr>
            <a:r>
              <a:rPr lang="zh-CN" sz="1500">
                <a:solidFill>
                  <a:srgbClr val="343A40"/>
                </a:solidFill>
                <a:latin typeface="Arial"/>
                <a:ea typeface="Arial"/>
              </a:rPr>
              <a:t>设备静置七天：润滑油回流、仪表漂移、阀门卡涩、法兰垫片应力变化、保温层受潮，静设备里物料可能已聚合、结晶、腐败产气。</a:t>
            </a:r>
            <a:endParaRPr/>
          </a:p>
        </p:txBody>
      </p:sp>
      <p:sp>
        <p:nvSpPr>
          <p:cNvPr id="825" name=""/>
          <p:cNvSpPr/>
          <p:nvPr/>
        </p:nvSpPr>
        <p:spPr>
          <a:xfrm rot="0" flipH="0" flipV="0">
            <a:off x="8029575" y="1257300"/>
            <a:ext cx="3495675" cy="4724400"/>
          </a:xfrm>
          <a:prstGeom prst="rect">
            <a:avLst/>
          </a:prstGeom>
          <a:solidFill>
            <a:srgbClr val="F1F3F5"/>
          </a:solidFill>
          <a:ln/>
        </p:spPr>
        <p:txBody>
          <a:bodyPr/>
          <a:p/>
        </p:txBody>
      </p:sp>
      <p:sp>
        <p:nvSpPr>
          <p:cNvPr id="826" name=""/>
          <p:cNvSpPr/>
          <p:nvPr/>
        </p:nvSpPr>
        <p:spPr>
          <a:xfrm rot="0" flipH="0" flipV="0">
            <a:off x="8029575" y="1219200"/>
            <a:ext cx="3495675" cy="4762500"/>
          </a:xfrm>
          <a:custGeom>
            <a:pathLst>
              <a:path w="367" h="500">
                <a:moveTo>
                  <a:pt x="0" y="0"/>
                </a:moveTo>
                <a:lnTo>
                  <a:pt x="367" y="0"/>
                </a:lnTo>
                <a:lnTo>
                  <a:pt x="367" y="4"/>
                </a:lnTo>
                <a:lnTo>
                  <a:pt x="0" y="4"/>
                </a:lnTo>
                <a:close/>
              </a:path>
            </a:pathLst>
          </a:custGeom>
          <a:solidFill>
            <a:srgbClr val="C92A2A"/>
          </a:solidFill>
          <a:ln/>
        </p:spPr>
        <p:txBody>
          <a:bodyPr/>
          <a:p/>
        </p:txBody>
      </p:sp>
      <p:sp>
        <p:nvSpPr>
          <p:cNvPr id="827" name="" descr="{&quot;isTemplate&quot;:true,&quot;type&quot;:&quot;text&quot;}"/>
          <p:cNvSpPr txBox="1"/>
          <p:nvPr/>
        </p:nvSpPr>
        <p:spPr>
          <a:xfrm rot="0" flipH="0" flipV="0">
            <a:off x="8220075" y="1447800"/>
            <a:ext cx="3114675" cy="276225"/>
          </a:xfrm>
          <a:prstGeom prst="rect"/>
        </p:spPr>
        <p:txBody>
          <a:bodyPr wrap="none" lIns="0" tIns="0" rIns="0" bIns="0"/>
          <a:p>
            <a:pPr>
              <a:lnSpc>
                <a:spcPct val="100000"/>
              </a:lnSpc>
            </a:pPr>
            <a:r>
              <a:rPr lang="zh-CN" sz="1800" b="1">
                <a:solidFill>
                  <a:srgbClr val="C92A2A"/>
                </a:solidFill>
                <a:latin typeface="Arial"/>
                <a:ea typeface="Arial"/>
              </a:rPr>
              <a:t>管理的状态错位</a:t>
            </a:r>
            <a:endParaRPr/>
          </a:p>
        </p:txBody>
      </p:sp>
      <p:sp>
        <p:nvSpPr>
          <p:cNvPr id="828" name="" descr="{&quot;isTemplate&quot;:true,&quot;type&quot;:&quot;text&quot;}"/>
          <p:cNvSpPr txBox="1"/>
          <p:nvPr/>
        </p:nvSpPr>
        <p:spPr>
          <a:xfrm rot="0" flipH="0" flipV="0">
            <a:off x="8220075" y="1838325"/>
            <a:ext cx="3114675" cy="1466850"/>
          </a:xfrm>
          <a:prstGeom prst="rect"/>
        </p:spPr>
        <p:txBody>
          <a:bodyPr wrap="square" lIns="0" tIns="0" rIns="0" bIns="0">
            <a:normAutofit/>
          </a:bodyPr>
          <a:p>
            <a:pPr>
              <a:lnSpc>
                <a:spcPct val="160000"/>
              </a:lnSpc>
            </a:pPr>
            <a:r>
              <a:rPr lang="zh-CN" sz="1500">
                <a:solidFill>
                  <a:srgbClr val="343A40"/>
                </a:solidFill>
                <a:latin typeface="Arial"/>
                <a:ea typeface="Arial"/>
              </a:rPr>
              <a:t>管理人员未到位、交接班走过场、作业审批</a:t>
            </a:r>
            <a:r>
              <a:rPr lang="en-US" sz="1500">
                <a:solidFill>
                  <a:srgbClr val="343A40"/>
                </a:solidFill>
                <a:latin typeface="Arial"/>
                <a:ea typeface="Arial"/>
              </a:rPr>
              <a:t>"</a:t>
            </a:r>
            <a:r>
              <a:rPr lang="zh-CN" sz="1500">
                <a:solidFill>
                  <a:srgbClr val="343A40"/>
                </a:solidFill>
                <a:latin typeface="Arial"/>
                <a:ea typeface="Arial"/>
              </a:rPr>
              <a:t>图快</a:t>
            </a:r>
            <a:r>
              <a:rPr lang="en-US" sz="1500">
                <a:solidFill>
                  <a:srgbClr val="343A40"/>
                </a:solidFill>
                <a:latin typeface="Arial"/>
                <a:ea typeface="Arial"/>
              </a:rPr>
              <a:t>"</a:t>
            </a:r>
            <a:r>
              <a:rPr lang="zh-CN" sz="1500">
                <a:solidFill>
                  <a:srgbClr val="343A40"/>
                </a:solidFill>
                <a:latin typeface="Arial"/>
                <a:ea typeface="Arial"/>
              </a:rPr>
              <a:t>；承包商节后抢进度，未交底就开工——管理缺口最先在节后出现。</a:t>
            </a:r>
            <a:endParaRPr/>
          </a:p>
        </p:txBody>
      </p:sp>
      <p:sp>
        <p:nvSpPr>
          <p:cNvPr id="829" name=""/>
          <p:cNvSpPr/>
          <p:nvPr/>
        </p:nvSpPr>
        <p:spPr>
          <a:xfrm rot="0" flipH="0" flipV="0">
            <a:off x="704850" y="6115050"/>
            <a:ext cx="10858500" cy="457200"/>
          </a:xfrm>
          <a:prstGeom prst="rect">
            <a:avLst/>
          </a:prstGeom>
          <a:solidFill>
            <a:srgbClr val="F1F3F5"/>
          </a:solidFill>
          <a:ln/>
        </p:spPr>
        <p:txBody>
          <a:bodyPr/>
          <a:p/>
        </p:txBody>
      </p:sp>
      <p:sp>
        <p:nvSpPr>
          <p:cNvPr id="830" name=""/>
          <p:cNvSpPr/>
          <p:nvPr/>
        </p:nvSpPr>
        <p:spPr>
          <a:xfrm rot="0" flipH="0" flipV="0">
            <a:off x="666750" y="6115050"/>
            <a:ext cx="10896600" cy="457200"/>
          </a:xfrm>
          <a:custGeom>
            <a:pathLst>
              <a:path w="1144" h="48">
                <a:moveTo>
                  <a:pt x="0" y="0"/>
                </a:moveTo>
                <a:lnTo>
                  <a:pt x="4" y="0"/>
                </a:lnTo>
                <a:lnTo>
                  <a:pt x="4" y="48"/>
                </a:lnTo>
                <a:lnTo>
                  <a:pt x="0" y="48"/>
                </a:lnTo>
                <a:close/>
              </a:path>
            </a:pathLst>
          </a:custGeom>
          <a:solidFill>
            <a:srgbClr val="E8590C"/>
          </a:solidFill>
          <a:ln/>
        </p:spPr>
        <p:txBody>
          <a:bodyPr/>
          <a:p/>
        </p:txBody>
      </p:sp>
      <p:sp>
        <p:nvSpPr>
          <p:cNvPr id="831" name="" descr="{&quot;isTemplate&quot;:true,&quot;type&quot;:&quot;text&quot;}"/>
          <p:cNvSpPr txBox="1"/>
          <p:nvPr/>
        </p:nvSpPr>
        <p:spPr>
          <a:xfrm rot="0" flipH="0" flipV="0">
            <a:off x="895350" y="6229350"/>
            <a:ext cx="10439400" cy="228600"/>
          </a:xfrm>
          <a:prstGeom prst="rect"/>
        </p:spPr>
        <p:txBody>
          <a:bodyPr wrap="none" lIns="0" tIns="0" rIns="0" bIns="0"/>
          <a:p>
            <a:pPr>
              <a:lnSpc>
                <a:spcPct val="100000"/>
              </a:lnSpc>
            </a:pPr>
            <a:r>
              <a:rPr lang="zh-CN" sz="1500" b="1">
                <a:solidFill>
                  <a:srgbClr val="C92A2A"/>
                </a:solidFill>
                <a:latin typeface="Arial"/>
                <a:ea typeface="Arial"/>
              </a:rPr>
              <a:t>化工特殊性：</a:t>
            </a:r>
            <a:r>
              <a:rPr lang="zh-CN" sz="1500">
                <a:solidFill>
                  <a:srgbClr val="343A40"/>
                </a:solidFill>
                <a:latin typeface="Arial"/>
                <a:ea typeface="Arial"/>
              </a:rPr>
              <a:t>化工是流程工业，一个岗位失守会沿流程放大——这正是节后必须</a:t>
            </a:r>
            <a:r>
              <a:rPr lang="en-US" sz="1500">
                <a:solidFill>
                  <a:srgbClr val="343A40"/>
                </a:solidFill>
                <a:latin typeface="Arial"/>
                <a:ea typeface="Arial"/>
              </a:rPr>
              <a:t>"</a:t>
            </a:r>
            <a:r>
              <a:rPr lang="zh-CN" sz="1500">
                <a:solidFill>
                  <a:srgbClr val="343A40"/>
                </a:solidFill>
                <a:latin typeface="Arial"/>
                <a:ea typeface="Arial"/>
              </a:rPr>
              <a:t>先收心、后开车</a:t>
            </a:r>
            <a:r>
              <a:rPr lang="en-US" sz="1500">
                <a:solidFill>
                  <a:srgbClr val="343A40"/>
                </a:solidFill>
                <a:latin typeface="Arial"/>
                <a:ea typeface="Arial"/>
              </a:rPr>
              <a:t>"</a:t>
            </a:r>
            <a:r>
              <a:rPr lang="zh-CN" sz="1500">
                <a:solidFill>
                  <a:srgbClr val="343A40"/>
                </a:solidFill>
                <a:latin typeface="Arial"/>
                <a:ea typeface="Arial"/>
              </a:rPr>
              <a:t>的原因。</a:t>
            </a:r>
            <a:endParaRPr/>
          </a:p>
        </p:txBody>
      </p:sp>
      <p:sp>
        <p:nvSpPr>
          <p:cNvPr id="832"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04 / 55</a:t>
            </a:r>
            <a:endParaRPr/>
          </a:p>
        </p:txBody>
      </p:sp>
    </p:spTree>
  </p:cSld>
</p:sld>
</file>

<file path=ppt/slides/slide5.xml><?xml version="1.0" encoding="utf-8"?>
<p:sld xmlns:p="http://schemas.openxmlformats.org/presentationml/2006/main" xmlns:a="http://schemas.openxmlformats.org/drawingml/2006/main">
  <p:cSld>
    <p:spTree>
      <p:nvGrpSpPr>
        <p:cNvPr id="1064" name="" descr="&lt;Slide style={{ width: 1280, height: 720, background: '#FFFFFF', padding: 0, fontFamily: 'Arial, &quot;Microsoft YaHei&quot;, &quot;PingFang SC&quot;, sans-serif', position: 'relative' }}&gt;&#10;    &lt;Text style={{ position: 'absolute', top: 16, right: 70, fontSize: 14, color: '#868E96' }}&gt;01 · 收心归位&lt;/Text&gt;&#10;    &lt;Box style={{ position: 'absolute', top: 44, left: 70, right: 70 }}&gt;&#10;        &lt;Text style={{ fontSize: 32, fontWeight: 'bold', color: '#0B7285' }}&gt;假期综合征：身体的四种&quot;没回来&quot;&lt;/Text&gt;&#10;        &lt;Box style={{ width: '100%', height: 1, background: '#DEE2E6', marginTop: 10 }} /&gt;&#10;    &lt;/Box&gt;&#10;    &lt;Box style={{ position: 'absolute', top: 128, left: 70, right: 70, bottom: 120, flexDirection: 'row', flexWrap: 'wrap', gap: 20 }}&gt;&#10;        {[&#10;            ['反应慢半拍', '#E8590C', '联锁报警响了才抬头，切换阀门慢一拍——在化工装置里，&quot;慢半拍&quot;就是超温超压的窗口期。'],&#10;            ['注意力飘', '#0B7285', '中控盯屏时想着返程车票、家里的事；巡检抄表&quot;照着上次写&quot;，真正的液位、温度没进眼睛。'],&#10;            ['侥幸心理', '#C92A2A', '&quot;就这一天，忍忍就过了&quot;&quot;分析不用做了，昨天刚做过&quot;——节后第一天是违章最高发的一天。'],&#10;            ['疲劳与宿醉', '#495057', '假期长途返程、通宵打牌、饮酒未散。酒精代谢需要24小时以上，宿醉上岗等于带&quot;麻醉剂&quot;进装置。'],&#10;        ].map((it) =&gt; (&#10;            &lt;Box key={it[0]} style={{ width: 545, background: '#F1F3F5', borderLeft: `4px solid ${it[1]}`, padding: '16px 20px' }}&gt;&#10;                &lt;Text style={{ fontSize: 23, fontWeight: 'bold', color: it[1] }}&gt;{it[0]}&lt;/Text&gt;&#10;                &lt;Text style={{ fontSize: 19, color: '#343A40', lineHeight: 1.55, marginTop: 8 }}&gt;{it[2]}&lt;/Text&gt;&#10;            &lt;/Box&gt;&#10;        ))}&#10;    &lt;/Box&gt;&#10;    &lt;Box style={{ position: 'absolute', left: 70, right: 70, bottom: 32, background: '#0B7285', padding: '12px 20px' }}&gt;&#10;        &lt;Text style={{ fontSize: 20, color: '#FFFFFF', fontWeight: 'bold' }}&gt;自查口诀：前一晚睡够7小时 · 24小时内没饮酒 · 上岗前默背一遍本岗位操作要点&lt;/Text&gt;&#10;    &lt;/Box&gt;&#10;    &lt;Text style={{ position: 'absolute', right: 70, bottom: 24, fontSize: 14, color: '#868E96' }}&gt;05 / 55&lt;/Text&gt;&#10;&lt;/Slide&gt;&#10;"/>
        <p:cNvGrpSpPr/>
        <p:nvPr/>
      </p:nvGrpSpPr>
      <p:grpSpPr>
        <a:xfrm>
          <a:off x="0" y="0"/>
          <a:ext cx="0" cy="0"/>
          <a:chOff x="0" y="0"/>
          <a:chExt cx="0" cy="0"/>
        </a:xfrm>
      </p:grpSpPr>
      <p:sp>
        <p:nvSpPr>
          <p:cNvPr id="1065" name=""/>
          <p:cNvSpPr/>
          <p:nvPr/>
        </p:nvSpPr>
        <p:spPr>
          <a:xfrm rot="0" flipH="0" flipV="0">
            <a:off x="0" y="0"/>
            <a:ext cx="12192000" cy="6858000"/>
          </a:xfrm>
          <a:prstGeom prst="rect">
            <a:avLst/>
          </a:prstGeom>
          <a:solidFill>
            <a:srgbClr val="FFFFFF"/>
          </a:solidFill>
          <a:ln/>
        </p:spPr>
        <p:txBody>
          <a:bodyPr/>
          <a:p/>
        </p:txBody>
      </p:sp>
      <p:sp>
        <p:nvSpPr>
          <p:cNvPr id="1066"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01 · </a:t>
            </a:r>
            <a:r>
              <a:rPr lang="zh-CN" sz="1050">
                <a:solidFill>
                  <a:srgbClr val="868E96"/>
                </a:solidFill>
                <a:latin typeface="Arial"/>
                <a:ea typeface="Arial"/>
              </a:rPr>
              <a:t>收心归位</a:t>
            </a:r>
            <a:endParaRPr/>
          </a:p>
        </p:txBody>
      </p:sp>
      <p:sp>
        <p:nvSpPr>
          <p:cNvPr id="1067"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假期综合征：身体的四种</a:t>
            </a:r>
            <a:r>
              <a:rPr lang="en-US" sz="2400" b="1">
                <a:solidFill>
                  <a:srgbClr val="0B7285"/>
                </a:solidFill>
                <a:latin typeface="Arial"/>
                <a:ea typeface="Arial"/>
              </a:rPr>
              <a:t>"</a:t>
            </a:r>
            <a:r>
              <a:rPr lang="zh-CN" sz="2400" b="1">
                <a:solidFill>
                  <a:srgbClr val="0B7285"/>
                </a:solidFill>
                <a:latin typeface="Arial"/>
                <a:ea typeface="Arial"/>
              </a:rPr>
              <a:t>没回来</a:t>
            </a:r>
            <a:r>
              <a:rPr lang="en-US" sz="2400" b="1">
                <a:solidFill>
                  <a:srgbClr val="0B7285"/>
                </a:solidFill>
                <a:latin typeface="Arial"/>
                <a:ea typeface="Arial"/>
              </a:rPr>
              <a:t>"</a:t>
            </a:r>
            <a:endParaRPr/>
          </a:p>
        </p:txBody>
      </p:sp>
      <p:sp>
        <p:nvSpPr>
          <p:cNvPr id="1068" name=""/>
          <p:cNvSpPr/>
          <p:nvPr/>
        </p:nvSpPr>
        <p:spPr>
          <a:xfrm rot="0" flipH="0" flipV="0">
            <a:off x="666750" y="885825"/>
            <a:ext cx="10858500" cy="9525"/>
          </a:xfrm>
          <a:prstGeom prst="rect">
            <a:avLst/>
          </a:prstGeom>
          <a:solidFill>
            <a:srgbClr val="DEE2E6"/>
          </a:solidFill>
          <a:ln/>
        </p:spPr>
        <p:txBody>
          <a:bodyPr/>
          <a:p/>
        </p:txBody>
      </p:sp>
      <p:sp>
        <p:nvSpPr>
          <p:cNvPr id="1069" name=""/>
          <p:cNvSpPr/>
          <p:nvPr/>
        </p:nvSpPr>
        <p:spPr>
          <a:xfrm rot="0" flipH="0" flipV="0">
            <a:off x="704850" y="1219200"/>
            <a:ext cx="5153025" cy="2152650"/>
          </a:xfrm>
          <a:prstGeom prst="rect">
            <a:avLst/>
          </a:prstGeom>
          <a:solidFill>
            <a:srgbClr val="F1F3F5"/>
          </a:solidFill>
          <a:ln/>
        </p:spPr>
        <p:txBody>
          <a:bodyPr/>
          <a:p/>
        </p:txBody>
      </p:sp>
      <p:sp>
        <p:nvSpPr>
          <p:cNvPr id="1070" name=""/>
          <p:cNvSpPr/>
          <p:nvPr/>
        </p:nvSpPr>
        <p:spPr>
          <a:xfrm rot="0" flipH="0" flipV="0">
            <a:off x="666750" y="1219200"/>
            <a:ext cx="5191125" cy="2152650"/>
          </a:xfrm>
          <a:custGeom>
            <a:pathLst>
              <a:path w="545" h="226">
                <a:moveTo>
                  <a:pt x="0" y="0"/>
                </a:moveTo>
                <a:lnTo>
                  <a:pt x="4" y="0"/>
                </a:lnTo>
                <a:lnTo>
                  <a:pt x="4" y="226"/>
                </a:lnTo>
                <a:lnTo>
                  <a:pt x="0" y="226"/>
                </a:lnTo>
                <a:close/>
              </a:path>
            </a:pathLst>
          </a:custGeom>
          <a:solidFill>
            <a:srgbClr val="E8590C"/>
          </a:solidFill>
          <a:ln/>
        </p:spPr>
        <p:txBody>
          <a:bodyPr/>
          <a:p/>
        </p:txBody>
      </p:sp>
      <p:sp>
        <p:nvSpPr>
          <p:cNvPr id="1071" name="" descr="{&quot;isTemplate&quot;:true,&quot;type&quot;:&quot;text&quot;}"/>
          <p:cNvSpPr txBox="1"/>
          <p:nvPr/>
        </p:nvSpPr>
        <p:spPr>
          <a:xfrm rot="0" flipH="0" flipV="0">
            <a:off x="895350" y="1371600"/>
            <a:ext cx="4772025" cy="266700"/>
          </a:xfrm>
          <a:prstGeom prst="rect"/>
        </p:spPr>
        <p:txBody>
          <a:bodyPr wrap="none" lIns="0" tIns="0" rIns="0" bIns="0"/>
          <a:p>
            <a:pPr>
              <a:lnSpc>
                <a:spcPct val="100000"/>
              </a:lnSpc>
            </a:pPr>
            <a:r>
              <a:rPr lang="zh-CN" sz="1725" b="1">
                <a:solidFill>
                  <a:srgbClr val="E8590C"/>
                </a:solidFill>
                <a:latin typeface="Arial"/>
                <a:ea typeface="Arial"/>
              </a:rPr>
              <a:t>反应慢半拍</a:t>
            </a:r>
            <a:endParaRPr/>
          </a:p>
        </p:txBody>
      </p:sp>
      <p:sp>
        <p:nvSpPr>
          <p:cNvPr id="1072" name="" descr="{&quot;isTemplate&quot;:true,&quot;type&quot;:&quot;text&quot;}"/>
          <p:cNvSpPr txBox="1"/>
          <p:nvPr/>
        </p:nvSpPr>
        <p:spPr>
          <a:xfrm rot="0" flipH="0" flipV="0">
            <a:off x="895350" y="1714500"/>
            <a:ext cx="4772025" cy="676275"/>
          </a:xfrm>
          <a:prstGeom prst="rect"/>
        </p:spPr>
        <p:txBody>
          <a:bodyPr wrap="square" lIns="0" tIns="0" rIns="0" bIns="0">
            <a:normAutofit/>
          </a:bodyPr>
          <a:p>
            <a:pPr>
              <a:lnSpc>
                <a:spcPct val="155000"/>
              </a:lnSpc>
            </a:pPr>
            <a:r>
              <a:rPr lang="zh-CN" sz="1425">
                <a:solidFill>
                  <a:srgbClr val="343A40"/>
                </a:solidFill>
                <a:latin typeface="Arial"/>
                <a:ea typeface="Arial"/>
              </a:rPr>
              <a:t>联锁报警响了才抬头，切换阀门慢一拍——在化工装置里，</a:t>
            </a:r>
            <a:r>
              <a:rPr lang="en-US" sz="1425">
                <a:solidFill>
                  <a:srgbClr val="343A40"/>
                </a:solidFill>
                <a:latin typeface="Arial"/>
                <a:ea typeface="Arial"/>
              </a:rPr>
              <a:t>"</a:t>
            </a:r>
            <a:r>
              <a:rPr lang="zh-CN" sz="1425">
                <a:solidFill>
                  <a:srgbClr val="343A40"/>
                </a:solidFill>
                <a:latin typeface="Arial"/>
                <a:ea typeface="Arial"/>
              </a:rPr>
              <a:t>慢半拍</a:t>
            </a:r>
            <a:r>
              <a:rPr lang="en-US" sz="1425">
                <a:solidFill>
                  <a:srgbClr val="343A40"/>
                </a:solidFill>
                <a:latin typeface="Arial"/>
                <a:ea typeface="Arial"/>
              </a:rPr>
              <a:t>"</a:t>
            </a:r>
            <a:r>
              <a:rPr lang="zh-CN" sz="1425">
                <a:solidFill>
                  <a:srgbClr val="343A40"/>
                </a:solidFill>
                <a:latin typeface="Arial"/>
                <a:ea typeface="Arial"/>
              </a:rPr>
              <a:t>就是超温超压的窗口期。</a:t>
            </a:r>
            <a:endParaRPr/>
          </a:p>
        </p:txBody>
      </p:sp>
      <p:sp>
        <p:nvSpPr>
          <p:cNvPr id="1073" name=""/>
          <p:cNvSpPr/>
          <p:nvPr/>
        </p:nvSpPr>
        <p:spPr>
          <a:xfrm rot="0" flipH="0" flipV="0">
            <a:off x="6086475" y="1219200"/>
            <a:ext cx="5153025" cy="2152650"/>
          </a:xfrm>
          <a:prstGeom prst="rect">
            <a:avLst/>
          </a:prstGeom>
          <a:solidFill>
            <a:srgbClr val="F1F3F5"/>
          </a:solidFill>
          <a:ln/>
        </p:spPr>
        <p:txBody>
          <a:bodyPr/>
          <a:p/>
        </p:txBody>
      </p:sp>
      <p:sp>
        <p:nvSpPr>
          <p:cNvPr id="1074" name=""/>
          <p:cNvSpPr/>
          <p:nvPr/>
        </p:nvSpPr>
        <p:spPr>
          <a:xfrm rot="0" flipH="0" flipV="0">
            <a:off x="6048375" y="1219200"/>
            <a:ext cx="5191125" cy="2152650"/>
          </a:xfrm>
          <a:custGeom>
            <a:pathLst>
              <a:path w="545" h="226">
                <a:moveTo>
                  <a:pt x="0" y="0"/>
                </a:moveTo>
                <a:lnTo>
                  <a:pt x="4" y="0"/>
                </a:lnTo>
                <a:lnTo>
                  <a:pt x="4" y="226"/>
                </a:lnTo>
                <a:lnTo>
                  <a:pt x="0" y="226"/>
                </a:lnTo>
                <a:close/>
              </a:path>
            </a:pathLst>
          </a:custGeom>
          <a:solidFill>
            <a:srgbClr val="0B7285"/>
          </a:solidFill>
          <a:ln/>
        </p:spPr>
        <p:txBody>
          <a:bodyPr/>
          <a:p/>
        </p:txBody>
      </p:sp>
      <p:sp>
        <p:nvSpPr>
          <p:cNvPr id="1075" name="" descr="{&quot;isTemplate&quot;:true,&quot;type&quot;:&quot;text&quot;}"/>
          <p:cNvSpPr txBox="1"/>
          <p:nvPr/>
        </p:nvSpPr>
        <p:spPr>
          <a:xfrm rot="0" flipH="0" flipV="0">
            <a:off x="6276975" y="1371600"/>
            <a:ext cx="4772025" cy="266700"/>
          </a:xfrm>
          <a:prstGeom prst="rect"/>
        </p:spPr>
        <p:txBody>
          <a:bodyPr wrap="none" lIns="0" tIns="0" rIns="0" bIns="0"/>
          <a:p>
            <a:pPr>
              <a:lnSpc>
                <a:spcPct val="100000"/>
              </a:lnSpc>
            </a:pPr>
            <a:r>
              <a:rPr lang="zh-CN" sz="1725" b="1">
                <a:solidFill>
                  <a:srgbClr val="0B7285"/>
                </a:solidFill>
                <a:latin typeface="Arial"/>
                <a:ea typeface="Arial"/>
              </a:rPr>
              <a:t>注意力飘</a:t>
            </a:r>
            <a:endParaRPr/>
          </a:p>
        </p:txBody>
      </p:sp>
      <p:sp>
        <p:nvSpPr>
          <p:cNvPr id="1076" name="" descr="{&quot;isTemplate&quot;:true,&quot;type&quot;:&quot;text&quot;}"/>
          <p:cNvSpPr txBox="1"/>
          <p:nvPr/>
        </p:nvSpPr>
        <p:spPr>
          <a:xfrm rot="0" flipH="0" flipV="0">
            <a:off x="6276975" y="1714500"/>
            <a:ext cx="4772025" cy="676275"/>
          </a:xfrm>
          <a:prstGeom prst="rect"/>
        </p:spPr>
        <p:txBody>
          <a:bodyPr wrap="square" lIns="0" tIns="0" rIns="0" bIns="0">
            <a:normAutofit/>
          </a:bodyPr>
          <a:p>
            <a:pPr>
              <a:lnSpc>
                <a:spcPct val="155000"/>
              </a:lnSpc>
            </a:pPr>
            <a:r>
              <a:rPr lang="zh-CN" sz="1425">
                <a:solidFill>
                  <a:srgbClr val="343A40"/>
                </a:solidFill>
                <a:latin typeface="Arial"/>
                <a:ea typeface="Arial"/>
              </a:rPr>
              <a:t>中控盯屏时想着返程车票、家里的事；巡检抄表</a:t>
            </a:r>
            <a:r>
              <a:rPr lang="en-US" sz="1425">
                <a:solidFill>
                  <a:srgbClr val="343A40"/>
                </a:solidFill>
                <a:latin typeface="Arial"/>
                <a:ea typeface="Arial"/>
              </a:rPr>
              <a:t>"</a:t>
            </a:r>
            <a:r>
              <a:rPr lang="zh-CN" sz="1425">
                <a:solidFill>
                  <a:srgbClr val="343A40"/>
                </a:solidFill>
                <a:latin typeface="Arial"/>
                <a:ea typeface="Arial"/>
              </a:rPr>
              <a:t>照着上次写</a:t>
            </a:r>
            <a:r>
              <a:rPr lang="en-US" sz="1425">
                <a:solidFill>
                  <a:srgbClr val="343A40"/>
                </a:solidFill>
                <a:latin typeface="Arial"/>
                <a:ea typeface="Arial"/>
              </a:rPr>
              <a:t>"</a:t>
            </a:r>
            <a:r>
              <a:rPr lang="zh-CN" sz="1425">
                <a:solidFill>
                  <a:srgbClr val="343A40"/>
                </a:solidFill>
                <a:latin typeface="Arial"/>
                <a:ea typeface="Arial"/>
              </a:rPr>
              <a:t>，真正的液位、温度没进眼睛。</a:t>
            </a:r>
            <a:endParaRPr/>
          </a:p>
        </p:txBody>
      </p:sp>
      <p:sp>
        <p:nvSpPr>
          <p:cNvPr id="1077" name=""/>
          <p:cNvSpPr/>
          <p:nvPr/>
        </p:nvSpPr>
        <p:spPr>
          <a:xfrm rot="0" flipH="0" flipV="0">
            <a:off x="704850" y="3562350"/>
            <a:ext cx="5153025" cy="2152650"/>
          </a:xfrm>
          <a:prstGeom prst="rect">
            <a:avLst/>
          </a:prstGeom>
          <a:solidFill>
            <a:srgbClr val="F1F3F5"/>
          </a:solidFill>
          <a:ln/>
        </p:spPr>
        <p:txBody>
          <a:bodyPr/>
          <a:p/>
        </p:txBody>
      </p:sp>
      <p:sp>
        <p:nvSpPr>
          <p:cNvPr id="1078" name=""/>
          <p:cNvSpPr/>
          <p:nvPr/>
        </p:nvSpPr>
        <p:spPr>
          <a:xfrm rot="0" flipH="0" flipV="0">
            <a:off x="666750" y="3562350"/>
            <a:ext cx="5191125" cy="2152650"/>
          </a:xfrm>
          <a:custGeom>
            <a:pathLst>
              <a:path w="545" h="226">
                <a:moveTo>
                  <a:pt x="0" y="0"/>
                </a:moveTo>
                <a:lnTo>
                  <a:pt x="4" y="0"/>
                </a:lnTo>
                <a:lnTo>
                  <a:pt x="4" y="226"/>
                </a:lnTo>
                <a:lnTo>
                  <a:pt x="0" y="226"/>
                </a:lnTo>
                <a:close/>
              </a:path>
            </a:pathLst>
          </a:custGeom>
          <a:solidFill>
            <a:srgbClr val="C92A2A"/>
          </a:solidFill>
          <a:ln/>
        </p:spPr>
        <p:txBody>
          <a:bodyPr/>
          <a:p/>
        </p:txBody>
      </p:sp>
      <p:sp>
        <p:nvSpPr>
          <p:cNvPr id="1079" name="" descr="{&quot;isTemplate&quot;:true,&quot;type&quot;:&quot;text&quot;}"/>
          <p:cNvSpPr txBox="1"/>
          <p:nvPr/>
        </p:nvSpPr>
        <p:spPr>
          <a:xfrm rot="0" flipH="0" flipV="0">
            <a:off x="895350" y="3714750"/>
            <a:ext cx="4772025" cy="266700"/>
          </a:xfrm>
          <a:prstGeom prst="rect"/>
        </p:spPr>
        <p:txBody>
          <a:bodyPr wrap="none" lIns="0" tIns="0" rIns="0" bIns="0"/>
          <a:p>
            <a:pPr>
              <a:lnSpc>
                <a:spcPct val="100000"/>
              </a:lnSpc>
            </a:pPr>
            <a:r>
              <a:rPr lang="zh-CN" sz="1725" b="1">
                <a:solidFill>
                  <a:srgbClr val="C92A2A"/>
                </a:solidFill>
                <a:latin typeface="Arial"/>
                <a:ea typeface="Arial"/>
              </a:rPr>
              <a:t>侥幸心理</a:t>
            </a:r>
            <a:endParaRPr/>
          </a:p>
        </p:txBody>
      </p:sp>
      <p:sp>
        <p:nvSpPr>
          <p:cNvPr id="1080" name="" descr="{&quot;isTemplate&quot;:true,&quot;type&quot;:&quot;text&quot;}"/>
          <p:cNvSpPr txBox="1"/>
          <p:nvPr/>
        </p:nvSpPr>
        <p:spPr>
          <a:xfrm rot="0" flipH="0" flipV="0">
            <a:off x="895350" y="4057650"/>
            <a:ext cx="4772025" cy="676275"/>
          </a:xfrm>
          <a:prstGeom prst="rect"/>
        </p:spPr>
        <p:txBody>
          <a:bodyPr wrap="square" lIns="0" tIns="0" rIns="0" bIns="0">
            <a:normAutofit/>
          </a:bodyPr>
          <a:p>
            <a:pPr>
              <a:lnSpc>
                <a:spcPct val="155000"/>
              </a:lnSpc>
            </a:pPr>
            <a:r>
              <a:rPr lang="en-US" sz="1425">
                <a:solidFill>
                  <a:srgbClr val="343A40"/>
                </a:solidFill>
                <a:latin typeface="Arial"/>
                <a:ea typeface="Arial"/>
              </a:rPr>
              <a:t>"</a:t>
            </a:r>
            <a:r>
              <a:rPr lang="zh-CN" sz="1425">
                <a:solidFill>
                  <a:srgbClr val="343A40"/>
                </a:solidFill>
                <a:latin typeface="Arial"/>
                <a:ea typeface="Arial"/>
              </a:rPr>
              <a:t>就这一天，忍忍就过了</a:t>
            </a:r>
            <a:r>
              <a:rPr lang="en-US" sz="1425">
                <a:solidFill>
                  <a:srgbClr val="343A40"/>
                </a:solidFill>
                <a:latin typeface="Arial"/>
                <a:ea typeface="Arial"/>
              </a:rPr>
              <a:t>""</a:t>
            </a:r>
            <a:r>
              <a:rPr lang="zh-CN" sz="1425">
                <a:solidFill>
                  <a:srgbClr val="343A40"/>
                </a:solidFill>
                <a:latin typeface="Arial"/>
                <a:ea typeface="Arial"/>
              </a:rPr>
              <a:t>分析不用做了，昨天刚做过</a:t>
            </a:r>
            <a:r>
              <a:rPr lang="en-US" sz="1425">
                <a:solidFill>
                  <a:srgbClr val="343A40"/>
                </a:solidFill>
                <a:latin typeface="Arial"/>
                <a:ea typeface="Arial"/>
              </a:rPr>
              <a:t>"——</a:t>
            </a:r>
            <a:r>
              <a:rPr lang="zh-CN" sz="1425">
                <a:solidFill>
                  <a:srgbClr val="343A40"/>
                </a:solidFill>
                <a:latin typeface="Arial"/>
                <a:ea typeface="Arial"/>
              </a:rPr>
              <a:t>节后第一天是违章最高发的一天。</a:t>
            </a:r>
            <a:endParaRPr/>
          </a:p>
        </p:txBody>
      </p:sp>
      <p:sp>
        <p:nvSpPr>
          <p:cNvPr id="1081" name=""/>
          <p:cNvSpPr/>
          <p:nvPr/>
        </p:nvSpPr>
        <p:spPr>
          <a:xfrm rot="0" flipH="0" flipV="0">
            <a:off x="6086475" y="3562350"/>
            <a:ext cx="5153025" cy="2152650"/>
          </a:xfrm>
          <a:prstGeom prst="rect">
            <a:avLst/>
          </a:prstGeom>
          <a:solidFill>
            <a:srgbClr val="F1F3F5"/>
          </a:solidFill>
          <a:ln/>
        </p:spPr>
        <p:txBody>
          <a:bodyPr/>
          <a:p/>
        </p:txBody>
      </p:sp>
      <p:sp>
        <p:nvSpPr>
          <p:cNvPr id="1082" name=""/>
          <p:cNvSpPr/>
          <p:nvPr/>
        </p:nvSpPr>
        <p:spPr>
          <a:xfrm rot="0" flipH="0" flipV="0">
            <a:off x="6048375" y="3562350"/>
            <a:ext cx="5191125" cy="2152650"/>
          </a:xfrm>
          <a:custGeom>
            <a:pathLst>
              <a:path w="545" h="226">
                <a:moveTo>
                  <a:pt x="0" y="0"/>
                </a:moveTo>
                <a:lnTo>
                  <a:pt x="4" y="0"/>
                </a:lnTo>
                <a:lnTo>
                  <a:pt x="4" y="226"/>
                </a:lnTo>
                <a:lnTo>
                  <a:pt x="0" y="226"/>
                </a:lnTo>
                <a:close/>
              </a:path>
            </a:pathLst>
          </a:custGeom>
          <a:solidFill>
            <a:srgbClr val="495057"/>
          </a:solidFill>
          <a:ln/>
        </p:spPr>
        <p:txBody>
          <a:bodyPr/>
          <a:p/>
        </p:txBody>
      </p:sp>
      <p:sp>
        <p:nvSpPr>
          <p:cNvPr id="1083" name="" descr="{&quot;isTemplate&quot;:true,&quot;type&quot;:&quot;text&quot;}"/>
          <p:cNvSpPr txBox="1"/>
          <p:nvPr/>
        </p:nvSpPr>
        <p:spPr>
          <a:xfrm rot="0" flipH="0" flipV="0">
            <a:off x="6276975" y="3714750"/>
            <a:ext cx="4772025" cy="266700"/>
          </a:xfrm>
          <a:prstGeom prst="rect"/>
        </p:spPr>
        <p:txBody>
          <a:bodyPr wrap="none" lIns="0" tIns="0" rIns="0" bIns="0"/>
          <a:p>
            <a:pPr>
              <a:lnSpc>
                <a:spcPct val="100000"/>
              </a:lnSpc>
            </a:pPr>
            <a:r>
              <a:rPr lang="zh-CN" sz="1725" b="1">
                <a:solidFill>
                  <a:srgbClr val="495057"/>
                </a:solidFill>
                <a:latin typeface="Arial"/>
                <a:ea typeface="Arial"/>
              </a:rPr>
              <a:t>疲劳与宿醉</a:t>
            </a:r>
            <a:endParaRPr/>
          </a:p>
        </p:txBody>
      </p:sp>
      <p:sp>
        <p:nvSpPr>
          <p:cNvPr id="1084" name="" descr="{&quot;isTemplate&quot;:true,&quot;type&quot;:&quot;text&quot;}"/>
          <p:cNvSpPr txBox="1"/>
          <p:nvPr/>
        </p:nvSpPr>
        <p:spPr>
          <a:xfrm rot="0" flipH="0" flipV="0">
            <a:off x="6276975" y="4057650"/>
            <a:ext cx="4772025" cy="676275"/>
          </a:xfrm>
          <a:prstGeom prst="rect"/>
        </p:spPr>
        <p:txBody>
          <a:bodyPr wrap="square" lIns="0" tIns="0" rIns="0" bIns="0">
            <a:normAutofit/>
          </a:bodyPr>
          <a:p>
            <a:pPr>
              <a:lnSpc>
                <a:spcPct val="155000"/>
              </a:lnSpc>
            </a:pPr>
            <a:r>
              <a:rPr lang="zh-CN" sz="1425">
                <a:solidFill>
                  <a:srgbClr val="343A40"/>
                </a:solidFill>
                <a:latin typeface="Arial"/>
                <a:ea typeface="Arial"/>
              </a:rPr>
              <a:t>假期长途返程、通宵打牌、饮酒未散。酒精代谢需要</a:t>
            </a:r>
            <a:r>
              <a:rPr lang="en-US" sz="1425">
                <a:solidFill>
                  <a:srgbClr val="343A40"/>
                </a:solidFill>
                <a:latin typeface="Arial"/>
                <a:ea typeface="Arial"/>
              </a:rPr>
              <a:t>24</a:t>
            </a:r>
            <a:r>
              <a:rPr lang="zh-CN" sz="1425">
                <a:solidFill>
                  <a:srgbClr val="343A40"/>
                </a:solidFill>
                <a:latin typeface="Arial"/>
                <a:ea typeface="Arial"/>
              </a:rPr>
              <a:t>小时以上，宿醉上岗等于带</a:t>
            </a:r>
            <a:r>
              <a:rPr lang="en-US" sz="1425">
                <a:solidFill>
                  <a:srgbClr val="343A40"/>
                </a:solidFill>
                <a:latin typeface="Arial"/>
                <a:ea typeface="Arial"/>
              </a:rPr>
              <a:t>"</a:t>
            </a:r>
            <a:r>
              <a:rPr lang="zh-CN" sz="1425">
                <a:solidFill>
                  <a:srgbClr val="343A40"/>
                </a:solidFill>
                <a:latin typeface="Arial"/>
                <a:ea typeface="Arial"/>
              </a:rPr>
              <a:t>麻醉剂</a:t>
            </a:r>
            <a:r>
              <a:rPr lang="en-US" sz="1425">
                <a:solidFill>
                  <a:srgbClr val="343A40"/>
                </a:solidFill>
                <a:latin typeface="Arial"/>
                <a:ea typeface="Arial"/>
              </a:rPr>
              <a:t>"</a:t>
            </a:r>
            <a:r>
              <a:rPr lang="zh-CN" sz="1425">
                <a:solidFill>
                  <a:srgbClr val="343A40"/>
                </a:solidFill>
                <a:latin typeface="Arial"/>
                <a:ea typeface="Arial"/>
              </a:rPr>
              <a:t>进装置。</a:t>
            </a:r>
            <a:endParaRPr/>
          </a:p>
        </p:txBody>
      </p:sp>
      <p:sp>
        <p:nvSpPr>
          <p:cNvPr id="1085" name=""/>
          <p:cNvSpPr/>
          <p:nvPr/>
        </p:nvSpPr>
        <p:spPr>
          <a:xfrm rot="0" flipH="0" flipV="0">
            <a:off x="666750" y="6096000"/>
            <a:ext cx="10858500" cy="457200"/>
          </a:xfrm>
          <a:prstGeom prst="rect">
            <a:avLst/>
          </a:prstGeom>
          <a:solidFill>
            <a:srgbClr val="0B7285"/>
          </a:solidFill>
          <a:ln/>
        </p:spPr>
        <p:txBody>
          <a:bodyPr/>
          <a:p/>
        </p:txBody>
      </p:sp>
      <p:sp>
        <p:nvSpPr>
          <p:cNvPr id="1086" name="" descr="{&quot;isTemplate&quot;:true,&quot;type&quot;:&quot;text&quot;}"/>
          <p:cNvSpPr txBox="1"/>
          <p:nvPr/>
        </p:nvSpPr>
        <p:spPr>
          <a:xfrm rot="0" flipH="0" flipV="0">
            <a:off x="857250" y="6210300"/>
            <a:ext cx="10477500" cy="228600"/>
          </a:xfrm>
          <a:prstGeom prst="rect"/>
        </p:spPr>
        <p:txBody>
          <a:bodyPr wrap="none" lIns="0" tIns="0" rIns="0" bIns="0"/>
          <a:p>
            <a:pPr>
              <a:lnSpc>
                <a:spcPct val="100000"/>
              </a:lnSpc>
            </a:pPr>
            <a:r>
              <a:rPr lang="zh-CN" sz="1500" b="1">
                <a:solidFill>
                  <a:srgbClr val="FFFFFF"/>
                </a:solidFill>
                <a:latin typeface="Arial"/>
                <a:ea typeface="Arial"/>
              </a:rPr>
              <a:t>自查口诀：前一晚睡够</a:t>
            </a:r>
            <a:r>
              <a:rPr lang="en-US" sz="1500" b="1">
                <a:solidFill>
                  <a:srgbClr val="FFFFFF"/>
                </a:solidFill>
                <a:latin typeface="Arial"/>
                <a:ea typeface="Arial"/>
              </a:rPr>
              <a:t>7</a:t>
            </a:r>
            <a:r>
              <a:rPr lang="zh-CN" sz="1500" b="1">
                <a:solidFill>
                  <a:srgbClr val="FFFFFF"/>
                </a:solidFill>
                <a:latin typeface="Arial"/>
                <a:ea typeface="Arial"/>
              </a:rPr>
              <a:t>小时</a:t>
            </a:r>
            <a:r>
              <a:rPr lang="en-US" sz="1500" b="1">
                <a:solidFill>
                  <a:srgbClr val="FFFFFF"/>
                </a:solidFill>
                <a:latin typeface="Arial"/>
                <a:ea typeface="Arial"/>
              </a:rPr>
              <a:t xml:space="preserve"> · 24</a:t>
            </a:r>
            <a:r>
              <a:rPr lang="zh-CN" sz="1500" b="1">
                <a:solidFill>
                  <a:srgbClr val="FFFFFF"/>
                </a:solidFill>
                <a:latin typeface="Arial"/>
                <a:ea typeface="Arial"/>
              </a:rPr>
              <a:t>小时内没饮酒</a:t>
            </a:r>
            <a:r>
              <a:rPr lang="en-US" sz="1500" b="1">
                <a:solidFill>
                  <a:srgbClr val="FFFFFF"/>
                </a:solidFill>
                <a:latin typeface="Arial"/>
                <a:ea typeface="Arial"/>
              </a:rPr>
              <a:t xml:space="preserve"> · </a:t>
            </a:r>
            <a:r>
              <a:rPr lang="zh-CN" sz="1500" b="1">
                <a:solidFill>
                  <a:srgbClr val="FFFFFF"/>
                </a:solidFill>
                <a:latin typeface="Arial"/>
                <a:ea typeface="Arial"/>
              </a:rPr>
              <a:t>上岗前默背一遍本岗位操作要点</a:t>
            </a:r>
            <a:endParaRPr/>
          </a:p>
        </p:txBody>
      </p:sp>
      <p:sp>
        <p:nvSpPr>
          <p:cNvPr id="1087"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05 / 55</a:t>
            </a:r>
            <a:endParaRPr/>
          </a:p>
        </p:txBody>
      </p:sp>
    </p:spTree>
  </p:cSld>
</p:sld>
</file>

<file path=ppt/slides/slide6.xml><?xml version="1.0" encoding="utf-8"?>
<p:sld xmlns:p="http://schemas.openxmlformats.org/presentationml/2006/main" xmlns:a="http://schemas.openxmlformats.org/drawingml/2006/main">
  <p:cSld>
    <p:spTree>
      <p:nvGrpSpPr>
        <p:cNvPr id="1239" name="" descr="&lt;Slide style={{ width: 1280, height: 720, background: '#FFFFFF', padding: 0, fontFamily: 'Arial, &quot;Microsoft YaHei&quot;, &quot;PingFang SC&quot;, sans-serif', position: 'relative' }}&gt;&#10;    &lt;Text style={{ position: 'absolute', top: 16, right: 70, fontSize: 14, color: '#868E96' }}&gt;01 · 收心归位&lt;/Text&gt;&#10;    &lt;Box style={{ position: 'absolute', top: 44, left: 70, right: 70 }}&gt;&#10;        &lt;Text style={{ fontSize: 32, fontWeight: 'bold', color: '#0B7285' }}&gt;节后化工装置里最危险的四句&quot;我以为&quot;&lt;/Text&gt;&#10;        &lt;Box style={{ width: '100%', height: 1, background: '#DEE2E6', marginTop: 10 }} /&gt;&#10;    &lt;/Box&gt;&#10;    &lt;Box style={{ position: 'absolute', top: 126, left: 70, right: 70, bottom: 110, flexDirection: 'column', gap: 12 }}&gt;&#10;        {[&#10;            ['&quot;我以为置换过了&quot;', '停工前做过置换 ≠ 复工时仍然合格。静置七天，氮气可能泄漏散失、物料可能解析产气，开车前必须重新分析。'],&#10;            ['&quot;我以为阀门都关着&quot;', '阀门状态要现场核对，不能靠记忆。2021年中高化工&quot;10·22&quot;事故，就从泵腔物料断流开始。'],&#10;            ['&quot;我以为联锁没问题&quot;', '联锁、安全阀、可燃有毒气体报警器停用七天，投用前必须单机试运、校验确认，严禁&quot;顺手旁路&quot;。'],&#10;            ['&quot;我以为他办过票了&quot;', '作业票、分析单、监护人——一样不能少。中秋节后第二天，多少人栽在这句话上。'],&#10;        ].map((it) =&gt; (&#10;            &lt;Box key={it[0]} style={{ flex: 1, background: '#F1F3F5', borderLeft: '4px solid #C92A2A', padding: '10px 18px', flexDirection: 'column', justifyContent: 'center' }}&gt;&#10;                &lt;Text style={{ fontSize: 22, fontWeight: 'bold', color: '#C92A2A' }}&gt;{it[0]}&lt;/Text&gt;&#10;                &lt;Text style={{ fontSize: 19, color: '#343A40', lineHeight: 1.5, marginTop: 4 }}&gt;{it[1]}&lt;/Text&gt;&#10;            &lt;/Box&gt;&#10;        ))}&#10;    &lt;/Box&gt;&#10;    &lt;Box style={{ position: 'absolute', left: 70, right: 70, bottom: 30, background: '#F1F3F5', borderLeft: '4px solid #0B7285', padding: '10px 18px' }}&gt;&#10;        &lt;Text style={{ fontSize: 20, color: '#343A40' }}&gt;把这四句话换成同一句：&lt;span style={{ fontWeight: 'bold', color: '#0B7285' }}&gt;我先到现场确认，再动手。&lt;/span&gt;&lt;/Text&gt;&#10;    &lt;/Box&gt;&#10;    &lt;Text style={{ position: 'absolute', right: 70, bottom: 24, fontSize: 14, color: '#868E96' }}&gt;06 / 55&lt;/Text&gt;&#10;&lt;/Slide&gt;&#10;"/>
        <p:cNvGrpSpPr/>
        <p:nvPr/>
      </p:nvGrpSpPr>
      <p:grpSpPr>
        <a:xfrm>
          <a:off x="0" y="0"/>
          <a:ext cx="0" cy="0"/>
          <a:chOff x="0" y="0"/>
          <a:chExt cx="0" cy="0"/>
        </a:xfrm>
      </p:grpSpPr>
      <p:sp>
        <p:nvSpPr>
          <p:cNvPr id="1240" name=""/>
          <p:cNvSpPr/>
          <p:nvPr/>
        </p:nvSpPr>
        <p:spPr>
          <a:xfrm rot="0" flipH="0" flipV="0">
            <a:off x="0" y="0"/>
            <a:ext cx="12192000" cy="6858000"/>
          </a:xfrm>
          <a:prstGeom prst="rect">
            <a:avLst/>
          </a:prstGeom>
          <a:solidFill>
            <a:srgbClr val="FFFFFF"/>
          </a:solidFill>
          <a:ln/>
        </p:spPr>
        <p:txBody>
          <a:bodyPr/>
          <a:p/>
        </p:txBody>
      </p:sp>
      <p:sp>
        <p:nvSpPr>
          <p:cNvPr id="1241"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01 · </a:t>
            </a:r>
            <a:r>
              <a:rPr lang="zh-CN" sz="1050">
                <a:solidFill>
                  <a:srgbClr val="868E96"/>
                </a:solidFill>
                <a:latin typeface="Arial"/>
                <a:ea typeface="Arial"/>
              </a:rPr>
              <a:t>收心归位</a:t>
            </a:r>
            <a:endParaRPr/>
          </a:p>
        </p:txBody>
      </p:sp>
      <p:sp>
        <p:nvSpPr>
          <p:cNvPr id="1242"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节后化工装置里最危险的四句</a:t>
            </a:r>
            <a:r>
              <a:rPr lang="en-US" sz="2400" b="1">
                <a:solidFill>
                  <a:srgbClr val="0B7285"/>
                </a:solidFill>
                <a:latin typeface="Arial"/>
                <a:ea typeface="Arial"/>
              </a:rPr>
              <a:t>"</a:t>
            </a:r>
            <a:r>
              <a:rPr lang="zh-CN" sz="2400" b="1">
                <a:solidFill>
                  <a:srgbClr val="0B7285"/>
                </a:solidFill>
                <a:latin typeface="Arial"/>
                <a:ea typeface="Arial"/>
              </a:rPr>
              <a:t>我以为</a:t>
            </a:r>
            <a:r>
              <a:rPr lang="en-US" sz="2400" b="1">
                <a:solidFill>
                  <a:srgbClr val="0B7285"/>
                </a:solidFill>
                <a:latin typeface="Arial"/>
                <a:ea typeface="Arial"/>
              </a:rPr>
              <a:t>"</a:t>
            </a:r>
            <a:endParaRPr/>
          </a:p>
        </p:txBody>
      </p:sp>
      <p:sp>
        <p:nvSpPr>
          <p:cNvPr id="1243" name=""/>
          <p:cNvSpPr/>
          <p:nvPr/>
        </p:nvSpPr>
        <p:spPr>
          <a:xfrm rot="0" flipH="0" flipV="0">
            <a:off x="666750" y="885825"/>
            <a:ext cx="10858500" cy="9525"/>
          </a:xfrm>
          <a:prstGeom prst="rect">
            <a:avLst/>
          </a:prstGeom>
          <a:solidFill>
            <a:srgbClr val="DEE2E6"/>
          </a:solidFill>
          <a:ln/>
        </p:spPr>
        <p:txBody>
          <a:bodyPr/>
          <a:p/>
        </p:txBody>
      </p:sp>
      <p:sp>
        <p:nvSpPr>
          <p:cNvPr id="1244" name=""/>
          <p:cNvSpPr/>
          <p:nvPr/>
        </p:nvSpPr>
        <p:spPr>
          <a:xfrm rot="0" flipH="0" flipV="0">
            <a:off x="704850" y="1200150"/>
            <a:ext cx="10858500" cy="1066800"/>
          </a:xfrm>
          <a:prstGeom prst="rect">
            <a:avLst/>
          </a:prstGeom>
          <a:solidFill>
            <a:srgbClr val="F1F3F5"/>
          </a:solidFill>
          <a:ln/>
        </p:spPr>
        <p:txBody>
          <a:bodyPr/>
          <a:p/>
        </p:txBody>
      </p:sp>
      <p:sp>
        <p:nvSpPr>
          <p:cNvPr id="1245" name=""/>
          <p:cNvSpPr/>
          <p:nvPr/>
        </p:nvSpPr>
        <p:spPr>
          <a:xfrm rot="0" flipH="0" flipV="0">
            <a:off x="666750" y="1200150"/>
            <a:ext cx="10896600" cy="1066800"/>
          </a:xfrm>
          <a:custGeom>
            <a:pathLst>
              <a:path w="1144" h="112">
                <a:moveTo>
                  <a:pt x="0" y="0"/>
                </a:moveTo>
                <a:lnTo>
                  <a:pt x="4" y="0"/>
                </a:lnTo>
                <a:lnTo>
                  <a:pt x="4" y="112"/>
                </a:lnTo>
                <a:lnTo>
                  <a:pt x="0" y="112"/>
                </a:lnTo>
                <a:close/>
              </a:path>
            </a:pathLst>
          </a:custGeom>
          <a:solidFill>
            <a:srgbClr val="C92A2A"/>
          </a:solidFill>
          <a:ln/>
        </p:spPr>
        <p:txBody>
          <a:bodyPr/>
          <a:p/>
        </p:txBody>
      </p:sp>
      <p:sp>
        <p:nvSpPr>
          <p:cNvPr id="1246" name="" descr="{&quot;isTemplate&quot;:true,&quot;type&quot;:&quot;text&quot;}"/>
          <p:cNvSpPr txBox="1"/>
          <p:nvPr/>
        </p:nvSpPr>
        <p:spPr>
          <a:xfrm rot="0" flipH="0" flipV="0">
            <a:off x="876300" y="1419225"/>
            <a:ext cx="10477500" cy="257175"/>
          </a:xfrm>
          <a:prstGeom prst="rect"/>
        </p:spPr>
        <p:txBody>
          <a:bodyPr wrap="none" lIns="0" tIns="0" rIns="0" bIns="0"/>
          <a:p>
            <a:pPr>
              <a:lnSpc>
                <a:spcPct val="100000"/>
              </a:lnSpc>
            </a:pPr>
            <a:r>
              <a:rPr lang="en-US" sz="1650" b="1">
                <a:solidFill>
                  <a:srgbClr val="C92A2A"/>
                </a:solidFill>
                <a:latin typeface="Arial"/>
                <a:ea typeface="Arial"/>
              </a:rPr>
              <a:t>"</a:t>
            </a:r>
            <a:r>
              <a:rPr lang="zh-CN" sz="1650" b="1">
                <a:solidFill>
                  <a:srgbClr val="C92A2A"/>
                </a:solidFill>
                <a:latin typeface="Arial"/>
                <a:ea typeface="Arial"/>
              </a:rPr>
              <a:t>我以为置换过了</a:t>
            </a:r>
            <a:r>
              <a:rPr lang="en-US" sz="1650" b="1">
                <a:solidFill>
                  <a:srgbClr val="C92A2A"/>
                </a:solidFill>
                <a:latin typeface="Arial"/>
                <a:ea typeface="Arial"/>
              </a:rPr>
              <a:t>"</a:t>
            </a:r>
            <a:endParaRPr/>
          </a:p>
        </p:txBody>
      </p:sp>
      <p:sp>
        <p:nvSpPr>
          <p:cNvPr id="1247" name="" descr="{&quot;isTemplate&quot;:true,&quot;type&quot;:&quot;text&quot;}"/>
          <p:cNvSpPr txBox="1"/>
          <p:nvPr/>
        </p:nvSpPr>
        <p:spPr>
          <a:xfrm rot="0" flipH="0" flipV="0">
            <a:off x="876300" y="1714500"/>
            <a:ext cx="10477500" cy="333375"/>
          </a:xfrm>
          <a:prstGeom prst="rect"/>
        </p:spPr>
        <p:txBody>
          <a:bodyPr wrap="none" lIns="0" tIns="0" rIns="0" bIns="0"/>
          <a:p>
            <a:pPr>
              <a:lnSpc>
                <a:spcPct val="150000"/>
              </a:lnSpc>
            </a:pPr>
            <a:r>
              <a:rPr lang="zh-CN" sz="1425">
                <a:solidFill>
                  <a:srgbClr val="343A40"/>
                </a:solidFill>
                <a:latin typeface="Arial"/>
                <a:ea typeface="Arial"/>
              </a:rPr>
              <a:t>停工前做过置换</a:t>
            </a:r>
            <a:r>
              <a:rPr lang="en-US" sz="1425">
                <a:solidFill>
                  <a:srgbClr val="343A40"/>
                </a:solidFill>
                <a:latin typeface="Arial"/>
                <a:ea typeface="Arial"/>
              </a:rPr>
              <a:t xml:space="preserve"> ≠ </a:t>
            </a:r>
            <a:r>
              <a:rPr lang="zh-CN" sz="1425">
                <a:solidFill>
                  <a:srgbClr val="343A40"/>
                </a:solidFill>
                <a:latin typeface="Arial"/>
                <a:ea typeface="Arial"/>
              </a:rPr>
              <a:t>复工时仍然合格。静置七天，氮气可能泄漏散失、物料可能解析产气，开车前必须重新分析。</a:t>
            </a:r>
            <a:endParaRPr/>
          </a:p>
        </p:txBody>
      </p:sp>
      <p:sp>
        <p:nvSpPr>
          <p:cNvPr id="1248" name=""/>
          <p:cNvSpPr/>
          <p:nvPr/>
        </p:nvSpPr>
        <p:spPr>
          <a:xfrm rot="0" flipH="0" flipV="0">
            <a:off x="704850" y="2381250"/>
            <a:ext cx="10858500" cy="1066800"/>
          </a:xfrm>
          <a:prstGeom prst="rect">
            <a:avLst/>
          </a:prstGeom>
          <a:solidFill>
            <a:srgbClr val="F1F3F5"/>
          </a:solidFill>
          <a:ln/>
        </p:spPr>
        <p:txBody>
          <a:bodyPr/>
          <a:p/>
        </p:txBody>
      </p:sp>
      <p:sp>
        <p:nvSpPr>
          <p:cNvPr id="1249" name=""/>
          <p:cNvSpPr/>
          <p:nvPr/>
        </p:nvSpPr>
        <p:spPr>
          <a:xfrm rot="0" flipH="0" flipV="0">
            <a:off x="666750" y="2381250"/>
            <a:ext cx="10896600" cy="1066800"/>
          </a:xfrm>
          <a:custGeom>
            <a:pathLst>
              <a:path w="1144" h="112">
                <a:moveTo>
                  <a:pt x="0" y="0"/>
                </a:moveTo>
                <a:lnTo>
                  <a:pt x="4" y="0"/>
                </a:lnTo>
                <a:lnTo>
                  <a:pt x="4" y="112"/>
                </a:lnTo>
                <a:lnTo>
                  <a:pt x="0" y="112"/>
                </a:lnTo>
                <a:close/>
              </a:path>
            </a:pathLst>
          </a:custGeom>
          <a:solidFill>
            <a:srgbClr val="C92A2A"/>
          </a:solidFill>
          <a:ln/>
        </p:spPr>
        <p:txBody>
          <a:bodyPr/>
          <a:p/>
        </p:txBody>
      </p:sp>
      <p:sp>
        <p:nvSpPr>
          <p:cNvPr id="1250" name="" descr="{&quot;isTemplate&quot;:true,&quot;type&quot;:&quot;text&quot;}"/>
          <p:cNvSpPr txBox="1"/>
          <p:nvPr/>
        </p:nvSpPr>
        <p:spPr>
          <a:xfrm rot="0" flipH="0" flipV="0">
            <a:off x="876300" y="2600325"/>
            <a:ext cx="10477500" cy="257175"/>
          </a:xfrm>
          <a:prstGeom prst="rect"/>
        </p:spPr>
        <p:txBody>
          <a:bodyPr wrap="none" lIns="0" tIns="0" rIns="0" bIns="0"/>
          <a:p>
            <a:pPr>
              <a:lnSpc>
                <a:spcPct val="100000"/>
              </a:lnSpc>
            </a:pPr>
            <a:r>
              <a:rPr lang="en-US" sz="1650" b="1">
                <a:solidFill>
                  <a:srgbClr val="C92A2A"/>
                </a:solidFill>
                <a:latin typeface="Arial"/>
                <a:ea typeface="Arial"/>
              </a:rPr>
              <a:t>"</a:t>
            </a:r>
            <a:r>
              <a:rPr lang="zh-CN" sz="1650" b="1">
                <a:solidFill>
                  <a:srgbClr val="C92A2A"/>
                </a:solidFill>
                <a:latin typeface="Arial"/>
                <a:ea typeface="Arial"/>
              </a:rPr>
              <a:t>我以为阀门都关着</a:t>
            </a:r>
            <a:r>
              <a:rPr lang="en-US" sz="1650" b="1">
                <a:solidFill>
                  <a:srgbClr val="C92A2A"/>
                </a:solidFill>
                <a:latin typeface="Arial"/>
                <a:ea typeface="Arial"/>
              </a:rPr>
              <a:t>"</a:t>
            </a:r>
            <a:endParaRPr/>
          </a:p>
        </p:txBody>
      </p:sp>
      <p:sp>
        <p:nvSpPr>
          <p:cNvPr id="1251" name="" descr="{&quot;isTemplate&quot;:true,&quot;type&quot;:&quot;text&quot;}"/>
          <p:cNvSpPr txBox="1"/>
          <p:nvPr/>
        </p:nvSpPr>
        <p:spPr>
          <a:xfrm rot="0" flipH="0" flipV="0">
            <a:off x="876300" y="2895600"/>
            <a:ext cx="10477500" cy="333375"/>
          </a:xfrm>
          <a:prstGeom prst="rect"/>
        </p:spPr>
        <p:txBody>
          <a:bodyPr wrap="none" lIns="0" tIns="0" rIns="0" bIns="0"/>
          <a:p>
            <a:pPr>
              <a:lnSpc>
                <a:spcPct val="150000"/>
              </a:lnSpc>
            </a:pPr>
            <a:r>
              <a:rPr lang="zh-CN" sz="1425">
                <a:solidFill>
                  <a:srgbClr val="343A40"/>
                </a:solidFill>
                <a:latin typeface="Arial"/>
                <a:ea typeface="Arial"/>
              </a:rPr>
              <a:t>阀门状态要现场核对，不能靠记忆。</a:t>
            </a:r>
            <a:r>
              <a:rPr lang="en-US" sz="1425">
                <a:solidFill>
                  <a:srgbClr val="343A40"/>
                </a:solidFill>
                <a:latin typeface="Arial"/>
                <a:ea typeface="Arial"/>
              </a:rPr>
              <a:t>2021</a:t>
            </a:r>
            <a:r>
              <a:rPr lang="zh-CN" sz="1425">
                <a:solidFill>
                  <a:srgbClr val="343A40"/>
                </a:solidFill>
                <a:latin typeface="Arial"/>
                <a:ea typeface="Arial"/>
              </a:rPr>
              <a:t>年中高化工</a:t>
            </a:r>
            <a:r>
              <a:rPr lang="en-US" sz="1425">
                <a:solidFill>
                  <a:srgbClr val="343A40"/>
                </a:solidFill>
                <a:latin typeface="Arial"/>
                <a:ea typeface="Arial"/>
              </a:rPr>
              <a:t>"10·22"</a:t>
            </a:r>
            <a:r>
              <a:rPr lang="zh-CN" sz="1425">
                <a:solidFill>
                  <a:srgbClr val="343A40"/>
                </a:solidFill>
                <a:latin typeface="Arial"/>
                <a:ea typeface="Arial"/>
              </a:rPr>
              <a:t>事故，就从泵腔物料断流开始。</a:t>
            </a:r>
            <a:endParaRPr/>
          </a:p>
        </p:txBody>
      </p:sp>
      <p:sp>
        <p:nvSpPr>
          <p:cNvPr id="1252" name=""/>
          <p:cNvSpPr/>
          <p:nvPr/>
        </p:nvSpPr>
        <p:spPr>
          <a:xfrm rot="0" flipH="0" flipV="0">
            <a:off x="704850" y="3562350"/>
            <a:ext cx="10858500" cy="1066800"/>
          </a:xfrm>
          <a:prstGeom prst="rect">
            <a:avLst/>
          </a:prstGeom>
          <a:solidFill>
            <a:srgbClr val="F1F3F5"/>
          </a:solidFill>
          <a:ln/>
        </p:spPr>
        <p:txBody>
          <a:bodyPr/>
          <a:p/>
        </p:txBody>
      </p:sp>
      <p:sp>
        <p:nvSpPr>
          <p:cNvPr id="1253" name=""/>
          <p:cNvSpPr/>
          <p:nvPr/>
        </p:nvSpPr>
        <p:spPr>
          <a:xfrm rot="0" flipH="0" flipV="0">
            <a:off x="666750" y="3562350"/>
            <a:ext cx="10896600" cy="1066800"/>
          </a:xfrm>
          <a:custGeom>
            <a:pathLst>
              <a:path w="1144" h="112">
                <a:moveTo>
                  <a:pt x="0" y="0"/>
                </a:moveTo>
                <a:lnTo>
                  <a:pt x="4" y="0"/>
                </a:lnTo>
                <a:lnTo>
                  <a:pt x="4" y="112"/>
                </a:lnTo>
                <a:lnTo>
                  <a:pt x="0" y="112"/>
                </a:lnTo>
                <a:close/>
              </a:path>
            </a:pathLst>
          </a:custGeom>
          <a:solidFill>
            <a:srgbClr val="C92A2A"/>
          </a:solidFill>
          <a:ln/>
        </p:spPr>
        <p:txBody>
          <a:bodyPr/>
          <a:p/>
        </p:txBody>
      </p:sp>
      <p:sp>
        <p:nvSpPr>
          <p:cNvPr id="1254" name="" descr="{&quot;isTemplate&quot;:true,&quot;type&quot;:&quot;text&quot;}"/>
          <p:cNvSpPr txBox="1"/>
          <p:nvPr/>
        </p:nvSpPr>
        <p:spPr>
          <a:xfrm rot="0" flipH="0" flipV="0">
            <a:off x="876300" y="3781425"/>
            <a:ext cx="10477500" cy="257175"/>
          </a:xfrm>
          <a:prstGeom prst="rect"/>
        </p:spPr>
        <p:txBody>
          <a:bodyPr wrap="none" lIns="0" tIns="0" rIns="0" bIns="0"/>
          <a:p>
            <a:pPr>
              <a:lnSpc>
                <a:spcPct val="100000"/>
              </a:lnSpc>
            </a:pPr>
            <a:r>
              <a:rPr lang="en-US" sz="1650" b="1">
                <a:solidFill>
                  <a:srgbClr val="C92A2A"/>
                </a:solidFill>
                <a:latin typeface="Arial"/>
                <a:ea typeface="Arial"/>
              </a:rPr>
              <a:t>"</a:t>
            </a:r>
            <a:r>
              <a:rPr lang="zh-CN" sz="1650" b="1">
                <a:solidFill>
                  <a:srgbClr val="C92A2A"/>
                </a:solidFill>
                <a:latin typeface="Arial"/>
                <a:ea typeface="Arial"/>
              </a:rPr>
              <a:t>我以为联锁没问题</a:t>
            </a:r>
            <a:r>
              <a:rPr lang="en-US" sz="1650" b="1">
                <a:solidFill>
                  <a:srgbClr val="C92A2A"/>
                </a:solidFill>
                <a:latin typeface="Arial"/>
                <a:ea typeface="Arial"/>
              </a:rPr>
              <a:t>"</a:t>
            </a:r>
            <a:endParaRPr/>
          </a:p>
        </p:txBody>
      </p:sp>
      <p:sp>
        <p:nvSpPr>
          <p:cNvPr id="1255" name="" descr="{&quot;isTemplate&quot;:true,&quot;type&quot;:&quot;text&quot;}"/>
          <p:cNvSpPr txBox="1"/>
          <p:nvPr/>
        </p:nvSpPr>
        <p:spPr>
          <a:xfrm rot="0" flipH="0" flipV="0">
            <a:off x="876300" y="4076700"/>
            <a:ext cx="10477500" cy="333375"/>
          </a:xfrm>
          <a:prstGeom prst="rect"/>
        </p:spPr>
        <p:txBody>
          <a:bodyPr wrap="none" lIns="0" tIns="0" rIns="0" bIns="0"/>
          <a:p>
            <a:pPr>
              <a:lnSpc>
                <a:spcPct val="150000"/>
              </a:lnSpc>
            </a:pPr>
            <a:r>
              <a:rPr lang="zh-CN" sz="1425">
                <a:solidFill>
                  <a:srgbClr val="343A40"/>
                </a:solidFill>
                <a:latin typeface="Arial"/>
                <a:ea typeface="Arial"/>
              </a:rPr>
              <a:t>联锁、安全阀、可燃有毒气体报警器停用七天，投用前必须单机试运、校验确认，严禁</a:t>
            </a:r>
            <a:r>
              <a:rPr lang="en-US" sz="1425">
                <a:solidFill>
                  <a:srgbClr val="343A40"/>
                </a:solidFill>
                <a:latin typeface="Arial"/>
                <a:ea typeface="Arial"/>
              </a:rPr>
              <a:t>"</a:t>
            </a:r>
            <a:r>
              <a:rPr lang="zh-CN" sz="1425">
                <a:solidFill>
                  <a:srgbClr val="343A40"/>
                </a:solidFill>
                <a:latin typeface="Arial"/>
                <a:ea typeface="Arial"/>
              </a:rPr>
              <a:t>顺手旁路</a:t>
            </a:r>
            <a:r>
              <a:rPr lang="en-US" sz="1425">
                <a:solidFill>
                  <a:srgbClr val="343A40"/>
                </a:solidFill>
                <a:latin typeface="Arial"/>
                <a:ea typeface="Arial"/>
              </a:rPr>
              <a:t>"</a:t>
            </a:r>
            <a:r>
              <a:rPr lang="zh-CN" sz="1425">
                <a:solidFill>
                  <a:srgbClr val="343A40"/>
                </a:solidFill>
                <a:latin typeface="Arial"/>
                <a:ea typeface="Arial"/>
              </a:rPr>
              <a:t>。</a:t>
            </a:r>
            <a:endParaRPr/>
          </a:p>
        </p:txBody>
      </p:sp>
      <p:sp>
        <p:nvSpPr>
          <p:cNvPr id="1256" name=""/>
          <p:cNvSpPr/>
          <p:nvPr/>
        </p:nvSpPr>
        <p:spPr>
          <a:xfrm rot="0" flipH="0" flipV="0">
            <a:off x="704850" y="4743450"/>
            <a:ext cx="10858500" cy="1066800"/>
          </a:xfrm>
          <a:prstGeom prst="rect">
            <a:avLst/>
          </a:prstGeom>
          <a:solidFill>
            <a:srgbClr val="F1F3F5"/>
          </a:solidFill>
          <a:ln/>
        </p:spPr>
        <p:txBody>
          <a:bodyPr/>
          <a:p/>
        </p:txBody>
      </p:sp>
      <p:sp>
        <p:nvSpPr>
          <p:cNvPr id="1257" name=""/>
          <p:cNvSpPr/>
          <p:nvPr/>
        </p:nvSpPr>
        <p:spPr>
          <a:xfrm rot="0" flipH="0" flipV="0">
            <a:off x="666750" y="4743450"/>
            <a:ext cx="10896600" cy="1066800"/>
          </a:xfrm>
          <a:custGeom>
            <a:pathLst>
              <a:path w="1144" h="112">
                <a:moveTo>
                  <a:pt x="0" y="0"/>
                </a:moveTo>
                <a:lnTo>
                  <a:pt x="4" y="0"/>
                </a:lnTo>
                <a:lnTo>
                  <a:pt x="4" y="112"/>
                </a:lnTo>
                <a:lnTo>
                  <a:pt x="0" y="112"/>
                </a:lnTo>
                <a:close/>
              </a:path>
            </a:pathLst>
          </a:custGeom>
          <a:solidFill>
            <a:srgbClr val="C92A2A"/>
          </a:solidFill>
          <a:ln/>
        </p:spPr>
        <p:txBody>
          <a:bodyPr/>
          <a:p/>
        </p:txBody>
      </p:sp>
      <p:sp>
        <p:nvSpPr>
          <p:cNvPr id="1258" name="" descr="{&quot;isTemplate&quot;:true,&quot;type&quot;:&quot;text&quot;}"/>
          <p:cNvSpPr txBox="1"/>
          <p:nvPr/>
        </p:nvSpPr>
        <p:spPr>
          <a:xfrm rot="0" flipH="0" flipV="0">
            <a:off x="876300" y="4962525"/>
            <a:ext cx="10477500" cy="257175"/>
          </a:xfrm>
          <a:prstGeom prst="rect"/>
        </p:spPr>
        <p:txBody>
          <a:bodyPr wrap="none" lIns="0" tIns="0" rIns="0" bIns="0"/>
          <a:p>
            <a:pPr>
              <a:lnSpc>
                <a:spcPct val="100000"/>
              </a:lnSpc>
            </a:pPr>
            <a:r>
              <a:rPr lang="en-US" sz="1650" b="1">
                <a:solidFill>
                  <a:srgbClr val="C92A2A"/>
                </a:solidFill>
                <a:latin typeface="Arial"/>
                <a:ea typeface="Arial"/>
              </a:rPr>
              <a:t>"</a:t>
            </a:r>
            <a:r>
              <a:rPr lang="zh-CN" sz="1650" b="1">
                <a:solidFill>
                  <a:srgbClr val="C92A2A"/>
                </a:solidFill>
                <a:latin typeface="Arial"/>
                <a:ea typeface="Arial"/>
              </a:rPr>
              <a:t>我以为他办过票了</a:t>
            </a:r>
            <a:r>
              <a:rPr lang="en-US" sz="1650" b="1">
                <a:solidFill>
                  <a:srgbClr val="C92A2A"/>
                </a:solidFill>
                <a:latin typeface="Arial"/>
                <a:ea typeface="Arial"/>
              </a:rPr>
              <a:t>"</a:t>
            </a:r>
            <a:endParaRPr/>
          </a:p>
        </p:txBody>
      </p:sp>
      <p:sp>
        <p:nvSpPr>
          <p:cNvPr id="1259" name="" descr="{&quot;isTemplate&quot;:true,&quot;type&quot;:&quot;text&quot;}"/>
          <p:cNvSpPr txBox="1"/>
          <p:nvPr/>
        </p:nvSpPr>
        <p:spPr>
          <a:xfrm rot="0" flipH="0" flipV="0">
            <a:off x="876300" y="5257800"/>
            <a:ext cx="10477500" cy="333375"/>
          </a:xfrm>
          <a:prstGeom prst="rect"/>
        </p:spPr>
        <p:txBody>
          <a:bodyPr wrap="none" lIns="0" tIns="0" rIns="0" bIns="0"/>
          <a:p>
            <a:pPr>
              <a:lnSpc>
                <a:spcPct val="150000"/>
              </a:lnSpc>
            </a:pPr>
            <a:r>
              <a:rPr lang="zh-CN" sz="1425">
                <a:solidFill>
                  <a:srgbClr val="343A40"/>
                </a:solidFill>
                <a:latin typeface="Arial"/>
                <a:ea typeface="Arial"/>
              </a:rPr>
              <a:t>作业票、分析单、监护人——一样不能少。中秋节后第二天，多少人栽在这句话上。</a:t>
            </a:r>
            <a:endParaRPr/>
          </a:p>
        </p:txBody>
      </p:sp>
      <p:sp>
        <p:nvSpPr>
          <p:cNvPr id="1260" name=""/>
          <p:cNvSpPr/>
          <p:nvPr/>
        </p:nvSpPr>
        <p:spPr>
          <a:xfrm rot="0" flipH="0" flipV="0">
            <a:off x="704850" y="6153150"/>
            <a:ext cx="10858500" cy="419100"/>
          </a:xfrm>
          <a:prstGeom prst="rect">
            <a:avLst/>
          </a:prstGeom>
          <a:solidFill>
            <a:srgbClr val="F1F3F5"/>
          </a:solidFill>
          <a:ln/>
        </p:spPr>
        <p:txBody>
          <a:bodyPr/>
          <a:p/>
        </p:txBody>
      </p:sp>
      <p:sp>
        <p:nvSpPr>
          <p:cNvPr id="1261" name=""/>
          <p:cNvSpPr/>
          <p:nvPr/>
        </p:nvSpPr>
        <p:spPr>
          <a:xfrm rot="0" flipH="0" flipV="0">
            <a:off x="666750" y="6153150"/>
            <a:ext cx="10896600" cy="419100"/>
          </a:xfrm>
          <a:custGeom>
            <a:pathLst>
              <a:path w="1144" h="44">
                <a:moveTo>
                  <a:pt x="0" y="0"/>
                </a:moveTo>
                <a:lnTo>
                  <a:pt x="4" y="0"/>
                </a:lnTo>
                <a:lnTo>
                  <a:pt x="4" y="44"/>
                </a:lnTo>
                <a:lnTo>
                  <a:pt x="0" y="44"/>
                </a:lnTo>
                <a:close/>
              </a:path>
            </a:pathLst>
          </a:custGeom>
          <a:solidFill>
            <a:srgbClr val="0B7285"/>
          </a:solidFill>
          <a:ln/>
        </p:spPr>
        <p:txBody>
          <a:bodyPr/>
          <a:p/>
        </p:txBody>
      </p:sp>
      <p:sp>
        <p:nvSpPr>
          <p:cNvPr id="1262" name="" descr="{&quot;isTemplate&quot;:true,&quot;type&quot;:&quot;text&quot;}"/>
          <p:cNvSpPr txBox="1"/>
          <p:nvPr/>
        </p:nvSpPr>
        <p:spPr>
          <a:xfrm rot="0" flipH="0" flipV="0">
            <a:off x="876300" y="6248400"/>
            <a:ext cx="10477500" cy="228600"/>
          </a:xfrm>
          <a:prstGeom prst="rect"/>
        </p:spPr>
        <p:txBody>
          <a:bodyPr wrap="none" lIns="0" tIns="0" rIns="0" bIns="0"/>
          <a:p>
            <a:pPr>
              <a:lnSpc>
                <a:spcPct val="100000"/>
              </a:lnSpc>
            </a:pPr>
            <a:r>
              <a:rPr lang="zh-CN" sz="1500">
                <a:solidFill>
                  <a:srgbClr val="343A40"/>
                </a:solidFill>
                <a:latin typeface="Arial"/>
                <a:ea typeface="Arial"/>
              </a:rPr>
              <a:t>把这四句话换成同一句：</a:t>
            </a:r>
            <a:r>
              <a:rPr lang="zh-CN" sz="1500" b="1">
                <a:solidFill>
                  <a:srgbClr val="0B7285"/>
                </a:solidFill>
                <a:latin typeface="Arial"/>
                <a:ea typeface="Arial"/>
              </a:rPr>
              <a:t>我先到现场确认，再动手。</a:t>
            </a:r>
            <a:endParaRPr/>
          </a:p>
        </p:txBody>
      </p:sp>
      <p:sp>
        <p:nvSpPr>
          <p:cNvPr id="1263"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06 / 55</a:t>
            </a:r>
            <a:endParaRPr/>
          </a:p>
        </p:txBody>
      </p:sp>
    </p:spTree>
  </p:cSld>
</p:sld>
</file>

<file path=ppt/slides/slide7.xml><?xml version="1.0" encoding="utf-8"?>
<p:sld xmlns:p="http://schemas.openxmlformats.org/presentationml/2006/main" xmlns:a="http://schemas.openxmlformats.org/drawingml/2006/main">
  <p:cSld>
    <p:spTree>
      <p:nvGrpSpPr>
        <p:cNvPr id="1264" name="" descr="&lt;Slide style={{ width: 1280, height: 720, background: '#FFFFFF', padding: 0, fontFamily: 'Arial, &quot;Microsoft YaHei&quot;, &quot;PingFang SC&quot;, sans-serif', position: 'relative' }}&gt;&#10;    &lt;Text style={{ position: 'absolute', top: 16, right: 70, fontSize: 14, color: '#868E96' }}&gt;01 · 收心归位&lt;/Text&gt;&#10;    &lt;Box style={{ position: 'absolute', top: 44, left: 70, right: 70 }}&gt;&#10;        &lt;Text style={{ fontSize: 32, fontWeight: 'bold', color: '#0B7285' }}&gt;岗位收心三步法：交接班 · 巡检 · 操作&lt;/Text&gt;&#10;        &lt;Box style={{ width: '100%', height: 1, background: '#DEE2E6', marginTop: 10 }} /&gt;&#10;    &lt;/Box&gt;&#10;    &lt;Box style={{ position: 'absolute', top: 128, left: 70, right: 70, bottom: 96, flexDirection: 'row', gap: 20 }}&gt;&#10;        {[&#10;            ['第一步 · 交接班收心', '#0B7285', '口头交 + 书面交 + 现场交：装置运行状态、在办作业票、异常缺陷、变更事项逐项交接；接班人复述确认，不空岗、不代岗、不补记。'],&#10;            ['第二步 · 巡检收心', '#E8590C', '按路线、按频次、按标准巡检：眼到（看跑冒滴漏）、鼻到（闻异味）、耳到（听异响）、手到（摸温度振动）；双人巡检岗位不得单人替岗。'],&#10;            ['第三步 · 操作收心', '#2B8A3E', '开工前手指口述复述操作要点；一次一个阀门，操作一步、确认一步、记录一步；发现异常先停止操作、先汇报，不凭经验&quot;抢修&quot;。'],&#10;        ].map((it) =&gt; (&#10;            &lt;Box key={it[0]} style={{ flex: 1, background: '#F1F3F5', borderTop: `4px solid ${it[1]}`, padding: 20 }}&gt;&#10;                &lt;Text style={{ fontSize: 23, fontWeight: 'bold', color: it[1] }}&gt;{it[0]}&lt;/Text&gt;&#10;                &lt;Text style={{ fontSize: 20, color: '#343A40', lineHeight: 1.6, marginTop: 12 }}&gt;{it[2]}&lt;/Text&gt;&#10;            &lt;/Box&gt;&#10;        ))}&#10;    &lt;/Box&gt;&#10;    &lt;Box style={{ position: 'absolute', left: 70, right: 70, bottom: 30, background: '#F1F3F5', borderLeft: '4px solid #E8590C', padding: '12px 20px' }}&gt;&#10;        &lt;Text style={{ fontSize: 20, color: '#343A40' }}&gt;&lt;span style={{ fontWeight: 'bold', color: '#C92A2A' }}&gt;班组长第一课：&lt;/span&gt;复工第一天增加一次班前收心确认，逐人观察精神状态，状态不佳者调离高危岗位。&lt;/Text&gt;&#10;    &lt;/Box&gt;&#10;    &lt;Text style={{ position: 'absolute', right: 70, bottom: 24, fontSize: 14, color: '#868E96' }}&gt;07 / 55&lt;/Text&gt;&#10;&lt;/Slide&gt;&#10;"/>
        <p:cNvGrpSpPr/>
        <p:nvPr/>
      </p:nvGrpSpPr>
      <p:grpSpPr>
        <a:xfrm>
          <a:off x="0" y="0"/>
          <a:ext cx="0" cy="0"/>
          <a:chOff x="0" y="0"/>
          <a:chExt cx="0" cy="0"/>
        </a:xfrm>
      </p:grpSpPr>
      <p:sp>
        <p:nvSpPr>
          <p:cNvPr id="1265" name=""/>
          <p:cNvSpPr/>
          <p:nvPr/>
        </p:nvSpPr>
        <p:spPr>
          <a:xfrm rot="0" flipH="0" flipV="0">
            <a:off x="0" y="0"/>
            <a:ext cx="12192000" cy="6858000"/>
          </a:xfrm>
          <a:prstGeom prst="rect">
            <a:avLst/>
          </a:prstGeom>
          <a:solidFill>
            <a:srgbClr val="FFFFFF"/>
          </a:solidFill>
          <a:ln/>
        </p:spPr>
        <p:txBody>
          <a:bodyPr/>
          <a:p/>
        </p:txBody>
      </p:sp>
      <p:sp>
        <p:nvSpPr>
          <p:cNvPr id="1266"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01 · </a:t>
            </a:r>
            <a:r>
              <a:rPr lang="zh-CN" sz="1050">
                <a:solidFill>
                  <a:srgbClr val="868E96"/>
                </a:solidFill>
                <a:latin typeface="Arial"/>
                <a:ea typeface="Arial"/>
              </a:rPr>
              <a:t>收心归位</a:t>
            </a:r>
            <a:endParaRPr/>
          </a:p>
        </p:txBody>
      </p:sp>
      <p:sp>
        <p:nvSpPr>
          <p:cNvPr id="1267"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岗位收心三步法：交接班</a:t>
            </a:r>
            <a:r>
              <a:rPr lang="en-US" sz="2400" b="1">
                <a:solidFill>
                  <a:srgbClr val="0B7285"/>
                </a:solidFill>
                <a:latin typeface="Arial"/>
                <a:ea typeface="Arial"/>
              </a:rPr>
              <a:t xml:space="preserve"> · </a:t>
            </a:r>
            <a:r>
              <a:rPr lang="zh-CN" sz="2400" b="1">
                <a:solidFill>
                  <a:srgbClr val="0B7285"/>
                </a:solidFill>
                <a:latin typeface="Arial"/>
                <a:ea typeface="Arial"/>
              </a:rPr>
              <a:t>巡检</a:t>
            </a:r>
            <a:r>
              <a:rPr lang="en-US" sz="2400" b="1">
                <a:solidFill>
                  <a:srgbClr val="0B7285"/>
                </a:solidFill>
                <a:latin typeface="Arial"/>
                <a:ea typeface="Arial"/>
              </a:rPr>
              <a:t xml:space="preserve"> · </a:t>
            </a:r>
            <a:r>
              <a:rPr lang="zh-CN" sz="2400" b="1">
                <a:solidFill>
                  <a:srgbClr val="0B7285"/>
                </a:solidFill>
                <a:latin typeface="Arial"/>
                <a:ea typeface="Arial"/>
              </a:rPr>
              <a:t>操作</a:t>
            </a:r>
            <a:endParaRPr/>
          </a:p>
        </p:txBody>
      </p:sp>
      <p:sp>
        <p:nvSpPr>
          <p:cNvPr id="1268" name=""/>
          <p:cNvSpPr/>
          <p:nvPr/>
        </p:nvSpPr>
        <p:spPr>
          <a:xfrm rot="0" flipH="0" flipV="0">
            <a:off x="666750" y="885825"/>
            <a:ext cx="10858500" cy="9525"/>
          </a:xfrm>
          <a:prstGeom prst="rect">
            <a:avLst/>
          </a:prstGeom>
          <a:solidFill>
            <a:srgbClr val="DEE2E6"/>
          </a:solidFill>
          <a:ln/>
        </p:spPr>
        <p:txBody>
          <a:bodyPr/>
          <a:p/>
        </p:txBody>
      </p:sp>
      <p:sp>
        <p:nvSpPr>
          <p:cNvPr id="1269" name=""/>
          <p:cNvSpPr/>
          <p:nvPr/>
        </p:nvSpPr>
        <p:spPr>
          <a:xfrm rot="0" flipH="0" flipV="0">
            <a:off x="666750" y="1257300"/>
            <a:ext cx="3495675" cy="4724400"/>
          </a:xfrm>
          <a:prstGeom prst="rect">
            <a:avLst/>
          </a:prstGeom>
          <a:solidFill>
            <a:srgbClr val="F1F3F5"/>
          </a:solidFill>
          <a:ln/>
        </p:spPr>
        <p:txBody>
          <a:bodyPr/>
          <a:p/>
        </p:txBody>
      </p:sp>
      <p:sp>
        <p:nvSpPr>
          <p:cNvPr id="1270" name=""/>
          <p:cNvSpPr/>
          <p:nvPr/>
        </p:nvSpPr>
        <p:spPr>
          <a:xfrm rot="0" flipH="0" flipV="0">
            <a:off x="666750" y="1219200"/>
            <a:ext cx="3495675" cy="4762500"/>
          </a:xfrm>
          <a:custGeom>
            <a:pathLst>
              <a:path w="367" h="500">
                <a:moveTo>
                  <a:pt x="0" y="0"/>
                </a:moveTo>
                <a:lnTo>
                  <a:pt x="367" y="0"/>
                </a:lnTo>
                <a:lnTo>
                  <a:pt x="367" y="4"/>
                </a:lnTo>
                <a:lnTo>
                  <a:pt x="0" y="4"/>
                </a:lnTo>
                <a:close/>
              </a:path>
            </a:pathLst>
          </a:custGeom>
          <a:solidFill>
            <a:srgbClr val="0B7285"/>
          </a:solidFill>
          <a:ln/>
        </p:spPr>
        <p:txBody>
          <a:bodyPr/>
          <a:p/>
        </p:txBody>
      </p:sp>
      <p:sp>
        <p:nvSpPr>
          <p:cNvPr id="1271" name="" descr="{&quot;isTemplate&quot;:true,&quot;type&quot;:&quot;text&quot;}"/>
          <p:cNvSpPr txBox="1"/>
          <p:nvPr/>
        </p:nvSpPr>
        <p:spPr>
          <a:xfrm rot="0" flipH="0" flipV="0">
            <a:off x="857250" y="1447800"/>
            <a:ext cx="3114675" cy="266700"/>
          </a:xfrm>
          <a:prstGeom prst="rect"/>
        </p:spPr>
        <p:txBody>
          <a:bodyPr wrap="none" lIns="0" tIns="0" rIns="0" bIns="0"/>
          <a:p>
            <a:pPr>
              <a:lnSpc>
                <a:spcPct val="100000"/>
              </a:lnSpc>
            </a:pPr>
            <a:r>
              <a:rPr lang="zh-CN" sz="1725" b="1">
                <a:solidFill>
                  <a:srgbClr val="0B7285"/>
                </a:solidFill>
                <a:latin typeface="Arial"/>
                <a:ea typeface="Arial"/>
              </a:rPr>
              <a:t>第一步</a:t>
            </a:r>
            <a:r>
              <a:rPr lang="en-US" sz="1725" b="1">
                <a:solidFill>
                  <a:srgbClr val="0B7285"/>
                </a:solidFill>
                <a:latin typeface="Arial"/>
                <a:ea typeface="Arial"/>
              </a:rPr>
              <a:t xml:space="preserve"> · </a:t>
            </a:r>
            <a:r>
              <a:rPr lang="zh-CN" sz="1725" b="1">
                <a:solidFill>
                  <a:srgbClr val="0B7285"/>
                </a:solidFill>
                <a:latin typeface="Arial"/>
                <a:ea typeface="Arial"/>
              </a:rPr>
              <a:t>交接班收心</a:t>
            </a:r>
            <a:endParaRPr/>
          </a:p>
        </p:txBody>
      </p:sp>
      <p:sp>
        <p:nvSpPr>
          <p:cNvPr id="1272" name="" descr="{&quot;isTemplate&quot;:true,&quot;type&quot;:&quot;text&quot;}"/>
          <p:cNvSpPr txBox="1"/>
          <p:nvPr/>
        </p:nvSpPr>
        <p:spPr>
          <a:xfrm rot="0" flipH="0" flipV="0">
            <a:off x="857250" y="1828800"/>
            <a:ext cx="3114675" cy="1466850"/>
          </a:xfrm>
          <a:prstGeom prst="rect"/>
        </p:spPr>
        <p:txBody>
          <a:bodyPr wrap="square" lIns="0" tIns="0" rIns="0" bIns="0">
            <a:normAutofit/>
          </a:bodyPr>
          <a:p>
            <a:pPr>
              <a:lnSpc>
                <a:spcPct val="160000"/>
              </a:lnSpc>
            </a:pPr>
            <a:r>
              <a:rPr lang="zh-CN" sz="1500">
                <a:solidFill>
                  <a:srgbClr val="343A40"/>
                </a:solidFill>
                <a:latin typeface="Arial"/>
                <a:ea typeface="Arial"/>
              </a:rPr>
              <a:t>口头交</a:t>
            </a:r>
            <a:r>
              <a:rPr lang="en-US" sz="1500">
                <a:solidFill>
                  <a:srgbClr val="343A40"/>
                </a:solidFill>
                <a:latin typeface="Arial"/>
                <a:ea typeface="Arial"/>
              </a:rPr>
              <a:t xml:space="preserve"> + </a:t>
            </a:r>
            <a:r>
              <a:rPr lang="zh-CN" sz="1500">
                <a:solidFill>
                  <a:srgbClr val="343A40"/>
                </a:solidFill>
                <a:latin typeface="Arial"/>
                <a:ea typeface="Arial"/>
              </a:rPr>
              <a:t>书面交</a:t>
            </a:r>
            <a:r>
              <a:rPr lang="en-US" sz="1500">
                <a:solidFill>
                  <a:srgbClr val="343A40"/>
                </a:solidFill>
                <a:latin typeface="Arial"/>
                <a:ea typeface="Arial"/>
              </a:rPr>
              <a:t xml:space="preserve"> + </a:t>
            </a:r>
            <a:r>
              <a:rPr lang="zh-CN" sz="1500">
                <a:solidFill>
                  <a:srgbClr val="343A40"/>
                </a:solidFill>
                <a:latin typeface="Arial"/>
                <a:ea typeface="Arial"/>
              </a:rPr>
              <a:t>现场交：装置运行状态、在办作业票、异常缺陷、变更事项逐项交接；接班人复述确认，不空岗、不代岗、不补记。</a:t>
            </a:r>
            <a:endParaRPr/>
          </a:p>
        </p:txBody>
      </p:sp>
      <p:sp>
        <p:nvSpPr>
          <p:cNvPr id="1273" name=""/>
          <p:cNvSpPr/>
          <p:nvPr/>
        </p:nvSpPr>
        <p:spPr>
          <a:xfrm rot="0" flipH="0" flipV="0">
            <a:off x="4352925" y="1257300"/>
            <a:ext cx="3486150" cy="4724400"/>
          </a:xfrm>
          <a:prstGeom prst="rect">
            <a:avLst/>
          </a:prstGeom>
          <a:solidFill>
            <a:srgbClr val="F1F3F5"/>
          </a:solidFill>
          <a:ln/>
        </p:spPr>
        <p:txBody>
          <a:bodyPr/>
          <a:p/>
        </p:txBody>
      </p:sp>
      <p:sp>
        <p:nvSpPr>
          <p:cNvPr id="1274" name=""/>
          <p:cNvSpPr/>
          <p:nvPr/>
        </p:nvSpPr>
        <p:spPr>
          <a:xfrm rot="0" flipH="0" flipV="0">
            <a:off x="4352925" y="1219200"/>
            <a:ext cx="3486150" cy="4762500"/>
          </a:xfrm>
          <a:custGeom>
            <a:pathLst>
              <a:path w="366" h="500">
                <a:moveTo>
                  <a:pt x="0" y="0"/>
                </a:moveTo>
                <a:lnTo>
                  <a:pt x="366" y="0"/>
                </a:lnTo>
                <a:lnTo>
                  <a:pt x="366" y="4"/>
                </a:lnTo>
                <a:lnTo>
                  <a:pt x="0" y="4"/>
                </a:lnTo>
                <a:close/>
              </a:path>
            </a:pathLst>
          </a:custGeom>
          <a:solidFill>
            <a:srgbClr val="E8590C"/>
          </a:solidFill>
          <a:ln/>
        </p:spPr>
        <p:txBody>
          <a:bodyPr/>
          <a:p/>
        </p:txBody>
      </p:sp>
      <p:sp>
        <p:nvSpPr>
          <p:cNvPr id="1275" name="" descr="{&quot;isTemplate&quot;:true,&quot;type&quot;:&quot;text&quot;}"/>
          <p:cNvSpPr txBox="1"/>
          <p:nvPr/>
        </p:nvSpPr>
        <p:spPr>
          <a:xfrm rot="0" flipH="0" flipV="0">
            <a:off x="4543425" y="1447800"/>
            <a:ext cx="3105150" cy="266700"/>
          </a:xfrm>
          <a:prstGeom prst="rect"/>
        </p:spPr>
        <p:txBody>
          <a:bodyPr wrap="none" lIns="0" tIns="0" rIns="0" bIns="0"/>
          <a:p>
            <a:pPr>
              <a:lnSpc>
                <a:spcPct val="100000"/>
              </a:lnSpc>
            </a:pPr>
            <a:r>
              <a:rPr lang="zh-CN" sz="1725" b="1">
                <a:solidFill>
                  <a:srgbClr val="E8590C"/>
                </a:solidFill>
                <a:latin typeface="Arial"/>
                <a:ea typeface="Arial"/>
              </a:rPr>
              <a:t>第二步</a:t>
            </a:r>
            <a:r>
              <a:rPr lang="en-US" sz="1725" b="1">
                <a:solidFill>
                  <a:srgbClr val="E8590C"/>
                </a:solidFill>
                <a:latin typeface="Arial"/>
                <a:ea typeface="Arial"/>
              </a:rPr>
              <a:t xml:space="preserve"> · </a:t>
            </a:r>
            <a:r>
              <a:rPr lang="zh-CN" sz="1725" b="1">
                <a:solidFill>
                  <a:srgbClr val="E8590C"/>
                </a:solidFill>
                <a:latin typeface="Arial"/>
                <a:ea typeface="Arial"/>
              </a:rPr>
              <a:t>巡检收心</a:t>
            </a:r>
            <a:endParaRPr/>
          </a:p>
        </p:txBody>
      </p:sp>
      <p:sp>
        <p:nvSpPr>
          <p:cNvPr id="1276" name="" descr="{&quot;isTemplate&quot;:true,&quot;type&quot;:&quot;text&quot;}"/>
          <p:cNvSpPr txBox="1"/>
          <p:nvPr/>
        </p:nvSpPr>
        <p:spPr>
          <a:xfrm rot="0" flipH="0" flipV="0">
            <a:off x="4543425" y="1828800"/>
            <a:ext cx="3105150" cy="1466850"/>
          </a:xfrm>
          <a:prstGeom prst="rect"/>
        </p:spPr>
        <p:txBody>
          <a:bodyPr wrap="square" lIns="0" tIns="0" rIns="0" bIns="0">
            <a:normAutofit/>
          </a:bodyPr>
          <a:p>
            <a:pPr>
              <a:lnSpc>
                <a:spcPct val="160000"/>
              </a:lnSpc>
            </a:pPr>
            <a:r>
              <a:rPr lang="zh-CN" sz="1500">
                <a:solidFill>
                  <a:srgbClr val="343A40"/>
                </a:solidFill>
                <a:latin typeface="Arial"/>
                <a:ea typeface="Arial"/>
              </a:rPr>
              <a:t>按路线、按频次、按标准巡检：眼到（看跑冒滴漏）、鼻到（闻异味）、耳到（听异响）、手到（摸温度振动）；双人巡检岗位不得单人替岗。</a:t>
            </a:r>
            <a:endParaRPr/>
          </a:p>
        </p:txBody>
      </p:sp>
      <p:sp>
        <p:nvSpPr>
          <p:cNvPr id="1277" name=""/>
          <p:cNvSpPr/>
          <p:nvPr/>
        </p:nvSpPr>
        <p:spPr>
          <a:xfrm rot="0" flipH="0" flipV="0">
            <a:off x="8029575" y="1257300"/>
            <a:ext cx="3495675" cy="4724400"/>
          </a:xfrm>
          <a:prstGeom prst="rect">
            <a:avLst/>
          </a:prstGeom>
          <a:solidFill>
            <a:srgbClr val="F1F3F5"/>
          </a:solidFill>
          <a:ln/>
        </p:spPr>
        <p:txBody>
          <a:bodyPr/>
          <a:p/>
        </p:txBody>
      </p:sp>
      <p:sp>
        <p:nvSpPr>
          <p:cNvPr id="1278" name=""/>
          <p:cNvSpPr/>
          <p:nvPr/>
        </p:nvSpPr>
        <p:spPr>
          <a:xfrm rot="0" flipH="0" flipV="0">
            <a:off x="8029575" y="1219200"/>
            <a:ext cx="3495675" cy="4762500"/>
          </a:xfrm>
          <a:custGeom>
            <a:pathLst>
              <a:path w="367" h="500">
                <a:moveTo>
                  <a:pt x="0" y="0"/>
                </a:moveTo>
                <a:lnTo>
                  <a:pt x="367" y="0"/>
                </a:lnTo>
                <a:lnTo>
                  <a:pt x="367" y="4"/>
                </a:lnTo>
                <a:lnTo>
                  <a:pt x="0" y="4"/>
                </a:lnTo>
                <a:close/>
              </a:path>
            </a:pathLst>
          </a:custGeom>
          <a:solidFill>
            <a:srgbClr val="2B8A3E"/>
          </a:solidFill>
          <a:ln/>
        </p:spPr>
        <p:txBody>
          <a:bodyPr/>
          <a:p/>
        </p:txBody>
      </p:sp>
      <p:sp>
        <p:nvSpPr>
          <p:cNvPr id="1279" name="" descr="{&quot;isTemplate&quot;:true,&quot;type&quot;:&quot;text&quot;}"/>
          <p:cNvSpPr txBox="1"/>
          <p:nvPr/>
        </p:nvSpPr>
        <p:spPr>
          <a:xfrm rot="0" flipH="0" flipV="0">
            <a:off x="8220075" y="1447800"/>
            <a:ext cx="3114675" cy="266700"/>
          </a:xfrm>
          <a:prstGeom prst="rect"/>
        </p:spPr>
        <p:txBody>
          <a:bodyPr wrap="none" lIns="0" tIns="0" rIns="0" bIns="0"/>
          <a:p>
            <a:pPr>
              <a:lnSpc>
                <a:spcPct val="100000"/>
              </a:lnSpc>
            </a:pPr>
            <a:r>
              <a:rPr lang="zh-CN" sz="1725" b="1">
                <a:solidFill>
                  <a:srgbClr val="2B8A3E"/>
                </a:solidFill>
                <a:latin typeface="Arial"/>
                <a:ea typeface="Arial"/>
              </a:rPr>
              <a:t>第三步</a:t>
            </a:r>
            <a:r>
              <a:rPr lang="en-US" sz="1725" b="1">
                <a:solidFill>
                  <a:srgbClr val="2B8A3E"/>
                </a:solidFill>
                <a:latin typeface="Arial"/>
                <a:ea typeface="Arial"/>
              </a:rPr>
              <a:t xml:space="preserve"> · </a:t>
            </a:r>
            <a:r>
              <a:rPr lang="zh-CN" sz="1725" b="1">
                <a:solidFill>
                  <a:srgbClr val="2B8A3E"/>
                </a:solidFill>
                <a:latin typeface="Arial"/>
                <a:ea typeface="Arial"/>
              </a:rPr>
              <a:t>操作收心</a:t>
            </a:r>
            <a:endParaRPr/>
          </a:p>
        </p:txBody>
      </p:sp>
      <p:sp>
        <p:nvSpPr>
          <p:cNvPr id="1280" name="" descr="{&quot;isTemplate&quot;:true,&quot;type&quot;:&quot;text&quot;}"/>
          <p:cNvSpPr txBox="1"/>
          <p:nvPr/>
        </p:nvSpPr>
        <p:spPr>
          <a:xfrm rot="0" flipH="0" flipV="0">
            <a:off x="8220075" y="1828800"/>
            <a:ext cx="3114675" cy="1466850"/>
          </a:xfrm>
          <a:prstGeom prst="rect"/>
        </p:spPr>
        <p:txBody>
          <a:bodyPr wrap="square" lIns="0" tIns="0" rIns="0" bIns="0">
            <a:normAutofit/>
          </a:bodyPr>
          <a:p>
            <a:pPr>
              <a:lnSpc>
                <a:spcPct val="160000"/>
              </a:lnSpc>
            </a:pPr>
            <a:r>
              <a:rPr lang="zh-CN" sz="1500">
                <a:solidFill>
                  <a:srgbClr val="343A40"/>
                </a:solidFill>
                <a:latin typeface="Arial"/>
                <a:ea typeface="Arial"/>
              </a:rPr>
              <a:t>开工前手指口述复述操作要点；一次一个阀门，操作一步、确认一步、记录一步；发现异常先停止操作、先汇报，不凭经验</a:t>
            </a:r>
            <a:r>
              <a:rPr lang="en-US" sz="1500">
                <a:solidFill>
                  <a:srgbClr val="343A40"/>
                </a:solidFill>
                <a:latin typeface="Arial"/>
                <a:ea typeface="Arial"/>
              </a:rPr>
              <a:t>"</a:t>
            </a:r>
            <a:r>
              <a:rPr lang="zh-CN" sz="1500">
                <a:solidFill>
                  <a:srgbClr val="343A40"/>
                </a:solidFill>
                <a:latin typeface="Arial"/>
                <a:ea typeface="Arial"/>
              </a:rPr>
              <a:t>抢修</a:t>
            </a:r>
            <a:r>
              <a:rPr lang="en-US" sz="1500">
                <a:solidFill>
                  <a:srgbClr val="343A40"/>
                </a:solidFill>
                <a:latin typeface="Arial"/>
                <a:ea typeface="Arial"/>
              </a:rPr>
              <a:t>"</a:t>
            </a:r>
            <a:r>
              <a:rPr lang="zh-CN" sz="1500">
                <a:solidFill>
                  <a:srgbClr val="343A40"/>
                </a:solidFill>
                <a:latin typeface="Arial"/>
                <a:ea typeface="Arial"/>
              </a:rPr>
              <a:t>。</a:t>
            </a:r>
            <a:endParaRPr/>
          </a:p>
        </p:txBody>
      </p:sp>
      <p:sp>
        <p:nvSpPr>
          <p:cNvPr id="1281" name=""/>
          <p:cNvSpPr/>
          <p:nvPr/>
        </p:nvSpPr>
        <p:spPr>
          <a:xfrm rot="0" flipH="0" flipV="0">
            <a:off x="704850" y="6115050"/>
            <a:ext cx="10858500" cy="457200"/>
          </a:xfrm>
          <a:prstGeom prst="rect">
            <a:avLst/>
          </a:prstGeom>
          <a:solidFill>
            <a:srgbClr val="F1F3F5"/>
          </a:solidFill>
          <a:ln/>
        </p:spPr>
        <p:txBody>
          <a:bodyPr/>
          <a:p/>
        </p:txBody>
      </p:sp>
      <p:sp>
        <p:nvSpPr>
          <p:cNvPr id="1282" name=""/>
          <p:cNvSpPr/>
          <p:nvPr/>
        </p:nvSpPr>
        <p:spPr>
          <a:xfrm rot="0" flipH="0" flipV="0">
            <a:off x="666750" y="6115050"/>
            <a:ext cx="10896600" cy="457200"/>
          </a:xfrm>
          <a:custGeom>
            <a:pathLst>
              <a:path w="1144" h="48">
                <a:moveTo>
                  <a:pt x="0" y="0"/>
                </a:moveTo>
                <a:lnTo>
                  <a:pt x="4" y="0"/>
                </a:lnTo>
                <a:lnTo>
                  <a:pt x="4" y="48"/>
                </a:lnTo>
                <a:lnTo>
                  <a:pt x="0" y="48"/>
                </a:lnTo>
                <a:close/>
              </a:path>
            </a:pathLst>
          </a:custGeom>
          <a:solidFill>
            <a:srgbClr val="E8590C"/>
          </a:solidFill>
          <a:ln/>
        </p:spPr>
        <p:txBody>
          <a:bodyPr/>
          <a:p/>
        </p:txBody>
      </p:sp>
      <p:sp>
        <p:nvSpPr>
          <p:cNvPr id="1283" name="" descr="{&quot;isTemplate&quot;:true,&quot;type&quot;:&quot;text&quot;}"/>
          <p:cNvSpPr txBox="1"/>
          <p:nvPr/>
        </p:nvSpPr>
        <p:spPr>
          <a:xfrm rot="0" flipH="0" flipV="0">
            <a:off x="895350" y="6229350"/>
            <a:ext cx="10439400" cy="228600"/>
          </a:xfrm>
          <a:prstGeom prst="rect"/>
        </p:spPr>
        <p:txBody>
          <a:bodyPr wrap="none" lIns="0" tIns="0" rIns="0" bIns="0"/>
          <a:p>
            <a:pPr>
              <a:lnSpc>
                <a:spcPct val="100000"/>
              </a:lnSpc>
            </a:pPr>
            <a:r>
              <a:rPr lang="zh-CN" sz="1500" b="1">
                <a:solidFill>
                  <a:srgbClr val="C92A2A"/>
                </a:solidFill>
                <a:latin typeface="Arial"/>
                <a:ea typeface="Arial"/>
              </a:rPr>
              <a:t>班组长第一课：</a:t>
            </a:r>
            <a:r>
              <a:rPr lang="zh-CN" sz="1500">
                <a:solidFill>
                  <a:srgbClr val="343A40"/>
                </a:solidFill>
                <a:latin typeface="Arial"/>
                <a:ea typeface="Arial"/>
              </a:rPr>
              <a:t>复工第一天增加一次班前收心确认，逐人观察精神状态，状态不佳者调离高危岗位。</a:t>
            </a:r>
            <a:endParaRPr/>
          </a:p>
        </p:txBody>
      </p:sp>
      <p:sp>
        <p:nvSpPr>
          <p:cNvPr id="1284"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07 / 55</a:t>
            </a:r>
            <a:endParaRPr/>
          </a:p>
        </p:txBody>
      </p:sp>
    </p:spTree>
  </p:cSld>
</p:sld>
</file>

<file path=ppt/slides/slide8.xml><?xml version="1.0" encoding="utf-8"?>
<p:sld xmlns:p="http://schemas.openxmlformats.org/presentationml/2006/main" xmlns:a="http://schemas.openxmlformats.org/drawingml/2006/main">
  <p:cSld>
    <p:spTree>
      <p:nvGrpSpPr>
        <p:cNvPr id="1285" name="" descr="&lt;Slide style={{ width: 1280, height: 720, background: '#FFFFFF', padding: 0, fontFamily: 'Arial, &quot;Microsoft YaHei&quot;, &quot;PingFang SC&quot;, sans-serif', position: 'relative' }}&gt;&#10;    &lt;Text style={{ position: 'absolute', top: 16, right: 70, fontSize: 14, color: '#868E96' }}&gt;01 · 收心归位&lt;/Text&gt;&#10;    &lt;Box style={{ position: 'absolute', top: 44, left: 70, right: 70 }}&gt;&#10;        &lt;Text style={{ fontSize: 32, fontWeight: 'bold', color: '#0B7285' }}&gt;节后收心重点人群：这五类人要格外盯住&lt;/Text&gt;&#10;        &lt;Box style={{ width: '100%', height: 1, background: '#DEE2E6', marginTop: 10 }} /&gt;&#10;    &lt;/Box&gt;&#10;    &lt;Box style={{ position: 'absolute', top: 126, left: 70, right: 70, bottom: 120, flexDirection: 'row', flexWrap: 'wrap', gap: 18 }}&gt;&#10;        {[&#10;            ['长途返程疲劳者', '#E8590C', '假期跨省返乡、节前夜返的员工，第一天不安排高危岗位与单人值班。'],&#10;            ['饮酒未散者', '#C92A2A', '假期有宴请安排的，上岗前酒精测试；中控、罐区、装卸台绝对禁止酒后上岗。'],&#10;            ['新入职 / 转岗人员', '#0B7285', '调岗、离岗一年以上复岗人员，必须重新接受车间级、班组级安全培训并考核合格。'],&#10;            ['情绪波动明显者', '#495057', '家有变故、婚恋波动的，班组长谈心；必要时按《安全生产法》第44条安排调整岗位。'],&#10;            ['承包商作业人员', '#2B8A3E', '节后进厂承包商100%重新交底、持证复核、专人监护，不得&quot;人到就干&quot;。'],&#10;        ].map((it) =&gt; (&#10;            &lt;Box key={it[0]} style={{ width: 355, background: '#F1F3F5', borderTop: `4px solid ${it[1]}`, padding: '14px 18px' }}&gt;&#10;                &lt;Text style={{ fontSize: 21, fontWeight: 'bold', color: it[1] }}&gt;{it[0]}&lt;/Text&gt;&#10;                &lt;Text style={{ fontSize: 18, color: '#343A40', lineHeight: 1.5, marginTop: 8 }}&gt;{it[2]}&lt;/Text&gt;&#10;            &lt;/Box&gt;&#10;        ))}&#10;    &lt;/Box&gt;&#10;    &lt;Box style={{ position: 'absolute', left: 70, right: 70, bottom: 32, background: '#0B7285', padding: '12px 20px' }}&gt;&#10;        &lt;Text style={{ fontSize: 20, color: '#FFFFFF', fontWeight: 'bold' }}&gt;班前会三问：睡够了吗？喝酒了吗？心里有事吗？——有其一，先调整，后上岗。&lt;/Text&gt;&#10;    &lt;/Box&gt;&#10;    &lt;Text style={{ position: 'absolute', right: 70, bottom: 24, fontSize: 14, color: '#868E96' }}&gt;08 / 55&lt;/Text&gt;&#10;&lt;/Slide&gt;&#10;"/>
        <p:cNvGrpSpPr/>
        <p:nvPr/>
      </p:nvGrpSpPr>
      <p:grpSpPr>
        <a:xfrm>
          <a:off x="0" y="0"/>
          <a:ext cx="0" cy="0"/>
          <a:chOff x="0" y="0"/>
          <a:chExt cx="0" cy="0"/>
        </a:xfrm>
      </p:grpSpPr>
      <p:sp>
        <p:nvSpPr>
          <p:cNvPr id="1286" name=""/>
          <p:cNvSpPr/>
          <p:nvPr/>
        </p:nvSpPr>
        <p:spPr>
          <a:xfrm rot="0" flipH="0" flipV="0">
            <a:off x="0" y="0"/>
            <a:ext cx="12192000" cy="6858000"/>
          </a:xfrm>
          <a:prstGeom prst="rect">
            <a:avLst/>
          </a:prstGeom>
          <a:solidFill>
            <a:srgbClr val="FFFFFF"/>
          </a:solidFill>
          <a:ln/>
        </p:spPr>
        <p:txBody>
          <a:bodyPr/>
          <a:p/>
        </p:txBody>
      </p:sp>
      <p:sp>
        <p:nvSpPr>
          <p:cNvPr id="1287"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01 · </a:t>
            </a:r>
            <a:r>
              <a:rPr lang="zh-CN" sz="1050">
                <a:solidFill>
                  <a:srgbClr val="868E96"/>
                </a:solidFill>
                <a:latin typeface="Arial"/>
                <a:ea typeface="Arial"/>
              </a:rPr>
              <a:t>收心归位</a:t>
            </a:r>
            <a:endParaRPr/>
          </a:p>
        </p:txBody>
      </p:sp>
      <p:sp>
        <p:nvSpPr>
          <p:cNvPr id="1288"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节后收心重点人群：这五类人要格外盯住</a:t>
            </a:r>
            <a:endParaRPr/>
          </a:p>
        </p:txBody>
      </p:sp>
      <p:sp>
        <p:nvSpPr>
          <p:cNvPr id="1289" name=""/>
          <p:cNvSpPr/>
          <p:nvPr/>
        </p:nvSpPr>
        <p:spPr>
          <a:xfrm rot="0" flipH="0" flipV="0">
            <a:off x="666750" y="885825"/>
            <a:ext cx="10858500" cy="9525"/>
          </a:xfrm>
          <a:prstGeom prst="rect">
            <a:avLst/>
          </a:prstGeom>
          <a:solidFill>
            <a:srgbClr val="DEE2E6"/>
          </a:solidFill>
          <a:ln/>
        </p:spPr>
        <p:txBody>
          <a:bodyPr/>
          <a:p/>
        </p:txBody>
      </p:sp>
      <p:sp>
        <p:nvSpPr>
          <p:cNvPr id="1290" name=""/>
          <p:cNvSpPr/>
          <p:nvPr/>
        </p:nvSpPr>
        <p:spPr>
          <a:xfrm rot="0" flipH="0" flipV="0">
            <a:off x="666750" y="1238250"/>
            <a:ext cx="3381375" cy="2171700"/>
          </a:xfrm>
          <a:prstGeom prst="rect">
            <a:avLst/>
          </a:prstGeom>
          <a:solidFill>
            <a:srgbClr val="F1F3F5"/>
          </a:solidFill>
          <a:ln/>
        </p:spPr>
        <p:txBody>
          <a:bodyPr/>
          <a:p/>
        </p:txBody>
      </p:sp>
      <p:sp>
        <p:nvSpPr>
          <p:cNvPr id="1291" name=""/>
          <p:cNvSpPr/>
          <p:nvPr/>
        </p:nvSpPr>
        <p:spPr>
          <a:xfrm rot="0" flipH="0" flipV="0">
            <a:off x="666750" y="1200150"/>
            <a:ext cx="3381375" cy="2209800"/>
          </a:xfrm>
          <a:custGeom>
            <a:pathLst>
              <a:path w="355" h="232">
                <a:moveTo>
                  <a:pt x="0" y="0"/>
                </a:moveTo>
                <a:lnTo>
                  <a:pt x="355" y="0"/>
                </a:lnTo>
                <a:lnTo>
                  <a:pt x="355" y="4"/>
                </a:lnTo>
                <a:lnTo>
                  <a:pt x="0" y="4"/>
                </a:lnTo>
                <a:close/>
              </a:path>
            </a:pathLst>
          </a:custGeom>
          <a:solidFill>
            <a:srgbClr val="E8590C"/>
          </a:solidFill>
          <a:ln/>
        </p:spPr>
        <p:txBody>
          <a:bodyPr/>
          <a:p/>
        </p:txBody>
      </p:sp>
      <p:sp>
        <p:nvSpPr>
          <p:cNvPr id="1292" name="" descr="{&quot;isTemplate&quot;:true,&quot;type&quot;:&quot;text&quot;}"/>
          <p:cNvSpPr txBox="1"/>
          <p:nvPr/>
        </p:nvSpPr>
        <p:spPr>
          <a:xfrm rot="0" flipH="0" flipV="0">
            <a:off x="838200" y="1371600"/>
            <a:ext cx="3038475" cy="247650"/>
          </a:xfrm>
          <a:prstGeom prst="rect"/>
        </p:spPr>
        <p:txBody>
          <a:bodyPr wrap="none" lIns="0" tIns="0" rIns="0" bIns="0"/>
          <a:p>
            <a:pPr>
              <a:lnSpc>
                <a:spcPct val="100000"/>
              </a:lnSpc>
            </a:pPr>
            <a:r>
              <a:rPr lang="zh-CN" sz="1575" b="1">
                <a:solidFill>
                  <a:srgbClr val="E8590C"/>
                </a:solidFill>
                <a:latin typeface="Arial"/>
                <a:ea typeface="Arial"/>
              </a:rPr>
              <a:t>长途返程疲劳者</a:t>
            </a:r>
            <a:endParaRPr/>
          </a:p>
        </p:txBody>
      </p:sp>
      <p:sp>
        <p:nvSpPr>
          <p:cNvPr id="1293" name="" descr="{&quot;isTemplate&quot;:true,&quot;type&quot;:&quot;text&quot;}"/>
          <p:cNvSpPr txBox="1"/>
          <p:nvPr/>
        </p:nvSpPr>
        <p:spPr>
          <a:xfrm rot="0" flipH="0" flipV="0">
            <a:off x="838200" y="1695450"/>
            <a:ext cx="3038475" cy="619125"/>
          </a:xfrm>
          <a:prstGeom prst="rect"/>
        </p:spPr>
        <p:txBody>
          <a:bodyPr wrap="square" lIns="0" tIns="0" rIns="0" bIns="0">
            <a:normAutofit/>
          </a:bodyPr>
          <a:p>
            <a:pPr>
              <a:lnSpc>
                <a:spcPct val="150000"/>
              </a:lnSpc>
            </a:pPr>
            <a:r>
              <a:rPr lang="zh-CN" sz="1350">
                <a:solidFill>
                  <a:srgbClr val="343A40"/>
                </a:solidFill>
                <a:latin typeface="Arial"/>
                <a:ea typeface="Arial"/>
              </a:rPr>
              <a:t>假期跨省返乡、节前夜返的员工，第一天不安排高危岗位与单人值班。</a:t>
            </a:r>
            <a:endParaRPr/>
          </a:p>
        </p:txBody>
      </p:sp>
      <p:sp>
        <p:nvSpPr>
          <p:cNvPr id="1294" name=""/>
          <p:cNvSpPr/>
          <p:nvPr/>
        </p:nvSpPr>
        <p:spPr>
          <a:xfrm rot="0" flipH="0" flipV="0">
            <a:off x="4219575" y="1238250"/>
            <a:ext cx="3381375" cy="2171700"/>
          </a:xfrm>
          <a:prstGeom prst="rect">
            <a:avLst/>
          </a:prstGeom>
          <a:solidFill>
            <a:srgbClr val="F1F3F5"/>
          </a:solidFill>
          <a:ln/>
        </p:spPr>
        <p:txBody>
          <a:bodyPr/>
          <a:p/>
        </p:txBody>
      </p:sp>
      <p:sp>
        <p:nvSpPr>
          <p:cNvPr id="1295" name=""/>
          <p:cNvSpPr/>
          <p:nvPr/>
        </p:nvSpPr>
        <p:spPr>
          <a:xfrm rot="0" flipH="0" flipV="0">
            <a:off x="4219575" y="1200150"/>
            <a:ext cx="3381375" cy="2209800"/>
          </a:xfrm>
          <a:custGeom>
            <a:pathLst>
              <a:path w="355" h="232">
                <a:moveTo>
                  <a:pt x="0" y="0"/>
                </a:moveTo>
                <a:lnTo>
                  <a:pt x="355" y="0"/>
                </a:lnTo>
                <a:lnTo>
                  <a:pt x="355" y="4"/>
                </a:lnTo>
                <a:lnTo>
                  <a:pt x="0" y="4"/>
                </a:lnTo>
                <a:close/>
              </a:path>
            </a:pathLst>
          </a:custGeom>
          <a:solidFill>
            <a:srgbClr val="C92A2A"/>
          </a:solidFill>
          <a:ln/>
        </p:spPr>
        <p:txBody>
          <a:bodyPr/>
          <a:p/>
        </p:txBody>
      </p:sp>
      <p:sp>
        <p:nvSpPr>
          <p:cNvPr id="1296" name="" descr="{&quot;isTemplate&quot;:true,&quot;type&quot;:&quot;text&quot;}"/>
          <p:cNvSpPr txBox="1"/>
          <p:nvPr/>
        </p:nvSpPr>
        <p:spPr>
          <a:xfrm rot="0" flipH="0" flipV="0">
            <a:off x="4391025" y="1371600"/>
            <a:ext cx="3038475" cy="247650"/>
          </a:xfrm>
          <a:prstGeom prst="rect"/>
        </p:spPr>
        <p:txBody>
          <a:bodyPr wrap="none" lIns="0" tIns="0" rIns="0" bIns="0"/>
          <a:p>
            <a:pPr>
              <a:lnSpc>
                <a:spcPct val="100000"/>
              </a:lnSpc>
            </a:pPr>
            <a:r>
              <a:rPr lang="zh-CN" sz="1575" b="1">
                <a:solidFill>
                  <a:srgbClr val="C92A2A"/>
                </a:solidFill>
                <a:latin typeface="Arial"/>
                <a:ea typeface="Arial"/>
              </a:rPr>
              <a:t>饮酒未散者</a:t>
            </a:r>
            <a:endParaRPr/>
          </a:p>
        </p:txBody>
      </p:sp>
      <p:sp>
        <p:nvSpPr>
          <p:cNvPr id="1297" name="" descr="{&quot;isTemplate&quot;:true,&quot;type&quot;:&quot;text&quot;}"/>
          <p:cNvSpPr txBox="1"/>
          <p:nvPr/>
        </p:nvSpPr>
        <p:spPr>
          <a:xfrm rot="0" flipH="0" flipV="0">
            <a:off x="4391025" y="1695450"/>
            <a:ext cx="3038475" cy="933450"/>
          </a:xfrm>
          <a:prstGeom prst="rect"/>
        </p:spPr>
        <p:txBody>
          <a:bodyPr wrap="square" lIns="0" tIns="0" rIns="0" bIns="0">
            <a:normAutofit/>
          </a:bodyPr>
          <a:p>
            <a:pPr>
              <a:lnSpc>
                <a:spcPct val="150000"/>
              </a:lnSpc>
            </a:pPr>
            <a:r>
              <a:rPr lang="zh-CN" sz="1350">
                <a:solidFill>
                  <a:srgbClr val="343A40"/>
                </a:solidFill>
                <a:latin typeface="Arial"/>
                <a:ea typeface="Arial"/>
              </a:rPr>
              <a:t>假期有宴请安排的，上岗前酒精测试；中控、罐区、装卸台绝对禁止酒后上岗。</a:t>
            </a:r>
            <a:endParaRPr/>
          </a:p>
        </p:txBody>
      </p:sp>
      <p:sp>
        <p:nvSpPr>
          <p:cNvPr id="1298" name=""/>
          <p:cNvSpPr/>
          <p:nvPr/>
        </p:nvSpPr>
        <p:spPr>
          <a:xfrm rot="0" flipH="0" flipV="0">
            <a:off x="7772400" y="1238250"/>
            <a:ext cx="3381375" cy="2171700"/>
          </a:xfrm>
          <a:prstGeom prst="rect">
            <a:avLst/>
          </a:prstGeom>
          <a:solidFill>
            <a:srgbClr val="F1F3F5"/>
          </a:solidFill>
          <a:ln/>
        </p:spPr>
        <p:txBody>
          <a:bodyPr/>
          <a:p/>
        </p:txBody>
      </p:sp>
      <p:sp>
        <p:nvSpPr>
          <p:cNvPr id="1299" name=""/>
          <p:cNvSpPr/>
          <p:nvPr/>
        </p:nvSpPr>
        <p:spPr>
          <a:xfrm rot="0" flipH="0" flipV="0">
            <a:off x="7772400" y="1200150"/>
            <a:ext cx="3381375" cy="2209800"/>
          </a:xfrm>
          <a:custGeom>
            <a:pathLst>
              <a:path w="355" h="232">
                <a:moveTo>
                  <a:pt x="0" y="0"/>
                </a:moveTo>
                <a:lnTo>
                  <a:pt x="355" y="0"/>
                </a:lnTo>
                <a:lnTo>
                  <a:pt x="355" y="4"/>
                </a:lnTo>
                <a:lnTo>
                  <a:pt x="0" y="4"/>
                </a:lnTo>
                <a:close/>
              </a:path>
            </a:pathLst>
          </a:custGeom>
          <a:solidFill>
            <a:srgbClr val="0B7285"/>
          </a:solidFill>
          <a:ln/>
        </p:spPr>
        <p:txBody>
          <a:bodyPr/>
          <a:p/>
        </p:txBody>
      </p:sp>
      <p:sp>
        <p:nvSpPr>
          <p:cNvPr id="1300" name="" descr="{&quot;isTemplate&quot;:true,&quot;type&quot;:&quot;text&quot;}"/>
          <p:cNvSpPr txBox="1"/>
          <p:nvPr/>
        </p:nvSpPr>
        <p:spPr>
          <a:xfrm rot="0" flipH="0" flipV="0">
            <a:off x="7943850" y="1371600"/>
            <a:ext cx="3038475" cy="247650"/>
          </a:xfrm>
          <a:prstGeom prst="rect"/>
        </p:spPr>
        <p:txBody>
          <a:bodyPr wrap="none" lIns="0" tIns="0" rIns="0" bIns="0"/>
          <a:p>
            <a:pPr>
              <a:lnSpc>
                <a:spcPct val="100000"/>
              </a:lnSpc>
            </a:pPr>
            <a:r>
              <a:rPr lang="zh-CN" sz="1575" b="1">
                <a:solidFill>
                  <a:srgbClr val="0B7285"/>
                </a:solidFill>
                <a:latin typeface="Arial"/>
                <a:ea typeface="Arial"/>
              </a:rPr>
              <a:t>新入职</a:t>
            </a:r>
            <a:r>
              <a:rPr lang="en-US" sz="1575" b="1">
                <a:solidFill>
                  <a:srgbClr val="0B7285"/>
                </a:solidFill>
                <a:latin typeface="Arial"/>
                <a:ea typeface="Arial"/>
              </a:rPr>
              <a:t xml:space="preserve"> / </a:t>
            </a:r>
            <a:r>
              <a:rPr lang="zh-CN" sz="1575" b="1">
                <a:solidFill>
                  <a:srgbClr val="0B7285"/>
                </a:solidFill>
                <a:latin typeface="Arial"/>
                <a:ea typeface="Arial"/>
              </a:rPr>
              <a:t>转岗人员</a:t>
            </a:r>
            <a:endParaRPr/>
          </a:p>
        </p:txBody>
      </p:sp>
      <p:sp>
        <p:nvSpPr>
          <p:cNvPr id="1301" name="" descr="{&quot;isTemplate&quot;:true,&quot;type&quot;:&quot;text&quot;}"/>
          <p:cNvSpPr txBox="1"/>
          <p:nvPr/>
        </p:nvSpPr>
        <p:spPr>
          <a:xfrm rot="0" flipH="0" flipV="0">
            <a:off x="7943850" y="1695450"/>
            <a:ext cx="3038475" cy="933450"/>
          </a:xfrm>
          <a:prstGeom prst="rect"/>
        </p:spPr>
        <p:txBody>
          <a:bodyPr wrap="square" lIns="0" tIns="0" rIns="0" bIns="0">
            <a:normAutofit/>
          </a:bodyPr>
          <a:p>
            <a:pPr>
              <a:lnSpc>
                <a:spcPct val="150000"/>
              </a:lnSpc>
            </a:pPr>
            <a:r>
              <a:rPr lang="zh-CN" sz="1350">
                <a:solidFill>
                  <a:srgbClr val="343A40"/>
                </a:solidFill>
                <a:latin typeface="Arial"/>
                <a:ea typeface="Arial"/>
              </a:rPr>
              <a:t>调岗、离岗一年以上复岗人员，必须重新接受车间级、班组级安全培训并考核合格。</a:t>
            </a:r>
            <a:endParaRPr/>
          </a:p>
        </p:txBody>
      </p:sp>
      <p:sp>
        <p:nvSpPr>
          <p:cNvPr id="1302" name=""/>
          <p:cNvSpPr/>
          <p:nvPr/>
        </p:nvSpPr>
        <p:spPr>
          <a:xfrm rot="0" flipH="0" flipV="0">
            <a:off x="666750" y="3581400"/>
            <a:ext cx="3381375" cy="2171700"/>
          </a:xfrm>
          <a:prstGeom prst="rect">
            <a:avLst/>
          </a:prstGeom>
          <a:solidFill>
            <a:srgbClr val="F1F3F5"/>
          </a:solidFill>
          <a:ln/>
        </p:spPr>
        <p:txBody>
          <a:bodyPr/>
          <a:p/>
        </p:txBody>
      </p:sp>
      <p:sp>
        <p:nvSpPr>
          <p:cNvPr id="1303" name=""/>
          <p:cNvSpPr/>
          <p:nvPr/>
        </p:nvSpPr>
        <p:spPr>
          <a:xfrm rot="0" flipH="0" flipV="0">
            <a:off x="666750" y="3543300"/>
            <a:ext cx="3381375" cy="2209800"/>
          </a:xfrm>
          <a:custGeom>
            <a:pathLst>
              <a:path w="355" h="232">
                <a:moveTo>
                  <a:pt x="0" y="0"/>
                </a:moveTo>
                <a:lnTo>
                  <a:pt x="355" y="0"/>
                </a:lnTo>
                <a:lnTo>
                  <a:pt x="355" y="4"/>
                </a:lnTo>
                <a:lnTo>
                  <a:pt x="0" y="4"/>
                </a:lnTo>
                <a:close/>
              </a:path>
            </a:pathLst>
          </a:custGeom>
          <a:solidFill>
            <a:srgbClr val="495057"/>
          </a:solidFill>
          <a:ln/>
        </p:spPr>
        <p:txBody>
          <a:bodyPr/>
          <a:p/>
        </p:txBody>
      </p:sp>
      <p:sp>
        <p:nvSpPr>
          <p:cNvPr id="1304" name="" descr="{&quot;isTemplate&quot;:true,&quot;type&quot;:&quot;text&quot;}"/>
          <p:cNvSpPr txBox="1"/>
          <p:nvPr/>
        </p:nvSpPr>
        <p:spPr>
          <a:xfrm rot="0" flipH="0" flipV="0">
            <a:off x="838200" y="3714750"/>
            <a:ext cx="3038475" cy="247650"/>
          </a:xfrm>
          <a:prstGeom prst="rect"/>
        </p:spPr>
        <p:txBody>
          <a:bodyPr wrap="none" lIns="0" tIns="0" rIns="0" bIns="0"/>
          <a:p>
            <a:pPr>
              <a:lnSpc>
                <a:spcPct val="100000"/>
              </a:lnSpc>
            </a:pPr>
            <a:r>
              <a:rPr lang="zh-CN" sz="1575" b="1">
                <a:solidFill>
                  <a:srgbClr val="495057"/>
                </a:solidFill>
                <a:latin typeface="Arial"/>
                <a:ea typeface="Arial"/>
              </a:rPr>
              <a:t>情绪波动明显者</a:t>
            </a:r>
            <a:endParaRPr/>
          </a:p>
        </p:txBody>
      </p:sp>
      <p:sp>
        <p:nvSpPr>
          <p:cNvPr id="1305" name="" descr="{&quot;isTemplate&quot;:true,&quot;type&quot;:&quot;text&quot;}"/>
          <p:cNvSpPr txBox="1"/>
          <p:nvPr/>
        </p:nvSpPr>
        <p:spPr>
          <a:xfrm rot="0" flipH="0" flipV="0">
            <a:off x="838200" y="4038600"/>
            <a:ext cx="3038475" cy="933450"/>
          </a:xfrm>
          <a:prstGeom prst="rect"/>
        </p:spPr>
        <p:txBody>
          <a:bodyPr wrap="square" lIns="0" tIns="0" rIns="0" bIns="0">
            <a:normAutofit/>
          </a:bodyPr>
          <a:p>
            <a:pPr>
              <a:lnSpc>
                <a:spcPct val="150000"/>
              </a:lnSpc>
            </a:pPr>
            <a:r>
              <a:rPr lang="zh-CN" sz="1350">
                <a:solidFill>
                  <a:srgbClr val="343A40"/>
                </a:solidFill>
                <a:latin typeface="Arial"/>
                <a:ea typeface="Arial"/>
              </a:rPr>
              <a:t>家有变故、婚恋波动的，班组长谈心；必要时按《安全生产法》第</a:t>
            </a:r>
            <a:r>
              <a:rPr lang="en-US" sz="1350">
                <a:solidFill>
                  <a:srgbClr val="343A40"/>
                </a:solidFill>
                <a:latin typeface="Arial"/>
                <a:ea typeface="Arial"/>
              </a:rPr>
              <a:t>44</a:t>
            </a:r>
            <a:r>
              <a:rPr lang="zh-CN" sz="1350">
                <a:solidFill>
                  <a:srgbClr val="343A40"/>
                </a:solidFill>
                <a:latin typeface="Arial"/>
                <a:ea typeface="Arial"/>
              </a:rPr>
              <a:t>条安排调整岗位。</a:t>
            </a:r>
            <a:endParaRPr/>
          </a:p>
        </p:txBody>
      </p:sp>
      <p:sp>
        <p:nvSpPr>
          <p:cNvPr id="1306" name=""/>
          <p:cNvSpPr/>
          <p:nvPr/>
        </p:nvSpPr>
        <p:spPr>
          <a:xfrm rot="0" flipH="0" flipV="0">
            <a:off x="4219575" y="3581400"/>
            <a:ext cx="3381375" cy="2171700"/>
          </a:xfrm>
          <a:prstGeom prst="rect">
            <a:avLst/>
          </a:prstGeom>
          <a:solidFill>
            <a:srgbClr val="F1F3F5"/>
          </a:solidFill>
          <a:ln/>
        </p:spPr>
        <p:txBody>
          <a:bodyPr/>
          <a:p/>
        </p:txBody>
      </p:sp>
      <p:sp>
        <p:nvSpPr>
          <p:cNvPr id="1307" name=""/>
          <p:cNvSpPr/>
          <p:nvPr/>
        </p:nvSpPr>
        <p:spPr>
          <a:xfrm rot="0" flipH="0" flipV="0">
            <a:off x="4219575" y="3543300"/>
            <a:ext cx="3381375" cy="2209800"/>
          </a:xfrm>
          <a:custGeom>
            <a:pathLst>
              <a:path w="355" h="232">
                <a:moveTo>
                  <a:pt x="0" y="0"/>
                </a:moveTo>
                <a:lnTo>
                  <a:pt x="355" y="0"/>
                </a:lnTo>
                <a:lnTo>
                  <a:pt x="355" y="4"/>
                </a:lnTo>
                <a:lnTo>
                  <a:pt x="0" y="4"/>
                </a:lnTo>
                <a:close/>
              </a:path>
            </a:pathLst>
          </a:custGeom>
          <a:solidFill>
            <a:srgbClr val="2B8A3E"/>
          </a:solidFill>
          <a:ln/>
        </p:spPr>
        <p:txBody>
          <a:bodyPr/>
          <a:p/>
        </p:txBody>
      </p:sp>
      <p:sp>
        <p:nvSpPr>
          <p:cNvPr id="1308" name="" descr="{&quot;isTemplate&quot;:true,&quot;type&quot;:&quot;text&quot;}"/>
          <p:cNvSpPr txBox="1"/>
          <p:nvPr/>
        </p:nvSpPr>
        <p:spPr>
          <a:xfrm rot="0" flipH="0" flipV="0">
            <a:off x="4391025" y="3714750"/>
            <a:ext cx="3038475" cy="247650"/>
          </a:xfrm>
          <a:prstGeom prst="rect"/>
        </p:spPr>
        <p:txBody>
          <a:bodyPr wrap="none" lIns="0" tIns="0" rIns="0" bIns="0"/>
          <a:p>
            <a:pPr>
              <a:lnSpc>
                <a:spcPct val="100000"/>
              </a:lnSpc>
            </a:pPr>
            <a:r>
              <a:rPr lang="zh-CN" sz="1575" b="1">
                <a:solidFill>
                  <a:srgbClr val="2B8A3E"/>
                </a:solidFill>
                <a:latin typeface="Arial"/>
                <a:ea typeface="Arial"/>
              </a:rPr>
              <a:t>承包商作业人员</a:t>
            </a:r>
            <a:endParaRPr/>
          </a:p>
        </p:txBody>
      </p:sp>
      <p:sp>
        <p:nvSpPr>
          <p:cNvPr id="1309" name="" descr="{&quot;isTemplate&quot;:true,&quot;type&quot;:&quot;text&quot;}"/>
          <p:cNvSpPr txBox="1"/>
          <p:nvPr/>
        </p:nvSpPr>
        <p:spPr>
          <a:xfrm rot="0" flipH="0" flipV="0">
            <a:off x="4391025" y="4038600"/>
            <a:ext cx="3038475" cy="619125"/>
          </a:xfrm>
          <a:prstGeom prst="rect"/>
        </p:spPr>
        <p:txBody>
          <a:bodyPr wrap="square" lIns="0" tIns="0" rIns="0" bIns="0">
            <a:normAutofit/>
          </a:bodyPr>
          <a:p>
            <a:pPr>
              <a:lnSpc>
                <a:spcPct val="150000"/>
              </a:lnSpc>
            </a:pPr>
            <a:r>
              <a:rPr lang="zh-CN" sz="1350">
                <a:solidFill>
                  <a:srgbClr val="343A40"/>
                </a:solidFill>
                <a:latin typeface="Arial"/>
                <a:ea typeface="Arial"/>
              </a:rPr>
              <a:t>节后进厂承包商</a:t>
            </a:r>
            <a:r>
              <a:rPr lang="en-US" sz="1350">
                <a:solidFill>
                  <a:srgbClr val="343A40"/>
                </a:solidFill>
                <a:latin typeface="Arial"/>
                <a:ea typeface="Arial"/>
              </a:rPr>
              <a:t>100%</a:t>
            </a:r>
            <a:r>
              <a:rPr lang="zh-CN" sz="1350">
                <a:solidFill>
                  <a:srgbClr val="343A40"/>
                </a:solidFill>
                <a:latin typeface="Arial"/>
                <a:ea typeface="Arial"/>
              </a:rPr>
              <a:t>重新交底、持证复核、专人监护，不得</a:t>
            </a:r>
            <a:r>
              <a:rPr lang="en-US" sz="1350">
                <a:solidFill>
                  <a:srgbClr val="343A40"/>
                </a:solidFill>
                <a:latin typeface="Arial"/>
                <a:ea typeface="Arial"/>
              </a:rPr>
              <a:t>"</a:t>
            </a:r>
            <a:r>
              <a:rPr lang="zh-CN" sz="1350">
                <a:solidFill>
                  <a:srgbClr val="343A40"/>
                </a:solidFill>
                <a:latin typeface="Arial"/>
                <a:ea typeface="Arial"/>
              </a:rPr>
              <a:t>人到就干</a:t>
            </a:r>
            <a:r>
              <a:rPr lang="en-US" sz="1350">
                <a:solidFill>
                  <a:srgbClr val="343A40"/>
                </a:solidFill>
                <a:latin typeface="Arial"/>
                <a:ea typeface="Arial"/>
              </a:rPr>
              <a:t>"</a:t>
            </a:r>
            <a:r>
              <a:rPr lang="zh-CN" sz="1350">
                <a:solidFill>
                  <a:srgbClr val="343A40"/>
                </a:solidFill>
                <a:latin typeface="Arial"/>
                <a:ea typeface="Arial"/>
              </a:rPr>
              <a:t>。</a:t>
            </a:r>
            <a:endParaRPr/>
          </a:p>
        </p:txBody>
      </p:sp>
      <p:sp>
        <p:nvSpPr>
          <p:cNvPr id="1310" name=""/>
          <p:cNvSpPr/>
          <p:nvPr/>
        </p:nvSpPr>
        <p:spPr>
          <a:xfrm rot="0" flipH="0" flipV="0">
            <a:off x="666750" y="6096000"/>
            <a:ext cx="10858500" cy="457200"/>
          </a:xfrm>
          <a:prstGeom prst="rect">
            <a:avLst/>
          </a:prstGeom>
          <a:solidFill>
            <a:srgbClr val="0B7285"/>
          </a:solidFill>
          <a:ln/>
        </p:spPr>
        <p:txBody>
          <a:bodyPr/>
          <a:p/>
        </p:txBody>
      </p:sp>
      <p:sp>
        <p:nvSpPr>
          <p:cNvPr id="1311" name="" descr="{&quot;isTemplate&quot;:true,&quot;type&quot;:&quot;text&quot;}"/>
          <p:cNvSpPr txBox="1"/>
          <p:nvPr/>
        </p:nvSpPr>
        <p:spPr>
          <a:xfrm rot="0" flipH="0" flipV="0">
            <a:off x="857250" y="6210300"/>
            <a:ext cx="10477500" cy="228600"/>
          </a:xfrm>
          <a:prstGeom prst="rect"/>
        </p:spPr>
        <p:txBody>
          <a:bodyPr wrap="none" lIns="0" tIns="0" rIns="0" bIns="0"/>
          <a:p>
            <a:pPr>
              <a:lnSpc>
                <a:spcPct val="100000"/>
              </a:lnSpc>
            </a:pPr>
            <a:r>
              <a:rPr lang="zh-CN" sz="1500" b="1">
                <a:solidFill>
                  <a:srgbClr val="FFFFFF"/>
                </a:solidFill>
                <a:latin typeface="Arial"/>
                <a:ea typeface="Arial"/>
              </a:rPr>
              <a:t>班前会三问：睡够了吗？喝酒了吗？心里有事吗？——有其一，先调整，后上岗。</a:t>
            </a:r>
            <a:endParaRPr/>
          </a:p>
        </p:txBody>
      </p:sp>
      <p:sp>
        <p:nvSpPr>
          <p:cNvPr id="1312"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08 / 55</a:t>
            </a:r>
            <a:endParaRPr/>
          </a:p>
        </p:txBody>
      </p:sp>
    </p:spTree>
  </p:cSld>
</p:sld>
</file>

<file path=ppt/slides/slide9.xml><?xml version="1.0" encoding="utf-8"?>
<p:sld xmlns:p="http://schemas.openxmlformats.org/presentationml/2006/main" xmlns:a="http://schemas.openxmlformats.org/drawingml/2006/main">
  <p:cSld>
    <p:spTree>
      <p:nvGrpSpPr>
        <p:cNvPr id="1313" name="" descr="&lt;Slide style={{ width: 1280, height: 720, background: '#0B7285', padding: 0, fontFamily: 'Arial, &quot;Microsoft YaHei&quot;, &quot;PingFang SC&quot;, sans-serif', position: 'relative' }}&gt;&#10;    &lt;Box style={{ position: 'absolute', top: 0, left: 0, right: 0, height: 10, background: '#E8590C' }} /&gt;&#10;    &lt;Text style={{ position: 'absolute', top: 60, left: 80, fontSize: 150, fontWeight: 'bold', color: '#FFA94D', lineHeight: 1 }}&gt;02&lt;/Text&gt;&#10;    &lt;Box style={{ position: 'absolute', top: 240, left: 84, right: 84 }}&gt;&#10;        &lt;Text style={{ fontSize: 52, fontWeight: 'bold', color: '#FFFFFF' }}&gt;近五年10月化工事故案例&lt;/Text&gt;&#10;        &lt;Text style={{ fontSize: 24, color: '#CFE8EE', marginTop: 14, lineHeight: 1.6 }}&gt;2021 · 2022 · 2023 · 2024 · 2025——每年的10月，都有化工人没能回家。&lt;/Text&gt;&#10;        &lt;Text style={{ fontSize: 24, color: '#CFE8EE', lineHeight: 1.6 }}&gt;五个案例全部来自官方通报与调查报告，每个案例页均预留事故现场图片位置。&lt;/Text&gt;&#10;    &lt;/Box&gt;&#10;    &lt;Box style={{ position: 'absolute', left: 84, right: 84, bottom: 56, background: '#FFFFFF', padding: '12px 20px' }}&gt;&#10;        &lt;Text style={{ fontSize: 20, color: '#0B7285', fontWeight: 'bold' }}&gt;案例索引：中高化工 · 青塔化工 · 宁夏畅亿 · 寿光金石 · 亘元新材料 · 池州鑫泰（详见后页）&lt;/Text&gt;&#10;    &lt;/Box&gt;&#10;    &lt;Text style={{ position: 'absolute', right: 70, bottom: 26, fontSize: 14, color: '#CFE8EE' }}&gt;09 / 55&lt;/Text&gt;&#10;&lt;/Slide&gt;&#10;"/>
        <p:cNvGrpSpPr/>
        <p:nvPr/>
      </p:nvGrpSpPr>
      <p:grpSpPr>
        <a:xfrm>
          <a:off x="0" y="0"/>
          <a:ext cx="0" cy="0"/>
          <a:chOff x="0" y="0"/>
          <a:chExt cx="0" cy="0"/>
        </a:xfrm>
      </p:grpSpPr>
      <p:sp>
        <p:nvSpPr>
          <p:cNvPr id="1314" name=""/>
          <p:cNvSpPr/>
          <p:nvPr/>
        </p:nvSpPr>
        <p:spPr>
          <a:xfrm rot="0" flipH="0" flipV="0">
            <a:off x="0" y="0"/>
            <a:ext cx="12192000" cy="6858000"/>
          </a:xfrm>
          <a:prstGeom prst="rect">
            <a:avLst/>
          </a:prstGeom>
          <a:solidFill>
            <a:srgbClr val="0B7285"/>
          </a:solidFill>
          <a:ln/>
        </p:spPr>
        <p:txBody>
          <a:bodyPr/>
          <a:p/>
        </p:txBody>
      </p:sp>
      <p:sp>
        <p:nvSpPr>
          <p:cNvPr id="1315" name=""/>
          <p:cNvSpPr/>
          <p:nvPr/>
        </p:nvSpPr>
        <p:spPr>
          <a:xfrm rot="0" flipH="0" flipV="0">
            <a:off x="0" y="0"/>
            <a:ext cx="12192000" cy="95250"/>
          </a:xfrm>
          <a:prstGeom prst="rect">
            <a:avLst/>
          </a:prstGeom>
          <a:solidFill>
            <a:srgbClr val="E8590C"/>
          </a:solidFill>
          <a:ln/>
        </p:spPr>
        <p:txBody>
          <a:bodyPr/>
          <a:p/>
        </p:txBody>
      </p:sp>
      <p:sp>
        <p:nvSpPr>
          <p:cNvPr id="1316" name="" descr="{&quot;isTemplate&quot;:true,&quot;type&quot;:&quot;text&quot;}"/>
          <p:cNvSpPr txBox="1"/>
          <p:nvPr/>
        </p:nvSpPr>
        <p:spPr>
          <a:xfrm rot="0" flipH="0" flipV="0">
            <a:off x="762000" y="571500"/>
            <a:ext cx="1590675" cy="1714500"/>
          </a:xfrm>
          <a:prstGeom prst="rect"/>
        </p:spPr>
        <p:txBody>
          <a:bodyPr wrap="none" lIns="0" tIns="0" rIns="0" bIns="0"/>
          <a:p>
            <a:pPr>
              <a:lnSpc>
                <a:spcPct val="100000"/>
              </a:lnSpc>
            </a:pPr>
            <a:r>
              <a:rPr lang="en-US" sz="11250" b="1">
                <a:solidFill>
                  <a:srgbClr val="FFA94D"/>
                </a:solidFill>
                <a:latin typeface="Arial"/>
                <a:ea typeface="Arial"/>
              </a:rPr>
              <a:t>02</a:t>
            </a:r>
            <a:endParaRPr/>
          </a:p>
        </p:txBody>
      </p:sp>
      <p:sp>
        <p:nvSpPr>
          <p:cNvPr id="1317" name="" descr="{&quot;isTemplate&quot;:true,&quot;type&quot;:&quot;text&quot;}"/>
          <p:cNvSpPr txBox="1"/>
          <p:nvPr/>
        </p:nvSpPr>
        <p:spPr>
          <a:xfrm rot="0" flipH="0" flipV="0">
            <a:off x="800100" y="2286000"/>
            <a:ext cx="10591800" cy="600075"/>
          </a:xfrm>
          <a:prstGeom prst="rect"/>
        </p:spPr>
        <p:txBody>
          <a:bodyPr wrap="none" lIns="0" tIns="0" rIns="0" bIns="0"/>
          <a:p>
            <a:pPr>
              <a:lnSpc>
                <a:spcPct val="100000"/>
              </a:lnSpc>
            </a:pPr>
            <a:r>
              <a:rPr lang="zh-CN" sz="3900" b="1">
                <a:solidFill>
                  <a:srgbClr val="FFFFFF"/>
                </a:solidFill>
                <a:latin typeface="Arial"/>
                <a:ea typeface="Arial"/>
              </a:rPr>
              <a:t>近五年</a:t>
            </a:r>
            <a:r>
              <a:rPr lang="en-US" sz="3900" b="1">
                <a:solidFill>
                  <a:srgbClr val="FFFFFF"/>
                </a:solidFill>
                <a:latin typeface="Arial"/>
                <a:ea typeface="Arial"/>
              </a:rPr>
              <a:t>10</a:t>
            </a:r>
            <a:r>
              <a:rPr lang="zh-CN" sz="3900" b="1">
                <a:solidFill>
                  <a:srgbClr val="FFFFFF"/>
                </a:solidFill>
                <a:latin typeface="Arial"/>
                <a:ea typeface="Arial"/>
              </a:rPr>
              <a:t>月化工事故案例</a:t>
            </a:r>
            <a:endParaRPr/>
          </a:p>
        </p:txBody>
      </p:sp>
      <p:sp>
        <p:nvSpPr>
          <p:cNvPr id="1318" name="" descr="{&quot;isTemplate&quot;:true,&quot;type&quot;:&quot;text&quot;}"/>
          <p:cNvSpPr txBox="1"/>
          <p:nvPr/>
        </p:nvSpPr>
        <p:spPr>
          <a:xfrm rot="0" flipH="0" flipV="0">
            <a:off x="800100" y="3019425"/>
            <a:ext cx="10591800" cy="447675"/>
          </a:xfrm>
          <a:prstGeom prst="rect"/>
        </p:spPr>
        <p:txBody>
          <a:bodyPr wrap="none" lIns="0" tIns="0" rIns="0" bIns="0"/>
          <a:p>
            <a:pPr>
              <a:lnSpc>
                <a:spcPct val="160000"/>
              </a:lnSpc>
            </a:pPr>
            <a:r>
              <a:rPr lang="en-US" sz="1800">
                <a:solidFill>
                  <a:srgbClr val="CFE8EE"/>
                </a:solidFill>
                <a:latin typeface="Arial"/>
                <a:ea typeface="Arial"/>
              </a:rPr>
              <a:t>2021 · 2022 · 2023 · 2024 · 2025——</a:t>
            </a:r>
            <a:r>
              <a:rPr lang="zh-CN" sz="1800">
                <a:solidFill>
                  <a:srgbClr val="CFE8EE"/>
                </a:solidFill>
                <a:latin typeface="Arial"/>
                <a:ea typeface="Arial"/>
              </a:rPr>
              <a:t>每年的</a:t>
            </a:r>
            <a:r>
              <a:rPr lang="en-US" sz="1800">
                <a:solidFill>
                  <a:srgbClr val="CFE8EE"/>
                </a:solidFill>
                <a:latin typeface="Arial"/>
                <a:ea typeface="Arial"/>
              </a:rPr>
              <a:t>10</a:t>
            </a:r>
            <a:r>
              <a:rPr lang="zh-CN" sz="1800">
                <a:solidFill>
                  <a:srgbClr val="CFE8EE"/>
                </a:solidFill>
                <a:latin typeface="Arial"/>
                <a:ea typeface="Arial"/>
              </a:rPr>
              <a:t>月，都有化工人没能回家。</a:t>
            </a:r>
            <a:endParaRPr/>
          </a:p>
        </p:txBody>
      </p:sp>
      <p:sp>
        <p:nvSpPr>
          <p:cNvPr id="1319" name="" descr="{&quot;isTemplate&quot;:true,&quot;type&quot;:&quot;text&quot;}"/>
          <p:cNvSpPr txBox="1"/>
          <p:nvPr/>
        </p:nvSpPr>
        <p:spPr>
          <a:xfrm rot="0" flipH="0" flipV="0">
            <a:off x="800100" y="3467100"/>
            <a:ext cx="10591800" cy="447675"/>
          </a:xfrm>
          <a:prstGeom prst="rect"/>
        </p:spPr>
        <p:txBody>
          <a:bodyPr wrap="none" lIns="0" tIns="0" rIns="0" bIns="0"/>
          <a:p>
            <a:pPr>
              <a:lnSpc>
                <a:spcPct val="160000"/>
              </a:lnSpc>
            </a:pPr>
            <a:r>
              <a:rPr lang="zh-CN" sz="1800">
                <a:solidFill>
                  <a:srgbClr val="CFE8EE"/>
                </a:solidFill>
                <a:latin typeface="Arial"/>
                <a:ea typeface="Arial"/>
              </a:rPr>
              <a:t>五个案例全部来自官方通报与调查报告，每个案例页均预留事故现场图片位置。</a:t>
            </a:r>
            <a:endParaRPr/>
          </a:p>
        </p:txBody>
      </p:sp>
      <p:sp>
        <p:nvSpPr>
          <p:cNvPr id="1320" name=""/>
          <p:cNvSpPr/>
          <p:nvPr/>
        </p:nvSpPr>
        <p:spPr>
          <a:xfrm rot="0" flipH="0" flipV="0">
            <a:off x="800100" y="5867400"/>
            <a:ext cx="10591800" cy="457200"/>
          </a:xfrm>
          <a:prstGeom prst="rect">
            <a:avLst/>
          </a:prstGeom>
          <a:solidFill>
            <a:srgbClr val="FFFFFF"/>
          </a:solidFill>
          <a:ln/>
        </p:spPr>
        <p:txBody>
          <a:bodyPr/>
          <a:p/>
        </p:txBody>
      </p:sp>
      <p:sp>
        <p:nvSpPr>
          <p:cNvPr id="1321" name="" descr="{&quot;isTemplate&quot;:true,&quot;type&quot;:&quot;text&quot;}"/>
          <p:cNvSpPr txBox="1"/>
          <p:nvPr/>
        </p:nvSpPr>
        <p:spPr>
          <a:xfrm rot="0" flipH="0" flipV="0">
            <a:off x="990600" y="5981700"/>
            <a:ext cx="10210800" cy="228600"/>
          </a:xfrm>
          <a:prstGeom prst="rect"/>
        </p:spPr>
        <p:txBody>
          <a:bodyPr wrap="none" lIns="0" tIns="0" rIns="0" bIns="0"/>
          <a:p>
            <a:pPr>
              <a:lnSpc>
                <a:spcPct val="100000"/>
              </a:lnSpc>
            </a:pPr>
            <a:r>
              <a:rPr lang="zh-CN" sz="1500" b="1">
                <a:solidFill>
                  <a:srgbClr val="0B7285"/>
                </a:solidFill>
                <a:latin typeface="Arial"/>
                <a:ea typeface="Arial"/>
              </a:rPr>
              <a:t>案例索引：中高化工</a:t>
            </a:r>
            <a:r>
              <a:rPr lang="en-US" sz="1500" b="1">
                <a:solidFill>
                  <a:srgbClr val="0B7285"/>
                </a:solidFill>
                <a:latin typeface="Arial"/>
                <a:ea typeface="Arial"/>
              </a:rPr>
              <a:t xml:space="preserve"> · </a:t>
            </a:r>
            <a:r>
              <a:rPr lang="zh-CN" sz="1500" b="1">
                <a:solidFill>
                  <a:srgbClr val="0B7285"/>
                </a:solidFill>
                <a:latin typeface="Arial"/>
                <a:ea typeface="Arial"/>
              </a:rPr>
              <a:t>青塔化工</a:t>
            </a:r>
            <a:r>
              <a:rPr lang="en-US" sz="1500" b="1">
                <a:solidFill>
                  <a:srgbClr val="0B7285"/>
                </a:solidFill>
                <a:latin typeface="Arial"/>
                <a:ea typeface="Arial"/>
              </a:rPr>
              <a:t xml:space="preserve"> · </a:t>
            </a:r>
            <a:r>
              <a:rPr lang="zh-CN" sz="1500" b="1">
                <a:solidFill>
                  <a:srgbClr val="0B7285"/>
                </a:solidFill>
                <a:latin typeface="Arial"/>
                <a:ea typeface="Arial"/>
              </a:rPr>
              <a:t>宁夏畅亿</a:t>
            </a:r>
            <a:r>
              <a:rPr lang="en-US" sz="1500" b="1">
                <a:solidFill>
                  <a:srgbClr val="0B7285"/>
                </a:solidFill>
                <a:latin typeface="Arial"/>
                <a:ea typeface="Arial"/>
              </a:rPr>
              <a:t xml:space="preserve"> · </a:t>
            </a:r>
            <a:r>
              <a:rPr lang="zh-CN" sz="1500" b="1">
                <a:solidFill>
                  <a:srgbClr val="0B7285"/>
                </a:solidFill>
                <a:latin typeface="Arial"/>
                <a:ea typeface="Arial"/>
              </a:rPr>
              <a:t>寿光金石</a:t>
            </a:r>
            <a:r>
              <a:rPr lang="en-US" sz="1500" b="1">
                <a:solidFill>
                  <a:srgbClr val="0B7285"/>
                </a:solidFill>
                <a:latin typeface="Arial"/>
                <a:ea typeface="Arial"/>
              </a:rPr>
              <a:t xml:space="preserve"> · </a:t>
            </a:r>
            <a:r>
              <a:rPr lang="zh-CN" sz="1500" b="1">
                <a:solidFill>
                  <a:srgbClr val="0B7285"/>
                </a:solidFill>
                <a:latin typeface="Arial"/>
                <a:ea typeface="Arial"/>
              </a:rPr>
              <a:t>亘元新材料</a:t>
            </a:r>
            <a:r>
              <a:rPr lang="en-US" sz="1500" b="1">
                <a:solidFill>
                  <a:srgbClr val="0B7285"/>
                </a:solidFill>
                <a:latin typeface="Arial"/>
                <a:ea typeface="Arial"/>
              </a:rPr>
              <a:t xml:space="preserve"> · </a:t>
            </a:r>
            <a:r>
              <a:rPr lang="zh-CN" sz="1500" b="1">
                <a:solidFill>
                  <a:srgbClr val="0B7285"/>
                </a:solidFill>
                <a:latin typeface="Arial"/>
                <a:ea typeface="Arial"/>
              </a:rPr>
              <a:t>池州鑫泰（详见后页）</a:t>
            </a:r>
            <a:endParaRPr/>
          </a:p>
        </p:txBody>
      </p:sp>
      <p:sp>
        <p:nvSpPr>
          <p:cNvPr id="1322" name="" descr="{&quot;isTemplate&quot;:true,&quot;type&quot;:&quot;text&quot;}"/>
          <p:cNvSpPr txBox="1"/>
          <p:nvPr/>
        </p:nvSpPr>
        <p:spPr>
          <a:xfrm rot="0" flipH="0" flipV="0">
            <a:off x="11115675" y="6448425"/>
            <a:ext cx="409575" cy="161925"/>
          </a:xfrm>
          <a:prstGeom prst="rect"/>
        </p:spPr>
        <p:txBody>
          <a:bodyPr wrap="none" lIns="0" tIns="0" rIns="0" bIns="0"/>
          <a:p>
            <a:pPr>
              <a:lnSpc>
                <a:spcPct val="100000"/>
              </a:lnSpc>
            </a:pPr>
            <a:r>
              <a:rPr lang="en-US" sz="1050">
                <a:solidFill>
                  <a:srgbClr val="CFE8EE"/>
                </a:solidFill>
                <a:latin typeface="Arial"/>
                <a:ea typeface="Arial"/>
              </a:rPr>
              <a:t>09 / 55</a:t>
            </a:r>
            <a:endParaRPr/>
          </a:p>
        </p:txBody>
      </p:sp>
    </p:spTree>
  </p:cSld>
</p:sld>
</file>

<file path=ppt/slides/slide10.xml><?xml version="1.0" encoding="utf-8"?>
<p:sld xmlns:p="http://schemas.openxmlformats.org/presentationml/2006/main" xmlns:a="http://schemas.openxmlformats.org/drawingml/2006/main">
  <p:cSld>
    <p:spTree>
      <p:nvGrpSpPr>
        <p:cNvPr id="23" name="" descr="&lt;Slide style={{ width: 1280, height: 720, background: '#FFFFFF', padding: 0, fontFamily: 'Arial, &quot;Microsoft YaHei&quot;, &quot;PingFang SC&quot;, sans-serif', position: 'relative' }}&gt;&#10;    &lt;Text style={{ position: 'absolute', top: 16, right: 70, fontSize: 14, color: '#868E96' }}&gt;02 · 事故案例&lt;/Text&gt;&#10;    &lt;Box style={{ position: 'absolute', top: 44, left: 70, right: 70 }}&gt;&#10;        &lt;Text style={{ fontSize: 30, fontWeight: 'bold', color: '#0B7285' }}&gt;案例一｜泵腔断流引发的闪爆：内蒙古中高化工&quot;10·22&quot;爆炸事故（2021年）&lt;/Text&gt;&#10;        &lt;Box style={{ width: '100%', height: 1, background: '#DEE2E6', marginTop: 10 }} /&gt;&#10;    &lt;/Box&gt;&#10;    &lt;Box style={{ position: 'absolute', top: 124, left: 70, bottom: 80, width: 600, flexDirection: 'column' }}&gt;&#10;        &lt;Box style={{ flexDirection: 'row', alignItems: 'baseline', gap: 14 }}&gt;&#10;            &lt;Text style={{ fontSize: 62, fontWeight: 'bold', color: '#C92A2A', lineHeight: 1 }}&gt;4&lt;/Text&gt;&#10;            &lt;Text style={{ fontSize: 22, color: '#495057' }}&gt;人死亡 ｜ 1人重伤、2人轻伤&lt;/Text&gt;&#10;        &lt;/Box&gt;&#10;        &lt;Text style={{ fontSize: 20, color: '#343A40', lineHeight: 1.55, marginTop: 12 }}&gt;2021年10月22日23时许，阿拉善高新区内蒙古中高化工有限公司氧化车间发生爆炸事故。企业在处理&lt;span style={{ fontWeight: 'bold' }}&gt;蒸发出料泵管道堵塞&lt;/span&gt;作业中，磁力循环泵吸入空气造成泵腔内物料断流，物料遇高温部件分解爆炸，继而引发氧化蒸发釜高温物料泄喷闪爆、燃烧。&lt;/Text&gt;&#10;        &lt;Box style={{ background: '#F1F3F5', borderLeft: '4px solid #C92A2A', padding: '10px 16px', marginTop: 12 }}&gt;&#10;            &lt;Text style={{ fontSize: 19, color: '#343A40', lineHeight: 1.5 }}&gt;&lt;span style={{ fontWeight: 'bold', color: '#C92A2A' }}&gt;直接原因：&lt;/span&gt;处理堵塞未作风险分析，泵腔断流、物料遇高温分解爆炸。&lt;/Text&gt;&#10;        &lt;/Box&gt;&#10;        &lt;Box style={{ background: '#F1F3F5', borderLeft: '4px solid #E8590C', padding: '10px 16px', marginTop: 10 }}&gt;&#10;            &lt;Text style={{ fontSize: 19, color: '#343A40', lineHeight: 1.5 }}&gt;&lt;span style={{ fontWeight: 'bold', color: '#E8590C' }}&gt;教训：&lt;/span&gt;异常工况处置必须先辨风险、定方案；处理堵塞、抽堵盲板等作业严格执行作业许可。&lt;/Text&gt;&#10;        &lt;/Box&gt;&#10;    &lt;/Box&gt;&#10;    &lt;Box style={{ position: 'absolute', top: 124, right: 70, bottom: 80, width: 480, border: '2px dashed #ADB5BD', background: '#F8F9FA', alignItems: 'center', justifyContent: 'center', flexDirection: 'column' }}&gt;&#10;        &lt;Text style={{ fontSize: 40, color: '#ADB5BD' }}&gt;📷&lt;/Text&gt;&#10;        &lt;Text style={{ fontSize: 19, color: '#868E96', marginTop: 10, textAlign: 'center' }}&gt;事故现场图片（预留区域）&lt;/Text&gt;&#10;        &lt;Text style={{ fontSize: 16, color: '#ADB5BD', marginTop: 4 }}&gt;请在此处插入图片&lt;/Text&gt;&#10;    &lt;/Box&gt;&#10;    &lt;Text style={{ position: 'absolute', left: 70, bottom: 26, fontSize: 13, color: '#868E96' }}&gt;来源：内蒙古自治区人民政府事故调查组《调查报告》（2022年7月发布）、应急管理部通报&lt;/Text&gt;&#10;    &lt;Text style={{ position: 'absolute', right: 70, bottom: 24, fontSize: 14, color: '#868E96' }}&gt;10 / 55&lt;/Text&gt;&#10;&lt;/Slide&gt;&#10;"/>
        <p:cNvGrpSpPr/>
        <p:nvPr/>
      </p:nvGrpSpPr>
      <p:grpSpPr>
        <a:xfrm>
          <a:off x="0" y="0"/>
          <a:ext cx="0" cy="0"/>
          <a:chOff x="0" y="0"/>
          <a:chExt cx="0" cy="0"/>
        </a:xfrm>
      </p:grpSpPr>
      <p:sp>
        <p:nvSpPr>
          <p:cNvPr id="24" name=""/>
          <p:cNvSpPr/>
          <p:nvPr/>
        </p:nvSpPr>
        <p:spPr>
          <a:xfrm rot="0" flipH="0" flipV="0">
            <a:off x="0" y="0"/>
            <a:ext cx="12192000" cy="6858000"/>
          </a:xfrm>
          <a:prstGeom prst="rect">
            <a:avLst/>
          </a:prstGeom>
          <a:solidFill>
            <a:srgbClr val="FFFFFF"/>
          </a:solidFill>
          <a:ln/>
        </p:spPr>
        <p:txBody>
          <a:bodyPr/>
          <a:p/>
        </p:txBody>
      </p:sp>
      <p:sp>
        <p:nvSpPr>
          <p:cNvPr id="25"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02 · </a:t>
            </a:r>
            <a:r>
              <a:rPr lang="zh-CN" sz="1050">
                <a:solidFill>
                  <a:srgbClr val="868E96"/>
                </a:solidFill>
                <a:latin typeface="Arial"/>
                <a:ea typeface="Arial"/>
              </a:rPr>
              <a:t>事故案例</a:t>
            </a:r>
            <a:endParaRPr/>
          </a:p>
        </p:txBody>
      </p:sp>
      <p:sp>
        <p:nvSpPr>
          <p:cNvPr id="26" name="" descr="{&quot;isTemplate&quot;:true,&quot;type&quot;:&quot;text&quot;}"/>
          <p:cNvSpPr txBox="1"/>
          <p:nvPr/>
        </p:nvSpPr>
        <p:spPr>
          <a:xfrm rot="0" flipH="0" flipV="0">
            <a:off x="666750" y="419100"/>
            <a:ext cx="10858500" cy="342900"/>
          </a:xfrm>
          <a:prstGeom prst="rect"/>
        </p:spPr>
        <p:txBody>
          <a:bodyPr wrap="none" lIns="0" tIns="0" rIns="0" bIns="0"/>
          <a:p>
            <a:pPr>
              <a:lnSpc>
                <a:spcPct val="100000"/>
              </a:lnSpc>
            </a:pPr>
            <a:r>
              <a:rPr lang="zh-CN" sz="2250" b="1">
                <a:solidFill>
                  <a:srgbClr val="0B7285"/>
                </a:solidFill>
                <a:latin typeface="Arial"/>
                <a:ea typeface="Arial"/>
              </a:rPr>
              <a:t>案例一｜泵腔断流引发的闪爆：内蒙古中高化工</a:t>
            </a:r>
            <a:r>
              <a:rPr lang="en-US" sz="2250" b="1">
                <a:solidFill>
                  <a:srgbClr val="0B7285"/>
                </a:solidFill>
                <a:latin typeface="Arial"/>
                <a:ea typeface="Arial"/>
              </a:rPr>
              <a:t>"10·22"</a:t>
            </a:r>
            <a:r>
              <a:rPr lang="zh-CN" sz="2250" b="1">
                <a:solidFill>
                  <a:srgbClr val="0B7285"/>
                </a:solidFill>
                <a:latin typeface="Arial"/>
                <a:ea typeface="Arial"/>
              </a:rPr>
              <a:t>爆炸事故（</a:t>
            </a:r>
            <a:r>
              <a:rPr lang="en-US" sz="2250" b="1">
                <a:solidFill>
                  <a:srgbClr val="0B7285"/>
                </a:solidFill>
                <a:latin typeface="Arial"/>
                <a:ea typeface="Arial"/>
              </a:rPr>
              <a:t>2021</a:t>
            </a:r>
            <a:r>
              <a:rPr lang="zh-CN" sz="2250" b="1">
                <a:solidFill>
                  <a:srgbClr val="0B7285"/>
                </a:solidFill>
                <a:latin typeface="Arial"/>
                <a:ea typeface="Arial"/>
              </a:rPr>
              <a:t>年）</a:t>
            </a:r>
            <a:endParaRPr/>
          </a:p>
        </p:txBody>
      </p:sp>
      <p:sp>
        <p:nvSpPr>
          <p:cNvPr id="27" name=""/>
          <p:cNvSpPr/>
          <p:nvPr/>
        </p:nvSpPr>
        <p:spPr>
          <a:xfrm rot="0" flipH="0" flipV="0">
            <a:off x="666750" y="857250"/>
            <a:ext cx="10858500" cy="9525"/>
          </a:xfrm>
          <a:prstGeom prst="rect">
            <a:avLst/>
          </a:prstGeom>
          <a:solidFill>
            <a:srgbClr val="DEE2E6"/>
          </a:solidFill>
          <a:ln/>
        </p:spPr>
        <p:txBody>
          <a:bodyPr/>
          <a:p/>
        </p:txBody>
      </p:sp>
      <p:sp>
        <p:nvSpPr>
          <p:cNvPr id="28" name="" descr="{&quot;isTemplate&quot;:true,&quot;type&quot;:&quot;text&quot;}"/>
          <p:cNvSpPr txBox="1"/>
          <p:nvPr/>
        </p:nvSpPr>
        <p:spPr>
          <a:xfrm rot="0" flipH="0" flipV="0">
            <a:off x="666750" y="1181100"/>
            <a:ext cx="333375" cy="714375"/>
          </a:xfrm>
          <a:prstGeom prst="rect"/>
        </p:spPr>
        <p:txBody>
          <a:bodyPr wrap="none" lIns="0" tIns="0" rIns="0" bIns="0"/>
          <a:p>
            <a:pPr>
              <a:lnSpc>
                <a:spcPct val="100000"/>
              </a:lnSpc>
            </a:pPr>
            <a:r>
              <a:rPr lang="en-US" sz="4650" b="1">
                <a:solidFill>
                  <a:srgbClr val="C92A2A"/>
                </a:solidFill>
                <a:latin typeface="Arial"/>
                <a:ea typeface="Arial"/>
              </a:rPr>
              <a:t>4</a:t>
            </a:r>
            <a:endParaRPr/>
          </a:p>
        </p:txBody>
      </p:sp>
      <p:sp>
        <p:nvSpPr>
          <p:cNvPr id="29" name="" descr="{&quot;isTemplate&quot;:true,&quot;type&quot;:&quot;text&quot;}"/>
          <p:cNvSpPr txBox="1"/>
          <p:nvPr/>
        </p:nvSpPr>
        <p:spPr>
          <a:xfrm rot="0" flipH="0" flipV="0">
            <a:off x="1133475" y="1181100"/>
            <a:ext cx="2657475" cy="714375"/>
          </a:xfrm>
          <a:prstGeom prst="rect"/>
        </p:spPr>
        <p:txBody>
          <a:bodyPr wrap="none" lIns="0" tIns="0" rIns="0" bIns="0"/>
          <a:p>
            <a:pPr>
              <a:lnSpc>
                <a:spcPct val="100000"/>
              </a:lnSpc>
            </a:pPr>
            <a:r>
              <a:rPr lang="zh-CN" sz="1650">
                <a:solidFill>
                  <a:srgbClr val="495057"/>
                </a:solidFill>
                <a:latin typeface="Arial"/>
                <a:ea typeface="Arial"/>
              </a:rPr>
              <a:t>人死亡</a:t>
            </a:r>
            <a:r>
              <a:rPr lang="en-US" sz="1650">
                <a:solidFill>
                  <a:srgbClr val="495057"/>
                </a:solidFill>
                <a:latin typeface="Arial"/>
                <a:ea typeface="Arial"/>
              </a:rPr>
              <a:t xml:space="preserve"> </a:t>
            </a:r>
            <a:r>
              <a:rPr lang="zh-CN" sz="1650">
                <a:solidFill>
                  <a:srgbClr val="495057"/>
                </a:solidFill>
                <a:latin typeface="Arial"/>
                <a:ea typeface="Arial"/>
              </a:rPr>
              <a:t>｜</a:t>
            </a:r>
            <a:r>
              <a:rPr lang="en-US" sz="1650">
                <a:solidFill>
                  <a:srgbClr val="495057"/>
                </a:solidFill>
                <a:latin typeface="Arial"/>
                <a:ea typeface="Arial"/>
              </a:rPr>
              <a:t xml:space="preserve"> 1</a:t>
            </a:r>
            <a:r>
              <a:rPr lang="zh-CN" sz="1650">
                <a:solidFill>
                  <a:srgbClr val="495057"/>
                </a:solidFill>
                <a:latin typeface="Arial"/>
                <a:ea typeface="Arial"/>
              </a:rPr>
              <a:t>人重伤、</a:t>
            </a:r>
            <a:r>
              <a:rPr lang="en-US" sz="1650">
                <a:solidFill>
                  <a:srgbClr val="495057"/>
                </a:solidFill>
                <a:latin typeface="Arial"/>
                <a:ea typeface="Arial"/>
              </a:rPr>
              <a:t>2</a:t>
            </a:r>
            <a:r>
              <a:rPr lang="zh-CN" sz="1650">
                <a:solidFill>
                  <a:srgbClr val="495057"/>
                </a:solidFill>
                <a:latin typeface="Arial"/>
                <a:ea typeface="Arial"/>
              </a:rPr>
              <a:t>人轻伤</a:t>
            </a:r>
            <a:endParaRPr/>
          </a:p>
        </p:txBody>
      </p:sp>
      <p:sp>
        <p:nvSpPr>
          <p:cNvPr id="30" name="" descr="{&quot;isTemplate&quot;:true,&quot;type&quot;:&quot;text&quot;}"/>
          <p:cNvSpPr txBox="1"/>
          <p:nvPr/>
        </p:nvSpPr>
        <p:spPr>
          <a:xfrm rot="0" flipH="0" flipV="0">
            <a:off x="666750" y="2009775"/>
            <a:ext cx="5715000" cy="1419225"/>
          </a:xfrm>
          <a:prstGeom prst="rect"/>
        </p:spPr>
        <p:txBody>
          <a:bodyPr wrap="square" lIns="0" tIns="0" rIns="0" bIns="0">
            <a:normAutofit/>
          </a:bodyPr>
          <a:p>
            <a:pPr>
              <a:lnSpc>
                <a:spcPct val="155000"/>
              </a:lnSpc>
            </a:pPr>
            <a:r>
              <a:rPr lang="en-US" sz="1500">
                <a:solidFill>
                  <a:srgbClr val="343A40"/>
                </a:solidFill>
                <a:latin typeface="Arial"/>
                <a:ea typeface="Arial"/>
              </a:rPr>
              <a:t>2021</a:t>
            </a:r>
            <a:r>
              <a:rPr lang="zh-CN" sz="1500">
                <a:solidFill>
                  <a:srgbClr val="343A40"/>
                </a:solidFill>
                <a:latin typeface="Arial"/>
                <a:ea typeface="Arial"/>
              </a:rPr>
              <a:t>年</a:t>
            </a:r>
            <a:r>
              <a:rPr lang="en-US" sz="1500">
                <a:solidFill>
                  <a:srgbClr val="343A40"/>
                </a:solidFill>
                <a:latin typeface="Arial"/>
                <a:ea typeface="Arial"/>
              </a:rPr>
              <a:t>10</a:t>
            </a:r>
            <a:r>
              <a:rPr lang="zh-CN" sz="1500">
                <a:solidFill>
                  <a:srgbClr val="343A40"/>
                </a:solidFill>
                <a:latin typeface="Arial"/>
                <a:ea typeface="Arial"/>
              </a:rPr>
              <a:t>月</a:t>
            </a:r>
            <a:r>
              <a:rPr lang="en-US" sz="1500">
                <a:solidFill>
                  <a:srgbClr val="343A40"/>
                </a:solidFill>
                <a:latin typeface="Arial"/>
                <a:ea typeface="Arial"/>
              </a:rPr>
              <a:t>22</a:t>
            </a:r>
            <a:r>
              <a:rPr lang="zh-CN" sz="1500">
                <a:solidFill>
                  <a:srgbClr val="343A40"/>
                </a:solidFill>
                <a:latin typeface="Arial"/>
                <a:ea typeface="Arial"/>
              </a:rPr>
              <a:t>日</a:t>
            </a:r>
            <a:r>
              <a:rPr lang="en-US" sz="1500">
                <a:solidFill>
                  <a:srgbClr val="343A40"/>
                </a:solidFill>
                <a:latin typeface="Arial"/>
                <a:ea typeface="Arial"/>
              </a:rPr>
              <a:t>23</a:t>
            </a:r>
            <a:r>
              <a:rPr lang="zh-CN" sz="1500">
                <a:solidFill>
                  <a:srgbClr val="343A40"/>
                </a:solidFill>
                <a:latin typeface="Arial"/>
                <a:ea typeface="Arial"/>
              </a:rPr>
              <a:t>时许，阿拉善高新区内蒙古中高化工有限公司氧化车间发生爆炸事故。企业在处理</a:t>
            </a:r>
            <a:r>
              <a:rPr lang="zh-CN" sz="1500" b="1">
                <a:solidFill>
                  <a:srgbClr val="343A40"/>
                </a:solidFill>
                <a:latin typeface="Arial"/>
                <a:ea typeface="Arial"/>
              </a:rPr>
              <a:t>蒸发出料泵管道堵塞</a:t>
            </a:r>
            <a:r>
              <a:rPr lang="zh-CN" sz="1500">
                <a:solidFill>
                  <a:srgbClr val="343A40"/>
                </a:solidFill>
                <a:latin typeface="Arial"/>
                <a:ea typeface="Arial"/>
              </a:rPr>
              <a:t>作业中，磁力循环泵吸入空气造成泵腔内物料断流，物料遇高温部件分解爆炸，继而引发氧化蒸发釜高温物料泄喷闪爆、燃烧。</a:t>
            </a:r>
            <a:endParaRPr/>
          </a:p>
        </p:txBody>
      </p:sp>
      <p:sp>
        <p:nvSpPr>
          <p:cNvPr id="31" name=""/>
          <p:cNvSpPr/>
          <p:nvPr/>
        </p:nvSpPr>
        <p:spPr>
          <a:xfrm rot="0" flipH="0" flipV="0">
            <a:off x="704850" y="3543300"/>
            <a:ext cx="5715000" cy="847725"/>
          </a:xfrm>
          <a:prstGeom prst="rect">
            <a:avLst/>
          </a:prstGeom>
          <a:solidFill>
            <a:srgbClr val="F1F3F5"/>
          </a:solidFill>
          <a:ln/>
        </p:spPr>
        <p:txBody>
          <a:bodyPr/>
          <a:p/>
        </p:txBody>
      </p:sp>
      <p:sp>
        <p:nvSpPr>
          <p:cNvPr id="32" name=""/>
          <p:cNvSpPr/>
          <p:nvPr/>
        </p:nvSpPr>
        <p:spPr>
          <a:xfrm rot="0" flipH="0" flipV="0">
            <a:off x="666750" y="3543300"/>
            <a:ext cx="5753100" cy="847725"/>
          </a:xfrm>
          <a:custGeom>
            <a:pathLst>
              <a:path w="604" h="89">
                <a:moveTo>
                  <a:pt x="0" y="0"/>
                </a:moveTo>
                <a:lnTo>
                  <a:pt x="4" y="0"/>
                </a:lnTo>
                <a:lnTo>
                  <a:pt x="4" y="89"/>
                </a:lnTo>
                <a:lnTo>
                  <a:pt x="0" y="89"/>
                </a:lnTo>
                <a:close/>
              </a:path>
            </a:pathLst>
          </a:custGeom>
          <a:solidFill>
            <a:srgbClr val="C92A2A"/>
          </a:solidFill>
          <a:ln/>
        </p:spPr>
        <p:txBody>
          <a:bodyPr/>
          <a:p/>
        </p:txBody>
      </p:sp>
      <p:sp>
        <p:nvSpPr>
          <p:cNvPr id="33" name="" descr="{&quot;isTemplate&quot;:true,&quot;type&quot;:&quot;text&quot;}"/>
          <p:cNvSpPr txBox="1"/>
          <p:nvPr/>
        </p:nvSpPr>
        <p:spPr>
          <a:xfrm rot="0" flipH="0" flipV="0">
            <a:off x="857250" y="3638550"/>
            <a:ext cx="5372100" cy="657225"/>
          </a:xfrm>
          <a:prstGeom prst="rect"/>
        </p:spPr>
        <p:txBody>
          <a:bodyPr wrap="square" lIns="0" tIns="0" rIns="0" bIns="0">
            <a:normAutofit/>
          </a:bodyPr>
          <a:p>
            <a:pPr>
              <a:lnSpc>
                <a:spcPct val="150000"/>
              </a:lnSpc>
            </a:pPr>
            <a:r>
              <a:rPr lang="zh-CN" sz="1425" b="1">
                <a:solidFill>
                  <a:srgbClr val="C92A2A"/>
                </a:solidFill>
                <a:latin typeface="Arial"/>
                <a:ea typeface="Arial"/>
              </a:rPr>
              <a:t>直接原因：</a:t>
            </a:r>
            <a:r>
              <a:rPr lang="zh-CN" sz="1425">
                <a:solidFill>
                  <a:srgbClr val="343A40"/>
                </a:solidFill>
                <a:latin typeface="Arial"/>
                <a:ea typeface="Arial"/>
              </a:rPr>
              <a:t>处理堵塞未作风险分析，泵腔断流、物料遇高温分解爆炸。</a:t>
            </a:r>
            <a:endParaRPr/>
          </a:p>
        </p:txBody>
      </p:sp>
      <p:sp>
        <p:nvSpPr>
          <p:cNvPr id="34" name=""/>
          <p:cNvSpPr/>
          <p:nvPr/>
        </p:nvSpPr>
        <p:spPr>
          <a:xfrm rot="0" flipH="0" flipV="0">
            <a:off x="704850" y="4486275"/>
            <a:ext cx="5715000" cy="847725"/>
          </a:xfrm>
          <a:prstGeom prst="rect">
            <a:avLst/>
          </a:prstGeom>
          <a:solidFill>
            <a:srgbClr val="F1F3F5"/>
          </a:solidFill>
          <a:ln/>
        </p:spPr>
        <p:txBody>
          <a:bodyPr/>
          <a:p/>
        </p:txBody>
      </p:sp>
      <p:sp>
        <p:nvSpPr>
          <p:cNvPr id="35" name=""/>
          <p:cNvSpPr/>
          <p:nvPr/>
        </p:nvSpPr>
        <p:spPr>
          <a:xfrm rot="0" flipH="0" flipV="0">
            <a:off x="666750" y="4486275"/>
            <a:ext cx="5753100" cy="847725"/>
          </a:xfrm>
          <a:custGeom>
            <a:pathLst>
              <a:path w="604" h="89">
                <a:moveTo>
                  <a:pt x="0" y="0"/>
                </a:moveTo>
                <a:lnTo>
                  <a:pt x="4" y="0"/>
                </a:lnTo>
                <a:lnTo>
                  <a:pt x="4" y="89"/>
                </a:lnTo>
                <a:lnTo>
                  <a:pt x="0" y="89"/>
                </a:lnTo>
                <a:close/>
              </a:path>
            </a:pathLst>
          </a:custGeom>
          <a:solidFill>
            <a:srgbClr val="E8590C"/>
          </a:solidFill>
          <a:ln/>
        </p:spPr>
        <p:txBody>
          <a:bodyPr/>
          <a:p/>
        </p:txBody>
      </p:sp>
      <p:sp>
        <p:nvSpPr>
          <p:cNvPr id="36" name="" descr="{&quot;isTemplate&quot;:true,&quot;type&quot;:&quot;text&quot;}"/>
          <p:cNvSpPr txBox="1"/>
          <p:nvPr/>
        </p:nvSpPr>
        <p:spPr>
          <a:xfrm rot="0" flipH="0" flipV="0">
            <a:off x="857250" y="4581525"/>
            <a:ext cx="5372100" cy="657225"/>
          </a:xfrm>
          <a:prstGeom prst="rect"/>
        </p:spPr>
        <p:txBody>
          <a:bodyPr wrap="square" lIns="0" tIns="0" rIns="0" bIns="0">
            <a:normAutofit/>
          </a:bodyPr>
          <a:p>
            <a:pPr>
              <a:lnSpc>
                <a:spcPct val="150000"/>
              </a:lnSpc>
            </a:pPr>
            <a:r>
              <a:rPr lang="zh-CN" sz="1425" b="1">
                <a:solidFill>
                  <a:srgbClr val="E8590C"/>
                </a:solidFill>
                <a:latin typeface="Arial"/>
                <a:ea typeface="Arial"/>
              </a:rPr>
              <a:t>教训：</a:t>
            </a:r>
            <a:r>
              <a:rPr lang="zh-CN" sz="1425">
                <a:solidFill>
                  <a:srgbClr val="343A40"/>
                </a:solidFill>
                <a:latin typeface="Arial"/>
                <a:ea typeface="Arial"/>
              </a:rPr>
              <a:t>异常工况处置必须先辨风险、定方案；处理堵塞、抽堵盲板等作业严格执行作业许可。</a:t>
            </a:r>
            <a:endParaRPr/>
          </a:p>
        </p:txBody>
      </p:sp>
      <p:sp>
        <p:nvSpPr>
          <p:cNvPr id="37" name=""/>
          <p:cNvSpPr/>
          <p:nvPr/>
        </p:nvSpPr>
        <p:spPr>
          <a:xfrm rot="0" flipH="0" flipV="0">
            <a:off x="6953250" y="1181100"/>
            <a:ext cx="4572000" cy="4914900"/>
          </a:xfrm>
          <a:prstGeom prst="rect">
            <a:avLst/>
          </a:prstGeom>
          <a:solidFill>
            <a:srgbClr val="F8F9FA"/>
          </a:solidFill>
          <a:ln w="25400">
            <a:solidFill>
              <a:srgbClr val="ADB5BD"/>
            </a:solidFill>
            <a:prstDash val="dash"/>
          </a:ln>
        </p:spPr>
        <p:txBody>
          <a:bodyPr/>
          <a:p/>
        </p:txBody>
      </p:sp>
      <p:sp>
        <p:nvSpPr>
          <p:cNvPr id="38" name="" descr="{&quot;isTemplate&quot;:true,&quot;type&quot;:&quot;text&quot;}"/>
          <p:cNvSpPr txBox="1"/>
          <p:nvPr/>
        </p:nvSpPr>
        <p:spPr>
          <a:xfrm rot="0" flipH="0" flipV="0">
            <a:off x="8982075" y="3143250"/>
            <a:ext cx="523875" cy="457200"/>
          </a:xfrm>
          <a:prstGeom prst="rect"/>
        </p:spPr>
        <p:txBody>
          <a:bodyPr wrap="none" lIns="0" tIns="0" rIns="0" bIns="0"/>
          <a:p>
            <a:pPr>
              <a:lnSpc>
                <a:spcPct val="100000"/>
              </a:lnSpc>
            </a:pPr>
            <a:r>
              <a:rPr sz="3000">
                <a:solidFill>
                  <a:srgbClr val="ADB5BD"/>
                </a:solidFill>
                <a:latin typeface="Arial"/>
                <a:ea typeface="Arial"/>
              </a:rPr>
              <a:t>📷</a:t>
            </a:r>
            <a:endParaRPr/>
          </a:p>
        </p:txBody>
      </p:sp>
      <p:sp>
        <p:nvSpPr>
          <p:cNvPr id="39" name="" descr="{&quot;isTemplate&quot;:true,&quot;type&quot;:&quot;text&quot;}"/>
          <p:cNvSpPr txBox="1"/>
          <p:nvPr/>
        </p:nvSpPr>
        <p:spPr>
          <a:xfrm rot="0" flipH="0" flipV="0">
            <a:off x="8153400" y="3695700"/>
            <a:ext cx="2171700" cy="219075"/>
          </a:xfrm>
          <a:prstGeom prst="rect"/>
        </p:spPr>
        <p:txBody>
          <a:bodyPr wrap="none" lIns="0" tIns="0" rIns="0" bIns="0"/>
          <a:p>
            <a:pPr algn="ctr">
              <a:lnSpc>
                <a:spcPct val="100000"/>
              </a:lnSpc>
            </a:pPr>
            <a:r>
              <a:rPr lang="zh-CN" sz="1425">
                <a:solidFill>
                  <a:srgbClr val="868E96"/>
                </a:solidFill>
                <a:latin typeface="Arial"/>
                <a:ea typeface="Arial"/>
              </a:rPr>
              <a:t>事故现场图片（预留区域）</a:t>
            </a:r>
            <a:endParaRPr/>
          </a:p>
        </p:txBody>
      </p:sp>
      <p:sp>
        <p:nvSpPr>
          <p:cNvPr id="40" name="" descr="{&quot;isTemplate&quot;:true,&quot;type&quot;:&quot;text&quot;}"/>
          <p:cNvSpPr txBox="1"/>
          <p:nvPr/>
        </p:nvSpPr>
        <p:spPr>
          <a:xfrm rot="0" flipH="0" flipV="0">
            <a:off x="8629650" y="3952875"/>
            <a:ext cx="1219200" cy="190500"/>
          </a:xfrm>
          <a:prstGeom prst="rect"/>
        </p:spPr>
        <p:txBody>
          <a:bodyPr wrap="none" lIns="0" tIns="0" rIns="0" bIns="0"/>
          <a:p>
            <a:pPr>
              <a:lnSpc>
                <a:spcPct val="100000"/>
              </a:lnSpc>
            </a:pPr>
            <a:r>
              <a:rPr lang="zh-CN" sz="1200">
                <a:solidFill>
                  <a:srgbClr val="ADB5BD"/>
                </a:solidFill>
                <a:latin typeface="Arial"/>
                <a:ea typeface="Arial"/>
              </a:rPr>
              <a:t>请在此处插入图片</a:t>
            </a:r>
            <a:endParaRPr/>
          </a:p>
        </p:txBody>
      </p:sp>
      <p:sp>
        <p:nvSpPr>
          <p:cNvPr id="41" name="" descr="{&quot;isTemplate&quot;:true,&quot;type&quot;:&quot;text&quot;}"/>
          <p:cNvSpPr txBox="1"/>
          <p:nvPr/>
        </p:nvSpPr>
        <p:spPr>
          <a:xfrm rot="0" flipH="0" flipV="0">
            <a:off x="666750" y="6457950"/>
            <a:ext cx="5057775" cy="152400"/>
          </a:xfrm>
          <a:prstGeom prst="rect"/>
        </p:spPr>
        <p:txBody>
          <a:bodyPr wrap="none" lIns="0" tIns="0" rIns="0" bIns="0"/>
          <a:p>
            <a:pPr>
              <a:lnSpc>
                <a:spcPct val="100000"/>
              </a:lnSpc>
            </a:pPr>
            <a:r>
              <a:rPr lang="zh-CN" sz="975">
                <a:solidFill>
                  <a:srgbClr val="868E96"/>
                </a:solidFill>
                <a:latin typeface="Arial"/>
                <a:ea typeface="Arial"/>
              </a:rPr>
              <a:t>来源：内蒙古自治区人民政府事故调查组《调查报告》（</a:t>
            </a:r>
            <a:r>
              <a:rPr lang="en-US" sz="975">
                <a:solidFill>
                  <a:srgbClr val="868E96"/>
                </a:solidFill>
                <a:latin typeface="Arial"/>
                <a:ea typeface="Arial"/>
              </a:rPr>
              <a:t>2022</a:t>
            </a:r>
            <a:r>
              <a:rPr lang="zh-CN" sz="975">
                <a:solidFill>
                  <a:srgbClr val="868E96"/>
                </a:solidFill>
                <a:latin typeface="Arial"/>
                <a:ea typeface="Arial"/>
              </a:rPr>
              <a:t>年</a:t>
            </a:r>
            <a:r>
              <a:rPr lang="en-US" sz="975">
                <a:solidFill>
                  <a:srgbClr val="868E96"/>
                </a:solidFill>
                <a:latin typeface="Arial"/>
                <a:ea typeface="Arial"/>
              </a:rPr>
              <a:t>7</a:t>
            </a:r>
            <a:r>
              <a:rPr lang="zh-CN" sz="975">
                <a:solidFill>
                  <a:srgbClr val="868E96"/>
                </a:solidFill>
                <a:latin typeface="Arial"/>
                <a:ea typeface="Arial"/>
              </a:rPr>
              <a:t>月发布）、应急管理部通报</a:t>
            </a:r>
            <a:endParaRPr/>
          </a:p>
        </p:txBody>
      </p:sp>
      <p:sp>
        <p:nvSpPr>
          <p:cNvPr id="42"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10 / 55</a:t>
            </a:r>
            <a:endParaRPr/>
          </a:p>
        </p:txBody>
      </p:sp>
    </p:spTree>
  </p:cSld>
</p:sld>
</file>

<file path=ppt/slides/slide11.xml><?xml version="1.0" encoding="utf-8"?>
<p:sld xmlns:p="http://schemas.openxmlformats.org/presentationml/2006/main" xmlns:a="http://schemas.openxmlformats.org/drawingml/2006/main">
  <p:cSld>
    <p:spTree>
      <p:nvGrpSpPr>
        <p:cNvPr id="43" name="" descr="&lt;Slide style={{ width: 1280, height: 720, background: '#FFFFFF', padding: 0, fontFamily: 'Arial, &quot;Microsoft YaHei&quot;, &quot;PingFang SC&quot;, sans-serif', position: 'relative' }}&gt;&#10;    &lt;Text style={{ position: 'absolute', top: 16, right: 70, fontSize: 14, color: '#868E96' }}&gt;02 · 事故案例&lt;/Text&gt;&#10;    &lt;Box style={{ position: 'absolute', top: 44, left: 70, right: 70 }}&gt;&#10;        &lt;Text style={{ fontSize: 30, fontWeight: 'bold', color: '#0B7285' }}&gt;案例复盘｜中高化工&quot;10·22&quot;：违章链条逐环还原&lt;/Text&gt;&#10;        &lt;Box style={{ width: '100%', height: 1, background: '#DEE2E6', marginTop: 10 }} /&gt;&#10;    &lt;/Box&gt;&#10;    &lt;Box style={{ position: 'absolute', top: 126, left: 70, right: 70, bottom: 150, flexDirection: 'column', gap: 14 }}&gt;&#10;        {[&#10;            ['环1 · 隐患失查', '蒸发出料泵管道堵塞是反复出现的异常工况，企业未从工艺上根治，习惯性&quot;捅一捅就好&quot;。'],&#10;            ['环2 · 无方案处置', '处理堵塞未办理作业许可、未做风险分析，未评估&quot;泵腔断流&quot;会导致物料遇高温分解爆炸。'],&#10;            ['环3 · 监护缺位', '现场无监护、无专人确认泵运行状态，磁力循环泵吸入空气无人发现。'],&#10;            ['环4 · 后果放大', '爆炸冲断釜底阀，高温物料泄喷遇明火二次闪爆——1个环节失守被工艺放大成4条人命。'],&#10;        ].map((it) =&gt; (&#10;            &lt;Box key={it[0]} style={{ flex: 1, background: '#F1F3F5', borderLeft: '4px solid #E8590C', padding: '8px 18px', flexDirection: 'column', justifyContent: 'center' }}&gt;&#10;                &lt;Text style={{ fontSize: 21, fontWeight: 'bold', color: '#E8590C' }}&gt;{it[0]}&lt;/Text&gt;&#10;                &lt;Text style={{ fontSize: 19, color: '#343A40', lineHeight: 1.5, marginTop: 4 }}&gt;{it[1]}&lt;/Text&gt;&#10;            &lt;/Box&gt;&#10;        ))}&#10;    &lt;/Box&gt;&#10;    &lt;Box style={{ position: 'absolute', left: 70, right: 70, bottom: 34, background: '#F1F3F5', borderLeft: '4px solid #C92A2A', padding: '12px 20px' }}&gt;&#10;        &lt;Text style={{ fontSize: 20, color: '#343A40' }}&gt;&lt;span style={{ fontWeight: 'bold', color: '#C92A2A' }}&gt;复盘结论：&lt;/span&gt;异常工况处置是化工节后复工第一高发场景——任何&quot;堵塞、渗漏、异响&quot;都必须走&quot;停止—分析—方案—许可&quot;流程，严禁即兴抢修。&lt;/Text&gt;&#10;    &lt;/Box&gt;&#10;    &lt;Text style={{ position: 'absolute', right: 70, bottom: 24, fontSize: 14, color: '#868E96' }}&gt;11 / 55&lt;/Text&gt;&#10;&lt;/Slide&gt;&#10;"/>
        <p:cNvGrpSpPr/>
        <p:nvPr/>
      </p:nvGrpSpPr>
      <p:grpSpPr>
        <a:xfrm>
          <a:off x="0" y="0"/>
          <a:ext cx="0" cy="0"/>
          <a:chOff x="0" y="0"/>
          <a:chExt cx="0" cy="0"/>
        </a:xfrm>
      </p:grpSpPr>
      <p:sp>
        <p:nvSpPr>
          <p:cNvPr id="44" name=""/>
          <p:cNvSpPr/>
          <p:nvPr/>
        </p:nvSpPr>
        <p:spPr>
          <a:xfrm rot="0" flipH="0" flipV="0">
            <a:off x="0" y="0"/>
            <a:ext cx="12192000" cy="6858000"/>
          </a:xfrm>
          <a:prstGeom prst="rect">
            <a:avLst/>
          </a:prstGeom>
          <a:solidFill>
            <a:srgbClr val="FFFFFF"/>
          </a:solidFill>
          <a:ln/>
        </p:spPr>
        <p:txBody>
          <a:bodyPr/>
          <a:p/>
        </p:txBody>
      </p:sp>
      <p:sp>
        <p:nvSpPr>
          <p:cNvPr id="45"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02 · </a:t>
            </a:r>
            <a:r>
              <a:rPr lang="zh-CN" sz="1050">
                <a:solidFill>
                  <a:srgbClr val="868E96"/>
                </a:solidFill>
                <a:latin typeface="Arial"/>
                <a:ea typeface="Arial"/>
              </a:rPr>
              <a:t>事故案例</a:t>
            </a:r>
            <a:endParaRPr/>
          </a:p>
        </p:txBody>
      </p:sp>
      <p:sp>
        <p:nvSpPr>
          <p:cNvPr id="46" name="" descr="{&quot;isTemplate&quot;:true,&quot;type&quot;:&quot;text&quot;}"/>
          <p:cNvSpPr txBox="1"/>
          <p:nvPr/>
        </p:nvSpPr>
        <p:spPr>
          <a:xfrm rot="0" flipH="0" flipV="0">
            <a:off x="666750" y="419100"/>
            <a:ext cx="10858500" cy="342900"/>
          </a:xfrm>
          <a:prstGeom prst="rect"/>
        </p:spPr>
        <p:txBody>
          <a:bodyPr wrap="none" lIns="0" tIns="0" rIns="0" bIns="0"/>
          <a:p>
            <a:pPr>
              <a:lnSpc>
                <a:spcPct val="100000"/>
              </a:lnSpc>
            </a:pPr>
            <a:r>
              <a:rPr lang="zh-CN" sz="2250" b="1">
                <a:solidFill>
                  <a:srgbClr val="0B7285"/>
                </a:solidFill>
                <a:latin typeface="Arial"/>
                <a:ea typeface="Arial"/>
              </a:rPr>
              <a:t>案例复盘｜中高化工</a:t>
            </a:r>
            <a:r>
              <a:rPr lang="en-US" sz="2250" b="1">
                <a:solidFill>
                  <a:srgbClr val="0B7285"/>
                </a:solidFill>
                <a:latin typeface="Arial"/>
                <a:ea typeface="Arial"/>
              </a:rPr>
              <a:t>"10·22"</a:t>
            </a:r>
            <a:r>
              <a:rPr lang="zh-CN" sz="2250" b="1">
                <a:solidFill>
                  <a:srgbClr val="0B7285"/>
                </a:solidFill>
                <a:latin typeface="Arial"/>
                <a:ea typeface="Arial"/>
              </a:rPr>
              <a:t>：违章链条逐环还原</a:t>
            </a:r>
            <a:endParaRPr/>
          </a:p>
        </p:txBody>
      </p:sp>
      <p:sp>
        <p:nvSpPr>
          <p:cNvPr id="47" name=""/>
          <p:cNvSpPr/>
          <p:nvPr/>
        </p:nvSpPr>
        <p:spPr>
          <a:xfrm rot="0" flipH="0" flipV="0">
            <a:off x="666750" y="857250"/>
            <a:ext cx="10858500" cy="9525"/>
          </a:xfrm>
          <a:prstGeom prst="rect">
            <a:avLst/>
          </a:prstGeom>
          <a:solidFill>
            <a:srgbClr val="DEE2E6"/>
          </a:solidFill>
          <a:ln/>
        </p:spPr>
        <p:txBody>
          <a:bodyPr/>
          <a:p/>
        </p:txBody>
      </p:sp>
      <p:sp>
        <p:nvSpPr>
          <p:cNvPr id="48" name=""/>
          <p:cNvSpPr/>
          <p:nvPr/>
        </p:nvSpPr>
        <p:spPr>
          <a:xfrm rot="0" flipH="0" flipV="0">
            <a:off x="704850" y="1200150"/>
            <a:ext cx="10858500" cy="962025"/>
          </a:xfrm>
          <a:prstGeom prst="rect">
            <a:avLst/>
          </a:prstGeom>
          <a:solidFill>
            <a:srgbClr val="F1F3F5"/>
          </a:solidFill>
          <a:ln/>
        </p:spPr>
        <p:txBody>
          <a:bodyPr/>
          <a:p/>
        </p:txBody>
      </p:sp>
      <p:sp>
        <p:nvSpPr>
          <p:cNvPr id="49" name=""/>
          <p:cNvSpPr/>
          <p:nvPr/>
        </p:nvSpPr>
        <p:spPr>
          <a:xfrm rot="0" flipH="0" flipV="0">
            <a:off x="666750" y="1200150"/>
            <a:ext cx="10896600" cy="962025"/>
          </a:xfrm>
          <a:custGeom>
            <a:pathLst>
              <a:path w="1144" h="101">
                <a:moveTo>
                  <a:pt x="0" y="0"/>
                </a:moveTo>
                <a:lnTo>
                  <a:pt x="4" y="0"/>
                </a:lnTo>
                <a:lnTo>
                  <a:pt x="4" y="101"/>
                </a:lnTo>
                <a:lnTo>
                  <a:pt x="0" y="101"/>
                </a:lnTo>
                <a:close/>
              </a:path>
            </a:pathLst>
          </a:custGeom>
          <a:solidFill>
            <a:srgbClr val="E8590C"/>
          </a:solidFill>
          <a:ln/>
        </p:spPr>
        <p:txBody>
          <a:bodyPr/>
          <a:p/>
        </p:txBody>
      </p:sp>
      <p:sp>
        <p:nvSpPr>
          <p:cNvPr id="50" name="" descr="{&quot;isTemplate&quot;:true,&quot;type&quot;:&quot;text&quot;}"/>
          <p:cNvSpPr txBox="1"/>
          <p:nvPr/>
        </p:nvSpPr>
        <p:spPr>
          <a:xfrm rot="0" flipH="0" flipV="0">
            <a:off x="876300" y="1371600"/>
            <a:ext cx="10477500" cy="247650"/>
          </a:xfrm>
          <a:prstGeom prst="rect"/>
        </p:spPr>
        <p:txBody>
          <a:bodyPr wrap="none" lIns="0" tIns="0" rIns="0" bIns="0"/>
          <a:p>
            <a:pPr>
              <a:lnSpc>
                <a:spcPct val="100000"/>
              </a:lnSpc>
            </a:pPr>
            <a:r>
              <a:rPr lang="zh-CN" sz="1575" b="1">
                <a:solidFill>
                  <a:srgbClr val="E8590C"/>
                </a:solidFill>
                <a:latin typeface="Arial"/>
                <a:ea typeface="Arial"/>
              </a:rPr>
              <a:t>环</a:t>
            </a:r>
            <a:r>
              <a:rPr lang="en-US" sz="1575" b="1">
                <a:solidFill>
                  <a:srgbClr val="E8590C"/>
                </a:solidFill>
                <a:latin typeface="Arial"/>
                <a:ea typeface="Arial"/>
              </a:rPr>
              <a:t xml:space="preserve">1 · </a:t>
            </a:r>
            <a:r>
              <a:rPr lang="zh-CN" sz="1575" b="1">
                <a:solidFill>
                  <a:srgbClr val="E8590C"/>
                </a:solidFill>
                <a:latin typeface="Arial"/>
                <a:ea typeface="Arial"/>
              </a:rPr>
              <a:t>隐患失查</a:t>
            </a:r>
            <a:endParaRPr/>
          </a:p>
        </p:txBody>
      </p:sp>
      <p:sp>
        <p:nvSpPr>
          <p:cNvPr id="51" name="" descr="{&quot;isTemplate&quot;:true,&quot;type&quot;:&quot;text&quot;}"/>
          <p:cNvSpPr txBox="1"/>
          <p:nvPr/>
        </p:nvSpPr>
        <p:spPr>
          <a:xfrm rot="0" flipH="0" flipV="0">
            <a:off x="876300" y="1657350"/>
            <a:ext cx="10477500" cy="333375"/>
          </a:xfrm>
          <a:prstGeom prst="rect"/>
        </p:spPr>
        <p:txBody>
          <a:bodyPr wrap="none" lIns="0" tIns="0" rIns="0" bIns="0"/>
          <a:p>
            <a:pPr>
              <a:lnSpc>
                <a:spcPct val="150000"/>
              </a:lnSpc>
            </a:pPr>
            <a:r>
              <a:rPr lang="zh-CN" sz="1425">
                <a:solidFill>
                  <a:srgbClr val="343A40"/>
                </a:solidFill>
                <a:latin typeface="Arial"/>
                <a:ea typeface="Arial"/>
              </a:rPr>
              <a:t>蒸发出料泵管道堵塞是反复出现的异常工况，企业未从工艺上根治，习惯性</a:t>
            </a:r>
            <a:r>
              <a:rPr lang="en-US" sz="1425">
                <a:solidFill>
                  <a:srgbClr val="343A40"/>
                </a:solidFill>
                <a:latin typeface="Arial"/>
                <a:ea typeface="Arial"/>
              </a:rPr>
              <a:t>"</a:t>
            </a:r>
            <a:r>
              <a:rPr lang="zh-CN" sz="1425">
                <a:solidFill>
                  <a:srgbClr val="343A40"/>
                </a:solidFill>
                <a:latin typeface="Arial"/>
                <a:ea typeface="Arial"/>
              </a:rPr>
              <a:t>捅一捅就好</a:t>
            </a:r>
            <a:r>
              <a:rPr lang="en-US" sz="1425">
                <a:solidFill>
                  <a:srgbClr val="343A40"/>
                </a:solidFill>
                <a:latin typeface="Arial"/>
                <a:ea typeface="Arial"/>
              </a:rPr>
              <a:t>"</a:t>
            </a:r>
            <a:r>
              <a:rPr lang="zh-CN" sz="1425">
                <a:solidFill>
                  <a:srgbClr val="343A40"/>
                </a:solidFill>
                <a:latin typeface="Arial"/>
                <a:ea typeface="Arial"/>
              </a:rPr>
              <a:t>。</a:t>
            </a:r>
            <a:endParaRPr/>
          </a:p>
        </p:txBody>
      </p:sp>
      <p:sp>
        <p:nvSpPr>
          <p:cNvPr id="52" name=""/>
          <p:cNvSpPr/>
          <p:nvPr/>
        </p:nvSpPr>
        <p:spPr>
          <a:xfrm rot="0" flipH="0" flipV="0">
            <a:off x="704850" y="2295525"/>
            <a:ext cx="10858500" cy="952500"/>
          </a:xfrm>
          <a:prstGeom prst="rect">
            <a:avLst/>
          </a:prstGeom>
          <a:solidFill>
            <a:srgbClr val="F1F3F5"/>
          </a:solidFill>
          <a:ln/>
        </p:spPr>
        <p:txBody>
          <a:bodyPr/>
          <a:p/>
        </p:txBody>
      </p:sp>
      <p:sp>
        <p:nvSpPr>
          <p:cNvPr id="53" name=""/>
          <p:cNvSpPr/>
          <p:nvPr/>
        </p:nvSpPr>
        <p:spPr>
          <a:xfrm rot="0" flipH="0" flipV="0">
            <a:off x="666750" y="2295525"/>
            <a:ext cx="10896600" cy="952500"/>
          </a:xfrm>
          <a:custGeom>
            <a:pathLst>
              <a:path w="1144" h="100">
                <a:moveTo>
                  <a:pt x="0" y="0"/>
                </a:moveTo>
                <a:lnTo>
                  <a:pt x="4" y="0"/>
                </a:lnTo>
                <a:lnTo>
                  <a:pt x="4" y="100"/>
                </a:lnTo>
                <a:lnTo>
                  <a:pt x="0" y="100"/>
                </a:lnTo>
                <a:close/>
              </a:path>
            </a:pathLst>
          </a:custGeom>
          <a:solidFill>
            <a:srgbClr val="E8590C"/>
          </a:solidFill>
          <a:ln/>
        </p:spPr>
        <p:txBody>
          <a:bodyPr/>
          <a:p/>
        </p:txBody>
      </p:sp>
      <p:sp>
        <p:nvSpPr>
          <p:cNvPr id="54" name="" descr="{&quot;isTemplate&quot;:true,&quot;type&quot;:&quot;text&quot;}"/>
          <p:cNvSpPr txBox="1"/>
          <p:nvPr/>
        </p:nvSpPr>
        <p:spPr>
          <a:xfrm rot="0" flipH="0" flipV="0">
            <a:off x="876300" y="2466975"/>
            <a:ext cx="10477500" cy="247650"/>
          </a:xfrm>
          <a:prstGeom prst="rect"/>
        </p:spPr>
        <p:txBody>
          <a:bodyPr wrap="none" lIns="0" tIns="0" rIns="0" bIns="0"/>
          <a:p>
            <a:pPr>
              <a:lnSpc>
                <a:spcPct val="100000"/>
              </a:lnSpc>
            </a:pPr>
            <a:r>
              <a:rPr lang="zh-CN" sz="1575" b="1">
                <a:solidFill>
                  <a:srgbClr val="E8590C"/>
                </a:solidFill>
                <a:latin typeface="Arial"/>
                <a:ea typeface="Arial"/>
              </a:rPr>
              <a:t>环</a:t>
            </a:r>
            <a:r>
              <a:rPr lang="en-US" sz="1575" b="1">
                <a:solidFill>
                  <a:srgbClr val="E8590C"/>
                </a:solidFill>
                <a:latin typeface="Arial"/>
                <a:ea typeface="Arial"/>
              </a:rPr>
              <a:t xml:space="preserve">2 · </a:t>
            </a:r>
            <a:r>
              <a:rPr lang="zh-CN" sz="1575" b="1">
                <a:solidFill>
                  <a:srgbClr val="E8590C"/>
                </a:solidFill>
                <a:latin typeface="Arial"/>
                <a:ea typeface="Arial"/>
              </a:rPr>
              <a:t>无方案处置</a:t>
            </a:r>
            <a:endParaRPr/>
          </a:p>
        </p:txBody>
      </p:sp>
      <p:sp>
        <p:nvSpPr>
          <p:cNvPr id="55" name="" descr="{&quot;isTemplate&quot;:true,&quot;type&quot;:&quot;text&quot;}"/>
          <p:cNvSpPr txBox="1"/>
          <p:nvPr/>
        </p:nvSpPr>
        <p:spPr>
          <a:xfrm rot="0" flipH="0" flipV="0">
            <a:off x="876300" y="2752725"/>
            <a:ext cx="10477500" cy="333375"/>
          </a:xfrm>
          <a:prstGeom prst="rect"/>
        </p:spPr>
        <p:txBody>
          <a:bodyPr wrap="none" lIns="0" tIns="0" rIns="0" bIns="0"/>
          <a:p>
            <a:pPr>
              <a:lnSpc>
                <a:spcPct val="150000"/>
              </a:lnSpc>
            </a:pPr>
            <a:r>
              <a:rPr lang="zh-CN" sz="1425">
                <a:solidFill>
                  <a:srgbClr val="343A40"/>
                </a:solidFill>
                <a:latin typeface="Arial"/>
                <a:ea typeface="Arial"/>
              </a:rPr>
              <a:t>处理堵塞未办理作业许可、未做风险分析，未评估</a:t>
            </a:r>
            <a:r>
              <a:rPr lang="en-US" sz="1425">
                <a:solidFill>
                  <a:srgbClr val="343A40"/>
                </a:solidFill>
                <a:latin typeface="Arial"/>
                <a:ea typeface="Arial"/>
              </a:rPr>
              <a:t>"</a:t>
            </a:r>
            <a:r>
              <a:rPr lang="zh-CN" sz="1425">
                <a:solidFill>
                  <a:srgbClr val="343A40"/>
                </a:solidFill>
                <a:latin typeface="Arial"/>
                <a:ea typeface="Arial"/>
              </a:rPr>
              <a:t>泵腔断流</a:t>
            </a:r>
            <a:r>
              <a:rPr lang="en-US" sz="1425">
                <a:solidFill>
                  <a:srgbClr val="343A40"/>
                </a:solidFill>
                <a:latin typeface="Arial"/>
                <a:ea typeface="Arial"/>
              </a:rPr>
              <a:t>"</a:t>
            </a:r>
            <a:r>
              <a:rPr lang="zh-CN" sz="1425">
                <a:solidFill>
                  <a:srgbClr val="343A40"/>
                </a:solidFill>
                <a:latin typeface="Arial"/>
                <a:ea typeface="Arial"/>
              </a:rPr>
              <a:t>会导致物料遇高温分解爆炸。</a:t>
            </a:r>
            <a:endParaRPr/>
          </a:p>
        </p:txBody>
      </p:sp>
      <p:sp>
        <p:nvSpPr>
          <p:cNvPr id="56" name=""/>
          <p:cNvSpPr/>
          <p:nvPr/>
        </p:nvSpPr>
        <p:spPr>
          <a:xfrm rot="0" flipH="0" flipV="0">
            <a:off x="704850" y="3381375"/>
            <a:ext cx="10858500" cy="962025"/>
          </a:xfrm>
          <a:prstGeom prst="rect">
            <a:avLst/>
          </a:prstGeom>
          <a:solidFill>
            <a:srgbClr val="F1F3F5"/>
          </a:solidFill>
          <a:ln/>
        </p:spPr>
        <p:txBody>
          <a:bodyPr/>
          <a:p/>
        </p:txBody>
      </p:sp>
      <p:sp>
        <p:nvSpPr>
          <p:cNvPr id="57" name=""/>
          <p:cNvSpPr/>
          <p:nvPr/>
        </p:nvSpPr>
        <p:spPr>
          <a:xfrm rot="0" flipH="0" flipV="0">
            <a:off x="666750" y="3381375"/>
            <a:ext cx="10896600" cy="962025"/>
          </a:xfrm>
          <a:custGeom>
            <a:pathLst>
              <a:path w="1144" h="101">
                <a:moveTo>
                  <a:pt x="0" y="0"/>
                </a:moveTo>
                <a:lnTo>
                  <a:pt x="4" y="0"/>
                </a:lnTo>
                <a:lnTo>
                  <a:pt x="4" y="101"/>
                </a:lnTo>
                <a:lnTo>
                  <a:pt x="0" y="101"/>
                </a:lnTo>
                <a:close/>
              </a:path>
            </a:pathLst>
          </a:custGeom>
          <a:solidFill>
            <a:srgbClr val="E8590C"/>
          </a:solidFill>
          <a:ln/>
        </p:spPr>
        <p:txBody>
          <a:bodyPr/>
          <a:p/>
        </p:txBody>
      </p:sp>
      <p:sp>
        <p:nvSpPr>
          <p:cNvPr id="58" name="" descr="{&quot;isTemplate&quot;:true,&quot;type&quot;:&quot;text&quot;}"/>
          <p:cNvSpPr txBox="1"/>
          <p:nvPr/>
        </p:nvSpPr>
        <p:spPr>
          <a:xfrm rot="0" flipH="0" flipV="0">
            <a:off x="876300" y="3552825"/>
            <a:ext cx="10477500" cy="247650"/>
          </a:xfrm>
          <a:prstGeom prst="rect"/>
        </p:spPr>
        <p:txBody>
          <a:bodyPr wrap="none" lIns="0" tIns="0" rIns="0" bIns="0"/>
          <a:p>
            <a:pPr>
              <a:lnSpc>
                <a:spcPct val="100000"/>
              </a:lnSpc>
            </a:pPr>
            <a:r>
              <a:rPr lang="zh-CN" sz="1575" b="1">
                <a:solidFill>
                  <a:srgbClr val="E8590C"/>
                </a:solidFill>
                <a:latin typeface="Arial"/>
                <a:ea typeface="Arial"/>
              </a:rPr>
              <a:t>环</a:t>
            </a:r>
            <a:r>
              <a:rPr lang="en-US" sz="1575" b="1">
                <a:solidFill>
                  <a:srgbClr val="E8590C"/>
                </a:solidFill>
                <a:latin typeface="Arial"/>
                <a:ea typeface="Arial"/>
              </a:rPr>
              <a:t xml:space="preserve">3 · </a:t>
            </a:r>
            <a:r>
              <a:rPr lang="zh-CN" sz="1575" b="1">
                <a:solidFill>
                  <a:srgbClr val="E8590C"/>
                </a:solidFill>
                <a:latin typeface="Arial"/>
                <a:ea typeface="Arial"/>
              </a:rPr>
              <a:t>监护缺位</a:t>
            </a:r>
            <a:endParaRPr/>
          </a:p>
        </p:txBody>
      </p:sp>
      <p:sp>
        <p:nvSpPr>
          <p:cNvPr id="59" name="" descr="{&quot;isTemplate&quot;:true,&quot;type&quot;:&quot;text&quot;}"/>
          <p:cNvSpPr txBox="1"/>
          <p:nvPr/>
        </p:nvSpPr>
        <p:spPr>
          <a:xfrm rot="0" flipH="0" flipV="0">
            <a:off x="876300" y="3838575"/>
            <a:ext cx="10477500" cy="333375"/>
          </a:xfrm>
          <a:prstGeom prst="rect"/>
        </p:spPr>
        <p:txBody>
          <a:bodyPr wrap="none" lIns="0" tIns="0" rIns="0" bIns="0"/>
          <a:p>
            <a:pPr>
              <a:lnSpc>
                <a:spcPct val="150000"/>
              </a:lnSpc>
            </a:pPr>
            <a:r>
              <a:rPr lang="zh-CN" sz="1425">
                <a:solidFill>
                  <a:srgbClr val="343A40"/>
                </a:solidFill>
                <a:latin typeface="Arial"/>
                <a:ea typeface="Arial"/>
              </a:rPr>
              <a:t>现场无监护、无专人确认泵运行状态，磁力循环泵吸入空气无人发现。</a:t>
            </a:r>
            <a:endParaRPr/>
          </a:p>
        </p:txBody>
      </p:sp>
      <p:sp>
        <p:nvSpPr>
          <p:cNvPr id="60" name=""/>
          <p:cNvSpPr/>
          <p:nvPr/>
        </p:nvSpPr>
        <p:spPr>
          <a:xfrm rot="0" flipH="0" flipV="0">
            <a:off x="704850" y="4476750"/>
            <a:ext cx="10858500" cy="952500"/>
          </a:xfrm>
          <a:prstGeom prst="rect">
            <a:avLst/>
          </a:prstGeom>
          <a:solidFill>
            <a:srgbClr val="F1F3F5"/>
          </a:solidFill>
          <a:ln/>
        </p:spPr>
        <p:txBody>
          <a:bodyPr/>
          <a:p/>
        </p:txBody>
      </p:sp>
      <p:sp>
        <p:nvSpPr>
          <p:cNvPr id="61" name=""/>
          <p:cNvSpPr/>
          <p:nvPr/>
        </p:nvSpPr>
        <p:spPr>
          <a:xfrm rot="0" flipH="0" flipV="0">
            <a:off x="666750" y="4476750"/>
            <a:ext cx="10896600" cy="952500"/>
          </a:xfrm>
          <a:custGeom>
            <a:pathLst>
              <a:path w="1144" h="100">
                <a:moveTo>
                  <a:pt x="0" y="0"/>
                </a:moveTo>
                <a:lnTo>
                  <a:pt x="4" y="0"/>
                </a:lnTo>
                <a:lnTo>
                  <a:pt x="4" y="100"/>
                </a:lnTo>
                <a:lnTo>
                  <a:pt x="0" y="100"/>
                </a:lnTo>
                <a:close/>
              </a:path>
            </a:pathLst>
          </a:custGeom>
          <a:solidFill>
            <a:srgbClr val="E8590C"/>
          </a:solidFill>
          <a:ln/>
        </p:spPr>
        <p:txBody>
          <a:bodyPr/>
          <a:p/>
        </p:txBody>
      </p:sp>
      <p:sp>
        <p:nvSpPr>
          <p:cNvPr id="62" name="" descr="{&quot;isTemplate&quot;:true,&quot;type&quot;:&quot;text&quot;}"/>
          <p:cNvSpPr txBox="1"/>
          <p:nvPr/>
        </p:nvSpPr>
        <p:spPr>
          <a:xfrm rot="0" flipH="0" flipV="0">
            <a:off x="876300" y="4648200"/>
            <a:ext cx="10477500" cy="247650"/>
          </a:xfrm>
          <a:prstGeom prst="rect"/>
        </p:spPr>
        <p:txBody>
          <a:bodyPr wrap="none" lIns="0" tIns="0" rIns="0" bIns="0"/>
          <a:p>
            <a:pPr>
              <a:lnSpc>
                <a:spcPct val="100000"/>
              </a:lnSpc>
            </a:pPr>
            <a:r>
              <a:rPr lang="zh-CN" sz="1575" b="1">
                <a:solidFill>
                  <a:srgbClr val="E8590C"/>
                </a:solidFill>
                <a:latin typeface="Arial"/>
                <a:ea typeface="Arial"/>
              </a:rPr>
              <a:t>环</a:t>
            </a:r>
            <a:r>
              <a:rPr lang="en-US" sz="1575" b="1">
                <a:solidFill>
                  <a:srgbClr val="E8590C"/>
                </a:solidFill>
                <a:latin typeface="Arial"/>
                <a:ea typeface="Arial"/>
              </a:rPr>
              <a:t xml:space="preserve">4 · </a:t>
            </a:r>
            <a:r>
              <a:rPr lang="zh-CN" sz="1575" b="1">
                <a:solidFill>
                  <a:srgbClr val="E8590C"/>
                </a:solidFill>
                <a:latin typeface="Arial"/>
                <a:ea typeface="Arial"/>
              </a:rPr>
              <a:t>后果放大</a:t>
            </a:r>
            <a:endParaRPr/>
          </a:p>
        </p:txBody>
      </p:sp>
      <p:sp>
        <p:nvSpPr>
          <p:cNvPr id="63" name="" descr="{&quot;isTemplate&quot;:true,&quot;type&quot;:&quot;text&quot;}"/>
          <p:cNvSpPr txBox="1"/>
          <p:nvPr/>
        </p:nvSpPr>
        <p:spPr>
          <a:xfrm rot="0" flipH="0" flipV="0">
            <a:off x="876300" y="4933950"/>
            <a:ext cx="10477500" cy="333375"/>
          </a:xfrm>
          <a:prstGeom prst="rect"/>
        </p:spPr>
        <p:txBody>
          <a:bodyPr wrap="none" lIns="0" tIns="0" rIns="0" bIns="0"/>
          <a:p>
            <a:pPr>
              <a:lnSpc>
                <a:spcPct val="150000"/>
              </a:lnSpc>
            </a:pPr>
            <a:r>
              <a:rPr lang="zh-CN" sz="1425">
                <a:solidFill>
                  <a:srgbClr val="343A40"/>
                </a:solidFill>
                <a:latin typeface="Arial"/>
                <a:ea typeface="Arial"/>
              </a:rPr>
              <a:t>爆炸冲断釜底阀，高温物料泄喷遇明火二次闪爆——</a:t>
            </a:r>
            <a:r>
              <a:rPr lang="en-US" sz="1425">
                <a:solidFill>
                  <a:srgbClr val="343A40"/>
                </a:solidFill>
                <a:latin typeface="Arial"/>
                <a:ea typeface="Arial"/>
              </a:rPr>
              <a:t>1</a:t>
            </a:r>
            <a:r>
              <a:rPr lang="zh-CN" sz="1425">
                <a:solidFill>
                  <a:srgbClr val="343A40"/>
                </a:solidFill>
                <a:latin typeface="Arial"/>
                <a:ea typeface="Arial"/>
              </a:rPr>
              <a:t>个环节失守被工艺放大成</a:t>
            </a:r>
            <a:r>
              <a:rPr lang="en-US" sz="1425">
                <a:solidFill>
                  <a:srgbClr val="343A40"/>
                </a:solidFill>
                <a:latin typeface="Arial"/>
                <a:ea typeface="Arial"/>
              </a:rPr>
              <a:t>4</a:t>
            </a:r>
            <a:r>
              <a:rPr lang="zh-CN" sz="1425">
                <a:solidFill>
                  <a:srgbClr val="343A40"/>
                </a:solidFill>
                <a:latin typeface="Arial"/>
                <a:ea typeface="Arial"/>
              </a:rPr>
              <a:t>条人命。</a:t>
            </a:r>
            <a:endParaRPr/>
          </a:p>
        </p:txBody>
      </p:sp>
      <p:sp>
        <p:nvSpPr>
          <p:cNvPr id="64" name=""/>
          <p:cNvSpPr/>
          <p:nvPr/>
        </p:nvSpPr>
        <p:spPr>
          <a:xfrm rot="0" flipH="0" flipV="0">
            <a:off x="704850" y="5848350"/>
            <a:ext cx="10858500" cy="685800"/>
          </a:xfrm>
          <a:prstGeom prst="rect">
            <a:avLst/>
          </a:prstGeom>
          <a:solidFill>
            <a:srgbClr val="F1F3F5"/>
          </a:solidFill>
          <a:ln/>
        </p:spPr>
        <p:txBody>
          <a:bodyPr/>
          <a:p/>
        </p:txBody>
      </p:sp>
      <p:sp>
        <p:nvSpPr>
          <p:cNvPr id="65" name=""/>
          <p:cNvSpPr/>
          <p:nvPr/>
        </p:nvSpPr>
        <p:spPr>
          <a:xfrm rot="0" flipH="0" flipV="0">
            <a:off x="666750" y="5848350"/>
            <a:ext cx="10896600" cy="685800"/>
          </a:xfrm>
          <a:custGeom>
            <a:pathLst>
              <a:path w="1144" h="72">
                <a:moveTo>
                  <a:pt x="0" y="0"/>
                </a:moveTo>
                <a:lnTo>
                  <a:pt x="4" y="0"/>
                </a:lnTo>
                <a:lnTo>
                  <a:pt x="4" y="72"/>
                </a:lnTo>
                <a:lnTo>
                  <a:pt x="0" y="72"/>
                </a:lnTo>
                <a:close/>
              </a:path>
            </a:pathLst>
          </a:custGeom>
          <a:solidFill>
            <a:srgbClr val="C92A2A"/>
          </a:solidFill>
          <a:ln/>
        </p:spPr>
        <p:txBody>
          <a:bodyPr/>
          <a:p/>
        </p:txBody>
      </p:sp>
      <p:sp>
        <p:nvSpPr>
          <p:cNvPr id="66" name="" descr="{&quot;isTemplate&quot;:true,&quot;type&quot;:&quot;text&quot;}"/>
          <p:cNvSpPr txBox="1"/>
          <p:nvPr/>
        </p:nvSpPr>
        <p:spPr>
          <a:xfrm rot="0" flipH="0" flipV="0">
            <a:off x="895350" y="5962650"/>
            <a:ext cx="10439400" cy="457200"/>
          </a:xfrm>
          <a:prstGeom prst="rect"/>
        </p:spPr>
        <p:txBody>
          <a:bodyPr wrap="square" lIns="0" tIns="0" rIns="0" bIns="0">
            <a:normAutofit/>
          </a:bodyPr>
          <a:p>
            <a:pPr>
              <a:lnSpc>
                <a:spcPct val="100000"/>
              </a:lnSpc>
            </a:pPr>
            <a:r>
              <a:rPr lang="zh-CN" sz="1500" b="1">
                <a:solidFill>
                  <a:srgbClr val="C92A2A"/>
                </a:solidFill>
                <a:latin typeface="Arial"/>
                <a:ea typeface="Arial"/>
              </a:rPr>
              <a:t>复盘结论：</a:t>
            </a:r>
            <a:r>
              <a:rPr lang="zh-CN" sz="1500">
                <a:solidFill>
                  <a:srgbClr val="343A40"/>
                </a:solidFill>
                <a:latin typeface="Arial"/>
                <a:ea typeface="Arial"/>
              </a:rPr>
              <a:t>异常工况处置是化工节后复工第一高发场景——任何</a:t>
            </a:r>
            <a:r>
              <a:rPr lang="en-US" sz="1500">
                <a:solidFill>
                  <a:srgbClr val="343A40"/>
                </a:solidFill>
                <a:latin typeface="Arial"/>
                <a:ea typeface="Arial"/>
              </a:rPr>
              <a:t>"</a:t>
            </a:r>
            <a:r>
              <a:rPr lang="zh-CN" sz="1500">
                <a:solidFill>
                  <a:srgbClr val="343A40"/>
                </a:solidFill>
                <a:latin typeface="Arial"/>
                <a:ea typeface="Arial"/>
              </a:rPr>
              <a:t>堵塞、渗漏、异响</a:t>
            </a:r>
            <a:r>
              <a:rPr lang="en-US" sz="1500">
                <a:solidFill>
                  <a:srgbClr val="343A40"/>
                </a:solidFill>
                <a:latin typeface="Arial"/>
                <a:ea typeface="Arial"/>
              </a:rPr>
              <a:t>"</a:t>
            </a:r>
            <a:r>
              <a:rPr lang="zh-CN" sz="1500">
                <a:solidFill>
                  <a:srgbClr val="343A40"/>
                </a:solidFill>
                <a:latin typeface="Arial"/>
                <a:ea typeface="Arial"/>
              </a:rPr>
              <a:t>都必须走</a:t>
            </a:r>
            <a:r>
              <a:rPr lang="en-US" sz="1500">
                <a:solidFill>
                  <a:srgbClr val="343A40"/>
                </a:solidFill>
                <a:latin typeface="Arial"/>
                <a:ea typeface="Arial"/>
              </a:rPr>
              <a:t>"</a:t>
            </a:r>
            <a:r>
              <a:rPr lang="zh-CN" sz="1500">
                <a:solidFill>
                  <a:srgbClr val="343A40"/>
                </a:solidFill>
                <a:latin typeface="Arial"/>
                <a:ea typeface="Arial"/>
              </a:rPr>
              <a:t>停止—分析—方案—许可</a:t>
            </a:r>
            <a:r>
              <a:rPr lang="en-US" sz="1500">
                <a:solidFill>
                  <a:srgbClr val="343A40"/>
                </a:solidFill>
                <a:latin typeface="Arial"/>
                <a:ea typeface="Arial"/>
              </a:rPr>
              <a:t>"</a:t>
            </a:r>
            <a:r>
              <a:rPr lang="zh-CN" sz="1500">
                <a:solidFill>
                  <a:srgbClr val="343A40"/>
                </a:solidFill>
                <a:latin typeface="Arial"/>
                <a:ea typeface="Arial"/>
              </a:rPr>
              <a:t>流程，严禁即兴抢修。</a:t>
            </a:r>
            <a:endParaRPr/>
          </a:p>
        </p:txBody>
      </p:sp>
      <p:sp>
        <p:nvSpPr>
          <p:cNvPr id="67" name="" descr="{&quot;isTemplate&quot;:true,&quot;type&quot;:&quot;text&quot;}"/>
          <p:cNvSpPr txBox="1"/>
          <p:nvPr/>
        </p:nvSpPr>
        <p:spPr>
          <a:xfrm rot="0" flipH="0" flipV="0">
            <a:off x="11125200" y="6467475"/>
            <a:ext cx="400050" cy="161925"/>
          </a:xfrm>
          <a:prstGeom prst="rect"/>
        </p:spPr>
        <p:txBody>
          <a:bodyPr wrap="none" lIns="0" tIns="0" rIns="0" bIns="0"/>
          <a:p>
            <a:pPr>
              <a:lnSpc>
                <a:spcPct val="100000"/>
              </a:lnSpc>
            </a:pPr>
            <a:r>
              <a:rPr lang="en-US" sz="1050">
                <a:solidFill>
                  <a:srgbClr val="868E96"/>
                </a:solidFill>
                <a:latin typeface="Arial"/>
                <a:ea typeface="Arial"/>
              </a:rPr>
              <a:t>11 / 55</a:t>
            </a:r>
            <a:endParaRPr/>
          </a:p>
        </p:txBody>
      </p:sp>
    </p:spTree>
  </p:cSld>
</p:sld>
</file>

<file path=ppt/slides/slide12.xml><?xml version="1.0" encoding="utf-8"?>
<p:sld xmlns:p="http://schemas.openxmlformats.org/presentationml/2006/main" xmlns:a="http://schemas.openxmlformats.org/drawingml/2006/main">
  <p:cSld>
    <p:spTree>
      <p:nvGrpSpPr>
        <p:cNvPr id="68" name="" descr="&lt;Slide style={{ width: 1280, height: 720, background: '#FFFFFF', padding: 0, fontFamily: 'Arial, &quot;Microsoft YaHei&quot;, &quot;PingFang SC&quot;, sans-serif', position: 'relative' }}&gt;&#10;    &lt;Text style={{ position: 'absolute', top: 16, right: 70, fontSize: 14, color: '#868E96' }}&gt;02 · 事故案例&lt;/Text&gt;&#10;    &lt;Box style={{ position: 'absolute', top: 44, left: 70, right: 70 }}&gt;&#10;        &lt;Text style={{ fontSize: 30, fontWeight: 'bold', color: '#0B7285' }}&gt;案例二｜分装危化品的&quot;小作坊&quot;：南宁青塔化工厂&quot;10·22&quot;中毒事故（2022年）&lt;/Text&gt;&#10;        &lt;Box style={{ width: '100%', height: 1, background: '#DEE2E6', marginTop: 10 }} /&gt;&#10;    &lt;/Box&gt;&#10;    &lt;Box style={{ position: 'absolute', top: 124, left: 70, bottom: 80, width: 600, flexDirection: 'column' }}&gt;&#10;        &lt;Box style={{ flexDirection: 'row', alignItems: 'baseline', gap: 14 }}&gt;&#10;            &lt;Text style={{ fontSize: 62, fontWeight: 'bold', color: '#C92A2A', lineHeight: 1 }}&gt;1死4伤&lt;/Text&gt;&#10;            &lt;Text style={{ fontSize: 20, color: '#495057' }}&gt;危险化学品泄漏中毒&lt;/Text&gt;&#10;        &lt;/Box&gt;&#10;        &lt;Text style={{ fontSize: 20, color: '#343A40', lineHeight: 1.55, marginTop: 12 }}&gt;2022年10月22日8时许，南宁市良庆区那马镇南宁市青塔化工厂发生危险化学品泄漏中毒事故。该企业为&lt;span style={{ fontWeight: 'bold' }}&gt;个体工商户&lt;/span&gt;，经营松节油、乙醇、消毒液（12%氯酸钠）、清洁剂（含盐酸）等分装销售——事故发生在常规分装作业环节。&lt;/Text&gt;&#10;        &lt;Box style={{ background: '#F1F3F5', borderLeft: '4px solid #C92A2A', padding: '10px 16px', marginTop: 12 }}&gt;&#10;            &lt;Text style={{ fontSize: 19, color: '#343A40', lineHeight: 1.5 }}&gt;&lt;span style={{ fontWeight: 'bold', color: '#C92A2A' }}&gt;暴露问题：&lt;/span&gt;超许可范围作业、安全条件不达标、从业人员培训缺失、应急处置能力为零。&lt;/Text&gt;&#10;        &lt;/Box&gt;&#10;        &lt;Box style={{ background: '#F1F3F5', borderLeft: '4px solid #0B7285', padding: '10px 16px', marginTop: 10 }}&gt;&#10;            &lt;Text style={{ fontSize: 19, color: '#343A40', lineHeight: 1.5 }}&gt;&lt;span style={{ fontWeight: 'bold', color: '#0B7285' }}&gt;教训：&lt;/span&gt;危化品无&quot;小事&quot;——分装、倒桶同样是高危作业；混存混放（氧化剂与还原剂相邻）节后更要重点清查。&lt;/Text&gt;&#10;        &lt;/Box&gt;&#10;    &lt;/Box&gt;&#10;    &lt;Box style={{ position: 'absolute', top: 124, right: 70, bottom: 80, width: 480, border: '2px dashed #ADB5BD', background: '#F8F9FA', alignItems: 'center', justifyContent: 'center', flexDirection: 'column' }}&gt;&#10;        &lt;Text style={{ fontSize: 40, color: '#ADB5BD' }}&gt;📷&lt;/Text&gt;&#10;        &lt;Text style={{ fontSize: 19, color: '#868E96', marginTop: 10, textAlign: 'center' }}&gt;事故现场图片（预留区域）&lt;/Text&gt;&#10;        &lt;Text style={{ fontSize: 16, color: '#ADB5BD', marginTop: 4 }}&gt;请在此处插入图片&lt;/Text&gt;&#10;    &lt;/Box&gt;&#10;    &lt;Text style={{ position: 'absolute', left: 70, bottom: 26, fontSize: 13, color: '#868E96' }}&gt;来源：南宁市人民政府《南宁市青塔化工厂&quot;10·22&quot;中毒事故调查报告》（提级调查）&lt;/Text&gt;&#10;    &lt;Text style={{ position: 'absolute', right: 70, bottom: 24, fontSize: 14, color: '#868E96' }}&gt;12 / 55&lt;/Text&gt;&#10;&lt;/Slide&gt;&#10;"/>
        <p:cNvGrpSpPr/>
        <p:nvPr/>
      </p:nvGrpSpPr>
      <p:grpSpPr>
        <a:xfrm>
          <a:off x="0" y="0"/>
          <a:ext cx="0" cy="0"/>
          <a:chOff x="0" y="0"/>
          <a:chExt cx="0" cy="0"/>
        </a:xfrm>
      </p:grpSpPr>
      <p:sp>
        <p:nvSpPr>
          <p:cNvPr id="69" name=""/>
          <p:cNvSpPr/>
          <p:nvPr/>
        </p:nvSpPr>
        <p:spPr>
          <a:xfrm rot="0" flipH="0" flipV="0">
            <a:off x="0" y="0"/>
            <a:ext cx="12192000" cy="6858000"/>
          </a:xfrm>
          <a:prstGeom prst="rect">
            <a:avLst/>
          </a:prstGeom>
          <a:solidFill>
            <a:srgbClr val="FFFFFF"/>
          </a:solidFill>
          <a:ln/>
        </p:spPr>
        <p:txBody>
          <a:bodyPr/>
          <a:p/>
        </p:txBody>
      </p:sp>
      <p:sp>
        <p:nvSpPr>
          <p:cNvPr id="70"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02 · </a:t>
            </a:r>
            <a:r>
              <a:rPr lang="zh-CN" sz="1050">
                <a:solidFill>
                  <a:srgbClr val="868E96"/>
                </a:solidFill>
                <a:latin typeface="Arial"/>
                <a:ea typeface="Arial"/>
              </a:rPr>
              <a:t>事故案例</a:t>
            </a:r>
            <a:endParaRPr/>
          </a:p>
        </p:txBody>
      </p:sp>
      <p:sp>
        <p:nvSpPr>
          <p:cNvPr id="71" name="" descr="{&quot;isTemplate&quot;:true,&quot;type&quot;:&quot;text&quot;}"/>
          <p:cNvSpPr txBox="1"/>
          <p:nvPr/>
        </p:nvSpPr>
        <p:spPr>
          <a:xfrm rot="0" flipH="0" flipV="0">
            <a:off x="666750" y="419100"/>
            <a:ext cx="10858500" cy="342900"/>
          </a:xfrm>
          <a:prstGeom prst="rect"/>
        </p:spPr>
        <p:txBody>
          <a:bodyPr wrap="none" lIns="0" tIns="0" rIns="0" bIns="0"/>
          <a:p>
            <a:pPr>
              <a:lnSpc>
                <a:spcPct val="100000"/>
              </a:lnSpc>
            </a:pPr>
            <a:r>
              <a:rPr lang="zh-CN" sz="2250" b="1">
                <a:solidFill>
                  <a:srgbClr val="0B7285"/>
                </a:solidFill>
                <a:latin typeface="Arial"/>
                <a:ea typeface="Arial"/>
              </a:rPr>
              <a:t>案例二｜分装危化品的</a:t>
            </a:r>
            <a:r>
              <a:rPr lang="en-US" sz="2250" b="1">
                <a:solidFill>
                  <a:srgbClr val="0B7285"/>
                </a:solidFill>
                <a:latin typeface="Arial"/>
                <a:ea typeface="Arial"/>
              </a:rPr>
              <a:t>"</a:t>
            </a:r>
            <a:r>
              <a:rPr lang="zh-CN" sz="2250" b="1">
                <a:solidFill>
                  <a:srgbClr val="0B7285"/>
                </a:solidFill>
                <a:latin typeface="Arial"/>
                <a:ea typeface="Arial"/>
              </a:rPr>
              <a:t>小作坊</a:t>
            </a:r>
            <a:r>
              <a:rPr lang="en-US" sz="2250" b="1">
                <a:solidFill>
                  <a:srgbClr val="0B7285"/>
                </a:solidFill>
                <a:latin typeface="Arial"/>
                <a:ea typeface="Arial"/>
              </a:rPr>
              <a:t>"</a:t>
            </a:r>
            <a:r>
              <a:rPr lang="zh-CN" sz="2250" b="1">
                <a:solidFill>
                  <a:srgbClr val="0B7285"/>
                </a:solidFill>
                <a:latin typeface="Arial"/>
                <a:ea typeface="Arial"/>
              </a:rPr>
              <a:t>：南宁青塔化工厂</a:t>
            </a:r>
            <a:r>
              <a:rPr lang="en-US" sz="2250" b="1">
                <a:solidFill>
                  <a:srgbClr val="0B7285"/>
                </a:solidFill>
                <a:latin typeface="Arial"/>
                <a:ea typeface="Arial"/>
              </a:rPr>
              <a:t>"10·22"</a:t>
            </a:r>
            <a:r>
              <a:rPr lang="zh-CN" sz="2250" b="1">
                <a:solidFill>
                  <a:srgbClr val="0B7285"/>
                </a:solidFill>
                <a:latin typeface="Arial"/>
                <a:ea typeface="Arial"/>
              </a:rPr>
              <a:t>中毒事故（</a:t>
            </a:r>
            <a:r>
              <a:rPr lang="en-US" sz="2250" b="1">
                <a:solidFill>
                  <a:srgbClr val="0B7285"/>
                </a:solidFill>
                <a:latin typeface="Arial"/>
                <a:ea typeface="Arial"/>
              </a:rPr>
              <a:t>2022</a:t>
            </a:r>
            <a:r>
              <a:rPr lang="zh-CN" sz="2250" b="1">
                <a:solidFill>
                  <a:srgbClr val="0B7285"/>
                </a:solidFill>
                <a:latin typeface="Arial"/>
                <a:ea typeface="Arial"/>
              </a:rPr>
              <a:t>年）</a:t>
            </a:r>
            <a:endParaRPr/>
          </a:p>
        </p:txBody>
      </p:sp>
      <p:sp>
        <p:nvSpPr>
          <p:cNvPr id="72" name=""/>
          <p:cNvSpPr/>
          <p:nvPr/>
        </p:nvSpPr>
        <p:spPr>
          <a:xfrm rot="0" flipH="0" flipV="0">
            <a:off x="666750" y="857250"/>
            <a:ext cx="10858500" cy="9525"/>
          </a:xfrm>
          <a:prstGeom prst="rect">
            <a:avLst/>
          </a:prstGeom>
          <a:solidFill>
            <a:srgbClr val="DEE2E6"/>
          </a:solidFill>
          <a:ln/>
        </p:spPr>
        <p:txBody>
          <a:bodyPr/>
          <a:p/>
        </p:txBody>
      </p:sp>
      <p:sp>
        <p:nvSpPr>
          <p:cNvPr id="73" name="" descr="{&quot;isTemplate&quot;:true,&quot;type&quot;:&quot;text&quot;}"/>
          <p:cNvSpPr txBox="1"/>
          <p:nvPr/>
        </p:nvSpPr>
        <p:spPr>
          <a:xfrm rot="0" flipH="0" flipV="0">
            <a:off x="666750" y="1181100"/>
            <a:ext cx="1838325" cy="714375"/>
          </a:xfrm>
          <a:prstGeom prst="rect"/>
        </p:spPr>
        <p:txBody>
          <a:bodyPr wrap="none" lIns="0" tIns="0" rIns="0" bIns="0"/>
          <a:p>
            <a:pPr>
              <a:lnSpc>
                <a:spcPct val="100000"/>
              </a:lnSpc>
            </a:pPr>
            <a:r>
              <a:rPr lang="en-US" sz="4650" b="1">
                <a:solidFill>
                  <a:srgbClr val="C92A2A"/>
                </a:solidFill>
                <a:latin typeface="Arial"/>
                <a:ea typeface="Arial"/>
              </a:rPr>
              <a:t>1</a:t>
            </a:r>
            <a:r>
              <a:rPr lang="zh-CN" sz="4650" b="1">
                <a:solidFill>
                  <a:srgbClr val="C92A2A"/>
                </a:solidFill>
                <a:latin typeface="Arial"/>
                <a:ea typeface="Arial"/>
              </a:rPr>
              <a:t>死</a:t>
            </a:r>
            <a:r>
              <a:rPr lang="en-US" sz="4650" b="1">
                <a:solidFill>
                  <a:srgbClr val="C92A2A"/>
                </a:solidFill>
                <a:latin typeface="Arial"/>
                <a:ea typeface="Arial"/>
              </a:rPr>
              <a:t>4</a:t>
            </a:r>
            <a:r>
              <a:rPr lang="zh-CN" sz="4650" b="1">
                <a:solidFill>
                  <a:srgbClr val="C92A2A"/>
                </a:solidFill>
                <a:latin typeface="Arial"/>
                <a:ea typeface="Arial"/>
              </a:rPr>
              <a:t>伤</a:t>
            </a:r>
            <a:endParaRPr/>
          </a:p>
        </p:txBody>
      </p:sp>
      <p:sp>
        <p:nvSpPr>
          <p:cNvPr id="74" name="" descr="{&quot;isTemplate&quot;:true,&quot;type&quot;:&quot;text&quot;}"/>
          <p:cNvSpPr txBox="1"/>
          <p:nvPr/>
        </p:nvSpPr>
        <p:spPr>
          <a:xfrm rot="0" flipH="0" flipV="0">
            <a:off x="2638425" y="1181100"/>
            <a:ext cx="1714500" cy="714375"/>
          </a:xfrm>
          <a:prstGeom prst="rect"/>
        </p:spPr>
        <p:txBody>
          <a:bodyPr wrap="none" lIns="0" tIns="0" rIns="0" bIns="0"/>
          <a:p>
            <a:pPr>
              <a:lnSpc>
                <a:spcPct val="100000"/>
              </a:lnSpc>
            </a:pPr>
            <a:r>
              <a:rPr lang="zh-CN" sz="1500">
                <a:solidFill>
                  <a:srgbClr val="495057"/>
                </a:solidFill>
                <a:latin typeface="Arial"/>
                <a:ea typeface="Arial"/>
              </a:rPr>
              <a:t>危险化学品泄漏中毒</a:t>
            </a:r>
            <a:endParaRPr/>
          </a:p>
        </p:txBody>
      </p:sp>
      <p:sp>
        <p:nvSpPr>
          <p:cNvPr id="75" name="" descr="{&quot;isTemplate&quot;:true,&quot;type&quot;:&quot;text&quot;}"/>
          <p:cNvSpPr txBox="1"/>
          <p:nvPr/>
        </p:nvSpPr>
        <p:spPr>
          <a:xfrm rot="0" flipH="0" flipV="0">
            <a:off x="666750" y="2009775"/>
            <a:ext cx="5715000" cy="1419225"/>
          </a:xfrm>
          <a:prstGeom prst="rect"/>
        </p:spPr>
        <p:txBody>
          <a:bodyPr wrap="square" lIns="0" tIns="0" rIns="0" bIns="0">
            <a:normAutofit/>
          </a:bodyPr>
          <a:p>
            <a:pPr>
              <a:lnSpc>
                <a:spcPct val="155000"/>
              </a:lnSpc>
            </a:pPr>
            <a:r>
              <a:rPr lang="en-US" sz="1500">
                <a:solidFill>
                  <a:srgbClr val="343A40"/>
                </a:solidFill>
                <a:latin typeface="Arial"/>
                <a:ea typeface="Arial"/>
              </a:rPr>
              <a:t>2022</a:t>
            </a:r>
            <a:r>
              <a:rPr lang="zh-CN" sz="1500">
                <a:solidFill>
                  <a:srgbClr val="343A40"/>
                </a:solidFill>
                <a:latin typeface="Arial"/>
                <a:ea typeface="Arial"/>
              </a:rPr>
              <a:t>年</a:t>
            </a:r>
            <a:r>
              <a:rPr lang="en-US" sz="1500">
                <a:solidFill>
                  <a:srgbClr val="343A40"/>
                </a:solidFill>
                <a:latin typeface="Arial"/>
                <a:ea typeface="Arial"/>
              </a:rPr>
              <a:t>10</a:t>
            </a:r>
            <a:r>
              <a:rPr lang="zh-CN" sz="1500">
                <a:solidFill>
                  <a:srgbClr val="343A40"/>
                </a:solidFill>
                <a:latin typeface="Arial"/>
                <a:ea typeface="Arial"/>
              </a:rPr>
              <a:t>月</a:t>
            </a:r>
            <a:r>
              <a:rPr lang="en-US" sz="1500">
                <a:solidFill>
                  <a:srgbClr val="343A40"/>
                </a:solidFill>
                <a:latin typeface="Arial"/>
                <a:ea typeface="Arial"/>
              </a:rPr>
              <a:t>22</a:t>
            </a:r>
            <a:r>
              <a:rPr lang="zh-CN" sz="1500">
                <a:solidFill>
                  <a:srgbClr val="343A40"/>
                </a:solidFill>
                <a:latin typeface="Arial"/>
                <a:ea typeface="Arial"/>
              </a:rPr>
              <a:t>日</a:t>
            </a:r>
            <a:r>
              <a:rPr lang="en-US" sz="1500">
                <a:solidFill>
                  <a:srgbClr val="343A40"/>
                </a:solidFill>
                <a:latin typeface="Arial"/>
                <a:ea typeface="Arial"/>
              </a:rPr>
              <a:t>8</a:t>
            </a:r>
            <a:r>
              <a:rPr lang="zh-CN" sz="1500">
                <a:solidFill>
                  <a:srgbClr val="343A40"/>
                </a:solidFill>
                <a:latin typeface="Arial"/>
                <a:ea typeface="Arial"/>
              </a:rPr>
              <a:t>时许，南宁市良庆区那马镇南宁市青塔化工厂发生危险化学品泄漏中毒事故。该企业为</a:t>
            </a:r>
            <a:r>
              <a:rPr lang="zh-CN" sz="1500" b="1">
                <a:solidFill>
                  <a:srgbClr val="343A40"/>
                </a:solidFill>
                <a:latin typeface="Arial"/>
                <a:ea typeface="Arial"/>
              </a:rPr>
              <a:t>个体工商户</a:t>
            </a:r>
            <a:r>
              <a:rPr lang="zh-CN" sz="1500">
                <a:solidFill>
                  <a:srgbClr val="343A40"/>
                </a:solidFill>
                <a:latin typeface="Arial"/>
                <a:ea typeface="Arial"/>
              </a:rPr>
              <a:t>，经营松节油、乙醇、消毒液（</a:t>
            </a:r>
            <a:r>
              <a:rPr lang="en-US" sz="1500">
                <a:solidFill>
                  <a:srgbClr val="343A40"/>
                </a:solidFill>
                <a:latin typeface="Arial"/>
                <a:ea typeface="Arial"/>
              </a:rPr>
              <a:t>12%</a:t>
            </a:r>
            <a:r>
              <a:rPr lang="zh-CN" sz="1500">
                <a:solidFill>
                  <a:srgbClr val="343A40"/>
                </a:solidFill>
                <a:latin typeface="Arial"/>
                <a:ea typeface="Arial"/>
              </a:rPr>
              <a:t>氯酸钠）、清洁剂（含盐酸）等分装销售——事故发生在常规分装作业环节。</a:t>
            </a:r>
            <a:endParaRPr/>
          </a:p>
        </p:txBody>
      </p:sp>
      <p:sp>
        <p:nvSpPr>
          <p:cNvPr id="76" name=""/>
          <p:cNvSpPr/>
          <p:nvPr/>
        </p:nvSpPr>
        <p:spPr>
          <a:xfrm rot="0" flipH="0" flipV="0">
            <a:off x="704850" y="3543300"/>
            <a:ext cx="5715000" cy="847725"/>
          </a:xfrm>
          <a:prstGeom prst="rect">
            <a:avLst/>
          </a:prstGeom>
          <a:solidFill>
            <a:srgbClr val="F1F3F5"/>
          </a:solidFill>
          <a:ln/>
        </p:spPr>
        <p:txBody>
          <a:bodyPr/>
          <a:p/>
        </p:txBody>
      </p:sp>
      <p:sp>
        <p:nvSpPr>
          <p:cNvPr id="77" name=""/>
          <p:cNvSpPr/>
          <p:nvPr/>
        </p:nvSpPr>
        <p:spPr>
          <a:xfrm rot="0" flipH="0" flipV="0">
            <a:off x="666750" y="3543300"/>
            <a:ext cx="5753100" cy="847725"/>
          </a:xfrm>
          <a:custGeom>
            <a:pathLst>
              <a:path w="604" h="89">
                <a:moveTo>
                  <a:pt x="0" y="0"/>
                </a:moveTo>
                <a:lnTo>
                  <a:pt x="4" y="0"/>
                </a:lnTo>
                <a:lnTo>
                  <a:pt x="4" y="89"/>
                </a:lnTo>
                <a:lnTo>
                  <a:pt x="0" y="89"/>
                </a:lnTo>
                <a:close/>
              </a:path>
            </a:pathLst>
          </a:custGeom>
          <a:solidFill>
            <a:srgbClr val="C92A2A"/>
          </a:solidFill>
          <a:ln/>
        </p:spPr>
        <p:txBody>
          <a:bodyPr/>
          <a:p/>
        </p:txBody>
      </p:sp>
      <p:sp>
        <p:nvSpPr>
          <p:cNvPr id="78" name="" descr="{&quot;isTemplate&quot;:true,&quot;type&quot;:&quot;text&quot;}"/>
          <p:cNvSpPr txBox="1"/>
          <p:nvPr/>
        </p:nvSpPr>
        <p:spPr>
          <a:xfrm rot="0" flipH="0" flipV="0">
            <a:off x="857250" y="3638550"/>
            <a:ext cx="5372100" cy="657225"/>
          </a:xfrm>
          <a:prstGeom prst="rect"/>
        </p:spPr>
        <p:txBody>
          <a:bodyPr wrap="square" lIns="0" tIns="0" rIns="0" bIns="0">
            <a:normAutofit/>
          </a:bodyPr>
          <a:p>
            <a:pPr>
              <a:lnSpc>
                <a:spcPct val="150000"/>
              </a:lnSpc>
            </a:pPr>
            <a:r>
              <a:rPr lang="zh-CN" sz="1425" b="1">
                <a:solidFill>
                  <a:srgbClr val="C92A2A"/>
                </a:solidFill>
                <a:latin typeface="Arial"/>
                <a:ea typeface="Arial"/>
              </a:rPr>
              <a:t>暴露问题：</a:t>
            </a:r>
            <a:r>
              <a:rPr lang="zh-CN" sz="1425">
                <a:solidFill>
                  <a:srgbClr val="343A40"/>
                </a:solidFill>
                <a:latin typeface="Arial"/>
                <a:ea typeface="Arial"/>
              </a:rPr>
              <a:t>超许可范围作业、安全条件不达标、从业人员培训缺失、应急处置能力为零。</a:t>
            </a:r>
            <a:endParaRPr/>
          </a:p>
        </p:txBody>
      </p:sp>
      <p:sp>
        <p:nvSpPr>
          <p:cNvPr id="79" name=""/>
          <p:cNvSpPr/>
          <p:nvPr/>
        </p:nvSpPr>
        <p:spPr>
          <a:xfrm rot="0" flipH="0" flipV="0">
            <a:off x="704850" y="4486275"/>
            <a:ext cx="5715000" cy="847725"/>
          </a:xfrm>
          <a:prstGeom prst="rect">
            <a:avLst/>
          </a:prstGeom>
          <a:solidFill>
            <a:srgbClr val="F1F3F5"/>
          </a:solidFill>
          <a:ln/>
        </p:spPr>
        <p:txBody>
          <a:bodyPr/>
          <a:p/>
        </p:txBody>
      </p:sp>
      <p:sp>
        <p:nvSpPr>
          <p:cNvPr id="80" name=""/>
          <p:cNvSpPr/>
          <p:nvPr/>
        </p:nvSpPr>
        <p:spPr>
          <a:xfrm rot="0" flipH="0" flipV="0">
            <a:off x="666750" y="4486275"/>
            <a:ext cx="5753100" cy="847725"/>
          </a:xfrm>
          <a:custGeom>
            <a:pathLst>
              <a:path w="604" h="89">
                <a:moveTo>
                  <a:pt x="0" y="0"/>
                </a:moveTo>
                <a:lnTo>
                  <a:pt x="4" y="0"/>
                </a:lnTo>
                <a:lnTo>
                  <a:pt x="4" y="89"/>
                </a:lnTo>
                <a:lnTo>
                  <a:pt x="0" y="89"/>
                </a:lnTo>
                <a:close/>
              </a:path>
            </a:pathLst>
          </a:custGeom>
          <a:solidFill>
            <a:srgbClr val="0B7285"/>
          </a:solidFill>
          <a:ln/>
        </p:spPr>
        <p:txBody>
          <a:bodyPr/>
          <a:p/>
        </p:txBody>
      </p:sp>
      <p:sp>
        <p:nvSpPr>
          <p:cNvPr id="81" name="" descr="{&quot;isTemplate&quot;:true,&quot;type&quot;:&quot;text&quot;}"/>
          <p:cNvSpPr txBox="1"/>
          <p:nvPr/>
        </p:nvSpPr>
        <p:spPr>
          <a:xfrm rot="0" flipH="0" flipV="0">
            <a:off x="857250" y="4581525"/>
            <a:ext cx="5372100" cy="657225"/>
          </a:xfrm>
          <a:prstGeom prst="rect"/>
        </p:spPr>
        <p:txBody>
          <a:bodyPr wrap="square" lIns="0" tIns="0" rIns="0" bIns="0">
            <a:normAutofit/>
          </a:bodyPr>
          <a:p>
            <a:pPr>
              <a:lnSpc>
                <a:spcPct val="150000"/>
              </a:lnSpc>
            </a:pPr>
            <a:r>
              <a:rPr lang="zh-CN" sz="1425" b="1">
                <a:solidFill>
                  <a:srgbClr val="0B7285"/>
                </a:solidFill>
                <a:latin typeface="Arial"/>
                <a:ea typeface="Arial"/>
              </a:rPr>
              <a:t>教训：</a:t>
            </a:r>
            <a:r>
              <a:rPr lang="zh-CN" sz="1425">
                <a:solidFill>
                  <a:srgbClr val="343A40"/>
                </a:solidFill>
                <a:latin typeface="Arial"/>
                <a:ea typeface="Arial"/>
              </a:rPr>
              <a:t>危化品无</a:t>
            </a:r>
            <a:r>
              <a:rPr lang="en-US" sz="1425">
                <a:solidFill>
                  <a:srgbClr val="343A40"/>
                </a:solidFill>
                <a:latin typeface="Arial"/>
                <a:ea typeface="Arial"/>
              </a:rPr>
              <a:t>"</a:t>
            </a:r>
            <a:r>
              <a:rPr lang="zh-CN" sz="1425">
                <a:solidFill>
                  <a:srgbClr val="343A40"/>
                </a:solidFill>
                <a:latin typeface="Arial"/>
                <a:ea typeface="Arial"/>
              </a:rPr>
              <a:t>小事</a:t>
            </a:r>
            <a:r>
              <a:rPr lang="en-US" sz="1425">
                <a:solidFill>
                  <a:srgbClr val="343A40"/>
                </a:solidFill>
                <a:latin typeface="Arial"/>
                <a:ea typeface="Arial"/>
              </a:rPr>
              <a:t>"——</a:t>
            </a:r>
            <a:r>
              <a:rPr lang="zh-CN" sz="1425">
                <a:solidFill>
                  <a:srgbClr val="343A40"/>
                </a:solidFill>
                <a:latin typeface="Arial"/>
                <a:ea typeface="Arial"/>
              </a:rPr>
              <a:t>分装、倒桶同样是高危作业；混存混放（氧化剂与还原剂相邻）节后更要重点清查。</a:t>
            </a:r>
            <a:endParaRPr/>
          </a:p>
        </p:txBody>
      </p:sp>
      <p:sp>
        <p:nvSpPr>
          <p:cNvPr id="82" name=""/>
          <p:cNvSpPr/>
          <p:nvPr/>
        </p:nvSpPr>
        <p:spPr>
          <a:xfrm rot="0" flipH="0" flipV="0">
            <a:off x="6953250" y="1181100"/>
            <a:ext cx="4572000" cy="4914900"/>
          </a:xfrm>
          <a:prstGeom prst="rect">
            <a:avLst/>
          </a:prstGeom>
          <a:solidFill>
            <a:srgbClr val="F8F9FA"/>
          </a:solidFill>
          <a:ln w="25400">
            <a:solidFill>
              <a:srgbClr val="ADB5BD"/>
            </a:solidFill>
            <a:prstDash val="dash"/>
          </a:ln>
        </p:spPr>
        <p:txBody>
          <a:bodyPr/>
          <a:p/>
        </p:txBody>
      </p:sp>
      <p:sp>
        <p:nvSpPr>
          <p:cNvPr id="83" name="" descr="{&quot;isTemplate&quot;:true,&quot;type&quot;:&quot;text&quot;}"/>
          <p:cNvSpPr txBox="1"/>
          <p:nvPr/>
        </p:nvSpPr>
        <p:spPr>
          <a:xfrm rot="0" flipH="0" flipV="0">
            <a:off x="8982075" y="3143250"/>
            <a:ext cx="523875" cy="457200"/>
          </a:xfrm>
          <a:prstGeom prst="rect"/>
        </p:spPr>
        <p:txBody>
          <a:bodyPr wrap="none" lIns="0" tIns="0" rIns="0" bIns="0"/>
          <a:p>
            <a:pPr>
              <a:lnSpc>
                <a:spcPct val="100000"/>
              </a:lnSpc>
            </a:pPr>
            <a:r>
              <a:rPr sz="3000">
                <a:solidFill>
                  <a:srgbClr val="ADB5BD"/>
                </a:solidFill>
                <a:latin typeface="Arial"/>
                <a:ea typeface="Arial"/>
              </a:rPr>
              <a:t>📷</a:t>
            </a:r>
            <a:endParaRPr/>
          </a:p>
        </p:txBody>
      </p:sp>
      <p:sp>
        <p:nvSpPr>
          <p:cNvPr id="84" name="" descr="{&quot;isTemplate&quot;:true,&quot;type&quot;:&quot;text&quot;}"/>
          <p:cNvSpPr txBox="1"/>
          <p:nvPr/>
        </p:nvSpPr>
        <p:spPr>
          <a:xfrm rot="0" flipH="0" flipV="0">
            <a:off x="8153400" y="3695700"/>
            <a:ext cx="2171700" cy="219075"/>
          </a:xfrm>
          <a:prstGeom prst="rect"/>
        </p:spPr>
        <p:txBody>
          <a:bodyPr wrap="none" lIns="0" tIns="0" rIns="0" bIns="0"/>
          <a:p>
            <a:pPr algn="ctr">
              <a:lnSpc>
                <a:spcPct val="100000"/>
              </a:lnSpc>
            </a:pPr>
            <a:r>
              <a:rPr lang="zh-CN" sz="1425">
                <a:solidFill>
                  <a:srgbClr val="868E96"/>
                </a:solidFill>
                <a:latin typeface="Arial"/>
                <a:ea typeface="Arial"/>
              </a:rPr>
              <a:t>事故现场图片（预留区域）</a:t>
            </a:r>
            <a:endParaRPr/>
          </a:p>
        </p:txBody>
      </p:sp>
      <p:sp>
        <p:nvSpPr>
          <p:cNvPr id="85" name="" descr="{&quot;isTemplate&quot;:true,&quot;type&quot;:&quot;text&quot;}"/>
          <p:cNvSpPr txBox="1"/>
          <p:nvPr/>
        </p:nvSpPr>
        <p:spPr>
          <a:xfrm rot="0" flipH="0" flipV="0">
            <a:off x="8629650" y="3952875"/>
            <a:ext cx="1219200" cy="190500"/>
          </a:xfrm>
          <a:prstGeom prst="rect"/>
        </p:spPr>
        <p:txBody>
          <a:bodyPr wrap="none" lIns="0" tIns="0" rIns="0" bIns="0"/>
          <a:p>
            <a:pPr>
              <a:lnSpc>
                <a:spcPct val="100000"/>
              </a:lnSpc>
            </a:pPr>
            <a:r>
              <a:rPr lang="zh-CN" sz="1200">
                <a:solidFill>
                  <a:srgbClr val="ADB5BD"/>
                </a:solidFill>
                <a:latin typeface="Arial"/>
                <a:ea typeface="Arial"/>
              </a:rPr>
              <a:t>请在此处插入图片</a:t>
            </a:r>
            <a:endParaRPr/>
          </a:p>
        </p:txBody>
      </p:sp>
      <p:sp>
        <p:nvSpPr>
          <p:cNvPr id="86" name="" descr="{&quot;isTemplate&quot;:true,&quot;type&quot;:&quot;text&quot;}"/>
          <p:cNvSpPr txBox="1"/>
          <p:nvPr/>
        </p:nvSpPr>
        <p:spPr>
          <a:xfrm rot="0" flipH="0" flipV="0">
            <a:off x="666750" y="6457950"/>
            <a:ext cx="4619625" cy="152400"/>
          </a:xfrm>
          <a:prstGeom prst="rect"/>
        </p:spPr>
        <p:txBody>
          <a:bodyPr wrap="none" lIns="0" tIns="0" rIns="0" bIns="0"/>
          <a:p>
            <a:pPr>
              <a:lnSpc>
                <a:spcPct val="100000"/>
              </a:lnSpc>
            </a:pPr>
            <a:r>
              <a:rPr lang="zh-CN" sz="975">
                <a:solidFill>
                  <a:srgbClr val="868E96"/>
                </a:solidFill>
                <a:latin typeface="Arial"/>
                <a:ea typeface="Arial"/>
              </a:rPr>
              <a:t>来源：南宁市人民政府《南宁市青塔化工厂</a:t>
            </a:r>
            <a:r>
              <a:rPr lang="en-US" sz="975">
                <a:solidFill>
                  <a:srgbClr val="868E96"/>
                </a:solidFill>
                <a:latin typeface="Arial"/>
                <a:ea typeface="Arial"/>
              </a:rPr>
              <a:t>"10·22"</a:t>
            </a:r>
            <a:r>
              <a:rPr lang="zh-CN" sz="975">
                <a:solidFill>
                  <a:srgbClr val="868E96"/>
                </a:solidFill>
                <a:latin typeface="Arial"/>
                <a:ea typeface="Arial"/>
              </a:rPr>
              <a:t>中毒事故调查报告》（提级调查）</a:t>
            </a:r>
            <a:endParaRPr/>
          </a:p>
        </p:txBody>
      </p:sp>
      <p:sp>
        <p:nvSpPr>
          <p:cNvPr id="87"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12 / 55</a:t>
            </a:r>
            <a:endParaRPr/>
          </a:p>
        </p:txBody>
      </p:sp>
    </p:spTree>
  </p:cSld>
</p:sld>
</file>

<file path=ppt/slides/slide13.xml><?xml version="1.0" encoding="utf-8"?>
<p:sld xmlns:p="http://schemas.openxmlformats.org/presentationml/2006/main" xmlns:a="http://schemas.openxmlformats.org/drawingml/2006/main">
  <p:cSld>
    <p:spTree>
      <p:nvGrpSpPr>
        <p:cNvPr id="88" name="" descr="&lt;Slide style={{ width: 1280, height: 720, background: '#FFFFFF', padding: 0, fontFamily: 'Arial, &quot;Microsoft YaHei&quot;, &quot;PingFang SC&quot;, sans-serif', position: 'relative' }}&gt;&#10;    &lt;Text style={{ position: 'absolute', top: 16, right: 70, fontSize: 14, color: '#868E96' }}&gt;02 · 事故案例&lt;/Text&gt;&#10;    &lt;Box style={{ position: 'absolute', top: 44, left: 70, right: 70 }}&gt;&#10;        &lt;Text style={{ fontSize: 30, fontWeight: 'bold', color: '#0B7285' }}&gt;案例三｜边施工边储料的储罐爆燃：宁夏畅亿清洁能源&quot;10·24&quot;事故（2023年）&lt;/Text&gt;&#10;        &lt;Box style={{ width: '100%', height: 1, background: '#DEE2E6', marginTop: 10 }} /&gt;&#10;    &lt;/Box&gt;&#10;    &lt;Box style={{ position: 'absolute', top: 124, left: 70, bottom: 80, width: 600, flexDirection: 'column' }}&gt;&#10;        &lt;Box style={{ flexDirection: 'row', alignItems: 'baseline', gap: 14 }}&gt;&#10;            &lt;Text style={{ fontSize: 62, fontWeight: 'bold', color: '#C92A2A', lineHeight: 1 }}&gt;4&lt;/Text&gt;&#10;            &lt;Text style={{ fontSize: 22, color: '#495057' }}&gt;人死亡 ｜ 较大爆燃事故&lt;/Text&gt;&#10;        &lt;/Box&gt;&#10;        &lt;Text style={{ fontSize: 20, color: '#343A40', lineHeight: 1.55, marginTop: 12 }}&gt;2023年10月24日，宁东能源化工基地宁夏畅亿清洁能源有限责任公司发生一起&lt;span style={{ fontWeight: 'bold' }}&gt;建设施工的储罐爆燃事故&lt;/span&gt;，造成4人死亡。装置尚在建设收尾阶段，罐区已投入使用存料，施工动火与储料区安全间距、动火管理失控。&lt;/Text&gt;&#10;        &lt;Box style={{ background: '#F1F3F5', borderLeft: '4px solid #C92A2A', padding: '10px 16px', marginTop: 12 }}&gt;&#10;            &lt;Text style={{ fontSize: 19, color: '#343A40', lineHeight: 1.5 }}&gt;&lt;span style={{ fontWeight: 'bold', color: '#C92A2A' }}&gt;直接风险：&lt;/span&gt;&quot;边建设、边储料、边试车&quot;三边状态，是化工节后复工最危险的管理真空。&lt;/Text&gt;&#10;        &lt;/Box&gt;&#10;        &lt;Box style={{ background: '#F1F3F5', borderLeft: '4px solid #E8590C', padding: '10px 16px', marginTop: 10 }}&gt;&#10;            &lt;Text style={{ fontSize: 19, color: '#343A40', lineHeight: 1.5 }}&gt;&lt;span style={{ fontWeight: 'bold', color: '#E8590C' }}&gt;教训：&lt;/span&gt;未验收区域严禁存放物料；试车方案未经批准不投料；动火与储罐区实行硬隔离。&lt;/Text&gt;&#10;        &lt;/Box&gt;&#10;    &lt;/Box&gt;&#10;    &lt;Box style={{ position: 'absolute', top: 124, right: 70, bottom: 80, width: 480, border: '2px dashed #ADB5BD', background: '#F8F9FA', alignItems: 'center', justifyContent: 'center', flexDirection: 'column' }}&gt;&#10;        &lt;Text style={{ fontSize: 40, color: '#ADB5BD' }}&gt;📷&lt;/Text&gt;&#10;        &lt;Text style={{ fontSize: 19, color: '#868E96', marginTop: 10, textAlign: 'center' }}&gt;事故现场图片（预留区域）&lt;/Text&gt;&#10;        &lt;Text style={{ fontSize: 16, color: '#ADB5BD', marginTop: 4 }}&gt;请在此处插入图片&lt;/Text&gt;&#10;    &lt;/Box&gt;&#10;    &lt;Text style={{ position: 'absolute', left: 70, bottom: 26, fontSize: 13, color: '#868E96' }}&gt;来源：中国化学品安全协会&quot;历史上的今天&quot;、宁东能源化工基地管委会通报&lt;/Text&gt;&#10;    &lt;Text style={{ position: 'absolute', right: 70, bottom: 24, fontSize: 14, color: '#868E96' }}&gt;13 / 55&lt;/Text&gt;&#10;&lt;/Slide&gt;&#10;"/>
        <p:cNvGrpSpPr/>
        <p:nvPr/>
      </p:nvGrpSpPr>
      <p:grpSpPr>
        <a:xfrm>
          <a:off x="0" y="0"/>
          <a:ext cx="0" cy="0"/>
          <a:chOff x="0" y="0"/>
          <a:chExt cx="0" cy="0"/>
        </a:xfrm>
      </p:grpSpPr>
      <p:sp>
        <p:nvSpPr>
          <p:cNvPr id="89" name=""/>
          <p:cNvSpPr/>
          <p:nvPr/>
        </p:nvSpPr>
        <p:spPr>
          <a:xfrm rot="0" flipH="0" flipV="0">
            <a:off x="0" y="0"/>
            <a:ext cx="12192000" cy="6858000"/>
          </a:xfrm>
          <a:prstGeom prst="rect">
            <a:avLst/>
          </a:prstGeom>
          <a:solidFill>
            <a:srgbClr val="FFFFFF"/>
          </a:solidFill>
          <a:ln/>
        </p:spPr>
        <p:txBody>
          <a:bodyPr/>
          <a:p/>
        </p:txBody>
      </p:sp>
      <p:sp>
        <p:nvSpPr>
          <p:cNvPr id="90"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02 · </a:t>
            </a:r>
            <a:r>
              <a:rPr lang="zh-CN" sz="1050">
                <a:solidFill>
                  <a:srgbClr val="868E96"/>
                </a:solidFill>
                <a:latin typeface="Arial"/>
                <a:ea typeface="Arial"/>
              </a:rPr>
              <a:t>事故案例</a:t>
            </a:r>
            <a:endParaRPr/>
          </a:p>
        </p:txBody>
      </p:sp>
      <p:sp>
        <p:nvSpPr>
          <p:cNvPr id="91" name="" descr="{&quot;isTemplate&quot;:true,&quot;type&quot;:&quot;text&quot;}"/>
          <p:cNvSpPr txBox="1"/>
          <p:nvPr/>
        </p:nvSpPr>
        <p:spPr>
          <a:xfrm rot="0" flipH="0" flipV="0">
            <a:off x="666750" y="419100"/>
            <a:ext cx="10858500" cy="342900"/>
          </a:xfrm>
          <a:prstGeom prst="rect"/>
        </p:spPr>
        <p:txBody>
          <a:bodyPr wrap="none" lIns="0" tIns="0" rIns="0" bIns="0"/>
          <a:p>
            <a:pPr>
              <a:lnSpc>
                <a:spcPct val="100000"/>
              </a:lnSpc>
            </a:pPr>
            <a:r>
              <a:rPr lang="zh-CN" sz="2250" b="1">
                <a:solidFill>
                  <a:srgbClr val="0B7285"/>
                </a:solidFill>
                <a:latin typeface="Arial"/>
                <a:ea typeface="Arial"/>
              </a:rPr>
              <a:t>案例三｜边施工边储料的储罐爆燃：宁夏畅亿清洁能源</a:t>
            </a:r>
            <a:r>
              <a:rPr lang="en-US" sz="2250" b="1">
                <a:solidFill>
                  <a:srgbClr val="0B7285"/>
                </a:solidFill>
                <a:latin typeface="Arial"/>
                <a:ea typeface="Arial"/>
              </a:rPr>
              <a:t>"10·24"</a:t>
            </a:r>
            <a:r>
              <a:rPr lang="zh-CN" sz="2250" b="1">
                <a:solidFill>
                  <a:srgbClr val="0B7285"/>
                </a:solidFill>
                <a:latin typeface="Arial"/>
                <a:ea typeface="Arial"/>
              </a:rPr>
              <a:t>事故（</a:t>
            </a:r>
            <a:r>
              <a:rPr lang="en-US" sz="2250" b="1">
                <a:solidFill>
                  <a:srgbClr val="0B7285"/>
                </a:solidFill>
                <a:latin typeface="Arial"/>
                <a:ea typeface="Arial"/>
              </a:rPr>
              <a:t>2023</a:t>
            </a:r>
            <a:r>
              <a:rPr lang="zh-CN" sz="2250" b="1">
                <a:solidFill>
                  <a:srgbClr val="0B7285"/>
                </a:solidFill>
                <a:latin typeface="Arial"/>
                <a:ea typeface="Arial"/>
              </a:rPr>
              <a:t>年）</a:t>
            </a:r>
            <a:endParaRPr/>
          </a:p>
        </p:txBody>
      </p:sp>
      <p:sp>
        <p:nvSpPr>
          <p:cNvPr id="92" name=""/>
          <p:cNvSpPr/>
          <p:nvPr/>
        </p:nvSpPr>
        <p:spPr>
          <a:xfrm rot="0" flipH="0" flipV="0">
            <a:off x="666750" y="857250"/>
            <a:ext cx="10858500" cy="9525"/>
          </a:xfrm>
          <a:prstGeom prst="rect">
            <a:avLst/>
          </a:prstGeom>
          <a:solidFill>
            <a:srgbClr val="DEE2E6"/>
          </a:solidFill>
          <a:ln/>
        </p:spPr>
        <p:txBody>
          <a:bodyPr/>
          <a:p/>
        </p:txBody>
      </p:sp>
      <p:sp>
        <p:nvSpPr>
          <p:cNvPr id="93" name="" descr="{&quot;isTemplate&quot;:true,&quot;type&quot;:&quot;text&quot;}"/>
          <p:cNvSpPr txBox="1"/>
          <p:nvPr/>
        </p:nvSpPr>
        <p:spPr>
          <a:xfrm rot="0" flipH="0" flipV="0">
            <a:off x="666750" y="1181100"/>
            <a:ext cx="333375" cy="714375"/>
          </a:xfrm>
          <a:prstGeom prst="rect"/>
        </p:spPr>
        <p:txBody>
          <a:bodyPr wrap="none" lIns="0" tIns="0" rIns="0" bIns="0"/>
          <a:p>
            <a:pPr>
              <a:lnSpc>
                <a:spcPct val="100000"/>
              </a:lnSpc>
            </a:pPr>
            <a:r>
              <a:rPr lang="en-US" sz="4650" b="1">
                <a:solidFill>
                  <a:srgbClr val="C92A2A"/>
                </a:solidFill>
                <a:latin typeface="Arial"/>
                <a:ea typeface="Arial"/>
              </a:rPr>
              <a:t>4</a:t>
            </a:r>
            <a:endParaRPr/>
          </a:p>
        </p:txBody>
      </p:sp>
      <p:sp>
        <p:nvSpPr>
          <p:cNvPr id="94" name="" descr="{&quot;isTemplate&quot;:true,&quot;type&quot;:&quot;text&quot;}"/>
          <p:cNvSpPr txBox="1"/>
          <p:nvPr/>
        </p:nvSpPr>
        <p:spPr>
          <a:xfrm rot="0" flipH="0" flipV="0">
            <a:off x="1133475" y="1181100"/>
            <a:ext cx="2219325" cy="714375"/>
          </a:xfrm>
          <a:prstGeom prst="rect"/>
        </p:spPr>
        <p:txBody>
          <a:bodyPr wrap="none" lIns="0" tIns="0" rIns="0" bIns="0"/>
          <a:p>
            <a:pPr>
              <a:lnSpc>
                <a:spcPct val="100000"/>
              </a:lnSpc>
            </a:pPr>
            <a:r>
              <a:rPr lang="zh-CN" sz="1650">
                <a:solidFill>
                  <a:srgbClr val="495057"/>
                </a:solidFill>
                <a:latin typeface="Arial"/>
                <a:ea typeface="Arial"/>
              </a:rPr>
              <a:t>人死亡</a:t>
            </a:r>
            <a:r>
              <a:rPr lang="en-US" sz="1650">
                <a:solidFill>
                  <a:srgbClr val="495057"/>
                </a:solidFill>
                <a:latin typeface="Arial"/>
                <a:ea typeface="Arial"/>
              </a:rPr>
              <a:t xml:space="preserve"> </a:t>
            </a:r>
            <a:r>
              <a:rPr lang="zh-CN" sz="1650">
                <a:solidFill>
                  <a:srgbClr val="495057"/>
                </a:solidFill>
                <a:latin typeface="Arial"/>
                <a:ea typeface="Arial"/>
              </a:rPr>
              <a:t>｜</a:t>
            </a:r>
            <a:r>
              <a:rPr lang="en-US" sz="1650">
                <a:solidFill>
                  <a:srgbClr val="495057"/>
                </a:solidFill>
                <a:latin typeface="Arial"/>
                <a:ea typeface="Arial"/>
              </a:rPr>
              <a:t xml:space="preserve"> </a:t>
            </a:r>
            <a:r>
              <a:rPr lang="zh-CN" sz="1650">
                <a:solidFill>
                  <a:srgbClr val="495057"/>
                </a:solidFill>
                <a:latin typeface="Arial"/>
                <a:ea typeface="Arial"/>
              </a:rPr>
              <a:t>较大爆燃事故</a:t>
            </a:r>
            <a:endParaRPr/>
          </a:p>
        </p:txBody>
      </p:sp>
      <p:sp>
        <p:nvSpPr>
          <p:cNvPr id="95" name="" descr="{&quot;isTemplate&quot;:true,&quot;type&quot;:&quot;text&quot;}"/>
          <p:cNvSpPr txBox="1"/>
          <p:nvPr/>
        </p:nvSpPr>
        <p:spPr>
          <a:xfrm rot="0" flipH="0" flipV="0">
            <a:off x="666750" y="2009775"/>
            <a:ext cx="5715000" cy="1419225"/>
          </a:xfrm>
          <a:prstGeom prst="rect"/>
        </p:spPr>
        <p:txBody>
          <a:bodyPr wrap="square" lIns="0" tIns="0" rIns="0" bIns="0">
            <a:normAutofit/>
          </a:bodyPr>
          <a:p>
            <a:pPr>
              <a:lnSpc>
                <a:spcPct val="155000"/>
              </a:lnSpc>
            </a:pPr>
            <a:r>
              <a:rPr lang="en-US" sz="1500">
                <a:solidFill>
                  <a:srgbClr val="343A40"/>
                </a:solidFill>
                <a:latin typeface="Arial"/>
                <a:ea typeface="Arial"/>
              </a:rPr>
              <a:t>2023</a:t>
            </a:r>
            <a:r>
              <a:rPr lang="zh-CN" sz="1500">
                <a:solidFill>
                  <a:srgbClr val="343A40"/>
                </a:solidFill>
                <a:latin typeface="Arial"/>
                <a:ea typeface="Arial"/>
              </a:rPr>
              <a:t>年</a:t>
            </a:r>
            <a:r>
              <a:rPr lang="en-US" sz="1500">
                <a:solidFill>
                  <a:srgbClr val="343A40"/>
                </a:solidFill>
                <a:latin typeface="Arial"/>
                <a:ea typeface="Arial"/>
              </a:rPr>
              <a:t>10</a:t>
            </a:r>
            <a:r>
              <a:rPr lang="zh-CN" sz="1500">
                <a:solidFill>
                  <a:srgbClr val="343A40"/>
                </a:solidFill>
                <a:latin typeface="Arial"/>
                <a:ea typeface="Arial"/>
              </a:rPr>
              <a:t>月</a:t>
            </a:r>
            <a:r>
              <a:rPr lang="en-US" sz="1500">
                <a:solidFill>
                  <a:srgbClr val="343A40"/>
                </a:solidFill>
                <a:latin typeface="Arial"/>
                <a:ea typeface="Arial"/>
              </a:rPr>
              <a:t>24</a:t>
            </a:r>
            <a:r>
              <a:rPr lang="zh-CN" sz="1500">
                <a:solidFill>
                  <a:srgbClr val="343A40"/>
                </a:solidFill>
                <a:latin typeface="Arial"/>
                <a:ea typeface="Arial"/>
              </a:rPr>
              <a:t>日，宁东能源化工基地宁夏畅亿清洁能源有限责任公司发生一起</a:t>
            </a:r>
            <a:r>
              <a:rPr lang="zh-CN" sz="1500" b="1">
                <a:solidFill>
                  <a:srgbClr val="343A40"/>
                </a:solidFill>
                <a:latin typeface="Arial"/>
                <a:ea typeface="Arial"/>
              </a:rPr>
              <a:t>建设施工的储罐爆燃事故</a:t>
            </a:r>
            <a:r>
              <a:rPr lang="zh-CN" sz="1500">
                <a:solidFill>
                  <a:srgbClr val="343A40"/>
                </a:solidFill>
                <a:latin typeface="Arial"/>
                <a:ea typeface="Arial"/>
              </a:rPr>
              <a:t>，造成</a:t>
            </a:r>
            <a:r>
              <a:rPr lang="en-US" sz="1500">
                <a:solidFill>
                  <a:srgbClr val="343A40"/>
                </a:solidFill>
                <a:latin typeface="Arial"/>
                <a:ea typeface="Arial"/>
              </a:rPr>
              <a:t>4</a:t>
            </a:r>
            <a:r>
              <a:rPr lang="zh-CN" sz="1500">
                <a:solidFill>
                  <a:srgbClr val="343A40"/>
                </a:solidFill>
                <a:latin typeface="Arial"/>
                <a:ea typeface="Arial"/>
              </a:rPr>
              <a:t>人死亡。装置尚在建设收尾阶段，罐区已投入使用存料，施工动火与储料区安全间距、动火管理失控。</a:t>
            </a:r>
            <a:endParaRPr/>
          </a:p>
        </p:txBody>
      </p:sp>
      <p:sp>
        <p:nvSpPr>
          <p:cNvPr id="96" name=""/>
          <p:cNvSpPr/>
          <p:nvPr/>
        </p:nvSpPr>
        <p:spPr>
          <a:xfrm rot="0" flipH="0" flipV="0">
            <a:off x="704850" y="3543300"/>
            <a:ext cx="5715000" cy="847725"/>
          </a:xfrm>
          <a:prstGeom prst="rect">
            <a:avLst/>
          </a:prstGeom>
          <a:solidFill>
            <a:srgbClr val="F1F3F5"/>
          </a:solidFill>
          <a:ln/>
        </p:spPr>
        <p:txBody>
          <a:bodyPr/>
          <a:p/>
        </p:txBody>
      </p:sp>
      <p:sp>
        <p:nvSpPr>
          <p:cNvPr id="97" name=""/>
          <p:cNvSpPr/>
          <p:nvPr/>
        </p:nvSpPr>
        <p:spPr>
          <a:xfrm rot="0" flipH="0" flipV="0">
            <a:off x="666750" y="3543300"/>
            <a:ext cx="5753100" cy="847725"/>
          </a:xfrm>
          <a:custGeom>
            <a:pathLst>
              <a:path w="604" h="89">
                <a:moveTo>
                  <a:pt x="0" y="0"/>
                </a:moveTo>
                <a:lnTo>
                  <a:pt x="4" y="0"/>
                </a:lnTo>
                <a:lnTo>
                  <a:pt x="4" y="89"/>
                </a:lnTo>
                <a:lnTo>
                  <a:pt x="0" y="89"/>
                </a:lnTo>
                <a:close/>
              </a:path>
            </a:pathLst>
          </a:custGeom>
          <a:solidFill>
            <a:srgbClr val="C92A2A"/>
          </a:solidFill>
          <a:ln/>
        </p:spPr>
        <p:txBody>
          <a:bodyPr/>
          <a:p/>
        </p:txBody>
      </p:sp>
      <p:sp>
        <p:nvSpPr>
          <p:cNvPr id="98" name="" descr="{&quot;isTemplate&quot;:true,&quot;type&quot;:&quot;text&quot;}"/>
          <p:cNvSpPr txBox="1"/>
          <p:nvPr/>
        </p:nvSpPr>
        <p:spPr>
          <a:xfrm rot="0" flipH="0" flipV="0">
            <a:off x="857250" y="3638550"/>
            <a:ext cx="5372100" cy="657225"/>
          </a:xfrm>
          <a:prstGeom prst="rect"/>
        </p:spPr>
        <p:txBody>
          <a:bodyPr wrap="square" lIns="0" tIns="0" rIns="0" bIns="0">
            <a:normAutofit/>
          </a:bodyPr>
          <a:p>
            <a:pPr>
              <a:lnSpc>
                <a:spcPct val="150000"/>
              </a:lnSpc>
            </a:pPr>
            <a:r>
              <a:rPr lang="zh-CN" sz="1425" b="1">
                <a:solidFill>
                  <a:srgbClr val="C92A2A"/>
                </a:solidFill>
                <a:latin typeface="Arial"/>
                <a:ea typeface="Arial"/>
              </a:rPr>
              <a:t>直接风险：</a:t>
            </a:r>
            <a:r>
              <a:rPr lang="en-US" sz="1425">
                <a:solidFill>
                  <a:srgbClr val="343A40"/>
                </a:solidFill>
                <a:latin typeface="Arial"/>
                <a:ea typeface="Arial"/>
              </a:rPr>
              <a:t>"</a:t>
            </a:r>
            <a:r>
              <a:rPr lang="zh-CN" sz="1425">
                <a:solidFill>
                  <a:srgbClr val="343A40"/>
                </a:solidFill>
                <a:latin typeface="Arial"/>
                <a:ea typeface="Arial"/>
              </a:rPr>
              <a:t>边建设、边储料、边试车</a:t>
            </a:r>
            <a:r>
              <a:rPr lang="en-US" sz="1425">
                <a:solidFill>
                  <a:srgbClr val="343A40"/>
                </a:solidFill>
                <a:latin typeface="Arial"/>
                <a:ea typeface="Arial"/>
              </a:rPr>
              <a:t>"</a:t>
            </a:r>
            <a:r>
              <a:rPr lang="zh-CN" sz="1425">
                <a:solidFill>
                  <a:srgbClr val="343A40"/>
                </a:solidFill>
                <a:latin typeface="Arial"/>
                <a:ea typeface="Arial"/>
              </a:rPr>
              <a:t>三边状态，是化工节后复工最危险的管理真空。</a:t>
            </a:r>
            <a:endParaRPr/>
          </a:p>
        </p:txBody>
      </p:sp>
      <p:sp>
        <p:nvSpPr>
          <p:cNvPr id="99" name=""/>
          <p:cNvSpPr/>
          <p:nvPr/>
        </p:nvSpPr>
        <p:spPr>
          <a:xfrm rot="0" flipH="0" flipV="0">
            <a:off x="704850" y="4486275"/>
            <a:ext cx="5715000" cy="847725"/>
          </a:xfrm>
          <a:prstGeom prst="rect">
            <a:avLst/>
          </a:prstGeom>
          <a:solidFill>
            <a:srgbClr val="F1F3F5"/>
          </a:solidFill>
          <a:ln/>
        </p:spPr>
        <p:txBody>
          <a:bodyPr/>
          <a:p/>
        </p:txBody>
      </p:sp>
      <p:sp>
        <p:nvSpPr>
          <p:cNvPr id="100" name=""/>
          <p:cNvSpPr/>
          <p:nvPr/>
        </p:nvSpPr>
        <p:spPr>
          <a:xfrm rot="0" flipH="0" flipV="0">
            <a:off x="666750" y="4486275"/>
            <a:ext cx="5753100" cy="847725"/>
          </a:xfrm>
          <a:custGeom>
            <a:pathLst>
              <a:path w="604" h="89">
                <a:moveTo>
                  <a:pt x="0" y="0"/>
                </a:moveTo>
                <a:lnTo>
                  <a:pt x="4" y="0"/>
                </a:lnTo>
                <a:lnTo>
                  <a:pt x="4" y="89"/>
                </a:lnTo>
                <a:lnTo>
                  <a:pt x="0" y="89"/>
                </a:lnTo>
                <a:close/>
              </a:path>
            </a:pathLst>
          </a:custGeom>
          <a:solidFill>
            <a:srgbClr val="E8590C"/>
          </a:solidFill>
          <a:ln/>
        </p:spPr>
        <p:txBody>
          <a:bodyPr/>
          <a:p/>
        </p:txBody>
      </p:sp>
      <p:sp>
        <p:nvSpPr>
          <p:cNvPr id="101" name="" descr="{&quot;isTemplate&quot;:true,&quot;type&quot;:&quot;text&quot;}"/>
          <p:cNvSpPr txBox="1"/>
          <p:nvPr/>
        </p:nvSpPr>
        <p:spPr>
          <a:xfrm rot="0" flipH="0" flipV="0">
            <a:off x="857250" y="4581525"/>
            <a:ext cx="5372100" cy="657225"/>
          </a:xfrm>
          <a:prstGeom prst="rect"/>
        </p:spPr>
        <p:txBody>
          <a:bodyPr wrap="square" lIns="0" tIns="0" rIns="0" bIns="0">
            <a:normAutofit/>
          </a:bodyPr>
          <a:p>
            <a:pPr>
              <a:lnSpc>
                <a:spcPct val="150000"/>
              </a:lnSpc>
            </a:pPr>
            <a:r>
              <a:rPr lang="zh-CN" sz="1425" b="1">
                <a:solidFill>
                  <a:srgbClr val="E8590C"/>
                </a:solidFill>
                <a:latin typeface="Arial"/>
                <a:ea typeface="Arial"/>
              </a:rPr>
              <a:t>教训：</a:t>
            </a:r>
            <a:r>
              <a:rPr lang="zh-CN" sz="1425">
                <a:solidFill>
                  <a:srgbClr val="343A40"/>
                </a:solidFill>
                <a:latin typeface="Arial"/>
                <a:ea typeface="Arial"/>
              </a:rPr>
              <a:t>未验收区域严禁存放物料；试车方案未经批准不投料；动火与储罐区实行硬隔离。</a:t>
            </a:r>
            <a:endParaRPr/>
          </a:p>
        </p:txBody>
      </p:sp>
      <p:sp>
        <p:nvSpPr>
          <p:cNvPr id="102" name=""/>
          <p:cNvSpPr/>
          <p:nvPr/>
        </p:nvSpPr>
        <p:spPr>
          <a:xfrm rot="0" flipH="0" flipV="0">
            <a:off x="6953250" y="1181100"/>
            <a:ext cx="4572000" cy="4914900"/>
          </a:xfrm>
          <a:prstGeom prst="rect">
            <a:avLst/>
          </a:prstGeom>
          <a:solidFill>
            <a:srgbClr val="F8F9FA"/>
          </a:solidFill>
          <a:ln w="25400">
            <a:solidFill>
              <a:srgbClr val="ADB5BD"/>
            </a:solidFill>
            <a:prstDash val="dash"/>
          </a:ln>
        </p:spPr>
        <p:txBody>
          <a:bodyPr/>
          <a:p/>
        </p:txBody>
      </p:sp>
      <p:sp>
        <p:nvSpPr>
          <p:cNvPr id="103" name="" descr="{&quot;isTemplate&quot;:true,&quot;type&quot;:&quot;text&quot;}"/>
          <p:cNvSpPr txBox="1"/>
          <p:nvPr/>
        </p:nvSpPr>
        <p:spPr>
          <a:xfrm rot="0" flipH="0" flipV="0">
            <a:off x="8982075" y="3143250"/>
            <a:ext cx="523875" cy="457200"/>
          </a:xfrm>
          <a:prstGeom prst="rect"/>
        </p:spPr>
        <p:txBody>
          <a:bodyPr wrap="none" lIns="0" tIns="0" rIns="0" bIns="0"/>
          <a:p>
            <a:pPr>
              <a:lnSpc>
                <a:spcPct val="100000"/>
              </a:lnSpc>
            </a:pPr>
            <a:r>
              <a:rPr sz="3000">
                <a:solidFill>
                  <a:srgbClr val="ADB5BD"/>
                </a:solidFill>
                <a:latin typeface="Arial"/>
                <a:ea typeface="Arial"/>
              </a:rPr>
              <a:t>📷</a:t>
            </a:r>
            <a:endParaRPr/>
          </a:p>
        </p:txBody>
      </p:sp>
      <p:sp>
        <p:nvSpPr>
          <p:cNvPr id="104" name="" descr="{&quot;isTemplate&quot;:true,&quot;type&quot;:&quot;text&quot;}"/>
          <p:cNvSpPr txBox="1"/>
          <p:nvPr/>
        </p:nvSpPr>
        <p:spPr>
          <a:xfrm rot="0" flipH="0" flipV="0">
            <a:off x="8153400" y="3695700"/>
            <a:ext cx="2171700" cy="219075"/>
          </a:xfrm>
          <a:prstGeom prst="rect"/>
        </p:spPr>
        <p:txBody>
          <a:bodyPr wrap="none" lIns="0" tIns="0" rIns="0" bIns="0"/>
          <a:p>
            <a:pPr algn="ctr">
              <a:lnSpc>
                <a:spcPct val="100000"/>
              </a:lnSpc>
            </a:pPr>
            <a:r>
              <a:rPr lang="zh-CN" sz="1425">
                <a:solidFill>
                  <a:srgbClr val="868E96"/>
                </a:solidFill>
                <a:latin typeface="Arial"/>
                <a:ea typeface="Arial"/>
              </a:rPr>
              <a:t>事故现场图片（预留区域）</a:t>
            </a:r>
            <a:endParaRPr/>
          </a:p>
        </p:txBody>
      </p:sp>
      <p:sp>
        <p:nvSpPr>
          <p:cNvPr id="105" name="" descr="{&quot;isTemplate&quot;:true,&quot;type&quot;:&quot;text&quot;}"/>
          <p:cNvSpPr txBox="1"/>
          <p:nvPr/>
        </p:nvSpPr>
        <p:spPr>
          <a:xfrm rot="0" flipH="0" flipV="0">
            <a:off x="8629650" y="3952875"/>
            <a:ext cx="1219200" cy="190500"/>
          </a:xfrm>
          <a:prstGeom prst="rect"/>
        </p:spPr>
        <p:txBody>
          <a:bodyPr wrap="none" lIns="0" tIns="0" rIns="0" bIns="0"/>
          <a:p>
            <a:pPr>
              <a:lnSpc>
                <a:spcPct val="100000"/>
              </a:lnSpc>
            </a:pPr>
            <a:r>
              <a:rPr lang="zh-CN" sz="1200">
                <a:solidFill>
                  <a:srgbClr val="ADB5BD"/>
                </a:solidFill>
                <a:latin typeface="Arial"/>
                <a:ea typeface="Arial"/>
              </a:rPr>
              <a:t>请在此处插入图片</a:t>
            </a:r>
            <a:endParaRPr/>
          </a:p>
        </p:txBody>
      </p:sp>
      <p:sp>
        <p:nvSpPr>
          <p:cNvPr id="106" name="" descr="{&quot;isTemplate&quot;:true,&quot;type&quot;:&quot;text&quot;}"/>
          <p:cNvSpPr txBox="1"/>
          <p:nvPr/>
        </p:nvSpPr>
        <p:spPr>
          <a:xfrm rot="0" flipH="0" flipV="0">
            <a:off x="666750" y="6457950"/>
            <a:ext cx="4057650" cy="152400"/>
          </a:xfrm>
          <a:prstGeom prst="rect"/>
        </p:spPr>
        <p:txBody>
          <a:bodyPr wrap="none" lIns="0" tIns="0" rIns="0" bIns="0"/>
          <a:p>
            <a:pPr>
              <a:lnSpc>
                <a:spcPct val="100000"/>
              </a:lnSpc>
            </a:pPr>
            <a:r>
              <a:rPr lang="zh-CN" sz="975">
                <a:solidFill>
                  <a:srgbClr val="868E96"/>
                </a:solidFill>
                <a:latin typeface="Arial"/>
                <a:ea typeface="Arial"/>
              </a:rPr>
              <a:t>来源：中国化学品安全协会</a:t>
            </a:r>
            <a:r>
              <a:rPr lang="en-US" sz="975">
                <a:solidFill>
                  <a:srgbClr val="868E96"/>
                </a:solidFill>
                <a:latin typeface="Arial"/>
                <a:ea typeface="Arial"/>
              </a:rPr>
              <a:t>"</a:t>
            </a:r>
            <a:r>
              <a:rPr lang="zh-CN" sz="975">
                <a:solidFill>
                  <a:srgbClr val="868E96"/>
                </a:solidFill>
                <a:latin typeface="Arial"/>
                <a:ea typeface="Arial"/>
              </a:rPr>
              <a:t>历史上的今天</a:t>
            </a:r>
            <a:r>
              <a:rPr lang="en-US" sz="975">
                <a:solidFill>
                  <a:srgbClr val="868E96"/>
                </a:solidFill>
                <a:latin typeface="Arial"/>
                <a:ea typeface="Arial"/>
              </a:rPr>
              <a:t>"</a:t>
            </a:r>
            <a:r>
              <a:rPr lang="zh-CN" sz="975">
                <a:solidFill>
                  <a:srgbClr val="868E96"/>
                </a:solidFill>
                <a:latin typeface="Arial"/>
                <a:ea typeface="Arial"/>
              </a:rPr>
              <a:t>、宁东能源化工基地管委会通报</a:t>
            </a:r>
            <a:endParaRPr/>
          </a:p>
        </p:txBody>
      </p:sp>
      <p:sp>
        <p:nvSpPr>
          <p:cNvPr id="107"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13 / 55</a:t>
            </a:r>
            <a:endParaRPr/>
          </a:p>
        </p:txBody>
      </p:sp>
    </p:spTree>
  </p:cSld>
</p:sld>
</file>

<file path=ppt/slides/slide14.xml><?xml version="1.0" encoding="utf-8"?>
<p:sld xmlns:p="http://schemas.openxmlformats.org/presentationml/2006/main" xmlns:a="http://schemas.openxmlformats.org/drawingml/2006/main">
  <p:cSld>
    <p:spTree>
      <p:nvGrpSpPr>
        <p:cNvPr id="108" name="" descr="&lt;Slide style={{ width: 1280, height: 720, background: '#FFFFFF', padding: 0, fontFamily: 'Arial, &quot;Microsoft YaHei&quot;, &quot;PingFang SC&quot;, sans-serif', position: 'relative' }}&gt;&#10;    &lt;Text style={{ position: 'absolute', top: 16, right: 70, fontSize: 14, color: '#868E96' }}&gt;02 · 事故案例&lt;/Text&gt;&#10;    &lt;Box style={{ position: 'absolute', top: 44, left: 70, right: 70 }}&gt;&#10;        &lt;Text style={{ fontSize: 30, fontWeight: 'bold', color: '#0B7285' }}&gt;案例四｜硫化氢+盲目施救：寿光金石生物&quot;10·12&quot;中毒事故（2024年）&lt;/Text&gt;&#10;        &lt;Box style={{ width: '100%', height: 1, background: '#DEE2E6', marginTop: 10 }} /&gt;&#10;    &lt;/Box&gt;&#10;    &lt;Box style={{ position: 'absolute', top: 124, left: 70, bottom: 80, width: 600, flexDirection: 'column' }}&gt;&#10;        &lt;Box style={{ flexDirection: 'row', alignItems: 'baseline', gap: 14 }}&gt;&#10;            &lt;Text style={{ fontSize: 62, fontWeight: 'bold', color: '#C92A2A', lineHeight: 1 }}&gt;7死4伤&lt;/Text&gt;&#10;            &lt;Text style={{ fontSize: 20, color: '#495057' }}&gt;直接损失约1410.8万元&lt;/Text&gt;&#10;        &lt;/Box&gt;&#10;        &lt;Text style={{ fontSize: 20, color: '#343A40', lineHeight: 1.55, marginTop: 12 }}&gt;2024年10月12日13时30分许，山东潍坊寿光市潍坊金石生物科技有限公司3#玉米浆池抽浆作业中，池底残存浆液厌氧腐败产生并积聚大量&lt;span style={{ fontWeight: 'bold' }}&gt;硫化氢&lt;/span&gt;。3名工人未通风、未检测、未佩戴防护装备进入浆池底作业中毒晕倒；随后救援人员未采取防护措施盲目施救，7人相继遇难。&lt;/Text&gt;&#10;        &lt;Box style={{ background: '#F1F3F5', borderLeft: '4px solid #C92A2A', padding: '10px 16px', marginTop: 12 }}&gt;&#10;            &lt;Text style={{ fontSize: 19, color: '#343A40', lineHeight: 1.5 }}&gt;&lt;span style={{ fontWeight: 'bold', color: '#C92A2A' }}&gt;调查认定：&lt;/span&gt;企业已辨识出浆池中毒风险，却在未落实管控措施情况下违章指挥、冒险蛮干——&lt;span style={{ fontWeight: 'bold' }}&gt;知道有风险，仍然干&lt;/span&gt;。&lt;/Text&gt;&#10;        &lt;/Box&gt;&#10;        &lt;Box style={{ background: '#F1F3F5', borderLeft: '4px solid #E8590C', padding: '10px 16px', marginTop: 10 }}&gt;&#10;            &lt;Text style={{ fontSize: 19, color: '#343A40', lineHeight: 1.5 }}&gt;&lt;span style={{ fontWeight: 'bold', color: '#E8590C' }}&gt;追责：&lt;/span&gt;实际控制人等5人被采取刑事强制措施，21名公职人员被建议党纪政务处分。&lt;/Text&gt;&#10;        &lt;/Box&gt;&#10;    &lt;/Box&gt;&#10;    &lt;Box style={{ position: 'absolute', top: 124, right: 70, bottom: 80, width: 480, border: '2px dashed #ADB5BD', background: '#F8F9FA', alignItems: 'center', justifyContent: 'center', flexDirection: 'column' }}&gt;&#10;        &lt;Text style={{ fontSize: 40, color: '#ADB5BD' }}&gt;📷&lt;/Text&gt;&#10;        &lt;Text style={{ fontSize: 19, color: '#868E96', marginTop: 10, textAlign: 'center' }}&gt;事故现场图片（预留区域）&lt;/Text&gt;&#10;        &lt;Text style={{ fontSize: 16, color: '#ADB5BD', marginTop: 4 }}&gt;请在此处插入图片&lt;/Text&gt;&#10;    &lt;/Box&gt;&#10;    &lt;Text style={{ position: 'absolute', left: 70, bottom: 26, fontSize: 13, color: '#868E96' }}&gt;来源：安徽省应急管理厅转载事故调查认定、寿光市应急管理局通报、百度百科（调查报告条目）&lt;/Text&gt;&#10;    &lt;Text style={{ position: 'absolute', right: 70, bottom: 24, fontSize: 14, color: '#868E96' }}&gt;14 / 55&lt;/Text&gt;&#10;&lt;/Slide&gt;&#10;"/>
        <p:cNvGrpSpPr/>
        <p:nvPr/>
      </p:nvGrpSpPr>
      <p:grpSpPr>
        <a:xfrm>
          <a:off x="0" y="0"/>
          <a:ext cx="0" cy="0"/>
          <a:chOff x="0" y="0"/>
          <a:chExt cx="0" cy="0"/>
        </a:xfrm>
      </p:grpSpPr>
      <p:sp>
        <p:nvSpPr>
          <p:cNvPr id="109" name=""/>
          <p:cNvSpPr/>
          <p:nvPr/>
        </p:nvSpPr>
        <p:spPr>
          <a:xfrm rot="0" flipH="0" flipV="0">
            <a:off x="0" y="0"/>
            <a:ext cx="12192000" cy="6858000"/>
          </a:xfrm>
          <a:prstGeom prst="rect">
            <a:avLst/>
          </a:prstGeom>
          <a:solidFill>
            <a:srgbClr val="FFFFFF"/>
          </a:solidFill>
          <a:ln/>
        </p:spPr>
        <p:txBody>
          <a:bodyPr/>
          <a:p/>
        </p:txBody>
      </p:sp>
      <p:sp>
        <p:nvSpPr>
          <p:cNvPr id="110"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02 · </a:t>
            </a:r>
            <a:r>
              <a:rPr lang="zh-CN" sz="1050">
                <a:solidFill>
                  <a:srgbClr val="868E96"/>
                </a:solidFill>
                <a:latin typeface="Arial"/>
                <a:ea typeface="Arial"/>
              </a:rPr>
              <a:t>事故案例</a:t>
            </a:r>
            <a:endParaRPr/>
          </a:p>
        </p:txBody>
      </p:sp>
      <p:sp>
        <p:nvSpPr>
          <p:cNvPr id="111" name="" descr="{&quot;isTemplate&quot;:true,&quot;type&quot;:&quot;text&quot;}"/>
          <p:cNvSpPr txBox="1"/>
          <p:nvPr/>
        </p:nvSpPr>
        <p:spPr>
          <a:xfrm rot="0" flipH="0" flipV="0">
            <a:off x="666750" y="419100"/>
            <a:ext cx="10858500" cy="342900"/>
          </a:xfrm>
          <a:prstGeom prst="rect"/>
        </p:spPr>
        <p:txBody>
          <a:bodyPr wrap="none" lIns="0" tIns="0" rIns="0" bIns="0"/>
          <a:p>
            <a:pPr>
              <a:lnSpc>
                <a:spcPct val="100000"/>
              </a:lnSpc>
            </a:pPr>
            <a:r>
              <a:rPr lang="zh-CN" sz="2250" b="1">
                <a:solidFill>
                  <a:srgbClr val="0B7285"/>
                </a:solidFill>
                <a:latin typeface="Arial"/>
                <a:ea typeface="Arial"/>
              </a:rPr>
              <a:t>案例四｜硫化氢</a:t>
            </a:r>
            <a:r>
              <a:rPr lang="en-US" sz="2250" b="1">
                <a:solidFill>
                  <a:srgbClr val="0B7285"/>
                </a:solidFill>
                <a:latin typeface="Arial"/>
                <a:ea typeface="Arial"/>
              </a:rPr>
              <a:t>+</a:t>
            </a:r>
            <a:r>
              <a:rPr lang="zh-CN" sz="2250" b="1">
                <a:solidFill>
                  <a:srgbClr val="0B7285"/>
                </a:solidFill>
                <a:latin typeface="Arial"/>
                <a:ea typeface="Arial"/>
              </a:rPr>
              <a:t>盲目施救：寿光金石生物</a:t>
            </a:r>
            <a:r>
              <a:rPr lang="en-US" sz="2250" b="1">
                <a:solidFill>
                  <a:srgbClr val="0B7285"/>
                </a:solidFill>
                <a:latin typeface="Arial"/>
                <a:ea typeface="Arial"/>
              </a:rPr>
              <a:t>"10·12"</a:t>
            </a:r>
            <a:r>
              <a:rPr lang="zh-CN" sz="2250" b="1">
                <a:solidFill>
                  <a:srgbClr val="0B7285"/>
                </a:solidFill>
                <a:latin typeface="Arial"/>
                <a:ea typeface="Arial"/>
              </a:rPr>
              <a:t>中毒事故（</a:t>
            </a:r>
            <a:r>
              <a:rPr lang="en-US" sz="2250" b="1">
                <a:solidFill>
                  <a:srgbClr val="0B7285"/>
                </a:solidFill>
                <a:latin typeface="Arial"/>
                <a:ea typeface="Arial"/>
              </a:rPr>
              <a:t>2024</a:t>
            </a:r>
            <a:r>
              <a:rPr lang="zh-CN" sz="2250" b="1">
                <a:solidFill>
                  <a:srgbClr val="0B7285"/>
                </a:solidFill>
                <a:latin typeface="Arial"/>
                <a:ea typeface="Arial"/>
              </a:rPr>
              <a:t>年）</a:t>
            </a:r>
            <a:endParaRPr/>
          </a:p>
        </p:txBody>
      </p:sp>
      <p:sp>
        <p:nvSpPr>
          <p:cNvPr id="112" name=""/>
          <p:cNvSpPr/>
          <p:nvPr/>
        </p:nvSpPr>
        <p:spPr>
          <a:xfrm rot="0" flipH="0" flipV="0">
            <a:off x="666750" y="857250"/>
            <a:ext cx="10858500" cy="9525"/>
          </a:xfrm>
          <a:prstGeom prst="rect">
            <a:avLst/>
          </a:prstGeom>
          <a:solidFill>
            <a:srgbClr val="DEE2E6"/>
          </a:solidFill>
          <a:ln/>
        </p:spPr>
        <p:txBody>
          <a:bodyPr/>
          <a:p/>
        </p:txBody>
      </p:sp>
      <p:sp>
        <p:nvSpPr>
          <p:cNvPr id="113" name="" descr="{&quot;isTemplate&quot;:true,&quot;type&quot;:&quot;text&quot;}"/>
          <p:cNvSpPr txBox="1"/>
          <p:nvPr/>
        </p:nvSpPr>
        <p:spPr>
          <a:xfrm rot="0" flipH="0" flipV="0">
            <a:off x="666750" y="1181100"/>
            <a:ext cx="1838325" cy="714375"/>
          </a:xfrm>
          <a:prstGeom prst="rect"/>
        </p:spPr>
        <p:txBody>
          <a:bodyPr wrap="none" lIns="0" tIns="0" rIns="0" bIns="0"/>
          <a:p>
            <a:pPr>
              <a:lnSpc>
                <a:spcPct val="100000"/>
              </a:lnSpc>
            </a:pPr>
            <a:r>
              <a:rPr lang="en-US" sz="4650" b="1">
                <a:solidFill>
                  <a:srgbClr val="C92A2A"/>
                </a:solidFill>
                <a:latin typeface="Arial"/>
                <a:ea typeface="Arial"/>
              </a:rPr>
              <a:t>7</a:t>
            </a:r>
            <a:r>
              <a:rPr lang="zh-CN" sz="4650" b="1">
                <a:solidFill>
                  <a:srgbClr val="C92A2A"/>
                </a:solidFill>
                <a:latin typeface="Arial"/>
                <a:ea typeface="Arial"/>
              </a:rPr>
              <a:t>死</a:t>
            </a:r>
            <a:r>
              <a:rPr lang="en-US" sz="4650" b="1">
                <a:solidFill>
                  <a:srgbClr val="C92A2A"/>
                </a:solidFill>
                <a:latin typeface="Arial"/>
                <a:ea typeface="Arial"/>
              </a:rPr>
              <a:t>4</a:t>
            </a:r>
            <a:r>
              <a:rPr lang="zh-CN" sz="4650" b="1">
                <a:solidFill>
                  <a:srgbClr val="C92A2A"/>
                </a:solidFill>
                <a:latin typeface="Arial"/>
                <a:ea typeface="Arial"/>
              </a:rPr>
              <a:t>伤</a:t>
            </a:r>
            <a:endParaRPr/>
          </a:p>
        </p:txBody>
      </p:sp>
      <p:sp>
        <p:nvSpPr>
          <p:cNvPr id="114" name="" descr="{&quot;isTemplate&quot;:true,&quot;type&quot;:&quot;text&quot;}"/>
          <p:cNvSpPr txBox="1"/>
          <p:nvPr/>
        </p:nvSpPr>
        <p:spPr>
          <a:xfrm rot="0" flipH="0" flipV="0">
            <a:off x="2638425" y="1181100"/>
            <a:ext cx="1924050" cy="714375"/>
          </a:xfrm>
          <a:prstGeom prst="rect"/>
        </p:spPr>
        <p:txBody>
          <a:bodyPr wrap="none" lIns="0" tIns="0" rIns="0" bIns="0"/>
          <a:p>
            <a:pPr>
              <a:lnSpc>
                <a:spcPct val="100000"/>
              </a:lnSpc>
            </a:pPr>
            <a:r>
              <a:rPr lang="zh-CN" sz="1500">
                <a:solidFill>
                  <a:srgbClr val="495057"/>
                </a:solidFill>
                <a:latin typeface="Arial"/>
                <a:ea typeface="Arial"/>
              </a:rPr>
              <a:t>直接损失约</a:t>
            </a:r>
            <a:r>
              <a:rPr lang="en-US" sz="1500">
                <a:solidFill>
                  <a:srgbClr val="495057"/>
                </a:solidFill>
                <a:latin typeface="Arial"/>
                <a:ea typeface="Arial"/>
              </a:rPr>
              <a:t>1410.8</a:t>
            </a:r>
            <a:r>
              <a:rPr lang="zh-CN" sz="1500">
                <a:solidFill>
                  <a:srgbClr val="495057"/>
                </a:solidFill>
                <a:latin typeface="Arial"/>
                <a:ea typeface="Arial"/>
              </a:rPr>
              <a:t>万元</a:t>
            </a:r>
            <a:endParaRPr/>
          </a:p>
        </p:txBody>
      </p:sp>
      <p:sp>
        <p:nvSpPr>
          <p:cNvPr id="115" name="" descr="{&quot;isTemplate&quot;:true,&quot;type&quot;:&quot;text&quot;}"/>
          <p:cNvSpPr txBox="1"/>
          <p:nvPr/>
        </p:nvSpPr>
        <p:spPr>
          <a:xfrm rot="0" flipH="0" flipV="0">
            <a:off x="666750" y="2009775"/>
            <a:ext cx="5715000" cy="1771650"/>
          </a:xfrm>
          <a:prstGeom prst="rect"/>
        </p:spPr>
        <p:txBody>
          <a:bodyPr wrap="square" lIns="0" tIns="0" rIns="0" bIns="0">
            <a:normAutofit/>
          </a:bodyPr>
          <a:p>
            <a:pPr>
              <a:lnSpc>
                <a:spcPct val="155000"/>
              </a:lnSpc>
            </a:pPr>
            <a:r>
              <a:rPr lang="en-US" sz="1500">
                <a:solidFill>
                  <a:srgbClr val="343A40"/>
                </a:solidFill>
                <a:latin typeface="Arial"/>
                <a:ea typeface="Arial"/>
              </a:rPr>
              <a:t>2024</a:t>
            </a:r>
            <a:r>
              <a:rPr lang="zh-CN" sz="1500">
                <a:solidFill>
                  <a:srgbClr val="343A40"/>
                </a:solidFill>
                <a:latin typeface="Arial"/>
                <a:ea typeface="Arial"/>
              </a:rPr>
              <a:t>年</a:t>
            </a:r>
            <a:r>
              <a:rPr lang="en-US" sz="1500">
                <a:solidFill>
                  <a:srgbClr val="343A40"/>
                </a:solidFill>
                <a:latin typeface="Arial"/>
                <a:ea typeface="Arial"/>
              </a:rPr>
              <a:t>10</a:t>
            </a:r>
            <a:r>
              <a:rPr lang="zh-CN" sz="1500">
                <a:solidFill>
                  <a:srgbClr val="343A40"/>
                </a:solidFill>
                <a:latin typeface="Arial"/>
                <a:ea typeface="Arial"/>
              </a:rPr>
              <a:t>月</a:t>
            </a:r>
            <a:r>
              <a:rPr lang="en-US" sz="1500">
                <a:solidFill>
                  <a:srgbClr val="343A40"/>
                </a:solidFill>
                <a:latin typeface="Arial"/>
                <a:ea typeface="Arial"/>
              </a:rPr>
              <a:t>12</a:t>
            </a:r>
            <a:r>
              <a:rPr lang="zh-CN" sz="1500">
                <a:solidFill>
                  <a:srgbClr val="343A40"/>
                </a:solidFill>
                <a:latin typeface="Arial"/>
                <a:ea typeface="Arial"/>
              </a:rPr>
              <a:t>日</a:t>
            </a:r>
            <a:r>
              <a:rPr lang="en-US" sz="1500">
                <a:solidFill>
                  <a:srgbClr val="343A40"/>
                </a:solidFill>
                <a:latin typeface="Arial"/>
                <a:ea typeface="Arial"/>
              </a:rPr>
              <a:t>13</a:t>
            </a:r>
            <a:r>
              <a:rPr lang="zh-CN" sz="1500">
                <a:solidFill>
                  <a:srgbClr val="343A40"/>
                </a:solidFill>
                <a:latin typeface="Arial"/>
                <a:ea typeface="Arial"/>
              </a:rPr>
              <a:t>时</a:t>
            </a:r>
            <a:r>
              <a:rPr lang="en-US" sz="1500">
                <a:solidFill>
                  <a:srgbClr val="343A40"/>
                </a:solidFill>
                <a:latin typeface="Arial"/>
                <a:ea typeface="Arial"/>
              </a:rPr>
              <a:t>30</a:t>
            </a:r>
            <a:r>
              <a:rPr lang="zh-CN" sz="1500">
                <a:solidFill>
                  <a:srgbClr val="343A40"/>
                </a:solidFill>
                <a:latin typeface="Arial"/>
                <a:ea typeface="Arial"/>
              </a:rPr>
              <a:t>分许，山东潍坊寿光市潍坊金石生物科技有限公司</a:t>
            </a:r>
            <a:r>
              <a:rPr lang="en-US" sz="1500">
                <a:solidFill>
                  <a:srgbClr val="343A40"/>
                </a:solidFill>
                <a:latin typeface="Arial"/>
                <a:ea typeface="Arial"/>
              </a:rPr>
              <a:t>3#</a:t>
            </a:r>
            <a:r>
              <a:rPr lang="zh-CN" sz="1500">
                <a:solidFill>
                  <a:srgbClr val="343A40"/>
                </a:solidFill>
                <a:latin typeface="Arial"/>
                <a:ea typeface="Arial"/>
              </a:rPr>
              <a:t>玉米浆池抽浆作业中，池底残存浆液厌氧腐败产生并积聚大量</a:t>
            </a:r>
            <a:r>
              <a:rPr lang="zh-CN" sz="1500" b="1">
                <a:solidFill>
                  <a:srgbClr val="343A40"/>
                </a:solidFill>
                <a:latin typeface="Arial"/>
                <a:ea typeface="Arial"/>
              </a:rPr>
              <a:t>硫化氢</a:t>
            </a:r>
            <a:r>
              <a:rPr lang="zh-CN" sz="1500">
                <a:solidFill>
                  <a:srgbClr val="343A40"/>
                </a:solidFill>
                <a:latin typeface="Arial"/>
                <a:ea typeface="Arial"/>
              </a:rPr>
              <a:t>。</a:t>
            </a:r>
            <a:r>
              <a:rPr lang="en-US" sz="1500">
                <a:solidFill>
                  <a:srgbClr val="343A40"/>
                </a:solidFill>
                <a:latin typeface="Arial"/>
                <a:ea typeface="Arial"/>
              </a:rPr>
              <a:t>3</a:t>
            </a:r>
            <a:r>
              <a:rPr lang="zh-CN" sz="1500">
                <a:solidFill>
                  <a:srgbClr val="343A40"/>
                </a:solidFill>
                <a:latin typeface="Arial"/>
                <a:ea typeface="Arial"/>
              </a:rPr>
              <a:t>名工人未通风、未检测、未佩戴防护装备进入浆池底作业中毒晕倒；随后救援人员未采取防护措施盲目施救，</a:t>
            </a:r>
            <a:r>
              <a:rPr lang="en-US" sz="1500">
                <a:solidFill>
                  <a:srgbClr val="343A40"/>
                </a:solidFill>
                <a:latin typeface="Arial"/>
                <a:ea typeface="Arial"/>
              </a:rPr>
              <a:t>7</a:t>
            </a:r>
            <a:r>
              <a:rPr lang="zh-CN" sz="1500">
                <a:solidFill>
                  <a:srgbClr val="343A40"/>
                </a:solidFill>
                <a:latin typeface="Arial"/>
                <a:ea typeface="Arial"/>
              </a:rPr>
              <a:t>人相继遇难。</a:t>
            </a:r>
            <a:endParaRPr/>
          </a:p>
        </p:txBody>
      </p:sp>
      <p:sp>
        <p:nvSpPr>
          <p:cNvPr id="116" name=""/>
          <p:cNvSpPr/>
          <p:nvPr/>
        </p:nvSpPr>
        <p:spPr>
          <a:xfrm rot="0" flipH="0" flipV="0">
            <a:off x="704850" y="3895725"/>
            <a:ext cx="5715000" cy="847725"/>
          </a:xfrm>
          <a:prstGeom prst="rect">
            <a:avLst/>
          </a:prstGeom>
          <a:solidFill>
            <a:srgbClr val="F1F3F5"/>
          </a:solidFill>
          <a:ln/>
        </p:spPr>
        <p:txBody>
          <a:bodyPr/>
          <a:p/>
        </p:txBody>
      </p:sp>
      <p:sp>
        <p:nvSpPr>
          <p:cNvPr id="117" name=""/>
          <p:cNvSpPr/>
          <p:nvPr/>
        </p:nvSpPr>
        <p:spPr>
          <a:xfrm rot="0" flipH="0" flipV="0">
            <a:off x="666750" y="3895725"/>
            <a:ext cx="5753100" cy="847725"/>
          </a:xfrm>
          <a:custGeom>
            <a:pathLst>
              <a:path w="604" h="89">
                <a:moveTo>
                  <a:pt x="0" y="0"/>
                </a:moveTo>
                <a:lnTo>
                  <a:pt x="4" y="0"/>
                </a:lnTo>
                <a:lnTo>
                  <a:pt x="4" y="89"/>
                </a:lnTo>
                <a:lnTo>
                  <a:pt x="0" y="89"/>
                </a:lnTo>
                <a:close/>
              </a:path>
            </a:pathLst>
          </a:custGeom>
          <a:solidFill>
            <a:srgbClr val="C92A2A"/>
          </a:solidFill>
          <a:ln/>
        </p:spPr>
        <p:txBody>
          <a:bodyPr/>
          <a:p/>
        </p:txBody>
      </p:sp>
      <p:sp>
        <p:nvSpPr>
          <p:cNvPr id="118" name="" descr="{&quot;isTemplate&quot;:true,&quot;type&quot;:&quot;text&quot;}"/>
          <p:cNvSpPr txBox="1"/>
          <p:nvPr/>
        </p:nvSpPr>
        <p:spPr>
          <a:xfrm rot="0" flipH="0" flipV="0">
            <a:off x="857250" y="3990975"/>
            <a:ext cx="5372100" cy="657225"/>
          </a:xfrm>
          <a:prstGeom prst="rect"/>
        </p:spPr>
        <p:txBody>
          <a:bodyPr wrap="square" lIns="0" tIns="0" rIns="0" bIns="0">
            <a:normAutofit/>
          </a:bodyPr>
          <a:p>
            <a:pPr>
              <a:lnSpc>
                <a:spcPct val="150000"/>
              </a:lnSpc>
            </a:pPr>
            <a:r>
              <a:rPr lang="zh-CN" sz="1425" b="1">
                <a:solidFill>
                  <a:srgbClr val="C92A2A"/>
                </a:solidFill>
                <a:latin typeface="Arial"/>
                <a:ea typeface="Arial"/>
              </a:rPr>
              <a:t>调查认定：</a:t>
            </a:r>
            <a:r>
              <a:rPr lang="zh-CN" sz="1425">
                <a:solidFill>
                  <a:srgbClr val="343A40"/>
                </a:solidFill>
                <a:latin typeface="Arial"/>
                <a:ea typeface="Arial"/>
              </a:rPr>
              <a:t>企业已辨识出浆池中毒风险，却在未落实管控措施情况下违章指挥、冒险蛮干——</a:t>
            </a:r>
            <a:r>
              <a:rPr lang="zh-CN" sz="1425" b="1">
                <a:solidFill>
                  <a:srgbClr val="343A40"/>
                </a:solidFill>
                <a:latin typeface="Arial"/>
                <a:ea typeface="Arial"/>
              </a:rPr>
              <a:t>知道有风险，仍然干</a:t>
            </a:r>
            <a:r>
              <a:rPr lang="zh-CN" sz="1425">
                <a:solidFill>
                  <a:srgbClr val="343A40"/>
                </a:solidFill>
                <a:latin typeface="Arial"/>
                <a:ea typeface="Arial"/>
              </a:rPr>
              <a:t>。</a:t>
            </a:r>
            <a:endParaRPr/>
          </a:p>
        </p:txBody>
      </p:sp>
      <p:sp>
        <p:nvSpPr>
          <p:cNvPr id="119" name=""/>
          <p:cNvSpPr/>
          <p:nvPr/>
        </p:nvSpPr>
        <p:spPr>
          <a:xfrm rot="0" flipH="0" flipV="0">
            <a:off x="704850" y="4838700"/>
            <a:ext cx="5715000" cy="847725"/>
          </a:xfrm>
          <a:prstGeom prst="rect">
            <a:avLst/>
          </a:prstGeom>
          <a:solidFill>
            <a:srgbClr val="F1F3F5"/>
          </a:solidFill>
          <a:ln/>
        </p:spPr>
        <p:txBody>
          <a:bodyPr/>
          <a:p/>
        </p:txBody>
      </p:sp>
      <p:sp>
        <p:nvSpPr>
          <p:cNvPr id="120" name=""/>
          <p:cNvSpPr/>
          <p:nvPr/>
        </p:nvSpPr>
        <p:spPr>
          <a:xfrm rot="0" flipH="0" flipV="0">
            <a:off x="666750" y="4838700"/>
            <a:ext cx="5753100" cy="847725"/>
          </a:xfrm>
          <a:custGeom>
            <a:pathLst>
              <a:path w="604" h="89">
                <a:moveTo>
                  <a:pt x="0" y="0"/>
                </a:moveTo>
                <a:lnTo>
                  <a:pt x="4" y="0"/>
                </a:lnTo>
                <a:lnTo>
                  <a:pt x="4" y="89"/>
                </a:lnTo>
                <a:lnTo>
                  <a:pt x="0" y="89"/>
                </a:lnTo>
                <a:close/>
              </a:path>
            </a:pathLst>
          </a:custGeom>
          <a:solidFill>
            <a:srgbClr val="E8590C"/>
          </a:solidFill>
          <a:ln/>
        </p:spPr>
        <p:txBody>
          <a:bodyPr/>
          <a:p/>
        </p:txBody>
      </p:sp>
      <p:sp>
        <p:nvSpPr>
          <p:cNvPr id="121" name="" descr="{&quot;isTemplate&quot;:true,&quot;type&quot;:&quot;text&quot;}"/>
          <p:cNvSpPr txBox="1"/>
          <p:nvPr/>
        </p:nvSpPr>
        <p:spPr>
          <a:xfrm rot="0" flipH="0" flipV="0">
            <a:off x="857250" y="4933950"/>
            <a:ext cx="5372100" cy="657225"/>
          </a:xfrm>
          <a:prstGeom prst="rect"/>
        </p:spPr>
        <p:txBody>
          <a:bodyPr wrap="square" lIns="0" tIns="0" rIns="0" bIns="0">
            <a:normAutofit/>
          </a:bodyPr>
          <a:p>
            <a:pPr>
              <a:lnSpc>
                <a:spcPct val="150000"/>
              </a:lnSpc>
            </a:pPr>
            <a:r>
              <a:rPr lang="zh-CN" sz="1425" b="1">
                <a:solidFill>
                  <a:srgbClr val="E8590C"/>
                </a:solidFill>
                <a:latin typeface="Arial"/>
                <a:ea typeface="Arial"/>
              </a:rPr>
              <a:t>追责：</a:t>
            </a:r>
            <a:r>
              <a:rPr lang="zh-CN" sz="1425">
                <a:solidFill>
                  <a:srgbClr val="343A40"/>
                </a:solidFill>
                <a:latin typeface="Arial"/>
                <a:ea typeface="Arial"/>
              </a:rPr>
              <a:t>实际控制人等</a:t>
            </a:r>
            <a:r>
              <a:rPr lang="en-US" sz="1425">
                <a:solidFill>
                  <a:srgbClr val="343A40"/>
                </a:solidFill>
                <a:latin typeface="Arial"/>
                <a:ea typeface="Arial"/>
              </a:rPr>
              <a:t>5</a:t>
            </a:r>
            <a:r>
              <a:rPr lang="zh-CN" sz="1425">
                <a:solidFill>
                  <a:srgbClr val="343A40"/>
                </a:solidFill>
                <a:latin typeface="Arial"/>
                <a:ea typeface="Arial"/>
              </a:rPr>
              <a:t>人被采取刑事强制措施，</a:t>
            </a:r>
            <a:r>
              <a:rPr lang="en-US" sz="1425">
                <a:solidFill>
                  <a:srgbClr val="343A40"/>
                </a:solidFill>
                <a:latin typeface="Arial"/>
                <a:ea typeface="Arial"/>
              </a:rPr>
              <a:t>21</a:t>
            </a:r>
            <a:r>
              <a:rPr lang="zh-CN" sz="1425">
                <a:solidFill>
                  <a:srgbClr val="343A40"/>
                </a:solidFill>
                <a:latin typeface="Arial"/>
                <a:ea typeface="Arial"/>
              </a:rPr>
              <a:t>名公职人员被建议党纪政务处分。</a:t>
            </a:r>
            <a:endParaRPr/>
          </a:p>
        </p:txBody>
      </p:sp>
      <p:sp>
        <p:nvSpPr>
          <p:cNvPr id="122" name=""/>
          <p:cNvSpPr/>
          <p:nvPr/>
        </p:nvSpPr>
        <p:spPr>
          <a:xfrm rot="0" flipH="0" flipV="0">
            <a:off x="6953250" y="1181100"/>
            <a:ext cx="4572000" cy="4914900"/>
          </a:xfrm>
          <a:prstGeom prst="rect">
            <a:avLst/>
          </a:prstGeom>
          <a:solidFill>
            <a:srgbClr val="F8F9FA"/>
          </a:solidFill>
          <a:ln w="25400">
            <a:solidFill>
              <a:srgbClr val="ADB5BD"/>
            </a:solidFill>
            <a:prstDash val="dash"/>
          </a:ln>
        </p:spPr>
        <p:txBody>
          <a:bodyPr/>
          <a:p/>
        </p:txBody>
      </p:sp>
      <p:sp>
        <p:nvSpPr>
          <p:cNvPr id="123" name="" descr="{&quot;isTemplate&quot;:true,&quot;type&quot;:&quot;text&quot;}"/>
          <p:cNvSpPr txBox="1"/>
          <p:nvPr/>
        </p:nvSpPr>
        <p:spPr>
          <a:xfrm rot="0" flipH="0" flipV="0">
            <a:off x="8982075" y="3143250"/>
            <a:ext cx="523875" cy="457200"/>
          </a:xfrm>
          <a:prstGeom prst="rect"/>
        </p:spPr>
        <p:txBody>
          <a:bodyPr wrap="none" lIns="0" tIns="0" rIns="0" bIns="0"/>
          <a:p>
            <a:pPr>
              <a:lnSpc>
                <a:spcPct val="100000"/>
              </a:lnSpc>
            </a:pPr>
            <a:r>
              <a:rPr sz="3000">
                <a:solidFill>
                  <a:srgbClr val="ADB5BD"/>
                </a:solidFill>
                <a:latin typeface="Arial"/>
                <a:ea typeface="Arial"/>
              </a:rPr>
              <a:t>📷</a:t>
            </a:r>
            <a:endParaRPr/>
          </a:p>
        </p:txBody>
      </p:sp>
      <p:sp>
        <p:nvSpPr>
          <p:cNvPr id="124" name="" descr="{&quot;isTemplate&quot;:true,&quot;type&quot;:&quot;text&quot;}"/>
          <p:cNvSpPr txBox="1"/>
          <p:nvPr/>
        </p:nvSpPr>
        <p:spPr>
          <a:xfrm rot="0" flipH="0" flipV="0">
            <a:off x="8153400" y="3695700"/>
            <a:ext cx="2171700" cy="219075"/>
          </a:xfrm>
          <a:prstGeom prst="rect"/>
        </p:spPr>
        <p:txBody>
          <a:bodyPr wrap="none" lIns="0" tIns="0" rIns="0" bIns="0"/>
          <a:p>
            <a:pPr algn="ctr">
              <a:lnSpc>
                <a:spcPct val="100000"/>
              </a:lnSpc>
            </a:pPr>
            <a:r>
              <a:rPr lang="zh-CN" sz="1425">
                <a:solidFill>
                  <a:srgbClr val="868E96"/>
                </a:solidFill>
                <a:latin typeface="Arial"/>
                <a:ea typeface="Arial"/>
              </a:rPr>
              <a:t>事故现场图片（预留区域）</a:t>
            </a:r>
            <a:endParaRPr/>
          </a:p>
        </p:txBody>
      </p:sp>
      <p:sp>
        <p:nvSpPr>
          <p:cNvPr id="125" name="" descr="{&quot;isTemplate&quot;:true,&quot;type&quot;:&quot;text&quot;}"/>
          <p:cNvSpPr txBox="1"/>
          <p:nvPr/>
        </p:nvSpPr>
        <p:spPr>
          <a:xfrm rot="0" flipH="0" flipV="0">
            <a:off x="8629650" y="3952875"/>
            <a:ext cx="1219200" cy="190500"/>
          </a:xfrm>
          <a:prstGeom prst="rect"/>
        </p:spPr>
        <p:txBody>
          <a:bodyPr wrap="none" lIns="0" tIns="0" rIns="0" bIns="0"/>
          <a:p>
            <a:pPr>
              <a:lnSpc>
                <a:spcPct val="100000"/>
              </a:lnSpc>
            </a:pPr>
            <a:r>
              <a:rPr lang="zh-CN" sz="1200">
                <a:solidFill>
                  <a:srgbClr val="ADB5BD"/>
                </a:solidFill>
                <a:latin typeface="Arial"/>
                <a:ea typeface="Arial"/>
              </a:rPr>
              <a:t>请在此处插入图片</a:t>
            </a:r>
            <a:endParaRPr/>
          </a:p>
        </p:txBody>
      </p:sp>
      <p:sp>
        <p:nvSpPr>
          <p:cNvPr id="126" name="" descr="{&quot;isTemplate&quot;:true,&quot;type&quot;:&quot;text&quot;}"/>
          <p:cNvSpPr txBox="1"/>
          <p:nvPr/>
        </p:nvSpPr>
        <p:spPr>
          <a:xfrm rot="0" flipH="0" flipV="0">
            <a:off x="666750" y="6457950"/>
            <a:ext cx="5324475" cy="152400"/>
          </a:xfrm>
          <a:prstGeom prst="rect"/>
        </p:spPr>
        <p:txBody>
          <a:bodyPr wrap="none" lIns="0" tIns="0" rIns="0" bIns="0"/>
          <a:p>
            <a:pPr>
              <a:lnSpc>
                <a:spcPct val="100000"/>
              </a:lnSpc>
            </a:pPr>
            <a:r>
              <a:rPr lang="zh-CN" sz="975">
                <a:solidFill>
                  <a:srgbClr val="868E96"/>
                </a:solidFill>
                <a:latin typeface="Arial"/>
                <a:ea typeface="Arial"/>
              </a:rPr>
              <a:t>来源：安徽省应急管理厅转载事故调查认定、寿光市应急管理局通报、百度百科（调查报告条目）</a:t>
            </a:r>
            <a:endParaRPr/>
          </a:p>
        </p:txBody>
      </p:sp>
      <p:sp>
        <p:nvSpPr>
          <p:cNvPr id="127"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14 / 55</a:t>
            </a:r>
            <a:endParaRPr/>
          </a:p>
        </p:txBody>
      </p:sp>
    </p:spTree>
  </p:cSld>
</p:sld>
</file>

<file path=ppt/slides/slide15.xml><?xml version="1.0" encoding="utf-8"?>
<p:sld xmlns:p="http://schemas.openxmlformats.org/presentationml/2006/main" xmlns:a="http://schemas.openxmlformats.org/drawingml/2006/main">
  <p:cSld>
    <p:spTree>
      <p:nvGrpSpPr>
        <p:cNvPr id="128" name="" descr="&lt;Slide style={{ width: 1280, height: 720, background: '#FFFFFF', padding: 0, fontFamily: 'Arial, &quot;Microsoft YaHei&quot;, &quot;PingFang SC&quot;, sans-serif', position: 'relative' }}&gt;&#10;    &lt;Text style={{ position: 'absolute', top: 16, right: 70, fontSize: 14, color: '#868E96' }}&gt;02 · 事故案例&lt;/Text&gt;&#10;    &lt;Box style={{ position: 'absolute', top: 44, left: 70, right: 70 }}&gt;&#10;        &lt;Text style={{ fontSize: 30, fontWeight: 'bold', color: '#0B7285' }}&gt;案例复盘｜寿光&quot;10·12&quot;：一条完整的&quot;违章—施救&quot;死亡链&lt;/Text&gt;&#10;        &lt;Box style={{ width: '100%', height: 1, background: '#DEE2E6', marginTop: 10 }} /&gt;&#10;    &lt;/Box&gt;&#10;    &lt;Box style={{ position: 'absolute', top: 126, left: 70, right: 70, bottom: 150, flexDirection: 'column', gap: 12 }}&gt;&#10;        {[&#10;            ['第1环 · 风险已辨识', '企业明知玉米浆池厌氧发酵会产生硫化氢，风险台账上有记录——但管控措施停留在纸面。'],&#10;            ['第2环 · 违章指挥', '负责人安排抽浆换膜作业，未通风、未检测、未办受限空间作业票、未佩戴防护装备。'],&#10;            ['第3环 · 冒险作业', '3名工人进入池底抽取残液，硫化氢逸出扩散，先后中毒晕倒（硫化氢浓度高时可&quot;一击倒地&quot;）。'],&#10;            ['第4环 · 盲目施救', '池边1人未防护入池施救即晕倒；负责人带6人赶来，又有3人未防护入池——4条命填进了同一个池子。'],&#10;        ].map((it) =&gt; (&#10;            &lt;Box key={it[0]} style={{ flex: 1, background: '#F1F3F5', borderLeft: '4px solid #C92A2A', padding: '8px 18px', flexDirection: 'column', justifyContent: 'center' }}&gt;&#10;                &lt;Text style={{ fontSize: 20, fontWeight: 'bold', color: '#C92A2A' }}&gt;{it[0]}&lt;/Text&gt;&#10;                &lt;Text style={{ fontSize: 18, color: '#343A40', lineHeight: 1.5, marginTop: 4 }}&gt;{it[1]}&lt;/Text&gt;&#10;            &lt;/Box&gt;&#10;        ))}&#10;    &lt;/Box&gt;&#10;    &lt;Box style={{ position: 'absolute', left: 70, right: 70, bottom: 34, background: '#F1F3F5', borderLeft: '4px solid #2B8A3E', padding: '12px 20px' }}&gt;&#10;        &lt;Text style={{ fontSize: 20, color: '#343A40' }}&gt;&lt;span style={{ fontWeight: 'bold', color: '#2B8A3E' }}&gt;保命结论：&lt;/span&gt;硫化氢超过1000ppm可数秒致人昏迷——遇到有人在池、井、釜、槽内倒下，&lt;span style={{ fontWeight: 'bold', color: '#C92A2A' }}&gt;不佩戴隔绝式呼吸器绝不进入&lt;/span&gt;，第一时间呼救、报警、通风。&lt;/Text&gt;&#10;    &lt;/Box&gt;&#10;    &lt;Text style={{ position: 'absolute', right: 70, bottom: 24, fontSize: 14, color: '#868E96' }}&gt;15 / 55&lt;/Text&gt;&#10;&lt;/Slide&gt;&#10;"/>
        <p:cNvGrpSpPr/>
        <p:nvPr/>
      </p:nvGrpSpPr>
      <p:grpSpPr>
        <a:xfrm>
          <a:off x="0" y="0"/>
          <a:ext cx="0" cy="0"/>
          <a:chOff x="0" y="0"/>
          <a:chExt cx="0" cy="0"/>
        </a:xfrm>
      </p:grpSpPr>
      <p:sp>
        <p:nvSpPr>
          <p:cNvPr id="129" name=""/>
          <p:cNvSpPr/>
          <p:nvPr/>
        </p:nvSpPr>
        <p:spPr>
          <a:xfrm rot="0" flipH="0" flipV="0">
            <a:off x="0" y="0"/>
            <a:ext cx="12192000" cy="6858000"/>
          </a:xfrm>
          <a:prstGeom prst="rect">
            <a:avLst/>
          </a:prstGeom>
          <a:solidFill>
            <a:srgbClr val="FFFFFF"/>
          </a:solidFill>
          <a:ln/>
        </p:spPr>
        <p:txBody>
          <a:bodyPr/>
          <a:p/>
        </p:txBody>
      </p:sp>
      <p:sp>
        <p:nvSpPr>
          <p:cNvPr id="130"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02 · </a:t>
            </a:r>
            <a:r>
              <a:rPr lang="zh-CN" sz="1050">
                <a:solidFill>
                  <a:srgbClr val="868E96"/>
                </a:solidFill>
                <a:latin typeface="Arial"/>
                <a:ea typeface="Arial"/>
              </a:rPr>
              <a:t>事故案例</a:t>
            </a:r>
            <a:endParaRPr/>
          </a:p>
        </p:txBody>
      </p:sp>
      <p:sp>
        <p:nvSpPr>
          <p:cNvPr id="131" name="" descr="{&quot;isTemplate&quot;:true,&quot;type&quot;:&quot;text&quot;}"/>
          <p:cNvSpPr txBox="1"/>
          <p:nvPr/>
        </p:nvSpPr>
        <p:spPr>
          <a:xfrm rot="0" flipH="0" flipV="0">
            <a:off x="666750" y="419100"/>
            <a:ext cx="10858500" cy="342900"/>
          </a:xfrm>
          <a:prstGeom prst="rect"/>
        </p:spPr>
        <p:txBody>
          <a:bodyPr wrap="none" lIns="0" tIns="0" rIns="0" bIns="0"/>
          <a:p>
            <a:pPr>
              <a:lnSpc>
                <a:spcPct val="100000"/>
              </a:lnSpc>
            </a:pPr>
            <a:r>
              <a:rPr lang="zh-CN" sz="2250" b="1">
                <a:solidFill>
                  <a:srgbClr val="0B7285"/>
                </a:solidFill>
                <a:latin typeface="Arial"/>
                <a:ea typeface="Arial"/>
              </a:rPr>
              <a:t>案例复盘｜寿光</a:t>
            </a:r>
            <a:r>
              <a:rPr lang="en-US" sz="2250" b="1">
                <a:solidFill>
                  <a:srgbClr val="0B7285"/>
                </a:solidFill>
                <a:latin typeface="Arial"/>
                <a:ea typeface="Arial"/>
              </a:rPr>
              <a:t>"10·12"</a:t>
            </a:r>
            <a:r>
              <a:rPr lang="zh-CN" sz="2250" b="1">
                <a:solidFill>
                  <a:srgbClr val="0B7285"/>
                </a:solidFill>
                <a:latin typeface="Arial"/>
                <a:ea typeface="Arial"/>
              </a:rPr>
              <a:t>：一条完整的</a:t>
            </a:r>
            <a:r>
              <a:rPr lang="en-US" sz="2250" b="1">
                <a:solidFill>
                  <a:srgbClr val="0B7285"/>
                </a:solidFill>
                <a:latin typeface="Arial"/>
                <a:ea typeface="Arial"/>
              </a:rPr>
              <a:t>"</a:t>
            </a:r>
            <a:r>
              <a:rPr lang="zh-CN" sz="2250" b="1">
                <a:solidFill>
                  <a:srgbClr val="0B7285"/>
                </a:solidFill>
                <a:latin typeface="Arial"/>
                <a:ea typeface="Arial"/>
              </a:rPr>
              <a:t>违章—施救</a:t>
            </a:r>
            <a:r>
              <a:rPr lang="en-US" sz="2250" b="1">
                <a:solidFill>
                  <a:srgbClr val="0B7285"/>
                </a:solidFill>
                <a:latin typeface="Arial"/>
                <a:ea typeface="Arial"/>
              </a:rPr>
              <a:t>"</a:t>
            </a:r>
            <a:r>
              <a:rPr lang="zh-CN" sz="2250" b="1">
                <a:solidFill>
                  <a:srgbClr val="0B7285"/>
                </a:solidFill>
                <a:latin typeface="Arial"/>
                <a:ea typeface="Arial"/>
              </a:rPr>
              <a:t>死亡链</a:t>
            </a:r>
            <a:endParaRPr/>
          </a:p>
        </p:txBody>
      </p:sp>
      <p:sp>
        <p:nvSpPr>
          <p:cNvPr id="132" name=""/>
          <p:cNvSpPr/>
          <p:nvPr/>
        </p:nvSpPr>
        <p:spPr>
          <a:xfrm rot="0" flipH="0" flipV="0">
            <a:off x="666750" y="857250"/>
            <a:ext cx="10858500" cy="9525"/>
          </a:xfrm>
          <a:prstGeom prst="rect">
            <a:avLst/>
          </a:prstGeom>
          <a:solidFill>
            <a:srgbClr val="DEE2E6"/>
          </a:solidFill>
          <a:ln/>
        </p:spPr>
        <p:txBody>
          <a:bodyPr/>
          <a:p/>
        </p:txBody>
      </p:sp>
      <p:sp>
        <p:nvSpPr>
          <p:cNvPr id="133" name=""/>
          <p:cNvSpPr/>
          <p:nvPr/>
        </p:nvSpPr>
        <p:spPr>
          <a:xfrm rot="0" flipH="0" flipV="0">
            <a:off x="704850" y="1200150"/>
            <a:ext cx="10858500" cy="971550"/>
          </a:xfrm>
          <a:prstGeom prst="rect">
            <a:avLst/>
          </a:prstGeom>
          <a:solidFill>
            <a:srgbClr val="F1F3F5"/>
          </a:solidFill>
          <a:ln/>
        </p:spPr>
        <p:txBody>
          <a:bodyPr/>
          <a:p/>
        </p:txBody>
      </p:sp>
      <p:sp>
        <p:nvSpPr>
          <p:cNvPr id="134" name=""/>
          <p:cNvSpPr/>
          <p:nvPr/>
        </p:nvSpPr>
        <p:spPr>
          <a:xfrm rot="0" flipH="0" flipV="0">
            <a:off x="666750" y="1200150"/>
            <a:ext cx="10896600" cy="971550"/>
          </a:xfrm>
          <a:custGeom>
            <a:pathLst>
              <a:path w="1144" h="102">
                <a:moveTo>
                  <a:pt x="0" y="0"/>
                </a:moveTo>
                <a:lnTo>
                  <a:pt x="4" y="0"/>
                </a:lnTo>
                <a:lnTo>
                  <a:pt x="4" y="102"/>
                </a:lnTo>
                <a:lnTo>
                  <a:pt x="0" y="102"/>
                </a:lnTo>
                <a:close/>
              </a:path>
            </a:pathLst>
          </a:custGeom>
          <a:solidFill>
            <a:srgbClr val="C92A2A"/>
          </a:solidFill>
          <a:ln/>
        </p:spPr>
        <p:txBody>
          <a:bodyPr/>
          <a:p/>
        </p:txBody>
      </p:sp>
      <p:sp>
        <p:nvSpPr>
          <p:cNvPr id="135" name="" descr="{&quot;isTemplate&quot;:true,&quot;type&quot;:&quot;text&quot;}"/>
          <p:cNvSpPr txBox="1"/>
          <p:nvPr/>
        </p:nvSpPr>
        <p:spPr>
          <a:xfrm rot="0" flipH="0" flipV="0">
            <a:off x="876300" y="1400175"/>
            <a:ext cx="10477500" cy="228600"/>
          </a:xfrm>
          <a:prstGeom prst="rect"/>
        </p:spPr>
        <p:txBody>
          <a:bodyPr wrap="none" lIns="0" tIns="0" rIns="0" bIns="0"/>
          <a:p>
            <a:pPr>
              <a:lnSpc>
                <a:spcPct val="100000"/>
              </a:lnSpc>
            </a:pPr>
            <a:r>
              <a:rPr lang="zh-CN" sz="1500" b="1">
                <a:solidFill>
                  <a:srgbClr val="C92A2A"/>
                </a:solidFill>
                <a:latin typeface="Arial"/>
                <a:ea typeface="Arial"/>
              </a:rPr>
              <a:t>第</a:t>
            </a:r>
            <a:r>
              <a:rPr lang="en-US" sz="1500" b="1">
                <a:solidFill>
                  <a:srgbClr val="C92A2A"/>
                </a:solidFill>
                <a:latin typeface="Arial"/>
                <a:ea typeface="Arial"/>
              </a:rPr>
              <a:t>1</a:t>
            </a:r>
            <a:r>
              <a:rPr lang="zh-CN" sz="1500" b="1">
                <a:solidFill>
                  <a:srgbClr val="C92A2A"/>
                </a:solidFill>
                <a:latin typeface="Arial"/>
                <a:ea typeface="Arial"/>
              </a:rPr>
              <a:t>环</a:t>
            </a:r>
            <a:r>
              <a:rPr lang="en-US" sz="1500" b="1">
                <a:solidFill>
                  <a:srgbClr val="C92A2A"/>
                </a:solidFill>
                <a:latin typeface="Arial"/>
                <a:ea typeface="Arial"/>
              </a:rPr>
              <a:t xml:space="preserve"> · </a:t>
            </a:r>
            <a:r>
              <a:rPr lang="zh-CN" sz="1500" b="1">
                <a:solidFill>
                  <a:srgbClr val="C92A2A"/>
                </a:solidFill>
                <a:latin typeface="Arial"/>
                <a:ea typeface="Arial"/>
              </a:rPr>
              <a:t>风险已辨识</a:t>
            </a:r>
            <a:endParaRPr/>
          </a:p>
        </p:txBody>
      </p:sp>
      <p:sp>
        <p:nvSpPr>
          <p:cNvPr id="136" name="" descr="{&quot;isTemplate&quot;:true,&quot;type&quot;:&quot;text&quot;}"/>
          <p:cNvSpPr txBox="1"/>
          <p:nvPr/>
        </p:nvSpPr>
        <p:spPr>
          <a:xfrm rot="0" flipH="0" flipV="0">
            <a:off x="876300" y="1666875"/>
            <a:ext cx="10477500" cy="314325"/>
          </a:xfrm>
          <a:prstGeom prst="rect"/>
        </p:spPr>
        <p:txBody>
          <a:bodyPr wrap="none" lIns="0" tIns="0" rIns="0" bIns="0"/>
          <a:p>
            <a:pPr>
              <a:lnSpc>
                <a:spcPct val="150000"/>
              </a:lnSpc>
            </a:pPr>
            <a:r>
              <a:rPr lang="zh-CN" sz="1350">
                <a:solidFill>
                  <a:srgbClr val="343A40"/>
                </a:solidFill>
                <a:latin typeface="Arial"/>
                <a:ea typeface="Arial"/>
              </a:rPr>
              <a:t>企业明知玉米浆池厌氧发酵会产生硫化氢，风险台账上有记录——但管控措施停留在纸面。</a:t>
            </a:r>
            <a:endParaRPr/>
          </a:p>
        </p:txBody>
      </p:sp>
      <p:sp>
        <p:nvSpPr>
          <p:cNvPr id="137" name=""/>
          <p:cNvSpPr/>
          <p:nvPr/>
        </p:nvSpPr>
        <p:spPr>
          <a:xfrm rot="0" flipH="0" flipV="0">
            <a:off x="704850" y="2286000"/>
            <a:ext cx="10858500" cy="971550"/>
          </a:xfrm>
          <a:prstGeom prst="rect">
            <a:avLst/>
          </a:prstGeom>
          <a:solidFill>
            <a:srgbClr val="F1F3F5"/>
          </a:solidFill>
          <a:ln/>
        </p:spPr>
        <p:txBody>
          <a:bodyPr/>
          <a:p/>
        </p:txBody>
      </p:sp>
      <p:sp>
        <p:nvSpPr>
          <p:cNvPr id="138" name=""/>
          <p:cNvSpPr/>
          <p:nvPr/>
        </p:nvSpPr>
        <p:spPr>
          <a:xfrm rot="0" flipH="0" flipV="0">
            <a:off x="666750" y="2286000"/>
            <a:ext cx="10896600" cy="971550"/>
          </a:xfrm>
          <a:custGeom>
            <a:pathLst>
              <a:path w="1144" h="102">
                <a:moveTo>
                  <a:pt x="0" y="0"/>
                </a:moveTo>
                <a:lnTo>
                  <a:pt x="4" y="0"/>
                </a:lnTo>
                <a:lnTo>
                  <a:pt x="4" y="102"/>
                </a:lnTo>
                <a:lnTo>
                  <a:pt x="0" y="102"/>
                </a:lnTo>
                <a:close/>
              </a:path>
            </a:pathLst>
          </a:custGeom>
          <a:solidFill>
            <a:srgbClr val="C92A2A"/>
          </a:solidFill>
          <a:ln/>
        </p:spPr>
        <p:txBody>
          <a:bodyPr/>
          <a:p/>
        </p:txBody>
      </p:sp>
      <p:sp>
        <p:nvSpPr>
          <p:cNvPr id="139" name="" descr="{&quot;isTemplate&quot;:true,&quot;type&quot;:&quot;text&quot;}"/>
          <p:cNvSpPr txBox="1"/>
          <p:nvPr/>
        </p:nvSpPr>
        <p:spPr>
          <a:xfrm rot="0" flipH="0" flipV="0">
            <a:off x="876300" y="2486025"/>
            <a:ext cx="10477500" cy="228600"/>
          </a:xfrm>
          <a:prstGeom prst="rect"/>
        </p:spPr>
        <p:txBody>
          <a:bodyPr wrap="none" lIns="0" tIns="0" rIns="0" bIns="0"/>
          <a:p>
            <a:pPr>
              <a:lnSpc>
                <a:spcPct val="100000"/>
              </a:lnSpc>
            </a:pPr>
            <a:r>
              <a:rPr lang="zh-CN" sz="1500" b="1">
                <a:solidFill>
                  <a:srgbClr val="C92A2A"/>
                </a:solidFill>
                <a:latin typeface="Arial"/>
                <a:ea typeface="Arial"/>
              </a:rPr>
              <a:t>第</a:t>
            </a:r>
            <a:r>
              <a:rPr lang="en-US" sz="1500" b="1">
                <a:solidFill>
                  <a:srgbClr val="C92A2A"/>
                </a:solidFill>
                <a:latin typeface="Arial"/>
                <a:ea typeface="Arial"/>
              </a:rPr>
              <a:t>2</a:t>
            </a:r>
            <a:r>
              <a:rPr lang="zh-CN" sz="1500" b="1">
                <a:solidFill>
                  <a:srgbClr val="C92A2A"/>
                </a:solidFill>
                <a:latin typeface="Arial"/>
                <a:ea typeface="Arial"/>
              </a:rPr>
              <a:t>环</a:t>
            </a:r>
            <a:r>
              <a:rPr lang="en-US" sz="1500" b="1">
                <a:solidFill>
                  <a:srgbClr val="C92A2A"/>
                </a:solidFill>
                <a:latin typeface="Arial"/>
                <a:ea typeface="Arial"/>
              </a:rPr>
              <a:t xml:space="preserve"> · </a:t>
            </a:r>
            <a:r>
              <a:rPr lang="zh-CN" sz="1500" b="1">
                <a:solidFill>
                  <a:srgbClr val="C92A2A"/>
                </a:solidFill>
                <a:latin typeface="Arial"/>
                <a:ea typeface="Arial"/>
              </a:rPr>
              <a:t>违章指挥</a:t>
            </a:r>
            <a:endParaRPr/>
          </a:p>
        </p:txBody>
      </p:sp>
      <p:sp>
        <p:nvSpPr>
          <p:cNvPr id="140" name="" descr="{&quot;isTemplate&quot;:true,&quot;type&quot;:&quot;text&quot;}"/>
          <p:cNvSpPr txBox="1"/>
          <p:nvPr/>
        </p:nvSpPr>
        <p:spPr>
          <a:xfrm rot="0" flipH="0" flipV="0">
            <a:off x="876300" y="2752725"/>
            <a:ext cx="10477500" cy="314325"/>
          </a:xfrm>
          <a:prstGeom prst="rect"/>
        </p:spPr>
        <p:txBody>
          <a:bodyPr wrap="none" lIns="0" tIns="0" rIns="0" bIns="0"/>
          <a:p>
            <a:pPr>
              <a:lnSpc>
                <a:spcPct val="150000"/>
              </a:lnSpc>
            </a:pPr>
            <a:r>
              <a:rPr lang="zh-CN" sz="1350">
                <a:solidFill>
                  <a:srgbClr val="343A40"/>
                </a:solidFill>
                <a:latin typeface="Arial"/>
                <a:ea typeface="Arial"/>
              </a:rPr>
              <a:t>负责人安排抽浆换膜作业，未通风、未检测、未办受限空间作业票、未佩戴防护装备。</a:t>
            </a:r>
            <a:endParaRPr/>
          </a:p>
        </p:txBody>
      </p:sp>
      <p:sp>
        <p:nvSpPr>
          <p:cNvPr id="141" name=""/>
          <p:cNvSpPr/>
          <p:nvPr/>
        </p:nvSpPr>
        <p:spPr>
          <a:xfrm rot="0" flipH="0" flipV="0">
            <a:off x="704850" y="3371850"/>
            <a:ext cx="10858500" cy="971550"/>
          </a:xfrm>
          <a:prstGeom prst="rect">
            <a:avLst/>
          </a:prstGeom>
          <a:solidFill>
            <a:srgbClr val="F1F3F5"/>
          </a:solidFill>
          <a:ln/>
        </p:spPr>
        <p:txBody>
          <a:bodyPr/>
          <a:p/>
        </p:txBody>
      </p:sp>
      <p:sp>
        <p:nvSpPr>
          <p:cNvPr id="142" name=""/>
          <p:cNvSpPr/>
          <p:nvPr/>
        </p:nvSpPr>
        <p:spPr>
          <a:xfrm rot="0" flipH="0" flipV="0">
            <a:off x="666750" y="3371850"/>
            <a:ext cx="10896600" cy="971550"/>
          </a:xfrm>
          <a:custGeom>
            <a:pathLst>
              <a:path w="1144" h="102">
                <a:moveTo>
                  <a:pt x="0" y="0"/>
                </a:moveTo>
                <a:lnTo>
                  <a:pt x="4" y="0"/>
                </a:lnTo>
                <a:lnTo>
                  <a:pt x="4" y="102"/>
                </a:lnTo>
                <a:lnTo>
                  <a:pt x="0" y="102"/>
                </a:lnTo>
                <a:close/>
              </a:path>
            </a:pathLst>
          </a:custGeom>
          <a:solidFill>
            <a:srgbClr val="C92A2A"/>
          </a:solidFill>
          <a:ln/>
        </p:spPr>
        <p:txBody>
          <a:bodyPr/>
          <a:p/>
        </p:txBody>
      </p:sp>
      <p:sp>
        <p:nvSpPr>
          <p:cNvPr id="143" name="" descr="{&quot;isTemplate&quot;:true,&quot;type&quot;:&quot;text&quot;}"/>
          <p:cNvSpPr txBox="1"/>
          <p:nvPr/>
        </p:nvSpPr>
        <p:spPr>
          <a:xfrm rot="0" flipH="0" flipV="0">
            <a:off x="876300" y="3571875"/>
            <a:ext cx="10477500" cy="228600"/>
          </a:xfrm>
          <a:prstGeom prst="rect"/>
        </p:spPr>
        <p:txBody>
          <a:bodyPr wrap="none" lIns="0" tIns="0" rIns="0" bIns="0"/>
          <a:p>
            <a:pPr>
              <a:lnSpc>
                <a:spcPct val="100000"/>
              </a:lnSpc>
            </a:pPr>
            <a:r>
              <a:rPr lang="zh-CN" sz="1500" b="1">
                <a:solidFill>
                  <a:srgbClr val="C92A2A"/>
                </a:solidFill>
                <a:latin typeface="Arial"/>
                <a:ea typeface="Arial"/>
              </a:rPr>
              <a:t>第</a:t>
            </a:r>
            <a:r>
              <a:rPr lang="en-US" sz="1500" b="1">
                <a:solidFill>
                  <a:srgbClr val="C92A2A"/>
                </a:solidFill>
                <a:latin typeface="Arial"/>
                <a:ea typeface="Arial"/>
              </a:rPr>
              <a:t>3</a:t>
            </a:r>
            <a:r>
              <a:rPr lang="zh-CN" sz="1500" b="1">
                <a:solidFill>
                  <a:srgbClr val="C92A2A"/>
                </a:solidFill>
                <a:latin typeface="Arial"/>
                <a:ea typeface="Arial"/>
              </a:rPr>
              <a:t>环</a:t>
            </a:r>
            <a:r>
              <a:rPr lang="en-US" sz="1500" b="1">
                <a:solidFill>
                  <a:srgbClr val="C92A2A"/>
                </a:solidFill>
                <a:latin typeface="Arial"/>
                <a:ea typeface="Arial"/>
              </a:rPr>
              <a:t xml:space="preserve"> · </a:t>
            </a:r>
            <a:r>
              <a:rPr lang="zh-CN" sz="1500" b="1">
                <a:solidFill>
                  <a:srgbClr val="C92A2A"/>
                </a:solidFill>
                <a:latin typeface="Arial"/>
                <a:ea typeface="Arial"/>
              </a:rPr>
              <a:t>冒险作业</a:t>
            </a:r>
            <a:endParaRPr/>
          </a:p>
        </p:txBody>
      </p:sp>
      <p:sp>
        <p:nvSpPr>
          <p:cNvPr id="144" name="" descr="{&quot;isTemplate&quot;:true,&quot;type&quot;:&quot;text&quot;}"/>
          <p:cNvSpPr txBox="1"/>
          <p:nvPr/>
        </p:nvSpPr>
        <p:spPr>
          <a:xfrm rot="0" flipH="0" flipV="0">
            <a:off x="876300" y="3838575"/>
            <a:ext cx="10477500" cy="314325"/>
          </a:xfrm>
          <a:prstGeom prst="rect"/>
        </p:spPr>
        <p:txBody>
          <a:bodyPr wrap="none" lIns="0" tIns="0" rIns="0" bIns="0"/>
          <a:p>
            <a:pPr>
              <a:lnSpc>
                <a:spcPct val="150000"/>
              </a:lnSpc>
            </a:pPr>
            <a:r>
              <a:rPr lang="en-US" sz="1350">
                <a:solidFill>
                  <a:srgbClr val="343A40"/>
                </a:solidFill>
                <a:latin typeface="Arial"/>
                <a:ea typeface="Arial"/>
              </a:rPr>
              <a:t>3</a:t>
            </a:r>
            <a:r>
              <a:rPr lang="zh-CN" sz="1350">
                <a:solidFill>
                  <a:srgbClr val="343A40"/>
                </a:solidFill>
                <a:latin typeface="Arial"/>
                <a:ea typeface="Arial"/>
              </a:rPr>
              <a:t>名工人进入池底抽取残液，硫化氢逸出扩散，先后中毒晕倒（硫化氢浓度高时可</a:t>
            </a:r>
            <a:r>
              <a:rPr lang="en-US" sz="1350">
                <a:solidFill>
                  <a:srgbClr val="343A40"/>
                </a:solidFill>
                <a:latin typeface="Arial"/>
                <a:ea typeface="Arial"/>
              </a:rPr>
              <a:t>"</a:t>
            </a:r>
            <a:r>
              <a:rPr lang="zh-CN" sz="1350">
                <a:solidFill>
                  <a:srgbClr val="343A40"/>
                </a:solidFill>
                <a:latin typeface="Arial"/>
                <a:ea typeface="Arial"/>
              </a:rPr>
              <a:t>一击倒地</a:t>
            </a:r>
            <a:r>
              <a:rPr lang="en-US" sz="1350">
                <a:solidFill>
                  <a:srgbClr val="343A40"/>
                </a:solidFill>
                <a:latin typeface="Arial"/>
                <a:ea typeface="Arial"/>
              </a:rPr>
              <a:t>"</a:t>
            </a:r>
            <a:r>
              <a:rPr lang="zh-CN" sz="1350">
                <a:solidFill>
                  <a:srgbClr val="343A40"/>
                </a:solidFill>
                <a:latin typeface="Arial"/>
                <a:ea typeface="Arial"/>
              </a:rPr>
              <a:t>）。</a:t>
            </a:r>
            <a:endParaRPr/>
          </a:p>
        </p:txBody>
      </p:sp>
      <p:sp>
        <p:nvSpPr>
          <p:cNvPr id="145" name=""/>
          <p:cNvSpPr/>
          <p:nvPr/>
        </p:nvSpPr>
        <p:spPr>
          <a:xfrm rot="0" flipH="0" flipV="0">
            <a:off x="704850" y="4457700"/>
            <a:ext cx="10858500" cy="971550"/>
          </a:xfrm>
          <a:prstGeom prst="rect">
            <a:avLst/>
          </a:prstGeom>
          <a:solidFill>
            <a:srgbClr val="F1F3F5"/>
          </a:solidFill>
          <a:ln/>
        </p:spPr>
        <p:txBody>
          <a:bodyPr/>
          <a:p/>
        </p:txBody>
      </p:sp>
      <p:sp>
        <p:nvSpPr>
          <p:cNvPr id="146" name=""/>
          <p:cNvSpPr/>
          <p:nvPr/>
        </p:nvSpPr>
        <p:spPr>
          <a:xfrm rot="0" flipH="0" flipV="0">
            <a:off x="666750" y="4457700"/>
            <a:ext cx="10896600" cy="971550"/>
          </a:xfrm>
          <a:custGeom>
            <a:pathLst>
              <a:path w="1144" h="102">
                <a:moveTo>
                  <a:pt x="0" y="0"/>
                </a:moveTo>
                <a:lnTo>
                  <a:pt x="4" y="0"/>
                </a:lnTo>
                <a:lnTo>
                  <a:pt x="4" y="102"/>
                </a:lnTo>
                <a:lnTo>
                  <a:pt x="0" y="102"/>
                </a:lnTo>
                <a:close/>
              </a:path>
            </a:pathLst>
          </a:custGeom>
          <a:solidFill>
            <a:srgbClr val="C92A2A"/>
          </a:solidFill>
          <a:ln/>
        </p:spPr>
        <p:txBody>
          <a:bodyPr/>
          <a:p/>
        </p:txBody>
      </p:sp>
      <p:sp>
        <p:nvSpPr>
          <p:cNvPr id="147" name="" descr="{&quot;isTemplate&quot;:true,&quot;type&quot;:&quot;text&quot;}"/>
          <p:cNvSpPr txBox="1"/>
          <p:nvPr/>
        </p:nvSpPr>
        <p:spPr>
          <a:xfrm rot="0" flipH="0" flipV="0">
            <a:off x="876300" y="4657725"/>
            <a:ext cx="10477500" cy="228600"/>
          </a:xfrm>
          <a:prstGeom prst="rect"/>
        </p:spPr>
        <p:txBody>
          <a:bodyPr wrap="none" lIns="0" tIns="0" rIns="0" bIns="0"/>
          <a:p>
            <a:pPr>
              <a:lnSpc>
                <a:spcPct val="100000"/>
              </a:lnSpc>
            </a:pPr>
            <a:r>
              <a:rPr lang="zh-CN" sz="1500" b="1">
                <a:solidFill>
                  <a:srgbClr val="C92A2A"/>
                </a:solidFill>
                <a:latin typeface="Arial"/>
                <a:ea typeface="Arial"/>
              </a:rPr>
              <a:t>第</a:t>
            </a:r>
            <a:r>
              <a:rPr lang="en-US" sz="1500" b="1">
                <a:solidFill>
                  <a:srgbClr val="C92A2A"/>
                </a:solidFill>
                <a:latin typeface="Arial"/>
                <a:ea typeface="Arial"/>
              </a:rPr>
              <a:t>4</a:t>
            </a:r>
            <a:r>
              <a:rPr lang="zh-CN" sz="1500" b="1">
                <a:solidFill>
                  <a:srgbClr val="C92A2A"/>
                </a:solidFill>
                <a:latin typeface="Arial"/>
                <a:ea typeface="Arial"/>
              </a:rPr>
              <a:t>环</a:t>
            </a:r>
            <a:r>
              <a:rPr lang="en-US" sz="1500" b="1">
                <a:solidFill>
                  <a:srgbClr val="C92A2A"/>
                </a:solidFill>
                <a:latin typeface="Arial"/>
                <a:ea typeface="Arial"/>
              </a:rPr>
              <a:t xml:space="preserve"> · </a:t>
            </a:r>
            <a:r>
              <a:rPr lang="zh-CN" sz="1500" b="1">
                <a:solidFill>
                  <a:srgbClr val="C92A2A"/>
                </a:solidFill>
                <a:latin typeface="Arial"/>
                <a:ea typeface="Arial"/>
              </a:rPr>
              <a:t>盲目施救</a:t>
            </a:r>
            <a:endParaRPr/>
          </a:p>
        </p:txBody>
      </p:sp>
      <p:sp>
        <p:nvSpPr>
          <p:cNvPr id="148" name="" descr="{&quot;isTemplate&quot;:true,&quot;type&quot;:&quot;text&quot;}"/>
          <p:cNvSpPr txBox="1"/>
          <p:nvPr/>
        </p:nvSpPr>
        <p:spPr>
          <a:xfrm rot="0" flipH="0" flipV="0">
            <a:off x="876300" y="4924425"/>
            <a:ext cx="10477500" cy="314325"/>
          </a:xfrm>
          <a:prstGeom prst="rect"/>
        </p:spPr>
        <p:txBody>
          <a:bodyPr wrap="none" lIns="0" tIns="0" rIns="0" bIns="0"/>
          <a:p>
            <a:pPr>
              <a:lnSpc>
                <a:spcPct val="150000"/>
              </a:lnSpc>
            </a:pPr>
            <a:r>
              <a:rPr lang="zh-CN" sz="1350">
                <a:solidFill>
                  <a:srgbClr val="343A40"/>
                </a:solidFill>
                <a:latin typeface="Arial"/>
                <a:ea typeface="Arial"/>
              </a:rPr>
              <a:t>池边</a:t>
            </a:r>
            <a:r>
              <a:rPr lang="en-US" sz="1350">
                <a:solidFill>
                  <a:srgbClr val="343A40"/>
                </a:solidFill>
                <a:latin typeface="Arial"/>
                <a:ea typeface="Arial"/>
              </a:rPr>
              <a:t>1</a:t>
            </a:r>
            <a:r>
              <a:rPr lang="zh-CN" sz="1350">
                <a:solidFill>
                  <a:srgbClr val="343A40"/>
                </a:solidFill>
                <a:latin typeface="Arial"/>
                <a:ea typeface="Arial"/>
              </a:rPr>
              <a:t>人未防护入池施救即晕倒；负责人带</a:t>
            </a:r>
            <a:r>
              <a:rPr lang="en-US" sz="1350">
                <a:solidFill>
                  <a:srgbClr val="343A40"/>
                </a:solidFill>
                <a:latin typeface="Arial"/>
                <a:ea typeface="Arial"/>
              </a:rPr>
              <a:t>6</a:t>
            </a:r>
            <a:r>
              <a:rPr lang="zh-CN" sz="1350">
                <a:solidFill>
                  <a:srgbClr val="343A40"/>
                </a:solidFill>
                <a:latin typeface="Arial"/>
                <a:ea typeface="Arial"/>
              </a:rPr>
              <a:t>人赶来，又有</a:t>
            </a:r>
            <a:r>
              <a:rPr lang="en-US" sz="1350">
                <a:solidFill>
                  <a:srgbClr val="343A40"/>
                </a:solidFill>
                <a:latin typeface="Arial"/>
                <a:ea typeface="Arial"/>
              </a:rPr>
              <a:t>3</a:t>
            </a:r>
            <a:r>
              <a:rPr lang="zh-CN" sz="1350">
                <a:solidFill>
                  <a:srgbClr val="343A40"/>
                </a:solidFill>
                <a:latin typeface="Arial"/>
                <a:ea typeface="Arial"/>
              </a:rPr>
              <a:t>人未防护入池——</a:t>
            </a:r>
            <a:r>
              <a:rPr lang="en-US" sz="1350">
                <a:solidFill>
                  <a:srgbClr val="343A40"/>
                </a:solidFill>
                <a:latin typeface="Arial"/>
                <a:ea typeface="Arial"/>
              </a:rPr>
              <a:t>4</a:t>
            </a:r>
            <a:r>
              <a:rPr lang="zh-CN" sz="1350">
                <a:solidFill>
                  <a:srgbClr val="343A40"/>
                </a:solidFill>
                <a:latin typeface="Arial"/>
                <a:ea typeface="Arial"/>
              </a:rPr>
              <a:t>条命填进了同一个池子。</a:t>
            </a:r>
            <a:endParaRPr/>
          </a:p>
        </p:txBody>
      </p:sp>
      <p:sp>
        <p:nvSpPr>
          <p:cNvPr id="149" name=""/>
          <p:cNvSpPr/>
          <p:nvPr/>
        </p:nvSpPr>
        <p:spPr>
          <a:xfrm rot="0" flipH="0" flipV="0">
            <a:off x="704850" y="5848350"/>
            <a:ext cx="10858500" cy="685800"/>
          </a:xfrm>
          <a:prstGeom prst="rect">
            <a:avLst/>
          </a:prstGeom>
          <a:solidFill>
            <a:srgbClr val="F1F3F5"/>
          </a:solidFill>
          <a:ln/>
        </p:spPr>
        <p:txBody>
          <a:bodyPr/>
          <a:p/>
        </p:txBody>
      </p:sp>
      <p:sp>
        <p:nvSpPr>
          <p:cNvPr id="150" name=""/>
          <p:cNvSpPr/>
          <p:nvPr/>
        </p:nvSpPr>
        <p:spPr>
          <a:xfrm rot="0" flipH="0" flipV="0">
            <a:off x="666750" y="5848350"/>
            <a:ext cx="10896600" cy="685800"/>
          </a:xfrm>
          <a:custGeom>
            <a:pathLst>
              <a:path w="1144" h="72">
                <a:moveTo>
                  <a:pt x="0" y="0"/>
                </a:moveTo>
                <a:lnTo>
                  <a:pt x="4" y="0"/>
                </a:lnTo>
                <a:lnTo>
                  <a:pt x="4" y="72"/>
                </a:lnTo>
                <a:lnTo>
                  <a:pt x="0" y="72"/>
                </a:lnTo>
                <a:close/>
              </a:path>
            </a:pathLst>
          </a:custGeom>
          <a:solidFill>
            <a:srgbClr val="2B8A3E"/>
          </a:solidFill>
          <a:ln/>
        </p:spPr>
        <p:txBody>
          <a:bodyPr/>
          <a:p/>
        </p:txBody>
      </p:sp>
      <p:sp>
        <p:nvSpPr>
          <p:cNvPr id="151" name="" descr="{&quot;isTemplate&quot;:true,&quot;type&quot;:&quot;text&quot;}"/>
          <p:cNvSpPr txBox="1"/>
          <p:nvPr/>
        </p:nvSpPr>
        <p:spPr>
          <a:xfrm rot="0" flipH="0" flipV="0">
            <a:off x="895350" y="5962650"/>
            <a:ext cx="10439400" cy="457200"/>
          </a:xfrm>
          <a:prstGeom prst="rect"/>
        </p:spPr>
        <p:txBody>
          <a:bodyPr wrap="square" lIns="0" tIns="0" rIns="0" bIns="0">
            <a:normAutofit/>
          </a:bodyPr>
          <a:p>
            <a:pPr>
              <a:lnSpc>
                <a:spcPct val="100000"/>
              </a:lnSpc>
            </a:pPr>
            <a:r>
              <a:rPr lang="zh-CN" sz="1500" b="1">
                <a:solidFill>
                  <a:srgbClr val="2B8A3E"/>
                </a:solidFill>
                <a:latin typeface="Arial"/>
                <a:ea typeface="Arial"/>
              </a:rPr>
              <a:t>保命结论：</a:t>
            </a:r>
            <a:r>
              <a:rPr lang="zh-CN" sz="1500">
                <a:solidFill>
                  <a:srgbClr val="343A40"/>
                </a:solidFill>
                <a:latin typeface="Arial"/>
                <a:ea typeface="Arial"/>
              </a:rPr>
              <a:t>硫化氢超过</a:t>
            </a:r>
            <a:r>
              <a:rPr lang="en-US" sz="1500">
                <a:solidFill>
                  <a:srgbClr val="343A40"/>
                </a:solidFill>
                <a:latin typeface="Arial"/>
                <a:ea typeface="Arial"/>
              </a:rPr>
              <a:t>1000ppm</a:t>
            </a:r>
            <a:r>
              <a:rPr lang="zh-CN" sz="1500">
                <a:solidFill>
                  <a:srgbClr val="343A40"/>
                </a:solidFill>
                <a:latin typeface="Arial"/>
                <a:ea typeface="Arial"/>
              </a:rPr>
              <a:t>可数秒致人昏迷——遇到有人在池、井、釜、槽内倒下，</a:t>
            </a:r>
            <a:r>
              <a:rPr lang="zh-CN" sz="1500" b="1">
                <a:solidFill>
                  <a:srgbClr val="C92A2A"/>
                </a:solidFill>
                <a:latin typeface="Arial"/>
                <a:ea typeface="Arial"/>
              </a:rPr>
              <a:t>不佩戴隔绝式呼吸器绝不进入</a:t>
            </a:r>
            <a:r>
              <a:rPr lang="zh-CN" sz="1500">
                <a:solidFill>
                  <a:srgbClr val="343A40"/>
                </a:solidFill>
                <a:latin typeface="Arial"/>
                <a:ea typeface="Arial"/>
              </a:rPr>
              <a:t>，第一时间呼救、报警、通风。</a:t>
            </a:r>
            <a:endParaRPr/>
          </a:p>
        </p:txBody>
      </p:sp>
      <p:sp>
        <p:nvSpPr>
          <p:cNvPr id="152"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15 / 55</a:t>
            </a:r>
            <a:endParaRPr/>
          </a:p>
        </p:txBody>
      </p:sp>
    </p:spTree>
  </p:cSld>
</p:sld>
</file>

<file path=ppt/slides/slide16.xml><?xml version="1.0" encoding="utf-8"?>
<p:sld xmlns:p="http://schemas.openxmlformats.org/presentationml/2006/main" xmlns:a="http://schemas.openxmlformats.org/drawingml/2006/main">
  <p:cSld>
    <p:spTree>
      <p:nvGrpSpPr>
        <p:cNvPr id="153" name="" descr="&lt;Slide style={{ width: 1280, height: 720, background: '#FFFFFF', padding: 0, fontFamily: 'Arial, &quot;Microsoft YaHei&quot;, &quot;PingFang SC&quot;, sans-serif', position: 'relative' }}&gt;&#10;    &lt;Text style={{ position: 'absolute', top: 16, right: 70, fontSize: 14, color: '#868E96' }}&gt;02 · 事故案例&lt;/Text&gt;&#10;    &lt;Box style={{ position: 'absolute', top: 44, left: 70, right: 70 }}&gt;&#10;        &lt;Text style={{ fontSize: 30, fontWeight: 'bold', color: '#0B7285' }}&gt;案例五｜自动化车间也逃不掉：威海亘元新材料&quot;10·24&quot;爆炸（2024年）&lt;/Text&gt;&#10;        &lt;Box style={{ width: '100%', height: 1, background: '#DEE2E6', marginTop: 10 }} /&gt;&#10;    &lt;/Box&gt;&#10;    &lt;Box style={{ position: 'absolute', top: 124, left: 70, bottom: 80, width: 600, flexDirection: 'column' }}&gt;&#10;        &lt;Box style={{ flexDirection: 'row', alignItems: 'baseline', gap: 14 }}&gt;&#10;            &lt;Text style={{ fontSize: 46, fontWeight: 'bold', color: '#E8590C', lineHeight: 1 }}&gt;无人员伤亡&lt;/Text&gt;&#10;            &lt;Text style={{ fontSize: 20, color: '#495057' }}&gt;但巨响惊动全城、浓烟滚滚&lt;/Text&gt;&#10;        &lt;/Box&gt;&#10;        &lt;Text style={{ fontSize: 20, color: '#343A40', lineHeight: 1.55, marginTop: 12 }}&gt;2024年10月24日16时10分许，威海文登经济开发区山东亘元新材料股份有限公司（锂电池电解液添加剂生产企业）自动化车间发生爆炸火情。所幸扑救及时、无人员伤亡，未检测到有毒有害气体。&lt;/Text&gt;&#10;        &lt;Box style={{ background: '#F1F3F5', borderLeft: '4px solid #E8590C', padding: '10px 16px', marginTop: 12 }}&gt;&#10;            &lt;Text style={{ fontSize: 19, color: '#343A40', lineHeight: 1.5 }}&gt;&lt;span style={{ fontWeight: 'bold', color: '#E8590C' }}&gt;值得警惕：&lt;/span&gt;据媒体披露这并非该厂第一次爆炸——2023年冬天曾发生一次，&quot;爆炸灰尘飘到三公里远&quot;，附近居民多次投诉。&lt;/Text&gt;&#10;        &lt;/Box&gt;&#10;        &lt;Box style={{ background: '#F1F3F5', borderLeft: '4px solid #0B7285', padding: '10px 16px', marginTop: 10 }}&gt;&#10;            &lt;Text style={{ fontSize: 19, color: '#343A40', lineHeight: 1.5 }}&gt;&lt;span style={{ fontWeight: 'bold', color: '#0B7285' }}&gt;教训：&lt;/span&gt;&quot;自动化=安全&quot;是错觉——电解液添加剂类工艺本质自反应性强，自动化只是延迟报警，本质安全靠工艺风险评估与变更管理。&lt;/Text&gt;&#10;        &lt;/Box&gt;&#10;    &lt;/Box&gt;&#10;    &lt;Box style={{ position: 'absolute', top: 124, right: 70, bottom: 80, width: 480, border: '2px dashed #ADB5BD', background: '#F8F9FA', alignItems: 'center', justifyContent: 'center', flexDirection: 'column' }}&gt;&#10;        &lt;Text style={{ fontSize: 40, color: '#ADB5BD' }}&gt;📷&lt;/Text&gt;&#10;        &lt;Text style={{ fontSize: 19, color: '#868E96', marginTop: 10, textAlign: 'center' }}&gt;事故现场图片（预留区域）&lt;/Text&gt;&#10;        &lt;Text style={{ fontSize: 16, color: '#ADB5BD', marginTop: 4 }}&gt;请在此处插入图片&lt;/Text&gt;&#10;    &lt;/Box&gt;&#10;    &lt;Text style={{ position: 'absolute', left: 70, bottom: 26, fontSize: 13, color: '#868E96' }}&gt;来源：澎湃新闻、红星新闻（2024年10月24–27日报道）&lt;/Text&gt;&#10;    &lt;Text style={{ position: 'absolute', right: 70, bottom: 24, fontSize: 14, color: '#868E96' }}&gt;16 / 55&lt;/Text&gt;&#10;&lt;/Slide&gt;&#10;"/>
        <p:cNvGrpSpPr/>
        <p:nvPr/>
      </p:nvGrpSpPr>
      <p:grpSpPr>
        <a:xfrm>
          <a:off x="0" y="0"/>
          <a:ext cx="0" cy="0"/>
          <a:chOff x="0" y="0"/>
          <a:chExt cx="0" cy="0"/>
        </a:xfrm>
      </p:grpSpPr>
      <p:sp>
        <p:nvSpPr>
          <p:cNvPr id="154" name=""/>
          <p:cNvSpPr/>
          <p:nvPr/>
        </p:nvSpPr>
        <p:spPr>
          <a:xfrm rot="0" flipH="0" flipV="0">
            <a:off x="0" y="0"/>
            <a:ext cx="12192000" cy="6858000"/>
          </a:xfrm>
          <a:prstGeom prst="rect">
            <a:avLst/>
          </a:prstGeom>
          <a:solidFill>
            <a:srgbClr val="FFFFFF"/>
          </a:solidFill>
          <a:ln/>
        </p:spPr>
        <p:txBody>
          <a:bodyPr/>
          <a:p/>
        </p:txBody>
      </p:sp>
      <p:sp>
        <p:nvSpPr>
          <p:cNvPr id="155"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02 · </a:t>
            </a:r>
            <a:r>
              <a:rPr lang="zh-CN" sz="1050">
                <a:solidFill>
                  <a:srgbClr val="868E96"/>
                </a:solidFill>
                <a:latin typeface="Arial"/>
                <a:ea typeface="Arial"/>
              </a:rPr>
              <a:t>事故案例</a:t>
            </a:r>
            <a:endParaRPr/>
          </a:p>
        </p:txBody>
      </p:sp>
      <p:sp>
        <p:nvSpPr>
          <p:cNvPr id="156" name="" descr="{&quot;isTemplate&quot;:true,&quot;type&quot;:&quot;text&quot;}"/>
          <p:cNvSpPr txBox="1"/>
          <p:nvPr/>
        </p:nvSpPr>
        <p:spPr>
          <a:xfrm rot="0" flipH="0" flipV="0">
            <a:off x="666750" y="419100"/>
            <a:ext cx="10858500" cy="342900"/>
          </a:xfrm>
          <a:prstGeom prst="rect"/>
        </p:spPr>
        <p:txBody>
          <a:bodyPr wrap="none" lIns="0" tIns="0" rIns="0" bIns="0"/>
          <a:p>
            <a:pPr>
              <a:lnSpc>
                <a:spcPct val="100000"/>
              </a:lnSpc>
            </a:pPr>
            <a:r>
              <a:rPr lang="zh-CN" sz="2250" b="1">
                <a:solidFill>
                  <a:srgbClr val="0B7285"/>
                </a:solidFill>
                <a:latin typeface="Arial"/>
                <a:ea typeface="Arial"/>
              </a:rPr>
              <a:t>案例五｜自动化车间也逃不掉：威海亘元新材料</a:t>
            </a:r>
            <a:r>
              <a:rPr lang="en-US" sz="2250" b="1">
                <a:solidFill>
                  <a:srgbClr val="0B7285"/>
                </a:solidFill>
                <a:latin typeface="Arial"/>
                <a:ea typeface="Arial"/>
              </a:rPr>
              <a:t>"10·24"</a:t>
            </a:r>
            <a:r>
              <a:rPr lang="zh-CN" sz="2250" b="1">
                <a:solidFill>
                  <a:srgbClr val="0B7285"/>
                </a:solidFill>
                <a:latin typeface="Arial"/>
                <a:ea typeface="Arial"/>
              </a:rPr>
              <a:t>爆炸（</a:t>
            </a:r>
            <a:r>
              <a:rPr lang="en-US" sz="2250" b="1">
                <a:solidFill>
                  <a:srgbClr val="0B7285"/>
                </a:solidFill>
                <a:latin typeface="Arial"/>
                <a:ea typeface="Arial"/>
              </a:rPr>
              <a:t>2024</a:t>
            </a:r>
            <a:r>
              <a:rPr lang="zh-CN" sz="2250" b="1">
                <a:solidFill>
                  <a:srgbClr val="0B7285"/>
                </a:solidFill>
                <a:latin typeface="Arial"/>
                <a:ea typeface="Arial"/>
              </a:rPr>
              <a:t>年）</a:t>
            </a:r>
            <a:endParaRPr/>
          </a:p>
        </p:txBody>
      </p:sp>
      <p:sp>
        <p:nvSpPr>
          <p:cNvPr id="157" name=""/>
          <p:cNvSpPr/>
          <p:nvPr/>
        </p:nvSpPr>
        <p:spPr>
          <a:xfrm rot="0" flipH="0" flipV="0">
            <a:off x="666750" y="857250"/>
            <a:ext cx="10858500" cy="9525"/>
          </a:xfrm>
          <a:prstGeom prst="rect">
            <a:avLst/>
          </a:prstGeom>
          <a:solidFill>
            <a:srgbClr val="DEE2E6"/>
          </a:solidFill>
          <a:ln/>
        </p:spPr>
        <p:txBody>
          <a:bodyPr/>
          <a:p/>
        </p:txBody>
      </p:sp>
      <p:sp>
        <p:nvSpPr>
          <p:cNvPr id="158" name="" descr="{&quot;isTemplate&quot;:true,&quot;type&quot;:&quot;text&quot;}"/>
          <p:cNvSpPr txBox="1"/>
          <p:nvPr/>
        </p:nvSpPr>
        <p:spPr>
          <a:xfrm rot="0" flipH="0" flipV="0">
            <a:off x="666750" y="1181100"/>
            <a:ext cx="2190750" cy="533400"/>
          </a:xfrm>
          <a:prstGeom prst="rect"/>
        </p:spPr>
        <p:txBody>
          <a:bodyPr wrap="none" lIns="0" tIns="0" rIns="0" bIns="0"/>
          <a:p>
            <a:pPr>
              <a:lnSpc>
                <a:spcPct val="100000"/>
              </a:lnSpc>
            </a:pPr>
            <a:r>
              <a:rPr lang="zh-CN" sz="3450" b="1">
                <a:solidFill>
                  <a:srgbClr val="E8590C"/>
                </a:solidFill>
                <a:latin typeface="Arial"/>
                <a:ea typeface="Arial"/>
              </a:rPr>
              <a:t>无人员伤亡</a:t>
            </a:r>
            <a:endParaRPr/>
          </a:p>
        </p:txBody>
      </p:sp>
      <p:sp>
        <p:nvSpPr>
          <p:cNvPr id="159" name="" descr="{&quot;isTemplate&quot;:true,&quot;type&quot;:&quot;text&quot;}"/>
          <p:cNvSpPr txBox="1"/>
          <p:nvPr/>
        </p:nvSpPr>
        <p:spPr>
          <a:xfrm rot="0" flipH="0" flipV="0">
            <a:off x="2990850" y="1181100"/>
            <a:ext cx="2286000" cy="533400"/>
          </a:xfrm>
          <a:prstGeom prst="rect"/>
        </p:spPr>
        <p:txBody>
          <a:bodyPr wrap="none" lIns="0" tIns="0" rIns="0" bIns="0"/>
          <a:p>
            <a:pPr>
              <a:lnSpc>
                <a:spcPct val="100000"/>
              </a:lnSpc>
            </a:pPr>
            <a:r>
              <a:rPr lang="zh-CN" sz="1500">
                <a:solidFill>
                  <a:srgbClr val="495057"/>
                </a:solidFill>
                <a:latin typeface="Arial"/>
                <a:ea typeface="Arial"/>
              </a:rPr>
              <a:t>但巨响惊动全城、浓烟滚滚</a:t>
            </a:r>
            <a:endParaRPr/>
          </a:p>
        </p:txBody>
      </p:sp>
      <p:sp>
        <p:nvSpPr>
          <p:cNvPr id="160" name="" descr="{&quot;isTemplate&quot;:true,&quot;type&quot;:&quot;text&quot;}"/>
          <p:cNvSpPr txBox="1"/>
          <p:nvPr/>
        </p:nvSpPr>
        <p:spPr>
          <a:xfrm rot="0" flipH="0" flipV="0">
            <a:off x="666750" y="1828800"/>
            <a:ext cx="5715000" cy="1066800"/>
          </a:xfrm>
          <a:prstGeom prst="rect"/>
        </p:spPr>
        <p:txBody>
          <a:bodyPr wrap="square" lIns="0" tIns="0" rIns="0" bIns="0">
            <a:normAutofit/>
          </a:bodyPr>
          <a:p>
            <a:pPr>
              <a:lnSpc>
                <a:spcPct val="155000"/>
              </a:lnSpc>
            </a:pPr>
            <a:r>
              <a:rPr lang="en-US" sz="1500">
                <a:solidFill>
                  <a:srgbClr val="343A40"/>
                </a:solidFill>
                <a:latin typeface="Arial"/>
                <a:ea typeface="Arial"/>
              </a:rPr>
              <a:t>2024</a:t>
            </a:r>
            <a:r>
              <a:rPr lang="zh-CN" sz="1500">
                <a:solidFill>
                  <a:srgbClr val="343A40"/>
                </a:solidFill>
                <a:latin typeface="Arial"/>
                <a:ea typeface="Arial"/>
              </a:rPr>
              <a:t>年</a:t>
            </a:r>
            <a:r>
              <a:rPr lang="en-US" sz="1500">
                <a:solidFill>
                  <a:srgbClr val="343A40"/>
                </a:solidFill>
                <a:latin typeface="Arial"/>
                <a:ea typeface="Arial"/>
              </a:rPr>
              <a:t>10</a:t>
            </a:r>
            <a:r>
              <a:rPr lang="zh-CN" sz="1500">
                <a:solidFill>
                  <a:srgbClr val="343A40"/>
                </a:solidFill>
                <a:latin typeface="Arial"/>
                <a:ea typeface="Arial"/>
              </a:rPr>
              <a:t>月</a:t>
            </a:r>
            <a:r>
              <a:rPr lang="en-US" sz="1500">
                <a:solidFill>
                  <a:srgbClr val="343A40"/>
                </a:solidFill>
                <a:latin typeface="Arial"/>
                <a:ea typeface="Arial"/>
              </a:rPr>
              <a:t>24</a:t>
            </a:r>
            <a:r>
              <a:rPr lang="zh-CN" sz="1500">
                <a:solidFill>
                  <a:srgbClr val="343A40"/>
                </a:solidFill>
                <a:latin typeface="Arial"/>
                <a:ea typeface="Arial"/>
              </a:rPr>
              <a:t>日</a:t>
            </a:r>
            <a:r>
              <a:rPr lang="en-US" sz="1500">
                <a:solidFill>
                  <a:srgbClr val="343A40"/>
                </a:solidFill>
                <a:latin typeface="Arial"/>
                <a:ea typeface="Arial"/>
              </a:rPr>
              <a:t>16</a:t>
            </a:r>
            <a:r>
              <a:rPr lang="zh-CN" sz="1500">
                <a:solidFill>
                  <a:srgbClr val="343A40"/>
                </a:solidFill>
                <a:latin typeface="Arial"/>
                <a:ea typeface="Arial"/>
              </a:rPr>
              <a:t>时</a:t>
            </a:r>
            <a:r>
              <a:rPr lang="en-US" sz="1500">
                <a:solidFill>
                  <a:srgbClr val="343A40"/>
                </a:solidFill>
                <a:latin typeface="Arial"/>
                <a:ea typeface="Arial"/>
              </a:rPr>
              <a:t>10</a:t>
            </a:r>
            <a:r>
              <a:rPr lang="zh-CN" sz="1500">
                <a:solidFill>
                  <a:srgbClr val="343A40"/>
                </a:solidFill>
                <a:latin typeface="Arial"/>
                <a:ea typeface="Arial"/>
              </a:rPr>
              <a:t>分许，威海文登经济开发区山东亘元新材料股份有限公司（锂电池电解液添加剂生产企业）自动化车间发生爆炸火情。所幸扑救及时、无人员伤亡，未检测到有毒有害气体。</a:t>
            </a:r>
            <a:endParaRPr/>
          </a:p>
        </p:txBody>
      </p:sp>
      <p:sp>
        <p:nvSpPr>
          <p:cNvPr id="161" name=""/>
          <p:cNvSpPr/>
          <p:nvPr/>
        </p:nvSpPr>
        <p:spPr>
          <a:xfrm rot="0" flipH="0" flipV="0">
            <a:off x="704850" y="3009900"/>
            <a:ext cx="5715000" cy="847725"/>
          </a:xfrm>
          <a:prstGeom prst="rect">
            <a:avLst/>
          </a:prstGeom>
          <a:solidFill>
            <a:srgbClr val="F1F3F5"/>
          </a:solidFill>
          <a:ln/>
        </p:spPr>
        <p:txBody>
          <a:bodyPr/>
          <a:p/>
        </p:txBody>
      </p:sp>
      <p:sp>
        <p:nvSpPr>
          <p:cNvPr id="162" name=""/>
          <p:cNvSpPr/>
          <p:nvPr/>
        </p:nvSpPr>
        <p:spPr>
          <a:xfrm rot="0" flipH="0" flipV="0">
            <a:off x="666750" y="3009900"/>
            <a:ext cx="5753100" cy="847725"/>
          </a:xfrm>
          <a:custGeom>
            <a:pathLst>
              <a:path w="604" h="89">
                <a:moveTo>
                  <a:pt x="0" y="0"/>
                </a:moveTo>
                <a:lnTo>
                  <a:pt x="4" y="0"/>
                </a:lnTo>
                <a:lnTo>
                  <a:pt x="4" y="89"/>
                </a:lnTo>
                <a:lnTo>
                  <a:pt x="0" y="89"/>
                </a:lnTo>
                <a:close/>
              </a:path>
            </a:pathLst>
          </a:custGeom>
          <a:solidFill>
            <a:srgbClr val="E8590C"/>
          </a:solidFill>
          <a:ln/>
        </p:spPr>
        <p:txBody>
          <a:bodyPr/>
          <a:p/>
        </p:txBody>
      </p:sp>
      <p:sp>
        <p:nvSpPr>
          <p:cNvPr id="163" name="" descr="{&quot;isTemplate&quot;:true,&quot;type&quot;:&quot;text&quot;}"/>
          <p:cNvSpPr txBox="1"/>
          <p:nvPr/>
        </p:nvSpPr>
        <p:spPr>
          <a:xfrm rot="0" flipH="0" flipV="0">
            <a:off x="857250" y="3105150"/>
            <a:ext cx="5372100" cy="657225"/>
          </a:xfrm>
          <a:prstGeom prst="rect"/>
        </p:spPr>
        <p:txBody>
          <a:bodyPr wrap="square" lIns="0" tIns="0" rIns="0" bIns="0">
            <a:normAutofit/>
          </a:bodyPr>
          <a:p>
            <a:pPr>
              <a:lnSpc>
                <a:spcPct val="150000"/>
              </a:lnSpc>
            </a:pPr>
            <a:r>
              <a:rPr lang="zh-CN" sz="1425" b="1">
                <a:solidFill>
                  <a:srgbClr val="E8590C"/>
                </a:solidFill>
                <a:latin typeface="Arial"/>
                <a:ea typeface="Arial"/>
              </a:rPr>
              <a:t>值得警惕：</a:t>
            </a:r>
            <a:r>
              <a:rPr lang="zh-CN" sz="1425">
                <a:solidFill>
                  <a:srgbClr val="343A40"/>
                </a:solidFill>
                <a:latin typeface="Arial"/>
                <a:ea typeface="Arial"/>
              </a:rPr>
              <a:t>据媒体披露这并非该厂第一次爆炸——</a:t>
            </a:r>
            <a:r>
              <a:rPr lang="en-US" sz="1425">
                <a:solidFill>
                  <a:srgbClr val="343A40"/>
                </a:solidFill>
                <a:latin typeface="Arial"/>
                <a:ea typeface="Arial"/>
              </a:rPr>
              <a:t>2023</a:t>
            </a:r>
            <a:r>
              <a:rPr lang="zh-CN" sz="1425">
                <a:solidFill>
                  <a:srgbClr val="343A40"/>
                </a:solidFill>
                <a:latin typeface="Arial"/>
                <a:ea typeface="Arial"/>
              </a:rPr>
              <a:t>年冬天曾发生一次，</a:t>
            </a:r>
            <a:r>
              <a:rPr lang="en-US" sz="1425">
                <a:solidFill>
                  <a:srgbClr val="343A40"/>
                </a:solidFill>
                <a:latin typeface="Arial"/>
                <a:ea typeface="Arial"/>
              </a:rPr>
              <a:t>"</a:t>
            </a:r>
            <a:r>
              <a:rPr lang="zh-CN" sz="1425">
                <a:solidFill>
                  <a:srgbClr val="343A40"/>
                </a:solidFill>
                <a:latin typeface="Arial"/>
                <a:ea typeface="Arial"/>
              </a:rPr>
              <a:t>爆炸灰尘飘到三公里远</a:t>
            </a:r>
            <a:r>
              <a:rPr lang="en-US" sz="1425">
                <a:solidFill>
                  <a:srgbClr val="343A40"/>
                </a:solidFill>
                <a:latin typeface="Arial"/>
                <a:ea typeface="Arial"/>
              </a:rPr>
              <a:t>"</a:t>
            </a:r>
            <a:r>
              <a:rPr lang="zh-CN" sz="1425">
                <a:solidFill>
                  <a:srgbClr val="343A40"/>
                </a:solidFill>
                <a:latin typeface="Arial"/>
                <a:ea typeface="Arial"/>
              </a:rPr>
              <a:t>，附近居民多次投诉。</a:t>
            </a:r>
            <a:endParaRPr/>
          </a:p>
        </p:txBody>
      </p:sp>
      <p:sp>
        <p:nvSpPr>
          <p:cNvPr id="164" name=""/>
          <p:cNvSpPr/>
          <p:nvPr/>
        </p:nvSpPr>
        <p:spPr>
          <a:xfrm rot="0" flipH="0" flipV="0">
            <a:off x="704850" y="3952875"/>
            <a:ext cx="5715000" cy="847725"/>
          </a:xfrm>
          <a:prstGeom prst="rect">
            <a:avLst/>
          </a:prstGeom>
          <a:solidFill>
            <a:srgbClr val="F1F3F5"/>
          </a:solidFill>
          <a:ln/>
        </p:spPr>
        <p:txBody>
          <a:bodyPr/>
          <a:p/>
        </p:txBody>
      </p:sp>
      <p:sp>
        <p:nvSpPr>
          <p:cNvPr id="165" name=""/>
          <p:cNvSpPr/>
          <p:nvPr/>
        </p:nvSpPr>
        <p:spPr>
          <a:xfrm rot="0" flipH="0" flipV="0">
            <a:off x="666750" y="3952875"/>
            <a:ext cx="5753100" cy="847725"/>
          </a:xfrm>
          <a:custGeom>
            <a:pathLst>
              <a:path w="604" h="89">
                <a:moveTo>
                  <a:pt x="0" y="0"/>
                </a:moveTo>
                <a:lnTo>
                  <a:pt x="4" y="0"/>
                </a:lnTo>
                <a:lnTo>
                  <a:pt x="4" y="89"/>
                </a:lnTo>
                <a:lnTo>
                  <a:pt x="0" y="89"/>
                </a:lnTo>
                <a:close/>
              </a:path>
            </a:pathLst>
          </a:custGeom>
          <a:solidFill>
            <a:srgbClr val="0B7285"/>
          </a:solidFill>
          <a:ln/>
        </p:spPr>
        <p:txBody>
          <a:bodyPr/>
          <a:p/>
        </p:txBody>
      </p:sp>
      <p:sp>
        <p:nvSpPr>
          <p:cNvPr id="166" name="" descr="{&quot;isTemplate&quot;:true,&quot;type&quot;:&quot;text&quot;}"/>
          <p:cNvSpPr txBox="1"/>
          <p:nvPr/>
        </p:nvSpPr>
        <p:spPr>
          <a:xfrm rot="0" flipH="0" flipV="0">
            <a:off x="857250" y="4048125"/>
            <a:ext cx="5372100" cy="657225"/>
          </a:xfrm>
          <a:prstGeom prst="rect"/>
        </p:spPr>
        <p:txBody>
          <a:bodyPr wrap="square" lIns="0" tIns="0" rIns="0" bIns="0">
            <a:normAutofit/>
          </a:bodyPr>
          <a:p>
            <a:pPr>
              <a:lnSpc>
                <a:spcPct val="150000"/>
              </a:lnSpc>
            </a:pPr>
            <a:r>
              <a:rPr lang="zh-CN" sz="1425" b="1">
                <a:solidFill>
                  <a:srgbClr val="0B7285"/>
                </a:solidFill>
                <a:latin typeface="Arial"/>
                <a:ea typeface="Arial"/>
              </a:rPr>
              <a:t>教训：</a:t>
            </a:r>
            <a:r>
              <a:rPr lang="en-US" sz="1425">
                <a:solidFill>
                  <a:srgbClr val="343A40"/>
                </a:solidFill>
                <a:latin typeface="Arial"/>
                <a:ea typeface="Arial"/>
              </a:rPr>
              <a:t>"</a:t>
            </a:r>
            <a:r>
              <a:rPr lang="zh-CN" sz="1425">
                <a:solidFill>
                  <a:srgbClr val="343A40"/>
                </a:solidFill>
                <a:latin typeface="Arial"/>
                <a:ea typeface="Arial"/>
              </a:rPr>
              <a:t>自动化</a:t>
            </a:r>
            <a:r>
              <a:rPr lang="en-US" sz="1425">
                <a:solidFill>
                  <a:srgbClr val="343A40"/>
                </a:solidFill>
                <a:latin typeface="Arial"/>
                <a:ea typeface="Arial"/>
              </a:rPr>
              <a:t>=</a:t>
            </a:r>
            <a:r>
              <a:rPr lang="zh-CN" sz="1425">
                <a:solidFill>
                  <a:srgbClr val="343A40"/>
                </a:solidFill>
                <a:latin typeface="Arial"/>
                <a:ea typeface="Arial"/>
              </a:rPr>
              <a:t>安全</a:t>
            </a:r>
            <a:r>
              <a:rPr lang="en-US" sz="1425">
                <a:solidFill>
                  <a:srgbClr val="343A40"/>
                </a:solidFill>
                <a:latin typeface="Arial"/>
                <a:ea typeface="Arial"/>
              </a:rPr>
              <a:t>"</a:t>
            </a:r>
            <a:r>
              <a:rPr lang="zh-CN" sz="1425">
                <a:solidFill>
                  <a:srgbClr val="343A40"/>
                </a:solidFill>
                <a:latin typeface="Arial"/>
                <a:ea typeface="Arial"/>
              </a:rPr>
              <a:t>是错觉——电解液添加剂类工艺本质自反应性强，自动化只是延迟报警，本质安全靠工艺风险评估与变更管理。</a:t>
            </a:r>
            <a:endParaRPr/>
          </a:p>
        </p:txBody>
      </p:sp>
      <p:sp>
        <p:nvSpPr>
          <p:cNvPr id="167" name=""/>
          <p:cNvSpPr/>
          <p:nvPr/>
        </p:nvSpPr>
        <p:spPr>
          <a:xfrm rot="0" flipH="0" flipV="0">
            <a:off x="6953250" y="1181100"/>
            <a:ext cx="4572000" cy="4914900"/>
          </a:xfrm>
          <a:prstGeom prst="rect">
            <a:avLst/>
          </a:prstGeom>
          <a:solidFill>
            <a:srgbClr val="F8F9FA"/>
          </a:solidFill>
          <a:ln w="25400">
            <a:solidFill>
              <a:srgbClr val="ADB5BD"/>
            </a:solidFill>
            <a:prstDash val="dash"/>
          </a:ln>
        </p:spPr>
        <p:txBody>
          <a:bodyPr/>
          <a:p/>
        </p:txBody>
      </p:sp>
      <p:sp>
        <p:nvSpPr>
          <p:cNvPr id="168" name="" descr="{&quot;isTemplate&quot;:true,&quot;type&quot;:&quot;text&quot;}"/>
          <p:cNvSpPr txBox="1"/>
          <p:nvPr/>
        </p:nvSpPr>
        <p:spPr>
          <a:xfrm rot="0" flipH="0" flipV="0">
            <a:off x="8982075" y="3143250"/>
            <a:ext cx="523875" cy="457200"/>
          </a:xfrm>
          <a:prstGeom prst="rect"/>
        </p:spPr>
        <p:txBody>
          <a:bodyPr wrap="none" lIns="0" tIns="0" rIns="0" bIns="0"/>
          <a:p>
            <a:pPr>
              <a:lnSpc>
                <a:spcPct val="100000"/>
              </a:lnSpc>
            </a:pPr>
            <a:r>
              <a:rPr sz="3000">
                <a:solidFill>
                  <a:srgbClr val="ADB5BD"/>
                </a:solidFill>
                <a:latin typeface="Arial"/>
                <a:ea typeface="Arial"/>
              </a:rPr>
              <a:t>📷</a:t>
            </a:r>
            <a:endParaRPr/>
          </a:p>
        </p:txBody>
      </p:sp>
      <p:sp>
        <p:nvSpPr>
          <p:cNvPr id="169" name="" descr="{&quot;isTemplate&quot;:true,&quot;type&quot;:&quot;text&quot;}"/>
          <p:cNvSpPr txBox="1"/>
          <p:nvPr/>
        </p:nvSpPr>
        <p:spPr>
          <a:xfrm rot="0" flipH="0" flipV="0">
            <a:off x="8153400" y="3695700"/>
            <a:ext cx="2171700" cy="219075"/>
          </a:xfrm>
          <a:prstGeom prst="rect"/>
        </p:spPr>
        <p:txBody>
          <a:bodyPr wrap="none" lIns="0" tIns="0" rIns="0" bIns="0"/>
          <a:p>
            <a:pPr algn="ctr">
              <a:lnSpc>
                <a:spcPct val="100000"/>
              </a:lnSpc>
            </a:pPr>
            <a:r>
              <a:rPr lang="zh-CN" sz="1425">
                <a:solidFill>
                  <a:srgbClr val="868E96"/>
                </a:solidFill>
                <a:latin typeface="Arial"/>
                <a:ea typeface="Arial"/>
              </a:rPr>
              <a:t>事故现场图片（预留区域）</a:t>
            </a:r>
            <a:endParaRPr/>
          </a:p>
        </p:txBody>
      </p:sp>
      <p:sp>
        <p:nvSpPr>
          <p:cNvPr id="170" name="" descr="{&quot;isTemplate&quot;:true,&quot;type&quot;:&quot;text&quot;}"/>
          <p:cNvSpPr txBox="1"/>
          <p:nvPr/>
        </p:nvSpPr>
        <p:spPr>
          <a:xfrm rot="0" flipH="0" flipV="0">
            <a:off x="8629650" y="3952875"/>
            <a:ext cx="1219200" cy="190500"/>
          </a:xfrm>
          <a:prstGeom prst="rect"/>
        </p:spPr>
        <p:txBody>
          <a:bodyPr wrap="none" lIns="0" tIns="0" rIns="0" bIns="0"/>
          <a:p>
            <a:pPr>
              <a:lnSpc>
                <a:spcPct val="100000"/>
              </a:lnSpc>
            </a:pPr>
            <a:r>
              <a:rPr lang="zh-CN" sz="1200">
                <a:solidFill>
                  <a:srgbClr val="ADB5BD"/>
                </a:solidFill>
                <a:latin typeface="Arial"/>
                <a:ea typeface="Arial"/>
              </a:rPr>
              <a:t>请在此处插入图片</a:t>
            </a:r>
            <a:endParaRPr/>
          </a:p>
        </p:txBody>
      </p:sp>
      <p:sp>
        <p:nvSpPr>
          <p:cNvPr id="171" name="" descr="{&quot;isTemplate&quot;:true,&quot;type&quot;:&quot;text&quot;}"/>
          <p:cNvSpPr txBox="1"/>
          <p:nvPr/>
        </p:nvSpPr>
        <p:spPr>
          <a:xfrm rot="0" flipH="0" flipV="0">
            <a:off x="666750" y="6457950"/>
            <a:ext cx="3114675" cy="152400"/>
          </a:xfrm>
          <a:prstGeom prst="rect"/>
        </p:spPr>
        <p:txBody>
          <a:bodyPr wrap="none" lIns="0" tIns="0" rIns="0" bIns="0"/>
          <a:p>
            <a:pPr>
              <a:lnSpc>
                <a:spcPct val="100000"/>
              </a:lnSpc>
            </a:pPr>
            <a:r>
              <a:rPr lang="zh-CN" sz="975">
                <a:solidFill>
                  <a:srgbClr val="868E96"/>
                </a:solidFill>
                <a:latin typeface="Arial"/>
                <a:ea typeface="Arial"/>
              </a:rPr>
              <a:t>来源：澎湃新闻、红星新闻（</a:t>
            </a:r>
            <a:r>
              <a:rPr lang="en-US" sz="975">
                <a:solidFill>
                  <a:srgbClr val="868E96"/>
                </a:solidFill>
                <a:latin typeface="Arial"/>
                <a:ea typeface="Arial"/>
              </a:rPr>
              <a:t>2024</a:t>
            </a:r>
            <a:r>
              <a:rPr lang="zh-CN" sz="975">
                <a:solidFill>
                  <a:srgbClr val="868E96"/>
                </a:solidFill>
                <a:latin typeface="Arial"/>
                <a:ea typeface="Arial"/>
              </a:rPr>
              <a:t>年</a:t>
            </a:r>
            <a:r>
              <a:rPr lang="en-US" sz="975">
                <a:solidFill>
                  <a:srgbClr val="868E96"/>
                </a:solidFill>
                <a:latin typeface="Arial"/>
                <a:ea typeface="Arial"/>
              </a:rPr>
              <a:t>10</a:t>
            </a:r>
            <a:r>
              <a:rPr lang="zh-CN" sz="975">
                <a:solidFill>
                  <a:srgbClr val="868E96"/>
                </a:solidFill>
                <a:latin typeface="Arial"/>
                <a:ea typeface="Arial"/>
              </a:rPr>
              <a:t>月</a:t>
            </a:r>
            <a:r>
              <a:rPr lang="en-US" sz="975">
                <a:solidFill>
                  <a:srgbClr val="868E96"/>
                </a:solidFill>
                <a:latin typeface="Arial"/>
                <a:ea typeface="Arial"/>
              </a:rPr>
              <a:t>24–27</a:t>
            </a:r>
            <a:r>
              <a:rPr lang="zh-CN" sz="975">
                <a:solidFill>
                  <a:srgbClr val="868E96"/>
                </a:solidFill>
                <a:latin typeface="Arial"/>
                <a:ea typeface="Arial"/>
              </a:rPr>
              <a:t>日报道）</a:t>
            </a:r>
            <a:endParaRPr/>
          </a:p>
        </p:txBody>
      </p:sp>
      <p:sp>
        <p:nvSpPr>
          <p:cNvPr id="172"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16 / 55</a:t>
            </a:r>
            <a:endParaRPr/>
          </a:p>
        </p:txBody>
      </p:sp>
    </p:spTree>
  </p:cSld>
</p:sld>
</file>

<file path=ppt/slides/slide17.xml><?xml version="1.0" encoding="utf-8"?>
<p:sld xmlns:p="http://schemas.openxmlformats.org/presentationml/2006/main" xmlns:a="http://schemas.openxmlformats.org/drawingml/2006/main">
  <p:cSld>
    <p:spTree>
      <p:nvGrpSpPr>
        <p:cNvPr id="173" name="" descr="&lt;Slide style={{ width: 1280, height: 720, background: '#FFFFFF', padding: 0, fontFamily: 'Arial, &quot;Microsoft YaHei&quot;, &quot;PingFang SC&quot;, sans-serif', position: 'relative' }}&gt;&#10;    &lt;Text style={{ position: 'absolute', top: 16, right: 70, fontSize: 14, color: '#868E96' }}&gt;02 · 事故案例&lt;/Text&gt;&#10;    &lt;Box style={{ position: 'absolute', top: 44, left: 70, right: 70 }}&gt;&#10;        &lt;Text style={{ fontSize: 30, fontWeight: 'bold', color: '#0B7285' }}&gt;案例六｜无票进罐+盲目施救：池州鑫泰新材料&quot;10·27&quot;中毒事故（2025年）&lt;/Text&gt;&#10;        &lt;Box style={{ width: '100%', height: 1, background: '#DEE2E6', marginTop: 10 }} /&gt;&#10;    &lt;/Box&gt;&#10;    &lt;Box style={{ position: 'absolute', top: 124, left: 70, bottom: 80, width: 600, flexDirection: 'column' }}&gt;&#10;        &lt;Box style={{ flexDirection: 'row', alignItems: 'baseline', gap: 14 }}&gt;&#10;            &lt;Text style={{ fontSize: 62, fontWeight: 'bold', color: '#C92A2A', lineHeight: 1 }}&gt;4&lt;/Text&gt;&#10;            &lt;Text style={{ fontSize: 22, color: '#495057' }}&gt;人死亡 ｜ 较大中毒和窒息事故&lt;/Text&gt;&#10;        &lt;/Box&gt;&#10;        &lt;Text style={{ fontSize: 20, color: '#343A40', lineHeight: 1.55, marginTop: 12 }}&gt;2025年10月27日，安徽池州鑫泰新材料科技有限公司发生中毒窒息事故。作业人员&lt;span style={{ fontWeight: 'bold' }}&gt;未办理受限空间作业票&lt;/span&gt;违规进入罐内作业中毒晕倒，现场人员未采取有效防护措施盲目施救，伤亡扩大。&lt;/Text&gt;&#10;        &lt;Box style={{ background: '#F1F3F5', borderLeft: '4px solid #C92A2A', padding: '10px 16px', marginTop: 12 }}&gt;&#10;            &lt;Text style={{ fontSize: 19, color: '#343A40', lineHeight: 1.5 }}&gt;&lt;span style={{ fontWeight: 'bold', color: '#C92A2A' }}&gt;调查结果：&lt;/span&gt;已批复认定较大生产安全责任事故；董事长等3名责任人被依法采取刑事强制措施。&lt;/Text&gt;&#10;        &lt;/Box&gt;&#10;        &lt;Box style={{ background: '#F1F3F5', borderLeft: '4px solid #2B8A3E', padding: '10px 16px', marginTop: 10 }}&gt;&#10;            &lt;Text style={{ fontSize: 19, color: '#343A40', lineHeight: 1.5 }}&gt;&lt;span style={{ fontWeight: 'bold', color: '#2B8A3E' }}&gt;对照检查：&lt;/span&gt;与2024年寿光&quot;10·12&quot;几乎同一剧本——无票、无检测、无防护、盲目施救。两年之内同一链条夺走11条人命。&lt;/Text&gt;&#10;        &lt;/Box&gt;&#10;    &lt;/Box&gt;&#10;    &lt;Box style={{ position: 'absolute', top: 124, right: 70, bottom: 80, width: 480, border: '2px dashed #ADB5BD', background: '#F8F9FA', alignItems: 'center', justifyContent: 'center', flexDirection: 'column' }}&gt;&#10;        &lt;Text style={{ fontSize: 40, color: '#ADB5BD' }}&gt;📷&lt;/Text&gt;&#10;        &lt;Text style={{ fontSize: 19, color: '#868E96', marginTop: 10, textAlign: 'center' }}&gt;事故现场图片（预留区域）&lt;/Text&gt;&#10;        &lt;Text style={{ fontSize: 16, color: '#ADB5BD', marginTop: 4 }}&gt;请在此处插入图片&lt;/Text&gt;&#10;    &lt;/Box&gt;&#10;    &lt;Text style={{ position: 'absolute', left: 70, bottom: 26, fontSize: 13, color: '#868E96' }}&gt;来源：池州市应急管理部门通报、事故调查报告（已批复）公开信息&lt;/Text&gt;&#10;    &lt;Text style={{ position: 'absolute', right: 70, bottom: 24, fontSize: 14, color: '#868E96' }}&gt;17 / 55&lt;/Text&gt;&#10;&lt;/Slide&gt;&#10;"/>
        <p:cNvGrpSpPr/>
        <p:nvPr/>
      </p:nvGrpSpPr>
      <p:grpSpPr>
        <a:xfrm>
          <a:off x="0" y="0"/>
          <a:ext cx="0" cy="0"/>
          <a:chOff x="0" y="0"/>
          <a:chExt cx="0" cy="0"/>
        </a:xfrm>
      </p:grpSpPr>
      <p:sp>
        <p:nvSpPr>
          <p:cNvPr id="174" name=""/>
          <p:cNvSpPr/>
          <p:nvPr/>
        </p:nvSpPr>
        <p:spPr>
          <a:xfrm rot="0" flipH="0" flipV="0">
            <a:off x="0" y="0"/>
            <a:ext cx="12192000" cy="6858000"/>
          </a:xfrm>
          <a:prstGeom prst="rect">
            <a:avLst/>
          </a:prstGeom>
          <a:solidFill>
            <a:srgbClr val="FFFFFF"/>
          </a:solidFill>
          <a:ln/>
        </p:spPr>
        <p:txBody>
          <a:bodyPr/>
          <a:p/>
        </p:txBody>
      </p:sp>
      <p:sp>
        <p:nvSpPr>
          <p:cNvPr id="175"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02 · </a:t>
            </a:r>
            <a:r>
              <a:rPr lang="zh-CN" sz="1050">
                <a:solidFill>
                  <a:srgbClr val="868E96"/>
                </a:solidFill>
                <a:latin typeface="Arial"/>
                <a:ea typeface="Arial"/>
              </a:rPr>
              <a:t>事故案例</a:t>
            </a:r>
            <a:endParaRPr/>
          </a:p>
        </p:txBody>
      </p:sp>
      <p:sp>
        <p:nvSpPr>
          <p:cNvPr id="176" name="" descr="{&quot;isTemplate&quot;:true,&quot;type&quot;:&quot;text&quot;}"/>
          <p:cNvSpPr txBox="1"/>
          <p:nvPr/>
        </p:nvSpPr>
        <p:spPr>
          <a:xfrm rot="0" flipH="0" flipV="0">
            <a:off x="666750" y="419100"/>
            <a:ext cx="10858500" cy="342900"/>
          </a:xfrm>
          <a:prstGeom prst="rect"/>
        </p:spPr>
        <p:txBody>
          <a:bodyPr wrap="none" lIns="0" tIns="0" rIns="0" bIns="0"/>
          <a:p>
            <a:pPr>
              <a:lnSpc>
                <a:spcPct val="100000"/>
              </a:lnSpc>
            </a:pPr>
            <a:r>
              <a:rPr lang="zh-CN" sz="2250" b="1">
                <a:solidFill>
                  <a:srgbClr val="0B7285"/>
                </a:solidFill>
                <a:latin typeface="Arial"/>
                <a:ea typeface="Arial"/>
              </a:rPr>
              <a:t>案例六｜无票进罐</a:t>
            </a:r>
            <a:r>
              <a:rPr lang="en-US" sz="2250" b="1">
                <a:solidFill>
                  <a:srgbClr val="0B7285"/>
                </a:solidFill>
                <a:latin typeface="Arial"/>
                <a:ea typeface="Arial"/>
              </a:rPr>
              <a:t>+</a:t>
            </a:r>
            <a:r>
              <a:rPr lang="zh-CN" sz="2250" b="1">
                <a:solidFill>
                  <a:srgbClr val="0B7285"/>
                </a:solidFill>
                <a:latin typeface="Arial"/>
                <a:ea typeface="Arial"/>
              </a:rPr>
              <a:t>盲目施救：池州鑫泰新材料</a:t>
            </a:r>
            <a:r>
              <a:rPr lang="en-US" sz="2250" b="1">
                <a:solidFill>
                  <a:srgbClr val="0B7285"/>
                </a:solidFill>
                <a:latin typeface="Arial"/>
                <a:ea typeface="Arial"/>
              </a:rPr>
              <a:t>"10·27"</a:t>
            </a:r>
            <a:r>
              <a:rPr lang="zh-CN" sz="2250" b="1">
                <a:solidFill>
                  <a:srgbClr val="0B7285"/>
                </a:solidFill>
                <a:latin typeface="Arial"/>
                <a:ea typeface="Arial"/>
              </a:rPr>
              <a:t>中毒事故（</a:t>
            </a:r>
            <a:r>
              <a:rPr lang="en-US" sz="2250" b="1">
                <a:solidFill>
                  <a:srgbClr val="0B7285"/>
                </a:solidFill>
                <a:latin typeface="Arial"/>
                <a:ea typeface="Arial"/>
              </a:rPr>
              <a:t>2025</a:t>
            </a:r>
            <a:r>
              <a:rPr lang="zh-CN" sz="2250" b="1">
                <a:solidFill>
                  <a:srgbClr val="0B7285"/>
                </a:solidFill>
                <a:latin typeface="Arial"/>
                <a:ea typeface="Arial"/>
              </a:rPr>
              <a:t>年）</a:t>
            </a:r>
            <a:endParaRPr/>
          </a:p>
        </p:txBody>
      </p:sp>
      <p:sp>
        <p:nvSpPr>
          <p:cNvPr id="177" name=""/>
          <p:cNvSpPr/>
          <p:nvPr/>
        </p:nvSpPr>
        <p:spPr>
          <a:xfrm rot="0" flipH="0" flipV="0">
            <a:off x="666750" y="857250"/>
            <a:ext cx="10858500" cy="9525"/>
          </a:xfrm>
          <a:prstGeom prst="rect">
            <a:avLst/>
          </a:prstGeom>
          <a:solidFill>
            <a:srgbClr val="DEE2E6"/>
          </a:solidFill>
          <a:ln/>
        </p:spPr>
        <p:txBody>
          <a:bodyPr/>
          <a:p/>
        </p:txBody>
      </p:sp>
      <p:sp>
        <p:nvSpPr>
          <p:cNvPr id="178" name="" descr="{&quot;isTemplate&quot;:true,&quot;type&quot;:&quot;text&quot;}"/>
          <p:cNvSpPr txBox="1"/>
          <p:nvPr/>
        </p:nvSpPr>
        <p:spPr>
          <a:xfrm rot="0" flipH="0" flipV="0">
            <a:off x="666750" y="1181100"/>
            <a:ext cx="333375" cy="714375"/>
          </a:xfrm>
          <a:prstGeom prst="rect"/>
        </p:spPr>
        <p:txBody>
          <a:bodyPr wrap="none" lIns="0" tIns="0" rIns="0" bIns="0"/>
          <a:p>
            <a:pPr>
              <a:lnSpc>
                <a:spcPct val="100000"/>
              </a:lnSpc>
            </a:pPr>
            <a:r>
              <a:rPr lang="en-US" sz="4650" b="1">
                <a:solidFill>
                  <a:srgbClr val="C92A2A"/>
                </a:solidFill>
                <a:latin typeface="Arial"/>
                <a:ea typeface="Arial"/>
              </a:rPr>
              <a:t>4</a:t>
            </a:r>
            <a:endParaRPr/>
          </a:p>
        </p:txBody>
      </p:sp>
      <p:sp>
        <p:nvSpPr>
          <p:cNvPr id="179" name="" descr="{&quot;isTemplate&quot;:true,&quot;type&quot;:&quot;text&quot;}"/>
          <p:cNvSpPr txBox="1"/>
          <p:nvPr/>
        </p:nvSpPr>
        <p:spPr>
          <a:xfrm rot="0" flipH="0" flipV="0">
            <a:off x="1133475" y="1181100"/>
            <a:ext cx="2847975" cy="714375"/>
          </a:xfrm>
          <a:prstGeom prst="rect"/>
        </p:spPr>
        <p:txBody>
          <a:bodyPr wrap="none" lIns="0" tIns="0" rIns="0" bIns="0"/>
          <a:p>
            <a:pPr>
              <a:lnSpc>
                <a:spcPct val="100000"/>
              </a:lnSpc>
            </a:pPr>
            <a:r>
              <a:rPr lang="zh-CN" sz="1650">
                <a:solidFill>
                  <a:srgbClr val="495057"/>
                </a:solidFill>
                <a:latin typeface="Arial"/>
                <a:ea typeface="Arial"/>
              </a:rPr>
              <a:t>人死亡</a:t>
            </a:r>
            <a:r>
              <a:rPr lang="en-US" sz="1650">
                <a:solidFill>
                  <a:srgbClr val="495057"/>
                </a:solidFill>
                <a:latin typeface="Arial"/>
                <a:ea typeface="Arial"/>
              </a:rPr>
              <a:t xml:space="preserve"> </a:t>
            </a:r>
            <a:r>
              <a:rPr lang="zh-CN" sz="1650">
                <a:solidFill>
                  <a:srgbClr val="495057"/>
                </a:solidFill>
                <a:latin typeface="Arial"/>
                <a:ea typeface="Arial"/>
              </a:rPr>
              <a:t>｜</a:t>
            </a:r>
            <a:r>
              <a:rPr lang="en-US" sz="1650">
                <a:solidFill>
                  <a:srgbClr val="495057"/>
                </a:solidFill>
                <a:latin typeface="Arial"/>
                <a:ea typeface="Arial"/>
              </a:rPr>
              <a:t xml:space="preserve"> </a:t>
            </a:r>
            <a:r>
              <a:rPr lang="zh-CN" sz="1650">
                <a:solidFill>
                  <a:srgbClr val="495057"/>
                </a:solidFill>
                <a:latin typeface="Arial"/>
                <a:ea typeface="Arial"/>
              </a:rPr>
              <a:t>较大中毒和窒息事故</a:t>
            </a:r>
            <a:endParaRPr/>
          </a:p>
        </p:txBody>
      </p:sp>
      <p:sp>
        <p:nvSpPr>
          <p:cNvPr id="180" name="" descr="{&quot;isTemplate&quot;:true,&quot;type&quot;:&quot;text&quot;}"/>
          <p:cNvSpPr txBox="1"/>
          <p:nvPr/>
        </p:nvSpPr>
        <p:spPr>
          <a:xfrm rot="0" flipH="0" flipV="0">
            <a:off x="666750" y="2009775"/>
            <a:ext cx="5715000" cy="1066800"/>
          </a:xfrm>
          <a:prstGeom prst="rect"/>
        </p:spPr>
        <p:txBody>
          <a:bodyPr wrap="square" lIns="0" tIns="0" rIns="0" bIns="0">
            <a:normAutofit/>
          </a:bodyPr>
          <a:p>
            <a:pPr>
              <a:lnSpc>
                <a:spcPct val="155000"/>
              </a:lnSpc>
            </a:pPr>
            <a:r>
              <a:rPr lang="en-US" sz="1500">
                <a:solidFill>
                  <a:srgbClr val="343A40"/>
                </a:solidFill>
                <a:latin typeface="Arial"/>
                <a:ea typeface="Arial"/>
              </a:rPr>
              <a:t>2025</a:t>
            </a:r>
            <a:r>
              <a:rPr lang="zh-CN" sz="1500">
                <a:solidFill>
                  <a:srgbClr val="343A40"/>
                </a:solidFill>
                <a:latin typeface="Arial"/>
                <a:ea typeface="Arial"/>
              </a:rPr>
              <a:t>年</a:t>
            </a:r>
            <a:r>
              <a:rPr lang="en-US" sz="1500">
                <a:solidFill>
                  <a:srgbClr val="343A40"/>
                </a:solidFill>
                <a:latin typeface="Arial"/>
                <a:ea typeface="Arial"/>
              </a:rPr>
              <a:t>10</a:t>
            </a:r>
            <a:r>
              <a:rPr lang="zh-CN" sz="1500">
                <a:solidFill>
                  <a:srgbClr val="343A40"/>
                </a:solidFill>
                <a:latin typeface="Arial"/>
                <a:ea typeface="Arial"/>
              </a:rPr>
              <a:t>月</a:t>
            </a:r>
            <a:r>
              <a:rPr lang="en-US" sz="1500">
                <a:solidFill>
                  <a:srgbClr val="343A40"/>
                </a:solidFill>
                <a:latin typeface="Arial"/>
                <a:ea typeface="Arial"/>
              </a:rPr>
              <a:t>27</a:t>
            </a:r>
            <a:r>
              <a:rPr lang="zh-CN" sz="1500">
                <a:solidFill>
                  <a:srgbClr val="343A40"/>
                </a:solidFill>
                <a:latin typeface="Arial"/>
                <a:ea typeface="Arial"/>
              </a:rPr>
              <a:t>日，安徽池州鑫泰新材料科技有限公司发生中毒窒息事故。作业人员</a:t>
            </a:r>
            <a:r>
              <a:rPr lang="zh-CN" sz="1500" b="1">
                <a:solidFill>
                  <a:srgbClr val="343A40"/>
                </a:solidFill>
                <a:latin typeface="Arial"/>
                <a:ea typeface="Arial"/>
              </a:rPr>
              <a:t>未办理受限空间作业票</a:t>
            </a:r>
            <a:r>
              <a:rPr lang="zh-CN" sz="1500">
                <a:solidFill>
                  <a:srgbClr val="343A40"/>
                </a:solidFill>
                <a:latin typeface="Arial"/>
                <a:ea typeface="Arial"/>
              </a:rPr>
              <a:t>违规进入罐内作业中毒晕倒，现场人员未采取有效防护措施盲目施救，伤亡扩大。</a:t>
            </a:r>
            <a:endParaRPr/>
          </a:p>
        </p:txBody>
      </p:sp>
      <p:sp>
        <p:nvSpPr>
          <p:cNvPr id="181" name=""/>
          <p:cNvSpPr/>
          <p:nvPr/>
        </p:nvSpPr>
        <p:spPr>
          <a:xfrm rot="0" flipH="0" flipV="0">
            <a:off x="704850" y="3190875"/>
            <a:ext cx="5715000" cy="847725"/>
          </a:xfrm>
          <a:prstGeom prst="rect">
            <a:avLst/>
          </a:prstGeom>
          <a:solidFill>
            <a:srgbClr val="F1F3F5"/>
          </a:solidFill>
          <a:ln/>
        </p:spPr>
        <p:txBody>
          <a:bodyPr/>
          <a:p/>
        </p:txBody>
      </p:sp>
      <p:sp>
        <p:nvSpPr>
          <p:cNvPr id="182" name=""/>
          <p:cNvSpPr/>
          <p:nvPr/>
        </p:nvSpPr>
        <p:spPr>
          <a:xfrm rot="0" flipH="0" flipV="0">
            <a:off x="666750" y="3190875"/>
            <a:ext cx="5753100" cy="847725"/>
          </a:xfrm>
          <a:custGeom>
            <a:pathLst>
              <a:path w="604" h="89">
                <a:moveTo>
                  <a:pt x="0" y="0"/>
                </a:moveTo>
                <a:lnTo>
                  <a:pt x="4" y="0"/>
                </a:lnTo>
                <a:lnTo>
                  <a:pt x="4" y="89"/>
                </a:lnTo>
                <a:lnTo>
                  <a:pt x="0" y="89"/>
                </a:lnTo>
                <a:close/>
              </a:path>
            </a:pathLst>
          </a:custGeom>
          <a:solidFill>
            <a:srgbClr val="C92A2A"/>
          </a:solidFill>
          <a:ln/>
        </p:spPr>
        <p:txBody>
          <a:bodyPr/>
          <a:p/>
        </p:txBody>
      </p:sp>
      <p:sp>
        <p:nvSpPr>
          <p:cNvPr id="183" name="" descr="{&quot;isTemplate&quot;:true,&quot;type&quot;:&quot;text&quot;}"/>
          <p:cNvSpPr txBox="1"/>
          <p:nvPr/>
        </p:nvSpPr>
        <p:spPr>
          <a:xfrm rot="0" flipH="0" flipV="0">
            <a:off x="857250" y="3286125"/>
            <a:ext cx="5372100" cy="657225"/>
          </a:xfrm>
          <a:prstGeom prst="rect"/>
        </p:spPr>
        <p:txBody>
          <a:bodyPr wrap="square" lIns="0" tIns="0" rIns="0" bIns="0">
            <a:normAutofit/>
          </a:bodyPr>
          <a:p>
            <a:pPr>
              <a:lnSpc>
                <a:spcPct val="150000"/>
              </a:lnSpc>
            </a:pPr>
            <a:r>
              <a:rPr lang="zh-CN" sz="1425" b="1">
                <a:solidFill>
                  <a:srgbClr val="C92A2A"/>
                </a:solidFill>
                <a:latin typeface="Arial"/>
                <a:ea typeface="Arial"/>
              </a:rPr>
              <a:t>调查结果：</a:t>
            </a:r>
            <a:r>
              <a:rPr lang="zh-CN" sz="1425">
                <a:solidFill>
                  <a:srgbClr val="343A40"/>
                </a:solidFill>
                <a:latin typeface="Arial"/>
                <a:ea typeface="Arial"/>
              </a:rPr>
              <a:t>已批复认定较大生产安全责任事故；董事长等</a:t>
            </a:r>
            <a:r>
              <a:rPr lang="en-US" sz="1425">
                <a:solidFill>
                  <a:srgbClr val="343A40"/>
                </a:solidFill>
                <a:latin typeface="Arial"/>
                <a:ea typeface="Arial"/>
              </a:rPr>
              <a:t>3</a:t>
            </a:r>
            <a:r>
              <a:rPr lang="zh-CN" sz="1425">
                <a:solidFill>
                  <a:srgbClr val="343A40"/>
                </a:solidFill>
                <a:latin typeface="Arial"/>
                <a:ea typeface="Arial"/>
              </a:rPr>
              <a:t>名责任人被依法采取刑事强制措施。</a:t>
            </a:r>
            <a:endParaRPr/>
          </a:p>
        </p:txBody>
      </p:sp>
      <p:sp>
        <p:nvSpPr>
          <p:cNvPr id="184" name=""/>
          <p:cNvSpPr/>
          <p:nvPr/>
        </p:nvSpPr>
        <p:spPr>
          <a:xfrm rot="0" flipH="0" flipV="0">
            <a:off x="704850" y="4133850"/>
            <a:ext cx="5715000" cy="847725"/>
          </a:xfrm>
          <a:prstGeom prst="rect">
            <a:avLst/>
          </a:prstGeom>
          <a:solidFill>
            <a:srgbClr val="F1F3F5"/>
          </a:solidFill>
          <a:ln/>
        </p:spPr>
        <p:txBody>
          <a:bodyPr/>
          <a:p/>
        </p:txBody>
      </p:sp>
      <p:sp>
        <p:nvSpPr>
          <p:cNvPr id="185" name=""/>
          <p:cNvSpPr/>
          <p:nvPr/>
        </p:nvSpPr>
        <p:spPr>
          <a:xfrm rot="0" flipH="0" flipV="0">
            <a:off x="666750" y="4133850"/>
            <a:ext cx="5753100" cy="847725"/>
          </a:xfrm>
          <a:custGeom>
            <a:pathLst>
              <a:path w="604" h="89">
                <a:moveTo>
                  <a:pt x="0" y="0"/>
                </a:moveTo>
                <a:lnTo>
                  <a:pt x="4" y="0"/>
                </a:lnTo>
                <a:lnTo>
                  <a:pt x="4" y="89"/>
                </a:lnTo>
                <a:lnTo>
                  <a:pt x="0" y="89"/>
                </a:lnTo>
                <a:close/>
              </a:path>
            </a:pathLst>
          </a:custGeom>
          <a:solidFill>
            <a:srgbClr val="2B8A3E"/>
          </a:solidFill>
          <a:ln/>
        </p:spPr>
        <p:txBody>
          <a:bodyPr/>
          <a:p/>
        </p:txBody>
      </p:sp>
      <p:sp>
        <p:nvSpPr>
          <p:cNvPr id="186" name="" descr="{&quot;isTemplate&quot;:true,&quot;type&quot;:&quot;text&quot;}"/>
          <p:cNvSpPr txBox="1"/>
          <p:nvPr/>
        </p:nvSpPr>
        <p:spPr>
          <a:xfrm rot="0" flipH="0" flipV="0">
            <a:off x="857250" y="4229100"/>
            <a:ext cx="5372100" cy="657225"/>
          </a:xfrm>
          <a:prstGeom prst="rect"/>
        </p:spPr>
        <p:txBody>
          <a:bodyPr wrap="square" lIns="0" tIns="0" rIns="0" bIns="0">
            <a:normAutofit/>
          </a:bodyPr>
          <a:p>
            <a:pPr>
              <a:lnSpc>
                <a:spcPct val="150000"/>
              </a:lnSpc>
            </a:pPr>
            <a:r>
              <a:rPr lang="zh-CN" sz="1425" b="1">
                <a:solidFill>
                  <a:srgbClr val="2B8A3E"/>
                </a:solidFill>
                <a:latin typeface="Arial"/>
                <a:ea typeface="Arial"/>
              </a:rPr>
              <a:t>对照检查：</a:t>
            </a:r>
            <a:r>
              <a:rPr lang="zh-CN" sz="1425">
                <a:solidFill>
                  <a:srgbClr val="343A40"/>
                </a:solidFill>
                <a:latin typeface="Arial"/>
                <a:ea typeface="Arial"/>
              </a:rPr>
              <a:t>与</a:t>
            </a:r>
            <a:r>
              <a:rPr lang="en-US" sz="1425">
                <a:solidFill>
                  <a:srgbClr val="343A40"/>
                </a:solidFill>
                <a:latin typeface="Arial"/>
                <a:ea typeface="Arial"/>
              </a:rPr>
              <a:t>2024</a:t>
            </a:r>
            <a:r>
              <a:rPr lang="zh-CN" sz="1425">
                <a:solidFill>
                  <a:srgbClr val="343A40"/>
                </a:solidFill>
                <a:latin typeface="Arial"/>
                <a:ea typeface="Arial"/>
              </a:rPr>
              <a:t>年寿光</a:t>
            </a:r>
            <a:r>
              <a:rPr lang="en-US" sz="1425">
                <a:solidFill>
                  <a:srgbClr val="343A40"/>
                </a:solidFill>
                <a:latin typeface="Arial"/>
                <a:ea typeface="Arial"/>
              </a:rPr>
              <a:t>"10·12"</a:t>
            </a:r>
            <a:r>
              <a:rPr lang="zh-CN" sz="1425">
                <a:solidFill>
                  <a:srgbClr val="343A40"/>
                </a:solidFill>
                <a:latin typeface="Arial"/>
                <a:ea typeface="Arial"/>
              </a:rPr>
              <a:t>几乎同一剧本——无票、无检测、无防护、盲目施救。两年之内同一链条夺走</a:t>
            </a:r>
            <a:r>
              <a:rPr lang="en-US" sz="1425">
                <a:solidFill>
                  <a:srgbClr val="343A40"/>
                </a:solidFill>
                <a:latin typeface="Arial"/>
                <a:ea typeface="Arial"/>
              </a:rPr>
              <a:t>11</a:t>
            </a:r>
            <a:r>
              <a:rPr lang="zh-CN" sz="1425">
                <a:solidFill>
                  <a:srgbClr val="343A40"/>
                </a:solidFill>
                <a:latin typeface="Arial"/>
                <a:ea typeface="Arial"/>
              </a:rPr>
              <a:t>条人命。</a:t>
            </a:r>
            <a:endParaRPr/>
          </a:p>
        </p:txBody>
      </p:sp>
      <p:sp>
        <p:nvSpPr>
          <p:cNvPr id="187" name=""/>
          <p:cNvSpPr/>
          <p:nvPr/>
        </p:nvSpPr>
        <p:spPr>
          <a:xfrm rot="0" flipH="0" flipV="0">
            <a:off x="6953250" y="1181100"/>
            <a:ext cx="4572000" cy="4914900"/>
          </a:xfrm>
          <a:prstGeom prst="rect">
            <a:avLst/>
          </a:prstGeom>
          <a:solidFill>
            <a:srgbClr val="F8F9FA"/>
          </a:solidFill>
          <a:ln w="25400">
            <a:solidFill>
              <a:srgbClr val="ADB5BD"/>
            </a:solidFill>
            <a:prstDash val="dash"/>
          </a:ln>
        </p:spPr>
        <p:txBody>
          <a:bodyPr/>
          <a:p/>
        </p:txBody>
      </p:sp>
      <p:sp>
        <p:nvSpPr>
          <p:cNvPr id="188" name="" descr="{&quot;isTemplate&quot;:true,&quot;type&quot;:&quot;text&quot;}"/>
          <p:cNvSpPr txBox="1"/>
          <p:nvPr/>
        </p:nvSpPr>
        <p:spPr>
          <a:xfrm rot="0" flipH="0" flipV="0">
            <a:off x="8982075" y="3143250"/>
            <a:ext cx="523875" cy="457200"/>
          </a:xfrm>
          <a:prstGeom prst="rect"/>
        </p:spPr>
        <p:txBody>
          <a:bodyPr wrap="none" lIns="0" tIns="0" rIns="0" bIns="0"/>
          <a:p>
            <a:pPr>
              <a:lnSpc>
                <a:spcPct val="100000"/>
              </a:lnSpc>
            </a:pPr>
            <a:r>
              <a:rPr sz="3000">
                <a:solidFill>
                  <a:srgbClr val="ADB5BD"/>
                </a:solidFill>
                <a:latin typeface="Arial"/>
                <a:ea typeface="Arial"/>
              </a:rPr>
              <a:t>📷</a:t>
            </a:r>
            <a:endParaRPr/>
          </a:p>
        </p:txBody>
      </p:sp>
      <p:sp>
        <p:nvSpPr>
          <p:cNvPr id="189" name="" descr="{&quot;isTemplate&quot;:true,&quot;type&quot;:&quot;text&quot;}"/>
          <p:cNvSpPr txBox="1"/>
          <p:nvPr/>
        </p:nvSpPr>
        <p:spPr>
          <a:xfrm rot="0" flipH="0" flipV="0">
            <a:off x="8153400" y="3695700"/>
            <a:ext cx="2171700" cy="219075"/>
          </a:xfrm>
          <a:prstGeom prst="rect"/>
        </p:spPr>
        <p:txBody>
          <a:bodyPr wrap="none" lIns="0" tIns="0" rIns="0" bIns="0"/>
          <a:p>
            <a:pPr algn="ctr">
              <a:lnSpc>
                <a:spcPct val="100000"/>
              </a:lnSpc>
            </a:pPr>
            <a:r>
              <a:rPr lang="zh-CN" sz="1425">
                <a:solidFill>
                  <a:srgbClr val="868E96"/>
                </a:solidFill>
                <a:latin typeface="Arial"/>
                <a:ea typeface="Arial"/>
              </a:rPr>
              <a:t>事故现场图片（预留区域）</a:t>
            </a:r>
            <a:endParaRPr/>
          </a:p>
        </p:txBody>
      </p:sp>
      <p:sp>
        <p:nvSpPr>
          <p:cNvPr id="190" name="" descr="{&quot;isTemplate&quot;:true,&quot;type&quot;:&quot;text&quot;}"/>
          <p:cNvSpPr txBox="1"/>
          <p:nvPr/>
        </p:nvSpPr>
        <p:spPr>
          <a:xfrm rot="0" flipH="0" flipV="0">
            <a:off x="8629650" y="3952875"/>
            <a:ext cx="1219200" cy="190500"/>
          </a:xfrm>
          <a:prstGeom prst="rect"/>
        </p:spPr>
        <p:txBody>
          <a:bodyPr wrap="none" lIns="0" tIns="0" rIns="0" bIns="0"/>
          <a:p>
            <a:pPr>
              <a:lnSpc>
                <a:spcPct val="100000"/>
              </a:lnSpc>
            </a:pPr>
            <a:r>
              <a:rPr lang="zh-CN" sz="1200">
                <a:solidFill>
                  <a:srgbClr val="ADB5BD"/>
                </a:solidFill>
                <a:latin typeface="Arial"/>
                <a:ea typeface="Arial"/>
              </a:rPr>
              <a:t>请在此处插入图片</a:t>
            </a:r>
            <a:endParaRPr/>
          </a:p>
        </p:txBody>
      </p:sp>
      <p:sp>
        <p:nvSpPr>
          <p:cNvPr id="191" name="" descr="{&quot;isTemplate&quot;:true,&quot;type&quot;:&quot;text&quot;}"/>
          <p:cNvSpPr txBox="1"/>
          <p:nvPr/>
        </p:nvSpPr>
        <p:spPr>
          <a:xfrm rot="0" flipH="0" flipV="0">
            <a:off x="666750" y="6457950"/>
            <a:ext cx="3714750" cy="152400"/>
          </a:xfrm>
          <a:prstGeom prst="rect"/>
        </p:spPr>
        <p:txBody>
          <a:bodyPr wrap="none" lIns="0" tIns="0" rIns="0" bIns="0"/>
          <a:p>
            <a:pPr>
              <a:lnSpc>
                <a:spcPct val="100000"/>
              </a:lnSpc>
            </a:pPr>
            <a:r>
              <a:rPr lang="zh-CN" sz="975">
                <a:solidFill>
                  <a:srgbClr val="868E96"/>
                </a:solidFill>
                <a:latin typeface="Arial"/>
                <a:ea typeface="Arial"/>
              </a:rPr>
              <a:t>来源：池州市应急管理部门通报、事故调查报告（已批复）公开信息</a:t>
            </a:r>
            <a:endParaRPr/>
          </a:p>
        </p:txBody>
      </p:sp>
      <p:sp>
        <p:nvSpPr>
          <p:cNvPr id="192"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17 / 55</a:t>
            </a:r>
            <a:endParaRPr/>
          </a:p>
        </p:txBody>
      </p:sp>
    </p:spTree>
  </p:cSld>
</p:sld>
</file>

<file path=ppt/slides/slide18.xml><?xml version="1.0" encoding="utf-8"?>
<p:sld xmlns:p="http://schemas.openxmlformats.org/presentationml/2006/main" xmlns:a="http://schemas.openxmlformats.org/drawingml/2006/main">
  <p:cSld>
    <p:spTree>
      <p:nvGrpSpPr>
        <p:cNvPr id="193" name="" descr="&lt;Slide style={{ width: 1280, height: 720, background: '#FFFFFF', padding: 0, fontFamily: 'Arial, &quot;Microsoft YaHei&quot;, &quot;PingFang SC&quot;, sans-serif', position: 'relative' }}&gt;&#10;    &lt;Text style={{ position: 'absolute', top: 16, right: 70, fontSize: 14, color: '#868E96' }}&gt;02 · 事故案例&lt;/Text&gt;&#10;    &lt;Box style={{ position: 'absolute', top: 44, left: 70, right: 70 }}&gt;&#10;        &lt;Text style={{ fontSize: 32, fontWeight: 'bold', color: '#0B7285' }}&gt;五年案例横向对比：同样的10月，同样的剧本&lt;/Text&gt;&#10;        &lt;Box style={{ width: '100%', height: 1, background: '#DEE2E6', marginTop: 10 }} /&gt;&#10;    &lt;/Box&gt;&#10;    &lt;Box style={{ position: 'absolute', top: 126, left: 70, right: 70, bottom: 130, flexDirection: 'row', gap: 14 }}&gt;&#10;        {[&#10;            ['2021', '中高化工 10·22', '4死3伤', '异常工况处置无方案、无许可', '#E8590C'],&#10;            ['2022', '青塔化工 10·22', '1死4伤', '无证分装、混存混放、培训为零', '#0B7285'],&#10;            ['2023', '宁夏畅亿 10·24', '4死', '边建设边储料、动火失控', '#C92A2A'],&#10;            ['2024', '寿光金石 10·12', '7死4伤', '知道有硫化氢仍无票冒险作业', '#C92A2A'],&#10;            ['2025', '池州鑫泰 10·27', '4死', '无票进罐、盲目施救', '#E8590C'],&#10;        ].map((it) =&gt; (&#10;            &lt;Box key={it[0]} style={{ flex: 1, background: '#F1F3F5', borderTop: `4px solid ${it[4]}`, padding: '14px 14px', flexDirection: 'column' }}&gt;&#10;                &lt;Text style={{ fontSize: 26, fontWeight: 'bold', color: it[4] }}&gt;{it[0]}&lt;/Text&gt;&#10;                &lt;Text style={{ fontSize: 17, color: '#343A40', fontWeight: 'bold', marginTop: 6 }}&gt;{it[1]}&lt;/Text&gt;&#10;                &lt;Text style={{ fontSize: 24, fontWeight: 'bold', color: '#C92A2A', marginTop: 8 }}&gt;{it[2]}&lt;/Text&gt;&#10;                &lt;Text style={{ fontSize: 16, color: '#495057', lineHeight: 1.5, marginTop: 8 }}&gt;{it[3]}&lt;/Text&gt;&#10;            &lt;/Box&gt;&#10;        ))}&#10;    &lt;/Box&gt;&#10;    &lt;Box style={{ position: 'absolute', left: 70, right: 70, bottom: 36, background: '#0B7285', padding: '14px 22px' }}&gt;&#10;        &lt;Text style={{ fontSize: 21, color: '#FFFFFF', fontWeight: 'bold' }}&gt;五个案例共 20 人死亡，全部发生在10月。共性只有一条：把&quot;侥幸&quot;当成了&quot;经验&quot;。&lt;/Text&gt;&#10;    &lt;/Box&gt;&#10;    &lt;Text style={{ position: 'absolute', right: 70, bottom: 24, fontSize: 14, color: '#868E96' }}&gt;18 / 55&lt;/Text&gt;&#10;&lt;/Slide&gt;&#10;"/>
        <p:cNvGrpSpPr/>
        <p:nvPr/>
      </p:nvGrpSpPr>
      <p:grpSpPr>
        <a:xfrm>
          <a:off x="0" y="0"/>
          <a:ext cx="0" cy="0"/>
          <a:chOff x="0" y="0"/>
          <a:chExt cx="0" cy="0"/>
        </a:xfrm>
      </p:grpSpPr>
      <p:sp>
        <p:nvSpPr>
          <p:cNvPr id="194" name=""/>
          <p:cNvSpPr/>
          <p:nvPr/>
        </p:nvSpPr>
        <p:spPr>
          <a:xfrm rot="0" flipH="0" flipV="0">
            <a:off x="0" y="0"/>
            <a:ext cx="12192000" cy="6858000"/>
          </a:xfrm>
          <a:prstGeom prst="rect">
            <a:avLst/>
          </a:prstGeom>
          <a:solidFill>
            <a:srgbClr val="FFFFFF"/>
          </a:solidFill>
          <a:ln/>
        </p:spPr>
        <p:txBody>
          <a:bodyPr/>
          <a:p/>
        </p:txBody>
      </p:sp>
      <p:sp>
        <p:nvSpPr>
          <p:cNvPr id="195"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02 · </a:t>
            </a:r>
            <a:r>
              <a:rPr lang="zh-CN" sz="1050">
                <a:solidFill>
                  <a:srgbClr val="868E96"/>
                </a:solidFill>
                <a:latin typeface="Arial"/>
                <a:ea typeface="Arial"/>
              </a:rPr>
              <a:t>事故案例</a:t>
            </a:r>
            <a:endParaRPr/>
          </a:p>
        </p:txBody>
      </p:sp>
      <p:sp>
        <p:nvSpPr>
          <p:cNvPr id="196"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五年案例横向对比：同样的</a:t>
            </a:r>
            <a:r>
              <a:rPr lang="en-US" sz="2400" b="1">
                <a:solidFill>
                  <a:srgbClr val="0B7285"/>
                </a:solidFill>
                <a:latin typeface="Arial"/>
                <a:ea typeface="Arial"/>
              </a:rPr>
              <a:t>10</a:t>
            </a:r>
            <a:r>
              <a:rPr lang="zh-CN" sz="2400" b="1">
                <a:solidFill>
                  <a:srgbClr val="0B7285"/>
                </a:solidFill>
                <a:latin typeface="Arial"/>
                <a:ea typeface="Arial"/>
              </a:rPr>
              <a:t>月，同样的剧本</a:t>
            </a:r>
            <a:endParaRPr/>
          </a:p>
        </p:txBody>
      </p:sp>
      <p:sp>
        <p:nvSpPr>
          <p:cNvPr id="197" name=""/>
          <p:cNvSpPr/>
          <p:nvPr/>
        </p:nvSpPr>
        <p:spPr>
          <a:xfrm rot="0" flipH="0" flipV="0">
            <a:off x="666750" y="885825"/>
            <a:ext cx="10858500" cy="9525"/>
          </a:xfrm>
          <a:prstGeom prst="rect">
            <a:avLst/>
          </a:prstGeom>
          <a:solidFill>
            <a:srgbClr val="DEE2E6"/>
          </a:solidFill>
          <a:ln/>
        </p:spPr>
        <p:txBody>
          <a:bodyPr/>
          <a:p/>
        </p:txBody>
      </p:sp>
      <p:sp>
        <p:nvSpPr>
          <p:cNvPr id="198" name=""/>
          <p:cNvSpPr/>
          <p:nvPr/>
        </p:nvSpPr>
        <p:spPr>
          <a:xfrm rot="0" flipH="0" flipV="0">
            <a:off x="666750" y="1238250"/>
            <a:ext cx="2066925" cy="4419600"/>
          </a:xfrm>
          <a:prstGeom prst="rect">
            <a:avLst/>
          </a:prstGeom>
          <a:solidFill>
            <a:srgbClr val="F1F3F5"/>
          </a:solidFill>
          <a:ln/>
        </p:spPr>
        <p:txBody>
          <a:bodyPr/>
          <a:p/>
        </p:txBody>
      </p:sp>
      <p:sp>
        <p:nvSpPr>
          <p:cNvPr id="199" name=""/>
          <p:cNvSpPr/>
          <p:nvPr/>
        </p:nvSpPr>
        <p:spPr>
          <a:xfrm rot="0" flipH="0" flipV="0">
            <a:off x="666750" y="1200150"/>
            <a:ext cx="2066925" cy="4457700"/>
          </a:xfrm>
          <a:custGeom>
            <a:pathLst>
              <a:path w="217" h="468">
                <a:moveTo>
                  <a:pt x="0" y="0"/>
                </a:moveTo>
                <a:lnTo>
                  <a:pt x="217" y="0"/>
                </a:lnTo>
                <a:lnTo>
                  <a:pt x="217" y="4"/>
                </a:lnTo>
                <a:lnTo>
                  <a:pt x="0" y="4"/>
                </a:lnTo>
                <a:close/>
              </a:path>
            </a:pathLst>
          </a:custGeom>
          <a:solidFill>
            <a:srgbClr val="E8590C"/>
          </a:solidFill>
          <a:ln/>
        </p:spPr>
        <p:txBody>
          <a:bodyPr/>
          <a:p/>
        </p:txBody>
      </p:sp>
      <p:sp>
        <p:nvSpPr>
          <p:cNvPr id="200" name="" descr="{&quot;isTemplate&quot;:true,&quot;type&quot;:&quot;text&quot;}"/>
          <p:cNvSpPr txBox="1"/>
          <p:nvPr/>
        </p:nvSpPr>
        <p:spPr>
          <a:xfrm rot="0" flipH="0" flipV="0">
            <a:off x="800100" y="1371600"/>
            <a:ext cx="1800225" cy="304800"/>
          </a:xfrm>
          <a:prstGeom prst="rect"/>
        </p:spPr>
        <p:txBody>
          <a:bodyPr wrap="none" lIns="0" tIns="0" rIns="0" bIns="0"/>
          <a:p>
            <a:pPr>
              <a:lnSpc>
                <a:spcPct val="100000"/>
              </a:lnSpc>
            </a:pPr>
            <a:r>
              <a:rPr lang="en-US" sz="1950" b="1">
                <a:solidFill>
                  <a:srgbClr val="E8590C"/>
                </a:solidFill>
                <a:latin typeface="Arial"/>
                <a:ea typeface="Arial"/>
              </a:rPr>
              <a:t>2021</a:t>
            </a:r>
            <a:endParaRPr/>
          </a:p>
        </p:txBody>
      </p:sp>
      <p:sp>
        <p:nvSpPr>
          <p:cNvPr id="201" name="" descr="{&quot;isTemplate&quot;:true,&quot;type&quot;:&quot;text&quot;}"/>
          <p:cNvSpPr txBox="1"/>
          <p:nvPr/>
        </p:nvSpPr>
        <p:spPr>
          <a:xfrm rot="0" flipH="0" flipV="0">
            <a:off x="800100" y="1733550"/>
            <a:ext cx="1800225" cy="200025"/>
          </a:xfrm>
          <a:prstGeom prst="rect"/>
        </p:spPr>
        <p:txBody>
          <a:bodyPr wrap="none" lIns="0" tIns="0" rIns="0" bIns="0"/>
          <a:p>
            <a:pPr>
              <a:lnSpc>
                <a:spcPct val="100000"/>
              </a:lnSpc>
            </a:pPr>
            <a:r>
              <a:rPr lang="zh-CN" sz="1275" b="1">
                <a:solidFill>
                  <a:srgbClr val="343A40"/>
                </a:solidFill>
                <a:latin typeface="Arial"/>
                <a:ea typeface="Arial"/>
              </a:rPr>
              <a:t>中高化工</a:t>
            </a:r>
            <a:r>
              <a:rPr lang="en-US" sz="1275" b="1">
                <a:solidFill>
                  <a:srgbClr val="343A40"/>
                </a:solidFill>
                <a:latin typeface="Arial"/>
                <a:ea typeface="Arial"/>
              </a:rPr>
              <a:t xml:space="preserve"> 10·22</a:t>
            </a:r>
            <a:endParaRPr/>
          </a:p>
        </p:txBody>
      </p:sp>
      <p:sp>
        <p:nvSpPr>
          <p:cNvPr id="202" name="" descr="{&quot;isTemplate&quot;:true,&quot;type&quot;:&quot;text&quot;}"/>
          <p:cNvSpPr txBox="1"/>
          <p:nvPr/>
        </p:nvSpPr>
        <p:spPr>
          <a:xfrm rot="0" flipH="0" flipV="0">
            <a:off x="800100" y="2009775"/>
            <a:ext cx="1800225" cy="276225"/>
          </a:xfrm>
          <a:prstGeom prst="rect"/>
        </p:spPr>
        <p:txBody>
          <a:bodyPr wrap="none" lIns="0" tIns="0" rIns="0" bIns="0"/>
          <a:p>
            <a:pPr>
              <a:lnSpc>
                <a:spcPct val="100000"/>
              </a:lnSpc>
            </a:pPr>
            <a:r>
              <a:rPr lang="en-US" sz="1800" b="1">
                <a:solidFill>
                  <a:srgbClr val="C92A2A"/>
                </a:solidFill>
                <a:latin typeface="Arial"/>
                <a:ea typeface="Arial"/>
              </a:rPr>
              <a:t>4</a:t>
            </a:r>
            <a:r>
              <a:rPr lang="zh-CN" sz="1800" b="1">
                <a:solidFill>
                  <a:srgbClr val="C92A2A"/>
                </a:solidFill>
                <a:latin typeface="Arial"/>
                <a:ea typeface="Arial"/>
              </a:rPr>
              <a:t>死</a:t>
            </a:r>
            <a:r>
              <a:rPr lang="en-US" sz="1800" b="1">
                <a:solidFill>
                  <a:srgbClr val="C92A2A"/>
                </a:solidFill>
                <a:latin typeface="Arial"/>
                <a:ea typeface="Arial"/>
              </a:rPr>
              <a:t>3</a:t>
            </a:r>
            <a:r>
              <a:rPr lang="zh-CN" sz="1800" b="1">
                <a:solidFill>
                  <a:srgbClr val="C92A2A"/>
                </a:solidFill>
                <a:latin typeface="Arial"/>
                <a:ea typeface="Arial"/>
              </a:rPr>
              <a:t>伤</a:t>
            </a:r>
            <a:endParaRPr/>
          </a:p>
        </p:txBody>
      </p:sp>
      <p:sp>
        <p:nvSpPr>
          <p:cNvPr id="203" name="" descr="{&quot;isTemplate&quot;:true,&quot;type&quot;:&quot;text&quot;}"/>
          <p:cNvSpPr txBox="1"/>
          <p:nvPr/>
        </p:nvSpPr>
        <p:spPr>
          <a:xfrm rot="0" flipH="0" flipV="0">
            <a:off x="800100" y="2362200"/>
            <a:ext cx="1800225" cy="552450"/>
          </a:xfrm>
          <a:prstGeom prst="rect"/>
        </p:spPr>
        <p:txBody>
          <a:bodyPr wrap="square" lIns="0" tIns="0" rIns="0" bIns="0">
            <a:normAutofit/>
          </a:bodyPr>
          <a:p>
            <a:pPr>
              <a:lnSpc>
                <a:spcPct val="150000"/>
              </a:lnSpc>
            </a:pPr>
            <a:r>
              <a:rPr lang="zh-CN" sz="1200">
                <a:solidFill>
                  <a:srgbClr val="495057"/>
                </a:solidFill>
                <a:latin typeface="Arial"/>
                <a:ea typeface="Arial"/>
              </a:rPr>
              <a:t>异常工况处置无方案、无许可</a:t>
            </a:r>
            <a:endParaRPr/>
          </a:p>
        </p:txBody>
      </p:sp>
      <p:sp>
        <p:nvSpPr>
          <p:cNvPr id="204" name=""/>
          <p:cNvSpPr/>
          <p:nvPr/>
        </p:nvSpPr>
        <p:spPr>
          <a:xfrm rot="0" flipH="0" flipV="0">
            <a:off x="2867025" y="1238250"/>
            <a:ext cx="2066925" cy="4419600"/>
          </a:xfrm>
          <a:prstGeom prst="rect">
            <a:avLst/>
          </a:prstGeom>
          <a:solidFill>
            <a:srgbClr val="F1F3F5"/>
          </a:solidFill>
          <a:ln/>
        </p:spPr>
        <p:txBody>
          <a:bodyPr/>
          <a:p/>
        </p:txBody>
      </p:sp>
      <p:sp>
        <p:nvSpPr>
          <p:cNvPr id="205" name=""/>
          <p:cNvSpPr/>
          <p:nvPr/>
        </p:nvSpPr>
        <p:spPr>
          <a:xfrm rot="0" flipH="0" flipV="0">
            <a:off x="2867025" y="1200150"/>
            <a:ext cx="2066925" cy="4457700"/>
          </a:xfrm>
          <a:custGeom>
            <a:pathLst>
              <a:path w="217" h="468">
                <a:moveTo>
                  <a:pt x="0" y="0"/>
                </a:moveTo>
                <a:lnTo>
                  <a:pt x="217" y="0"/>
                </a:lnTo>
                <a:lnTo>
                  <a:pt x="217" y="4"/>
                </a:lnTo>
                <a:lnTo>
                  <a:pt x="0" y="4"/>
                </a:lnTo>
                <a:close/>
              </a:path>
            </a:pathLst>
          </a:custGeom>
          <a:solidFill>
            <a:srgbClr val="0B7285"/>
          </a:solidFill>
          <a:ln/>
        </p:spPr>
        <p:txBody>
          <a:bodyPr/>
          <a:p/>
        </p:txBody>
      </p:sp>
      <p:sp>
        <p:nvSpPr>
          <p:cNvPr id="206" name="" descr="{&quot;isTemplate&quot;:true,&quot;type&quot;:&quot;text&quot;}"/>
          <p:cNvSpPr txBox="1"/>
          <p:nvPr/>
        </p:nvSpPr>
        <p:spPr>
          <a:xfrm rot="0" flipH="0" flipV="0">
            <a:off x="3000375" y="1371600"/>
            <a:ext cx="1800225" cy="304800"/>
          </a:xfrm>
          <a:prstGeom prst="rect"/>
        </p:spPr>
        <p:txBody>
          <a:bodyPr wrap="none" lIns="0" tIns="0" rIns="0" bIns="0"/>
          <a:p>
            <a:pPr>
              <a:lnSpc>
                <a:spcPct val="100000"/>
              </a:lnSpc>
            </a:pPr>
            <a:r>
              <a:rPr lang="en-US" sz="1950" b="1">
                <a:solidFill>
                  <a:srgbClr val="0B7285"/>
                </a:solidFill>
                <a:latin typeface="Arial"/>
                <a:ea typeface="Arial"/>
              </a:rPr>
              <a:t>2022</a:t>
            </a:r>
            <a:endParaRPr/>
          </a:p>
        </p:txBody>
      </p:sp>
      <p:sp>
        <p:nvSpPr>
          <p:cNvPr id="207" name="" descr="{&quot;isTemplate&quot;:true,&quot;type&quot;:&quot;text&quot;}"/>
          <p:cNvSpPr txBox="1"/>
          <p:nvPr/>
        </p:nvSpPr>
        <p:spPr>
          <a:xfrm rot="0" flipH="0" flipV="0">
            <a:off x="3000375" y="1733550"/>
            <a:ext cx="1800225" cy="200025"/>
          </a:xfrm>
          <a:prstGeom prst="rect"/>
        </p:spPr>
        <p:txBody>
          <a:bodyPr wrap="none" lIns="0" tIns="0" rIns="0" bIns="0"/>
          <a:p>
            <a:pPr>
              <a:lnSpc>
                <a:spcPct val="100000"/>
              </a:lnSpc>
            </a:pPr>
            <a:r>
              <a:rPr lang="zh-CN" sz="1275" b="1">
                <a:solidFill>
                  <a:srgbClr val="343A40"/>
                </a:solidFill>
                <a:latin typeface="Arial"/>
                <a:ea typeface="Arial"/>
              </a:rPr>
              <a:t>青塔化工</a:t>
            </a:r>
            <a:r>
              <a:rPr lang="en-US" sz="1275" b="1">
                <a:solidFill>
                  <a:srgbClr val="343A40"/>
                </a:solidFill>
                <a:latin typeface="Arial"/>
                <a:ea typeface="Arial"/>
              </a:rPr>
              <a:t xml:space="preserve"> 10·22</a:t>
            </a:r>
            <a:endParaRPr/>
          </a:p>
        </p:txBody>
      </p:sp>
      <p:sp>
        <p:nvSpPr>
          <p:cNvPr id="208" name="" descr="{&quot;isTemplate&quot;:true,&quot;type&quot;:&quot;text&quot;}"/>
          <p:cNvSpPr txBox="1"/>
          <p:nvPr/>
        </p:nvSpPr>
        <p:spPr>
          <a:xfrm rot="0" flipH="0" flipV="0">
            <a:off x="3000375" y="2009775"/>
            <a:ext cx="1800225" cy="276225"/>
          </a:xfrm>
          <a:prstGeom prst="rect"/>
        </p:spPr>
        <p:txBody>
          <a:bodyPr wrap="none" lIns="0" tIns="0" rIns="0" bIns="0"/>
          <a:p>
            <a:pPr>
              <a:lnSpc>
                <a:spcPct val="100000"/>
              </a:lnSpc>
            </a:pPr>
            <a:r>
              <a:rPr lang="en-US" sz="1800" b="1">
                <a:solidFill>
                  <a:srgbClr val="C92A2A"/>
                </a:solidFill>
                <a:latin typeface="Arial"/>
                <a:ea typeface="Arial"/>
              </a:rPr>
              <a:t>1</a:t>
            </a:r>
            <a:r>
              <a:rPr lang="zh-CN" sz="1800" b="1">
                <a:solidFill>
                  <a:srgbClr val="C92A2A"/>
                </a:solidFill>
                <a:latin typeface="Arial"/>
                <a:ea typeface="Arial"/>
              </a:rPr>
              <a:t>死</a:t>
            </a:r>
            <a:r>
              <a:rPr lang="en-US" sz="1800" b="1">
                <a:solidFill>
                  <a:srgbClr val="C92A2A"/>
                </a:solidFill>
                <a:latin typeface="Arial"/>
                <a:ea typeface="Arial"/>
              </a:rPr>
              <a:t>4</a:t>
            </a:r>
            <a:r>
              <a:rPr lang="zh-CN" sz="1800" b="1">
                <a:solidFill>
                  <a:srgbClr val="C92A2A"/>
                </a:solidFill>
                <a:latin typeface="Arial"/>
                <a:ea typeface="Arial"/>
              </a:rPr>
              <a:t>伤</a:t>
            </a:r>
            <a:endParaRPr/>
          </a:p>
        </p:txBody>
      </p:sp>
      <p:sp>
        <p:nvSpPr>
          <p:cNvPr id="209" name="" descr="{&quot;isTemplate&quot;:true,&quot;type&quot;:&quot;text&quot;}"/>
          <p:cNvSpPr txBox="1"/>
          <p:nvPr/>
        </p:nvSpPr>
        <p:spPr>
          <a:xfrm rot="0" flipH="0" flipV="0">
            <a:off x="3000375" y="2362200"/>
            <a:ext cx="1800225" cy="552450"/>
          </a:xfrm>
          <a:prstGeom prst="rect"/>
        </p:spPr>
        <p:txBody>
          <a:bodyPr wrap="square" lIns="0" tIns="0" rIns="0" bIns="0">
            <a:normAutofit/>
          </a:bodyPr>
          <a:p>
            <a:pPr>
              <a:lnSpc>
                <a:spcPct val="150000"/>
              </a:lnSpc>
            </a:pPr>
            <a:r>
              <a:rPr lang="zh-CN" sz="1200">
                <a:solidFill>
                  <a:srgbClr val="495057"/>
                </a:solidFill>
                <a:latin typeface="Arial"/>
                <a:ea typeface="Arial"/>
              </a:rPr>
              <a:t>无证分装、混存混放、培训为零</a:t>
            </a:r>
            <a:endParaRPr/>
          </a:p>
        </p:txBody>
      </p:sp>
      <p:sp>
        <p:nvSpPr>
          <p:cNvPr id="210" name=""/>
          <p:cNvSpPr/>
          <p:nvPr/>
        </p:nvSpPr>
        <p:spPr>
          <a:xfrm rot="0" flipH="0" flipV="0">
            <a:off x="5067300" y="1238250"/>
            <a:ext cx="2057400" cy="4419600"/>
          </a:xfrm>
          <a:prstGeom prst="rect">
            <a:avLst/>
          </a:prstGeom>
          <a:solidFill>
            <a:srgbClr val="F1F3F5"/>
          </a:solidFill>
          <a:ln/>
        </p:spPr>
        <p:txBody>
          <a:bodyPr/>
          <a:p/>
        </p:txBody>
      </p:sp>
      <p:sp>
        <p:nvSpPr>
          <p:cNvPr id="211" name=""/>
          <p:cNvSpPr/>
          <p:nvPr/>
        </p:nvSpPr>
        <p:spPr>
          <a:xfrm rot="0" flipH="0" flipV="0">
            <a:off x="5067300" y="1200150"/>
            <a:ext cx="2057400" cy="4457700"/>
          </a:xfrm>
          <a:custGeom>
            <a:pathLst>
              <a:path w="216" h="468">
                <a:moveTo>
                  <a:pt x="0" y="0"/>
                </a:moveTo>
                <a:lnTo>
                  <a:pt x="216" y="0"/>
                </a:lnTo>
                <a:lnTo>
                  <a:pt x="216" y="4"/>
                </a:lnTo>
                <a:lnTo>
                  <a:pt x="0" y="4"/>
                </a:lnTo>
                <a:close/>
              </a:path>
            </a:pathLst>
          </a:custGeom>
          <a:solidFill>
            <a:srgbClr val="C92A2A"/>
          </a:solidFill>
          <a:ln/>
        </p:spPr>
        <p:txBody>
          <a:bodyPr/>
          <a:p/>
        </p:txBody>
      </p:sp>
      <p:sp>
        <p:nvSpPr>
          <p:cNvPr id="212" name="" descr="{&quot;isTemplate&quot;:true,&quot;type&quot;:&quot;text&quot;}"/>
          <p:cNvSpPr txBox="1"/>
          <p:nvPr/>
        </p:nvSpPr>
        <p:spPr>
          <a:xfrm rot="0" flipH="0" flipV="0">
            <a:off x="5200650" y="1371600"/>
            <a:ext cx="1790700" cy="304800"/>
          </a:xfrm>
          <a:prstGeom prst="rect"/>
        </p:spPr>
        <p:txBody>
          <a:bodyPr wrap="none" lIns="0" tIns="0" rIns="0" bIns="0"/>
          <a:p>
            <a:pPr>
              <a:lnSpc>
                <a:spcPct val="100000"/>
              </a:lnSpc>
            </a:pPr>
            <a:r>
              <a:rPr lang="en-US" sz="1950" b="1">
                <a:solidFill>
                  <a:srgbClr val="C92A2A"/>
                </a:solidFill>
                <a:latin typeface="Arial"/>
                <a:ea typeface="Arial"/>
              </a:rPr>
              <a:t>2023</a:t>
            </a:r>
            <a:endParaRPr/>
          </a:p>
        </p:txBody>
      </p:sp>
      <p:sp>
        <p:nvSpPr>
          <p:cNvPr id="213" name="" descr="{&quot;isTemplate&quot;:true,&quot;type&quot;:&quot;text&quot;}"/>
          <p:cNvSpPr txBox="1"/>
          <p:nvPr/>
        </p:nvSpPr>
        <p:spPr>
          <a:xfrm rot="0" flipH="0" flipV="0">
            <a:off x="5200650" y="1733550"/>
            <a:ext cx="1790700" cy="200025"/>
          </a:xfrm>
          <a:prstGeom prst="rect"/>
        </p:spPr>
        <p:txBody>
          <a:bodyPr wrap="none" lIns="0" tIns="0" rIns="0" bIns="0"/>
          <a:p>
            <a:pPr>
              <a:lnSpc>
                <a:spcPct val="100000"/>
              </a:lnSpc>
            </a:pPr>
            <a:r>
              <a:rPr lang="zh-CN" sz="1275" b="1">
                <a:solidFill>
                  <a:srgbClr val="343A40"/>
                </a:solidFill>
                <a:latin typeface="Arial"/>
                <a:ea typeface="Arial"/>
              </a:rPr>
              <a:t>宁夏畅亿</a:t>
            </a:r>
            <a:r>
              <a:rPr lang="en-US" sz="1275" b="1">
                <a:solidFill>
                  <a:srgbClr val="343A40"/>
                </a:solidFill>
                <a:latin typeface="Arial"/>
                <a:ea typeface="Arial"/>
              </a:rPr>
              <a:t xml:space="preserve"> 10·24</a:t>
            </a:r>
            <a:endParaRPr/>
          </a:p>
        </p:txBody>
      </p:sp>
      <p:sp>
        <p:nvSpPr>
          <p:cNvPr id="214" name="" descr="{&quot;isTemplate&quot;:true,&quot;type&quot;:&quot;text&quot;}"/>
          <p:cNvSpPr txBox="1"/>
          <p:nvPr/>
        </p:nvSpPr>
        <p:spPr>
          <a:xfrm rot="0" flipH="0" flipV="0">
            <a:off x="5200650" y="2009775"/>
            <a:ext cx="1790700" cy="276225"/>
          </a:xfrm>
          <a:prstGeom prst="rect"/>
        </p:spPr>
        <p:txBody>
          <a:bodyPr wrap="none" lIns="0" tIns="0" rIns="0" bIns="0"/>
          <a:p>
            <a:pPr>
              <a:lnSpc>
                <a:spcPct val="100000"/>
              </a:lnSpc>
            </a:pPr>
            <a:r>
              <a:rPr lang="en-US" sz="1800" b="1">
                <a:solidFill>
                  <a:srgbClr val="C92A2A"/>
                </a:solidFill>
                <a:latin typeface="Arial"/>
                <a:ea typeface="Arial"/>
              </a:rPr>
              <a:t>4</a:t>
            </a:r>
            <a:r>
              <a:rPr lang="zh-CN" sz="1800" b="1">
                <a:solidFill>
                  <a:srgbClr val="C92A2A"/>
                </a:solidFill>
                <a:latin typeface="Arial"/>
                <a:ea typeface="Arial"/>
              </a:rPr>
              <a:t>死</a:t>
            </a:r>
            <a:endParaRPr/>
          </a:p>
        </p:txBody>
      </p:sp>
      <p:sp>
        <p:nvSpPr>
          <p:cNvPr id="215" name="" descr="{&quot;isTemplate&quot;:true,&quot;type&quot;:&quot;text&quot;}"/>
          <p:cNvSpPr txBox="1"/>
          <p:nvPr/>
        </p:nvSpPr>
        <p:spPr>
          <a:xfrm rot="0" flipH="0" flipV="0">
            <a:off x="5200650" y="2362200"/>
            <a:ext cx="1790700" cy="276225"/>
          </a:xfrm>
          <a:prstGeom prst="rect"/>
        </p:spPr>
        <p:txBody>
          <a:bodyPr wrap="none" lIns="0" tIns="0" rIns="0" bIns="0"/>
          <a:p>
            <a:pPr>
              <a:lnSpc>
                <a:spcPct val="150000"/>
              </a:lnSpc>
            </a:pPr>
            <a:r>
              <a:rPr lang="zh-CN" sz="1200">
                <a:solidFill>
                  <a:srgbClr val="495057"/>
                </a:solidFill>
                <a:latin typeface="Arial"/>
                <a:ea typeface="Arial"/>
              </a:rPr>
              <a:t>边建设边储料、动火失控</a:t>
            </a:r>
            <a:endParaRPr/>
          </a:p>
        </p:txBody>
      </p:sp>
      <p:sp>
        <p:nvSpPr>
          <p:cNvPr id="216" name=""/>
          <p:cNvSpPr/>
          <p:nvPr/>
        </p:nvSpPr>
        <p:spPr>
          <a:xfrm rot="0" flipH="0" flipV="0">
            <a:off x="7258050" y="1238250"/>
            <a:ext cx="2066925" cy="4419600"/>
          </a:xfrm>
          <a:prstGeom prst="rect">
            <a:avLst/>
          </a:prstGeom>
          <a:solidFill>
            <a:srgbClr val="F1F3F5"/>
          </a:solidFill>
          <a:ln/>
        </p:spPr>
        <p:txBody>
          <a:bodyPr/>
          <a:p/>
        </p:txBody>
      </p:sp>
      <p:sp>
        <p:nvSpPr>
          <p:cNvPr id="217" name=""/>
          <p:cNvSpPr/>
          <p:nvPr/>
        </p:nvSpPr>
        <p:spPr>
          <a:xfrm rot="0" flipH="0" flipV="0">
            <a:off x="7258050" y="1200150"/>
            <a:ext cx="2066925" cy="4457700"/>
          </a:xfrm>
          <a:custGeom>
            <a:pathLst>
              <a:path w="217" h="468">
                <a:moveTo>
                  <a:pt x="0" y="0"/>
                </a:moveTo>
                <a:lnTo>
                  <a:pt x="217" y="0"/>
                </a:lnTo>
                <a:lnTo>
                  <a:pt x="217" y="4"/>
                </a:lnTo>
                <a:lnTo>
                  <a:pt x="0" y="4"/>
                </a:lnTo>
                <a:close/>
              </a:path>
            </a:pathLst>
          </a:custGeom>
          <a:solidFill>
            <a:srgbClr val="C92A2A"/>
          </a:solidFill>
          <a:ln/>
        </p:spPr>
        <p:txBody>
          <a:bodyPr/>
          <a:p/>
        </p:txBody>
      </p:sp>
      <p:sp>
        <p:nvSpPr>
          <p:cNvPr id="218" name="" descr="{&quot;isTemplate&quot;:true,&quot;type&quot;:&quot;text&quot;}"/>
          <p:cNvSpPr txBox="1"/>
          <p:nvPr/>
        </p:nvSpPr>
        <p:spPr>
          <a:xfrm rot="0" flipH="0" flipV="0">
            <a:off x="7391400" y="1371600"/>
            <a:ext cx="1800225" cy="304800"/>
          </a:xfrm>
          <a:prstGeom prst="rect"/>
        </p:spPr>
        <p:txBody>
          <a:bodyPr wrap="none" lIns="0" tIns="0" rIns="0" bIns="0"/>
          <a:p>
            <a:pPr>
              <a:lnSpc>
                <a:spcPct val="100000"/>
              </a:lnSpc>
            </a:pPr>
            <a:r>
              <a:rPr lang="en-US" sz="1950" b="1">
                <a:solidFill>
                  <a:srgbClr val="C92A2A"/>
                </a:solidFill>
                <a:latin typeface="Arial"/>
                <a:ea typeface="Arial"/>
              </a:rPr>
              <a:t>2024</a:t>
            </a:r>
            <a:endParaRPr/>
          </a:p>
        </p:txBody>
      </p:sp>
      <p:sp>
        <p:nvSpPr>
          <p:cNvPr id="219" name="" descr="{&quot;isTemplate&quot;:true,&quot;type&quot;:&quot;text&quot;}"/>
          <p:cNvSpPr txBox="1"/>
          <p:nvPr/>
        </p:nvSpPr>
        <p:spPr>
          <a:xfrm rot="0" flipH="0" flipV="0">
            <a:off x="7391400" y="1733550"/>
            <a:ext cx="1800225" cy="200025"/>
          </a:xfrm>
          <a:prstGeom prst="rect"/>
        </p:spPr>
        <p:txBody>
          <a:bodyPr wrap="none" lIns="0" tIns="0" rIns="0" bIns="0"/>
          <a:p>
            <a:pPr>
              <a:lnSpc>
                <a:spcPct val="100000"/>
              </a:lnSpc>
            </a:pPr>
            <a:r>
              <a:rPr lang="zh-CN" sz="1275" b="1">
                <a:solidFill>
                  <a:srgbClr val="343A40"/>
                </a:solidFill>
                <a:latin typeface="Arial"/>
                <a:ea typeface="Arial"/>
              </a:rPr>
              <a:t>寿光金石</a:t>
            </a:r>
            <a:r>
              <a:rPr lang="en-US" sz="1275" b="1">
                <a:solidFill>
                  <a:srgbClr val="343A40"/>
                </a:solidFill>
                <a:latin typeface="Arial"/>
                <a:ea typeface="Arial"/>
              </a:rPr>
              <a:t xml:space="preserve"> 10·12</a:t>
            </a:r>
            <a:endParaRPr/>
          </a:p>
        </p:txBody>
      </p:sp>
      <p:sp>
        <p:nvSpPr>
          <p:cNvPr id="220" name="" descr="{&quot;isTemplate&quot;:true,&quot;type&quot;:&quot;text&quot;}"/>
          <p:cNvSpPr txBox="1"/>
          <p:nvPr/>
        </p:nvSpPr>
        <p:spPr>
          <a:xfrm rot="0" flipH="0" flipV="0">
            <a:off x="7391400" y="2009775"/>
            <a:ext cx="1800225" cy="276225"/>
          </a:xfrm>
          <a:prstGeom prst="rect"/>
        </p:spPr>
        <p:txBody>
          <a:bodyPr wrap="none" lIns="0" tIns="0" rIns="0" bIns="0"/>
          <a:p>
            <a:pPr>
              <a:lnSpc>
                <a:spcPct val="100000"/>
              </a:lnSpc>
            </a:pPr>
            <a:r>
              <a:rPr lang="en-US" sz="1800" b="1">
                <a:solidFill>
                  <a:srgbClr val="C92A2A"/>
                </a:solidFill>
                <a:latin typeface="Arial"/>
                <a:ea typeface="Arial"/>
              </a:rPr>
              <a:t>7</a:t>
            </a:r>
            <a:r>
              <a:rPr lang="zh-CN" sz="1800" b="1">
                <a:solidFill>
                  <a:srgbClr val="C92A2A"/>
                </a:solidFill>
                <a:latin typeface="Arial"/>
                <a:ea typeface="Arial"/>
              </a:rPr>
              <a:t>死</a:t>
            </a:r>
            <a:r>
              <a:rPr lang="en-US" sz="1800" b="1">
                <a:solidFill>
                  <a:srgbClr val="C92A2A"/>
                </a:solidFill>
                <a:latin typeface="Arial"/>
                <a:ea typeface="Arial"/>
              </a:rPr>
              <a:t>4</a:t>
            </a:r>
            <a:r>
              <a:rPr lang="zh-CN" sz="1800" b="1">
                <a:solidFill>
                  <a:srgbClr val="C92A2A"/>
                </a:solidFill>
                <a:latin typeface="Arial"/>
                <a:ea typeface="Arial"/>
              </a:rPr>
              <a:t>伤</a:t>
            </a:r>
            <a:endParaRPr/>
          </a:p>
        </p:txBody>
      </p:sp>
      <p:sp>
        <p:nvSpPr>
          <p:cNvPr id="221" name="" descr="{&quot;isTemplate&quot;:true,&quot;type&quot;:&quot;text&quot;}"/>
          <p:cNvSpPr txBox="1"/>
          <p:nvPr/>
        </p:nvSpPr>
        <p:spPr>
          <a:xfrm rot="0" flipH="0" flipV="0">
            <a:off x="7391400" y="2362200"/>
            <a:ext cx="1800225" cy="552450"/>
          </a:xfrm>
          <a:prstGeom prst="rect"/>
        </p:spPr>
        <p:txBody>
          <a:bodyPr wrap="square" lIns="0" tIns="0" rIns="0" bIns="0">
            <a:normAutofit/>
          </a:bodyPr>
          <a:p>
            <a:pPr>
              <a:lnSpc>
                <a:spcPct val="150000"/>
              </a:lnSpc>
            </a:pPr>
            <a:r>
              <a:rPr lang="zh-CN" sz="1200">
                <a:solidFill>
                  <a:srgbClr val="495057"/>
                </a:solidFill>
                <a:latin typeface="Arial"/>
                <a:ea typeface="Arial"/>
              </a:rPr>
              <a:t>知道有硫化氢仍无票冒险作业</a:t>
            </a:r>
            <a:endParaRPr/>
          </a:p>
        </p:txBody>
      </p:sp>
      <p:sp>
        <p:nvSpPr>
          <p:cNvPr id="222" name=""/>
          <p:cNvSpPr/>
          <p:nvPr/>
        </p:nvSpPr>
        <p:spPr>
          <a:xfrm rot="0" flipH="0" flipV="0">
            <a:off x="9458325" y="1238250"/>
            <a:ext cx="2066925" cy="4419600"/>
          </a:xfrm>
          <a:prstGeom prst="rect">
            <a:avLst/>
          </a:prstGeom>
          <a:solidFill>
            <a:srgbClr val="F1F3F5"/>
          </a:solidFill>
          <a:ln/>
        </p:spPr>
        <p:txBody>
          <a:bodyPr/>
          <a:p/>
        </p:txBody>
      </p:sp>
      <p:sp>
        <p:nvSpPr>
          <p:cNvPr id="223" name=""/>
          <p:cNvSpPr/>
          <p:nvPr/>
        </p:nvSpPr>
        <p:spPr>
          <a:xfrm rot="0" flipH="0" flipV="0">
            <a:off x="9458325" y="1200150"/>
            <a:ext cx="2066925" cy="4457700"/>
          </a:xfrm>
          <a:custGeom>
            <a:pathLst>
              <a:path w="217" h="468">
                <a:moveTo>
                  <a:pt x="0" y="0"/>
                </a:moveTo>
                <a:lnTo>
                  <a:pt x="217" y="0"/>
                </a:lnTo>
                <a:lnTo>
                  <a:pt x="217" y="4"/>
                </a:lnTo>
                <a:lnTo>
                  <a:pt x="0" y="4"/>
                </a:lnTo>
                <a:close/>
              </a:path>
            </a:pathLst>
          </a:custGeom>
          <a:solidFill>
            <a:srgbClr val="E8590C"/>
          </a:solidFill>
          <a:ln/>
        </p:spPr>
        <p:txBody>
          <a:bodyPr/>
          <a:p/>
        </p:txBody>
      </p:sp>
      <p:sp>
        <p:nvSpPr>
          <p:cNvPr id="224" name="" descr="{&quot;isTemplate&quot;:true,&quot;type&quot;:&quot;text&quot;}"/>
          <p:cNvSpPr txBox="1"/>
          <p:nvPr/>
        </p:nvSpPr>
        <p:spPr>
          <a:xfrm rot="0" flipH="0" flipV="0">
            <a:off x="9591675" y="1371600"/>
            <a:ext cx="1800225" cy="304800"/>
          </a:xfrm>
          <a:prstGeom prst="rect"/>
        </p:spPr>
        <p:txBody>
          <a:bodyPr wrap="none" lIns="0" tIns="0" rIns="0" bIns="0"/>
          <a:p>
            <a:pPr>
              <a:lnSpc>
                <a:spcPct val="100000"/>
              </a:lnSpc>
            </a:pPr>
            <a:r>
              <a:rPr lang="en-US" sz="1950" b="1">
                <a:solidFill>
                  <a:srgbClr val="E8590C"/>
                </a:solidFill>
                <a:latin typeface="Arial"/>
                <a:ea typeface="Arial"/>
              </a:rPr>
              <a:t>2025</a:t>
            </a:r>
            <a:endParaRPr/>
          </a:p>
        </p:txBody>
      </p:sp>
      <p:sp>
        <p:nvSpPr>
          <p:cNvPr id="225" name="" descr="{&quot;isTemplate&quot;:true,&quot;type&quot;:&quot;text&quot;}"/>
          <p:cNvSpPr txBox="1"/>
          <p:nvPr/>
        </p:nvSpPr>
        <p:spPr>
          <a:xfrm rot="0" flipH="0" flipV="0">
            <a:off x="9591675" y="1733550"/>
            <a:ext cx="1800225" cy="200025"/>
          </a:xfrm>
          <a:prstGeom prst="rect"/>
        </p:spPr>
        <p:txBody>
          <a:bodyPr wrap="none" lIns="0" tIns="0" rIns="0" bIns="0"/>
          <a:p>
            <a:pPr>
              <a:lnSpc>
                <a:spcPct val="100000"/>
              </a:lnSpc>
            </a:pPr>
            <a:r>
              <a:rPr lang="zh-CN" sz="1275" b="1">
                <a:solidFill>
                  <a:srgbClr val="343A40"/>
                </a:solidFill>
                <a:latin typeface="Arial"/>
                <a:ea typeface="Arial"/>
              </a:rPr>
              <a:t>池州鑫泰</a:t>
            </a:r>
            <a:r>
              <a:rPr lang="en-US" sz="1275" b="1">
                <a:solidFill>
                  <a:srgbClr val="343A40"/>
                </a:solidFill>
                <a:latin typeface="Arial"/>
                <a:ea typeface="Arial"/>
              </a:rPr>
              <a:t xml:space="preserve"> 10·27</a:t>
            </a:r>
            <a:endParaRPr/>
          </a:p>
        </p:txBody>
      </p:sp>
      <p:sp>
        <p:nvSpPr>
          <p:cNvPr id="226" name="" descr="{&quot;isTemplate&quot;:true,&quot;type&quot;:&quot;text&quot;}"/>
          <p:cNvSpPr txBox="1"/>
          <p:nvPr/>
        </p:nvSpPr>
        <p:spPr>
          <a:xfrm rot="0" flipH="0" flipV="0">
            <a:off x="9591675" y="2009775"/>
            <a:ext cx="1800225" cy="276225"/>
          </a:xfrm>
          <a:prstGeom prst="rect"/>
        </p:spPr>
        <p:txBody>
          <a:bodyPr wrap="none" lIns="0" tIns="0" rIns="0" bIns="0"/>
          <a:p>
            <a:pPr>
              <a:lnSpc>
                <a:spcPct val="100000"/>
              </a:lnSpc>
            </a:pPr>
            <a:r>
              <a:rPr lang="en-US" sz="1800" b="1">
                <a:solidFill>
                  <a:srgbClr val="C92A2A"/>
                </a:solidFill>
                <a:latin typeface="Arial"/>
                <a:ea typeface="Arial"/>
              </a:rPr>
              <a:t>4</a:t>
            </a:r>
            <a:r>
              <a:rPr lang="zh-CN" sz="1800" b="1">
                <a:solidFill>
                  <a:srgbClr val="C92A2A"/>
                </a:solidFill>
                <a:latin typeface="Arial"/>
                <a:ea typeface="Arial"/>
              </a:rPr>
              <a:t>死</a:t>
            </a:r>
            <a:endParaRPr/>
          </a:p>
        </p:txBody>
      </p:sp>
      <p:sp>
        <p:nvSpPr>
          <p:cNvPr id="227" name="" descr="{&quot;isTemplate&quot;:true,&quot;type&quot;:&quot;text&quot;}"/>
          <p:cNvSpPr txBox="1"/>
          <p:nvPr/>
        </p:nvSpPr>
        <p:spPr>
          <a:xfrm rot="0" flipH="0" flipV="0">
            <a:off x="9591675" y="2362200"/>
            <a:ext cx="1800225" cy="276225"/>
          </a:xfrm>
          <a:prstGeom prst="rect"/>
        </p:spPr>
        <p:txBody>
          <a:bodyPr wrap="none" lIns="0" tIns="0" rIns="0" bIns="0"/>
          <a:p>
            <a:pPr>
              <a:lnSpc>
                <a:spcPct val="150000"/>
              </a:lnSpc>
            </a:pPr>
            <a:r>
              <a:rPr lang="zh-CN" sz="1200">
                <a:solidFill>
                  <a:srgbClr val="495057"/>
                </a:solidFill>
                <a:latin typeface="Arial"/>
                <a:ea typeface="Arial"/>
              </a:rPr>
              <a:t>无票进罐、盲目施救</a:t>
            </a:r>
            <a:endParaRPr/>
          </a:p>
        </p:txBody>
      </p:sp>
      <p:sp>
        <p:nvSpPr>
          <p:cNvPr id="228" name=""/>
          <p:cNvSpPr/>
          <p:nvPr/>
        </p:nvSpPr>
        <p:spPr>
          <a:xfrm rot="0" flipH="0" flipV="0">
            <a:off x="666750" y="6000750"/>
            <a:ext cx="10858500" cy="514350"/>
          </a:xfrm>
          <a:prstGeom prst="rect">
            <a:avLst/>
          </a:prstGeom>
          <a:solidFill>
            <a:srgbClr val="0B7285"/>
          </a:solidFill>
          <a:ln/>
        </p:spPr>
        <p:txBody>
          <a:bodyPr/>
          <a:p/>
        </p:txBody>
      </p:sp>
      <p:sp>
        <p:nvSpPr>
          <p:cNvPr id="229" name="" descr="{&quot;isTemplate&quot;:true,&quot;type&quot;:&quot;text&quot;}"/>
          <p:cNvSpPr txBox="1"/>
          <p:nvPr/>
        </p:nvSpPr>
        <p:spPr>
          <a:xfrm rot="0" flipH="0" flipV="0">
            <a:off x="876300" y="6134100"/>
            <a:ext cx="10439400" cy="247650"/>
          </a:xfrm>
          <a:prstGeom prst="rect"/>
        </p:spPr>
        <p:txBody>
          <a:bodyPr wrap="none" lIns="0" tIns="0" rIns="0" bIns="0"/>
          <a:p>
            <a:pPr>
              <a:lnSpc>
                <a:spcPct val="100000"/>
              </a:lnSpc>
            </a:pPr>
            <a:r>
              <a:rPr lang="zh-CN" sz="1575" b="1">
                <a:solidFill>
                  <a:srgbClr val="FFFFFF"/>
                </a:solidFill>
                <a:latin typeface="Arial"/>
                <a:ea typeface="Arial"/>
              </a:rPr>
              <a:t>五个案例共</a:t>
            </a:r>
            <a:r>
              <a:rPr lang="en-US" sz="1575" b="1">
                <a:solidFill>
                  <a:srgbClr val="FFFFFF"/>
                </a:solidFill>
                <a:latin typeface="Arial"/>
                <a:ea typeface="Arial"/>
              </a:rPr>
              <a:t xml:space="preserve"> 20 </a:t>
            </a:r>
            <a:r>
              <a:rPr lang="zh-CN" sz="1575" b="1">
                <a:solidFill>
                  <a:srgbClr val="FFFFFF"/>
                </a:solidFill>
                <a:latin typeface="Arial"/>
                <a:ea typeface="Arial"/>
              </a:rPr>
              <a:t>人死亡，全部发生在</a:t>
            </a:r>
            <a:r>
              <a:rPr lang="en-US" sz="1575" b="1">
                <a:solidFill>
                  <a:srgbClr val="FFFFFF"/>
                </a:solidFill>
                <a:latin typeface="Arial"/>
                <a:ea typeface="Arial"/>
              </a:rPr>
              <a:t>10</a:t>
            </a:r>
            <a:r>
              <a:rPr lang="zh-CN" sz="1575" b="1">
                <a:solidFill>
                  <a:srgbClr val="FFFFFF"/>
                </a:solidFill>
                <a:latin typeface="Arial"/>
                <a:ea typeface="Arial"/>
              </a:rPr>
              <a:t>月。共性只有一条：把</a:t>
            </a:r>
            <a:r>
              <a:rPr lang="en-US" sz="1575" b="1">
                <a:solidFill>
                  <a:srgbClr val="FFFFFF"/>
                </a:solidFill>
                <a:latin typeface="Arial"/>
                <a:ea typeface="Arial"/>
              </a:rPr>
              <a:t>"</a:t>
            </a:r>
            <a:r>
              <a:rPr lang="zh-CN" sz="1575" b="1">
                <a:solidFill>
                  <a:srgbClr val="FFFFFF"/>
                </a:solidFill>
                <a:latin typeface="Arial"/>
                <a:ea typeface="Arial"/>
              </a:rPr>
              <a:t>侥幸</a:t>
            </a:r>
            <a:r>
              <a:rPr lang="en-US" sz="1575" b="1">
                <a:solidFill>
                  <a:srgbClr val="FFFFFF"/>
                </a:solidFill>
                <a:latin typeface="Arial"/>
                <a:ea typeface="Arial"/>
              </a:rPr>
              <a:t>"</a:t>
            </a:r>
            <a:r>
              <a:rPr lang="zh-CN" sz="1575" b="1">
                <a:solidFill>
                  <a:srgbClr val="FFFFFF"/>
                </a:solidFill>
                <a:latin typeface="Arial"/>
                <a:ea typeface="Arial"/>
              </a:rPr>
              <a:t>当成了</a:t>
            </a:r>
            <a:r>
              <a:rPr lang="en-US" sz="1575" b="1">
                <a:solidFill>
                  <a:srgbClr val="FFFFFF"/>
                </a:solidFill>
                <a:latin typeface="Arial"/>
                <a:ea typeface="Arial"/>
              </a:rPr>
              <a:t>"</a:t>
            </a:r>
            <a:r>
              <a:rPr lang="zh-CN" sz="1575" b="1">
                <a:solidFill>
                  <a:srgbClr val="FFFFFF"/>
                </a:solidFill>
                <a:latin typeface="Arial"/>
                <a:ea typeface="Arial"/>
              </a:rPr>
              <a:t>经验</a:t>
            </a:r>
            <a:r>
              <a:rPr lang="en-US" sz="1575" b="1">
                <a:solidFill>
                  <a:srgbClr val="FFFFFF"/>
                </a:solidFill>
                <a:latin typeface="Arial"/>
                <a:ea typeface="Arial"/>
              </a:rPr>
              <a:t>"</a:t>
            </a:r>
            <a:r>
              <a:rPr lang="zh-CN" sz="1575" b="1">
                <a:solidFill>
                  <a:srgbClr val="FFFFFF"/>
                </a:solidFill>
                <a:latin typeface="Arial"/>
                <a:ea typeface="Arial"/>
              </a:rPr>
              <a:t>。</a:t>
            </a:r>
            <a:endParaRPr/>
          </a:p>
        </p:txBody>
      </p:sp>
      <p:sp>
        <p:nvSpPr>
          <p:cNvPr id="230"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18 / 55</a:t>
            </a:r>
            <a:endParaRPr/>
          </a:p>
        </p:txBody>
      </p:sp>
    </p:spTree>
  </p:cSld>
</p:sld>
</file>

<file path=ppt/slides/slide19.xml><?xml version="1.0" encoding="utf-8"?>
<p:sld xmlns:p="http://schemas.openxmlformats.org/presentationml/2006/main" xmlns:a="http://schemas.openxmlformats.org/drawingml/2006/main">
  <p:cSld>
    <p:spTree>
      <p:nvGrpSpPr>
        <p:cNvPr id="231" name="" descr="&lt;Slide style={{ width: 1280, height: 720, background: '#FFFFFF', padding: 0, fontFamily: 'Arial, &quot;Microsoft YaHei&quot;, &quot;PingFang SC&quot;, sans-serif', position: 'relative' }}&gt;&#10;    &lt;Text style={{ position: 'absolute', top: 16, right: 70, fontSize: 14, color: '#868E96' }}&gt;02 · 事故案例&lt;/Text&gt;&#10;    &lt;Box style={{ position: 'absolute', top: 44, left: 70, right: 70 }}&gt;&#10;        &lt;Text style={{ fontSize: 32, fontWeight: 'bold', color: '#0B7285' }}&gt;历史上的10月：化工行业不能忘记的名单&lt;/Text&gt;&#10;        &lt;Box style={{ width: '100%', height: 1, background: '#DEE2E6', marginTop: 10 }} /&gt;&#10;    &lt;/Box&gt;&#10;    &lt;Box style={{ position: 'absolute', top: 126, left: 70, right: 70, bottom: 130, flexDirection: 'column', gap: 12 }}&gt;&#10;        {[&#10;            ['1988·10·22', '上海高桥石化炼油厂液化气爆燃', '26死15伤', '开阀脱水未按规程，边进料边脱水，液化气外逸遇明火'],&#10;            ['2004·10·27', '大庆石化炼油厂硫磺回收车间爆炸', '7死', '罐顶动火切割，罐内氢气/烃类从焊缝开裂处泄漏遇火花'],&#10;            ['2011·10·16', '浙江常山绝缘材料厂制胶车间爆炸', '3死3伤', '反应釜温度失控爆沸，甲醇蒸气遇非防爆电器火花爆燃'],&#10;            ['2019·10·15', '辽宁朝阳金垚化工中毒 / 广西兰科新材料爆炸', '3死 / 4死8伤', '擅自复产开运行中设备法兰 / 违规建化工项目盲目试生产'],&#10;        ].map((it) =&gt; (&#10;            &lt;Box key={it[0]} style={{ flex: 1, background: '#F1F3F5', borderLeft: '4px solid #868E96', padding: '8px 18px', flexDirection: 'row', alignItems: 'center', gap: 18 }}&gt;&#10;                &lt;Text style={{ fontSize: 20, fontWeight: 'bold', color: '#0B7285', width: 110 }}&gt;{it[0]}&lt;/Text&gt;&#10;                &lt;Box style={{ flex: 1 }}&gt;&#10;                    &lt;Text style={{ fontSize: 19, fontWeight: 'bold', color: '#343A40' }}&gt;{it[1]}&lt;/Text&gt;&#10;                    &lt;Text style={{ fontSize: 17, color: '#495057', marginTop: 2 }}&gt;{it[3]}&lt;/Text&gt;&#10;                &lt;/Box&gt;&#10;                &lt;Text style={{ fontSize: 22, fontWeight: 'bold', color: '#C92A2A' }}&gt;{it[2]}&lt;/Text&gt;&#10;            &lt;/Box&gt;&#10;        ))}&#10;    &lt;/Box&gt;&#10;    &lt;Box style={{ position: 'absolute', left: 70, right: 70, bottom: 36, background: '#F1F3F5', borderLeft: '4px solid #C92A2A', padding: '12px 20px' }}&gt;&#10;        &lt;Text style={{ fontSize: 20, color: '#343A40' }}&gt;&lt;span style={{ fontWeight: 'bold', color: '#C92A2A' }}&gt;为什么10月高发：&lt;/span&gt;三季报冲刺+节后抢进度+秋冬静电/干燥+装置大修集中开工——化工企业请在10月把弦绷紧。&lt;/Text&gt;&#10;    &lt;/Box&gt;&#10;    &lt;Text style={{ position: 'absolute', left: 70, bottom: 26, fontSize: 13, color: '#868E96' }}&gt;来源：福州市应急管理局《历史上十月发生的危险化学品事故》汇编（2022年10月）&lt;/Text&gt;&#10;    &lt;Text style={{ position: 'absolute', right: 70, bottom: 24, fontSize: 14, color: '#868E96' }}&gt;19 / 55&lt;/Text&gt;&#10;&lt;/Slide&gt;&#10;"/>
        <p:cNvGrpSpPr/>
        <p:nvPr/>
      </p:nvGrpSpPr>
      <p:grpSpPr>
        <a:xfrm>
          <a:off x="0" y="0"/>
          <a:ext cx="0" cy="0"/>
          <a:chOff x="0" y="0"/>
          <a:chExt cx="0" cy="0"/>
        </a:xfrm>
      </p:grpSpPr>
      <p:sp>
        <p:nvSpPr>
          <p:cNvPr id="232" name=""/>
          <p:cNvSpPr/>
          <p:nvPr/>
        </p:nvSpPr>
        <p:spPr>
          <a:xfrm rot="0" flipH="0" flipV="0">
            <a:off x="0" y="0"/>
            <a:ext cx="12192000" cy="6858000"/>
          </a:xfrm>
          <a:prstGeom prst="rect">
            <a:avLst/>
          </a:prstGeom>
          <a:solidFill>
            <a:srgbClr val="FFFFFF"/>
          </a:solidFill>
          <a:ln/>
        </p:spPr>
        <p:txBody>
          <a:bodyPr/>
          <a:p/>
        </p:txBody>
      </p:sp>
      <p:sp>
        <p:nvSpPr>
          <p:cNvPr id="233"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02 · </a:t>
            </a:r>
            <a:r>
              <a:rPr lang="zh-CN" sz="1050">
                <a:solidFill>
                  <a:srgbClr val="868E96"/>
                </a:solidFill>
                <a:latin typeface="Arial"/>
                <a:ea typeface="Arial"/>
              </a:rPr>
              <a:t>事故案例</a:t>
            </a:r>
            <a:endParaRPr/>
          </a:p>
        </p:txBody>
      </p:sp>
      <p:sp>
        <p:nvSpPr>
          <p:cNvPr id="234"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历史上的</a:t>
            </a:r>
            <a:r>
              <a:rPr lang="en-US" sz="2400" b="1">
                <a:solidFill>
                  <a:srgbClr val="0B7285"/>
                </a:solidFill>
                <a:latin typeface="Arial"/>
                <a:ea typeface="Arial"/>
              </a:rPr>
              <a:t>10</a:t>
            </a:r>
            <a:r>
              <a:rPr lang="zh-CN" sz="2400" b="1">
                <a:solidFill>
                  <a:srgbClr val="0B7285"/>
                </a:solidFill>
                <a:latin typeface="Arial"/>
                <a:ea typeface="Arial"/>
              </a:rPr>
              <a:t>月：化工行业不能忘记的名单</a:t>
            </a:r>
            <a:endParaRPr/>
          </a:p>
        </p:txBody>
      </p:sp>
      <p:sp>
        <p:nvSpPr>
          <p:cNvPr id="235" name=""/>
          <p:cNvSpPr/>
          <p:nvPr/>
        </p:nvSpPr>
        <p:spPr>
          <a:xfrm rot="0" flipH="0" flipV="0">
            <a:off x="666750" y="885825"/>
            <a:ext cx="10858500" cy="9525"/>
          </a:xfrm>
          <a:prstGeom prst="rect">
            <a:avLst/>
          </a:prstGeom>
          <a:solidFill>
            <a:srgbClr val="DEE2E6"/>
          </a:solidFill>
          <a:ln/>
        </p:spPr>
        <p:txBody>
          <a:bodyPr/>
          <a:p/>
        </p:txBody>
      </p:sp>
      <p:sp>
        <p:nvSpPr>
          <p:cNvPr id="236" name=""/>
          <p:cNvSpPr/>
          <p:nvPr/>
        </p:nvSpPr>
        <p:spPr>
          <a:xfrm rot="0" flipH="0" flipV="0">
            <a:off x="704850" y="1200150"/>
            <a:ext cx="10858500" cy="1019175"/>
          </a:xfrm>
          <a:prstGeom prst="rect">
            <a:avLst/>
          </a:prstGeom>
          <a:solidFill>
            <a:srgbClr val="F1F3F5"/>
          </a:solidFill>
          <a:ln/>
        </p:spPr>
        <p:txBody>
          <a:bodyPr/>
          <a:p/>
        </p:txBody>
      </p:sp>
      <p:sp>
        <p:nvSpPr>
          <p:cNvPr id="237" name=""/>
          <p:cNvSpPr/>
          <p:nvPr/>
        </p:nvSpPr>
        <p:spPr>
          <a:xfrm rot="0" flipH="0" flipV="0">
            <a:off x="666750" y="1200150"/>
            <a:ext cx="10896600" cy="1019175"/>
          </a:xfrm>
          <a:custGeom>
            <a:pathLst>
              <a:path w="1144" h="107">
                <a:moveTo>
                  <a:pt x="0" y="0"/>
                </a:moveTo>
                <a:lnTo>
                  <a:pt x="4" y="0"/>
                </a:lnTo>
                <a:lnTo>
                  <a:pt x="4" y="107"/>
                </a:lnTo>
                <a:lnTo>
                  <a:pt x="0" y="107"/>
                </a:lnTo>
                <a:close/>
              </a:path>
            </a:pathLst>
          </a:custGeom>
          <a:solidFill>
            <a:srgbClr val="868E96"/>
          </a:solidFill>
          <a:ln/>
        </p:spPr>
        <p:txBody>
          <a:bodyPr/>
          <a:p/>
        </p:txBody>
      </p:sp>
      <p:sp>
        <p:nvSpPr>
          <p:cNvPr id="238" name="" descr="{&quot;isTemplate&quot;:true,&quot;type&quot;:&quot;text&quot;}"/>
          <p:cNvSpPr txBox="1"/>
          <p:nvPr/>
        </p:nvSpPr>
        <p:spPr>
          <a:xfrm rot="0" flipH="0" flipV="0">
            <a:off x="876300" y="1600200"/>
            <a:ext cx="1047750" cy="228600"/>
          </a:xfrm>
          <a:prstGeom prst="rect"/>
        </p:spPr>
        <p:txBody>
          <a:bodyPr wrap="none" lIns="0" tIns="0" rIns="0" bIns="0"/>
          <a:p>
            <a:pPr>
              <a:lnSpc>
                <a:spcPct val="100000"/>
              </a:lnSpc>
            </a:pPr>
            <a:r>
              <a:rPr lang="en-US" sz="1500" b="1">
                <a:solidFill>
                  <a:srgbClr val="0B7285"/>
                </a:solidFill>
                <a:latin typeface="Arial"/>
                <a:ea typeface="Arial"/>
              </a:rPr>
              <a:t>1988·10·22</a:t>
            </a:r>
            <a:endParaRPr/>
          </a:p>
        </p:txBody>
      </p:sp>
      <p:sp>
        <p:nvSpPr>
          <p:cNvPr id="239" name="" descr="{&quot;isTemplate&quot;:true,&quot;type&quot;:&quot;text&quot;}"/>
          <p:cNvSpPr txBox="1"/>
          <p:nvPr/>
        </p:nvSpPr>
        <p:spPr>
          <a:xfrm rot="0" flipH="0" flipV="0">
            <a:off x="2095500" y="1495425"/>
            <a:ext cx="8201025" cy="219075"/>
          </a:xfrm>
          <a:prstGeom prst="rect"/>
        </p:spPr>
        <p:txBody>
          <a:bodyPr wrap="none" lIns="0" tIns="0" rIns="0" bIns="0"/>
          <a:p>
            <a:pPr>
              <a:lnSpc>
                <a:spcPct val="100000"/>
              </a:lnSpc>
            </a:pPr>
            <a:r>
              <a:rPr lang="zh-CN" sz="1425" b="1">
                <a:solidFill>
                  <a:srgbClr val="343A40"/>
                </a:solidFill>
                <a:latin typeface="Arial"/>
                <a:ea typeface="Arial"/>
              </a:rPr>
              <a:t>上海高桥石化炼油厂液化气爆燃</a:t>
            </a:r>
            <a:endParaRPr/>
          </a:p>
        </p:txBody>
      </p:sp>
      <p:sp>
        <p:nvSpPr>
          <p:cNvPr id="240" name="" descr="{&quot;isTemplate&quot;:true,&quot;type&quot;:&quot;text&quot;}"/>
          <p:cNvSpPr txBox="1"/>
          <p:nvPr/>
        </p:nvSpPr>
        <p:spPr>
          <a:xfrm rot="0" flipH="0" flipV="0">
            <a:off x="2095500" y="1733550"/>
            <a:ext cx="8201025" cy="200025"/>
          </a:xfrm>
          <a:prstGeom prst="rect"/>
        </p:spPr>
        <p:txBody>
          <a:bodyPr wrap="none" lIns="0" tIns="0" rIns="0" bIns="0"/>
          <a:p>
            <a:pPr>
              <a:lnSpc>
                <a:spcPct val="100000"/>
              </a:lnSpc>
            </a:pPr>
            <a:r>
              <a:rPr lang="zh-CN" sz="1275">
                <a:solidFill>
                  <a:srgbClr val="495057"/>
                </a:solidFill>
                <a:latin typeface="Arial"/>
                <a:ea typeface="Arial"/>
              </a:rPr>
              <a:t>开阀脱水未按规程，边进料边脱水，液化气外逸遇明火</a:t>
            </a:r>
            <a:endParaRPr/>
          </a:p>
        </p:txBody>
      </p:sp>
      <p:sp>
        <p:nvSpPr>
          <p:cNvPr id="241" name="" descr="{&quot;isTemplate&quot;:true,&quot;type&quot;:&quot;text&quot;}"/>
          <p:cNvSpPr txBox="1"/>
          <p:nvPr/>
        </p:nvSpPr>
        <p:spPr>
          <a:xfrm rot="0" flipH="0" flipV="0">
            <a:off x="10467975" y="1581150"/>
            <a:ext cx="885825" cy="257175"/>
          </a:xfrm>
          <a:prstGeom prst="rect"/>
        </p:spPr>
        <p:txBody>
          <a:bodyPr wrap="none" lIns="0" tIns="0" rIns="0" bIns="0"/>
          <a:p>
            <a:pPr>
              <a:lnSpc>
                <a:spcPct val="100000"/>
              </a:lnSpc>
            </a:pPr>
            <a:r>
              <a:rPr lang="en-US" sz="1650" b="1">
                <a:solidFill>
                  <a:srgbClr val="C92A2A"/>
                </a:solidFill>
                <a:latin typeface="Arial"/>
                <a:ea typeface="Arial"/>
              </a:rPr>
              <a:t>26</a:t>
            </a:r>
            <a:r>
              <a:rPr lang="zh-CN" sz="1650" b="1">
                <a:solidFill>
                  <a:srgbClr val="C92A2A"/>
                </a:solidFill>
                <a:latin typeface="Arial"/>
                <a:ea typeface="Arial"/>
              </a:rPr>
              <a:t>死</a:t>
            </a:r>
            <a:r>
              <a:rPr lang="en-US" sz="1650" b="1">
                <a:solidFill>
                  <a:srgbClr val="C92A2A"/>
                </a:solidFill>
                <a:latin typeface="Arial"/>
                <a:ea typeface="Arial"/>
              </a:rPr>
              <a:t>15</a:t>
            </a:r>
            <a:r>
              <a:rPr lang="zh-CN" sz="1650" b="1">
                <a:solidFill>
                  <a:srgbClr val="C92A2A"/>
                </a:solidFill>
                <a:latin typeface="Arial"/>
                <a:ea typeface="Arial"/>
              </a:rPr>
              <a:t>伤</a:t>
            </a:r>
            <a:endParaRPr/>
          </a:p>
        </p:txBody>
      </p:sp>
      <p:sp>
        <p:nvSpPr>
          <p:cNvPr id="242" name=""/>
          <p:cNvSpPr/>
          <p:nvPr/>
        </p:nvSpPr>
        <p:spPr>
          <a:xfrm rot="0" flipH="0" flipV="0">
            <a:off x="704850" y="2333625"/>
            <a:ext cx="10858500" cy="1019175"/>
          </a:xfrm>
          <a:prstGeom prst="rect">
            <a:avLst/>
          </a:prstGeom>
          <a:solidFill>
            <a:srgbClr val="F1F3F5"/>
          </a:solidFill>
          <a:ln/>
        </p:spPr>
        <p:txBody>
          <a:bodyPr/>
          <a:p/>
        </p:txBody>
      </p:sp>
      <p:sp>
        <p:nvSpPr>
          <p:cNvPr id="243" name=""/>
          <p:cNvSpPr/>
          <p:nvPr/>
        </p:nvSpPr>
        <p:spPr>
          <a:xfrm rot="0" flipH="0" flipV="0">
            <a:off x="666750" y="2333625"/>
            <a:ext cx="10896600" cy="1019175"/>
          </a:xfrm>
          <a:custGeom>
            <a:pathLst>
              <a:path w="1144" h="107">
                <a:moveTo>
                  <a:pt x="0" y="0"/>
                </a:moveTo>
                <a:lnTo>
                  <a:pt x="4" y="0"/>
                </a:lnTo>
                <a:lnTo>
                  <a:pt x="4" y="107"/>
                </a:lnTo>
                <a:lnTo>
                  <a:pt x="0" y="107"/>
                </a:lnTo>
                <a:close/>
              </a:path>
            </a:pathLst>
          </a:custGeom>
          <a:solidFill>
            <a:srgbClr val="868E96"/>
          </a:solidFill>
          <a:ln/>
        </p:spPr>
        <p:txBody>
          <a:bodyPr/>
          <a:p/>
        </p:txBody>
      </p:sp>
      <p:sp>
        <p:nvSpPr>
          <p:cNvPr id="244" name="" descr="{&quot;isTemplate&quot;:true,&quot;type&quot;:&quot;text&quot;}"/>
          <p:cNvSpPr txBox="1"/>
          <p:nvPr/>
        </p:nvSpPr>
        <p:spPr>
          <a:xfrm rot="0" flipH="0" flipV="0">
            <a:off x="876300" y="2733675"/>
            <a:ext cx="1047750" cy="228600"/>
          </a:xfrm>
          <a:prstGeom prst="rect"/>
        </p:spPr>
        <p:txBody>
          <a:bodyPr wrap="none" lIns="0" tIns="0" rIns="0" bIns="0"/>
          <a:p>
            <a:pPr>
              <a:lnSpc>
                <a:spcPct val="100000"/>
              </a:lnSpc>
            </a:pPr>
            <a:r>
              <a:rPr lang="en-US" sz="1500" b="1">
                <a:solidFill>
                  <a:srgbClr val="0B7285"/>
                </a:solidFill>
                <a:latin typeface="Arial"/>
                <a:ea typeface="Arial"/>
              </a:rPr>
              <a:t>2004·10·27</a:t>
            </a:r>
            <a:endParaRPr/>
          </a:p>
        </p:txBody>
      </p:sp>
      <p:sp>
        <p:nvSpPr>
          <p:cNvPr id="245" name="" descr="{&quot;isTemplate&quot;:true,&quot;type&quot;:&quot;text&quot;}"/>
          <p:cNvSpPr txBox="1"/>
          <p:nvPr/>
        </p:nvSpPr>
        <p:spPr>
          <a:xfrm rot="0" flipH="0" flipV="0">
            <a:off x="2095500" y="2628900"/>
            <a:ext cx="8753475" cy="219075"/>
          </a:xfrm>
          <a:prstGeom prst="rect"/>
        </p:spPr>
        <p:txBody>
          <a:bodyPr wrap="none" lIns="0" tIns="0" rIns="0" bIns="0"/>
          <a:p>
            <a:pPr>
              <a:lnSpc>
                <a:spcPct val="100000"/>
              </a:lnSpc>
            </a:pPr>
            <a:r>
              <a:rPr lang="zh-CN" sz="1425" b="1">
                <a:solidFill>
                  <a:srgbClr val="343A40"/>
                </a:solidFill>
                <a:latin typeface="Arial"/>
                <a:ea typeface="Arial"/>
              </a:rPr>
              <a:t>大庆石化炼油厂硫磺回收车间爆炸</a:t>
            </a:r>
            <a:endParaRPr/>
          </a:p>
        </p:txBody>
      </p:sp>
      <p:sp>
        <p:nvSpPr>
          <p:cNvPr id="246" name="" descr="{&quot;isTemplate&quot;:true,&quot;type&quot;:&quot;text&quot;}"/>
          <p:cNvSpPr txBox="1"/>
          <p:nvPr/>
        </p:nvSpPr>
        <p:spPr>
          <a:xfrm rot="0" flipH="0" flipV="0">
            <a:off x="2095500" y="2867025"/>
            <a:ext cx="8753475" cy="200025"/>
          </a:xfrm>
          <a:prstGeom prst="rect"/>
        </p:spPr>
        <p:txBody>
          <a:bodyPr wrap="none" lIns="0" tIns="0" rIns="0" bIns="0"/>
          <a:p>
            <a:pPr>
              <a:lnSpc>
                <a:spcPct val="100000"/>
              </a:lnSpc>
            </a:pPr>
            <a:r>
              <a:rPr lang="zh-CN" sz="1275">
                <a:solidFill>
                  <a:srgbClr val="495057"/>
                </a:solidFill>
                <a:latin typeface="Arial"/>
                <a:ea typeface="Arial"/>
              </a:rPr>
              <a:t>罐顶动火切割，罐内氢气</a:t>
            </a:r>
            <a:r>
              <a:rPr lang="en-US" sz="1275">
                <a:solidFill>
                  <a:srgbClr val="495057"/>
                </a:solidFill>
                <a:latin typeface="Arial"/>
                <a:ea typeface="Arial"/>
              </a:rPr>
              <a:t>/</a:t>
            </a:r>
            <a:r>
              <a:rPr lang="zh-CN" sz="1275">
                <a:solidFill>
                  <a:srgbClr val="495057"/>
                </a:solidFill>
                <a:latin typeface="Arial"/>
                <a:ea typeface="Arial"/>
              </a:rPr>
              <a:t>烃类从焊缝开裂处泄漏遇火花</a:t>
            </a:r>
            <a:endParaRPr/>
          </a:p>
        </p:txBody>
      </p:sp>
      <p:sp>
        <p:nvSpPr>
          <p:cNvPr id="247" name="" descr="{&quot;isTemplate&quot;:true,&quot;type&quot;:&quot;text&quot;}"/>
          <p:cNvSpPr txBox="1"/>
          <p:nvPr/>
        </p:nvSpPr>
        <p:spPr>
          <a:xfrm rot="0" flipH="0" flipV="0">
            <a:off x="11020425" y="2714625"/>
            <a:ext cx="333375" cy="257175"/>
          </a:xfrm>
          <a:prstGeom prst="rect"/>
        </p:spPr>
        <p:txBody>
          <a:bodyPr wrap="none" lIns="0" tIns="0" rIns="0" bIns="0"/>
          <a:p>
            <a:pPr>
              <a:lnSpc>
                <a:spcPct val="100000"/>
              </a:lnSpc>
            </a:pPr>
            <a:r>
              <a:rPr lang="en-US" sz="1650" b="1">
                <a:solidFill>
                  <a:srgbClr val="C92A2A"/>
                </a:solidFill>
                <a:latin typeface="Arial"/>
                <a:ea typeface="Arial"/>
              </a:rPr>
              <a:t>7</a:t>
            </a:r>
            <a:r>
              <a:rPr lang="zh-CN" sz="1650" b="1">
                <a:solidFill>
                  <a:srgbClr val="C92A2A"/>
                </a:solidFill>
                <a:latin typeface="Arial"/>
                <a:ea typeface="Arial"/>
              </a:rPr>
              <a:t>死</a:t>
            </a:r>
            <a:endParaRPr/>
          </a:p>
        </p:txBody>
      </p:sp>
      <p:sp>
        <p:nvSpPr>
          <p:cNvPr id="248" name=""/>
          <p:cNvSpPr/>
          <p:nvPr/>
        </p:nvSpPr>
        <p:spPr>
          <a:xfrm rot="0" flipH="0" flipV="0">
            <a:off x="704850" y="3467100"/>
            <a:ext cx="10858500" cy="1019175"/>
          </a:xfrm>
          <a:prstGeom prst="rect">
            <a:avLst/>
          </a:prstGeom>
          <a:solidFill>
            <a:srgbClr val="F1F3F5"/>
          </a:solidFill>
          <a:ln/>
        </p:spPr>
        <p:txBody>
          <a:bodyPr/>
          <a:p/>
        </p:txBody>
      </p:sp>
      <p:sp>
        <p:nvSpPr>
          <p:cNvPr id="249" name=""/>
          <p:cNvSpPr/>
          <p:nvPr/>
        </p:nvSpPr>
        <p:spPr>
          <a:xfrm rot="0" flipH="0" flipV="0">
            <a:off x="666750" y="3467100"/>
            <a:ext cx="10896600" cy="1019175"/>
          </a:xfrm>
          <a:custGeom>
            <a:pathLst>
              <a:path w="1144" h="107">
                <a:moveTo>
                  <a:pt x="0" y="0"/>
                </a:moveTo>
                <a:lnTo>
                  <a:pt x="4" y="0"/>
                </a:lnTo>
                <a:lnTo>
                  <a:pt x="4" y="107"/>
                </a:lnTo>
                <a:lnTo>
                  <a:pt x="0" y="107"/>
                </a:lnTo>
                <a:close/>
              </a:path>
            </a:pathLst>
          </a:custGeom>
          <a:solidFill>
            <a:srgbClr val="868E96"/>
          </a:solidFill>
          <a:ln/>
        </p:spPr>
        <p:txBody>
          <a:bodyPr/>
          <a:p/>
        </p:txBody>
      </p:sp>
      <p:sp>
        <p:nvSpPr>
          <p:cNvPr id="250" name="" descr="{&quot;isTemplate&quot;:true,&quot;type&quot;:&quot;text&quot;}"/>
          <p:cNvSpPr txBox="1"/>
          <p:nvPr/>
        </p:nvSpPr>
        <p:spPr>
          <a:xfrm rot="0" flipH="0" flipV="0">
            <a:off x="876300" y="3867150"/>
            <a:ext cx="1047750" cy="228600"/>
          </a:xfrm>
          <a:prstGeom prst="rect"/>
        </p:spPr>
        <p:txBody>
          <a:bodyPr wrap="none" lIns="0" tIns="0" rIns="0" bIns="0"/>
          <a:p>
            <a:pPr>
              <a:lnSpc>
                <a:spcPct val="100000"/>
              </a:lnSpc>
            </a:pPr>
            <a:r>
              <a:rPr lang="en-US" sz="1500" b="1">
                <a:solidFill>
                  <a:srgbClr val="0B7285"/>
                </a:solidFill>
                <a:latin typeface="Arial"/>
                <a:ea typeface="Arial"/>
              </a:rPr>
              <a:t>2011·10·16</a:t>
            </a:r>
            <a:endParaRPr/>
          </a:p>
        </p:txBody>
      </p:sp>
      <p:sp>
        <p:nvSpPr>
          <p:cNvPr id="251" name="" descr="{&quot;isTemplate&quot;:true,&quot;type&quot;:&quot;text&quot;}"/>
          <p:cNvSpPr txBox="1"/>
          <p:nvPr/>
        </p:nvSpPr>
        <p:spPr>
          <a:xfrm rot="0" flipH="0" flipV="0">
            <a:off x="2095500" y="3762375"/>
            <a:ext cx="8429625" cy="219075"/>
          </a:xfrm>
          <a:prstGeom prst="rect"/>
        </p:spPr>
        <p:txBody>
          <a:bodyPr wrap="none" lIns="0" tIns="0" rIns="0" bIns="0"/>
          <a:p>
            <a:pPr>
              <a:lnSpc>
                <a:spcPct val="100000"/>
              </a:lnSpc>
            </a:pPr>
            <a:r>
              <a:rPr lang="zh-CN" sz="1425" b="1">
                <a:solidFill>
                  <a:srgbClr val="343A40"/>
                </a:solidFill>
                <a:latin typeface="Arial"/>
                <a:ea typeface="Arial"/>
              </a:rPr>
              <a:t>浙江常山绝缘材料厂制胶车间爆炸</a:t>
            </a:r>
            <a:endParaRPr/>
          </a:p>
        </p:txBody>
      </p:sp>
      <p:sp>
        <p:nvSpPr>
          <p:cNvPr id="252" name="" descr="{&quot;isTemplate&quot;:true,&quot;type&quot;:&quot;text&quot;}"/>
          <p:cNvSpPr txBox="1"/>
          <p:nvPr/>
        </p:nvSpPr>
        <p:spPr>
          <a:xfrm rot="0" flipH="0" flipV="0">
            <a:off x="2095500" y="4000500"/>
            <a:ext cx="8429625" cy="200025"/>
          </a:xfrm>
          <a:prstGeom prst="rect"/>
        </p:spPr>
        <p:txBody>
          <a:bodyPr wrap="none" lIns="0" tIns="0" rIns="0" bIns="0"/>
          <a:p>
            <a:pPr>
              <a:lnSpc>
                <a:spcPct val="100000"/>
              </a:lnSpc>
            </a:pPr>
            <a:r>
              <a:rPr lang="zh-CN" sz="1275">
                <a:solidFill>
                  <a:srgbClr val="495057"/>
                </a:solidFill>
                <a:latin typeface="Arial"/>
                <a:ea typeface="Arial"/>
              </a:rPr>
              <a:t>反应釜温度失控爆沸，甲醇蒸气遇非防爆电器火花爆燃</a:t>
            </a:r>
            <a:endParaRPr/>
          </a:p>
        </p:txBody>
      </p:sp>
      <p:sp>
        <p:nvSpPr>
          <p:cNvPr id="253" name="" descr="{&quot;isTemplate&quot;:true,&quot;type&quot;:&quot;text&quot;}"/>
          <p:cNvSpPr txBox="1"/>
          <p:nvPr/>
        </p:nvSpPr>
        <p:spPr>
          <a:xfrm rot="0" flipH="0" flipV="0">
            <a:off x="10696575" y="3848100"/>
            <a:ext cx="657225" cy="257175"/>
          </a:xfrm>
          <a:prstGeom prst="rect"/>
        </p:spPr>
        <p:txBody>
          <a:bodyPr wrap="none" lIns="0" tIns="0" rIns="0" bIns="0"/>
          <a:p>
            <a:pPr>
              <a:lnSpc>
                <a:spcPct val="100000"/>
              </a:lnSpc>
            </a:pPr>
            <a:r>
              <a:rPr lang="en-US" sz="1650" b="1">
                <a:solidFill>
                  <a:srgbClr val="C92A2A"/>
                </a:solidFill>
                <a:latin typeface="Arial"/>
                <a:ea typeface="Arial"/>
              </a:rPr>
              <a:t>3</a:t>
            </a:r>
            <a:r>
              <a:rPr lang="zh-CN" sz="1650" b="1">
                <a:solidFill>
                  <a:srgbClr val="C92A2A"/>
                </a:solidFill>
                <a:latin typeface="Arial"/>
                <a:ea typeface="Arial"/>
              </a:rPr>
              <a:t>死</a:t>
            </a:r>
            <a:r>
              <a:rPr lang="en-US" sz="1650" b="1">
                <a:solidFill>
                  <a:srgbClr val="C92A2A"/>
                </a:solidFill>
                <a:latin typeface="Arial"/>
                <a:ea typeface="Arial"/>
              </a:rPr>
              <a:t>3</a:t>
            </a:r>
            <a:r>
              <a:rPr lang="zh-CN" sz="1650" b="1">
                <a:solidFill>
                  <a:srgbClr val="C92A2A"/>
                </a:solidFill>
                <a:latin typeface="Arial"/>
                <a:ea typeface="Arial"/>
              </a:rPr>
              <a:t>伤</a:t>
            </a:r>
            <a:endParaRPr/>
          </a:p>
        </p:txBody>
      </p:sp>
      <p:sp>
        <p:nvSpPr>
          <p:cNvPr id="254" name=""/>
          <p:cNvSpPr/>
          <p:nvPr/>
        </p:nvSpPr>
        <p:spPr>
          <a:xfrm rot="0" flipH="0" flipV="0">
            <a:off x="704850" y="4600575"/>
            <a:ext cx="10858500" cy="1019175"/>
          </a:xfrm>
          <a:prstGeom prst="rect">
            <a:avLst/>
          </a:prstGeom>
          <a:solidFill>
            <a:srgbClr val="F1F3F5"/>
          </a:solidFill>
          <a:ln/>
        </p:spPr>
        <p:txBody>
          <a:bodyPr/>
          <a:p/>
        </p:txBody>
      </p:sp>
      <p:sp>
        <p:nvSpPr>
          <p:cNvPr id="255" name=""/>
          <p:cNvSpPr/>
          <p:nvPr/>
        </p:nvSpPr>
        <p:spPr>
          <a:xfrm rot="0" flipH="0" flipV="0">
            <a:off x="666750" y="4600575"/>
            <a:ext cx="10896600" cy="1019175"/>
          </a:xfrm>
          <a:custGeom>
            <a:pathLst>
              <a:path w="1144" h="107">
                <a:moveTo>
                  <a:pt x="0" y="0"/>
                </a:moveTo>
                <a:lnTo>
                  <a:pt x="4" y="0"/>
                </a:lnTo>
                <a:lnTo>
                  <a:pt x="4" y="107"/>
                </a:lnTo>
                <a:lnTo>
                  <a:pt x="0" y="107"/>
                </a:lnTo>
                <a:close/>
              </a:path>
            </a:pathLst>
          </a:custGeom>
          <a:solidFill>
            <a:srgbClr val="868E96"/>
          </a:solidFill>
          <a:ln/>
        </p:spPr>
        <p:txBody>
          <a:bodyPr/>
          <a:p/>
        </p:txBody>
      </p:sp>
      <p:sp>
        <p:nvSpPr>
          <p:cNvPr id="256" name="" descr="{&quot;isTemplate&quot;:true,&quot;type&quot;:&quot;text&quot;}"/>
          <p:cNvSpPr txBox="1"/>
          <p:nvPr/>
        </p:nvSpPr>
        <p:spPr>
          <a:xfrm rot="0" flipH="0" flipV="0">
            <a:off x="876300" y="5000625"/>
            <a:ext cx="1047750" cy="228600"/>
          </a:xfrm>
          <a:prstGeom prst="rect"/>
        </p:spPr>
        <p:txBody>
          <a:bodyPr wrap="none" lIns="0" tIns="0" rIns="0" bIns="0"/>
          <a:p>
            <a:pPr>
              <a:lnSpc>
                <a:spcPct val="100000"/>
              </a:lnSpc>
            </a:pPr>
            <a:r>
              <a:rPr lang="en-US" sz="1500" b="1">
                <a:solidFill>
                  <a:srgbClr val="0B7285"/>
                </a:solidFill>
                <a:latin typeface="Arial"/>
                <a:ea typeface="Arial"/>
              </a:rPr>
              <a:t>2019·10·15</a:t>
            </a:r>
            <a:endParaRPr/>
          </a:p>
        </p:txBody>
      </p:sp>
      <p:sp>
        <p:nvSpPr>
          <p:cNvPr id="257" name="" descr="{&quot;isTemplate&quot;:true,&quot;type&quot;:&quot;text&quot;}"/>
          <p:cNvSpPr txBox="1"/>
          <p:nvPr/>
        </p:nvSpPr>
        <p:spPr>
          <a:xfrm rot="0" flipH="0" flipV="0">
            <a:off x="2095500" y="4895850"/>
            <a:ext cx="7924800" cy="219075"/>
          </a:xfrm>
          <a:prstGeom prst="rect"/>
        </p:spPr>
        <p:txBody>
          <a:bodyPr wrap="none" lIns="0" tIns="0" rIns="0" bIns="0"/>
          <a:p>
            <a:pPr>
              <a:lnSpc>
                <a:spcPct val="100000"/>
              </a:lnSpc>
            </a:pPr>
            <a:r>
              <a:rPr lang="zh-CN" sz="1425" b="1">
                <a:solidFill>
                  <a:srgbClr val="343A40"/>
                </a:solidFill>
                <a:latin typeface="Arial"/>
                <a:ea typeface="Arial"/>
              </a:rPr>
              <a:t>辽宁朝阳金垚化工中毒</a:t>
            </a:r>
            <a:r>
              <a:rPr lang="en-US" sz="1425" b="1">
                <a:solidFill>
                  <a:srgbClr val="343A40"/>
                </a:solidFill>
                <a:latin typeface="Arial"/>
                <a:ea typeface="Arial"/>
              </a:rPr>
              <a:t xml:space="preserve"> / </a:t>
            </a:r>
            <a:r>
              <a:rPr lang="zh-CN" sz="1425" b="1">
                <a:solidFill>
                  <a:srgbClr val="343A40"/>
                </a:solidFill>
                <a:latin typeface="Arial"/>
                <a:ea typeface="Arial"/>
              </a:rPr>
              <a:t>广西兰科新材料爆炸</a:t>
            </a:r>
            <a:endParaRPr/>
          </a:p>
        </p:txBody>
      </p:sp>
      <p:sp>
        <p:nvSpPr>
          <p:cNvPr id="258" name="" descr="{&quot;isTemplate&quot;:true,&quot;type&quot;:&quot;text&quot;}"/>
          <p:cNvSpPr txBox="1"/>
          <p:nvPr/>
        </p:nvSpPr>
        <p:spPr>
          <a:xfrm rot="0" flipH="0" flipV="0">
            <a:off x="2095500" y="5133975"/>
            <a:ext cx="7924800" cy="200025"/>
          </a:xfrm>
          <a:prstGeom prst="rect"/>
        </p:spPr>
        <p:txBody>
          <a:bodyPr wrap="none" lIns="0" tIns="0" rIns="0" bIns="0"/>
          <a:p>
            <a:pPr>
              <a:lnSpc>
                <a:spcPct val="100000"/>
              </a:lnSpc>
            </a:pPr>
            <a:r>
              <a:rPr lang="zh-CN" sz="1275">
                <a:solidFill>
                  <a:srgbClr val="495057"/>
                </a:solidFill>
                <a:latin typeface="Arial"/>
                <a:ea typeface="Arial"/>
              </a:rPr>
              <a:t>擅自复产开运行中设备法兰</a:t>
            </a:r>
            <a:r>
              <a:rPr lang="en-US" sz="1275">
                <a:solidFill>
                  <a:srgbClr val="495057"/>
                </a:solidFill>
                <a:latin typeface="Arial"/>
                <a:ea typeface="Arial"/>
              </a:rPr>
              <a:t xml:space="preserve"> / </a:t>
            </a:r>
            <a:r>
              <a:rPr lang="zh-CN" sz="1275">
                <a:solidFill>
                  <a:srgbClr val="495057"/>
                </a:solidFill>
                <a:latin typeface="Arial"/>
                <a:ea typeface="Arial"/>
              </a:rPr>
              <a:t>违规建化工项目盲目试生产</a:t>
            </a:r>
            <a:endParaRPr/>
          </a:p>
        </p:txBody>
      </p:sp>
      <p:sp>
        <p:nvSpPr>
          <p:cNvPr id="259" name="" descr="{&quot;isTemplate&quot;:true,&quot;type&quot;:&quot;text&quot;}"/>
          <p:cNvSpPr txBox="1"/>
          <p:nvPr/>
        </p:nvSpPr>
        <p:spPr>
          <a:xfrm rot="0" flipH="0" flipV="0">
            <a:off x="10191750" y="4981575"/>
            <a:ext cx="1162050" cy="257175"/>
          </a:xfrm>
          <a:prstGeom prst="rect"/>
        </p:spPr>
        <p:txBody>
          <a:bodyPr wrap="none" lIns="0" tIns="0" rIns="0" bIns="0"/>
          <a:p>
            <a:pPr>
              <a:lnSpc>
                <a:spcPct val="100000"/>
              </a:lnSpc>
            </a:pPr>
            <a:r>
              <a:rPr lang="en-US" sz="1650" b="1">
                <a:solidFill>
                  <a:srgbClr val="C92A2A"/>
                </a:solidFill>
                <a:latin typeface="Arial"/>
                <a:ea typeface="Arial"/>
              </a:rPr>
              <a:t>3</a:t>
            </a:r>
            <a:r>
              <a:rPr lang="zh-CN" sz="1650" b="1">
                <a:solidFill>
                  <a:srgbClr val="C92A2A"/>
                </a:solidFill>
                <a:latin typeface="Arial"/>
                <a:ea typeface="Arial"/>
              </a:rPr>
              <a:t>死</a:t>
            </a:r>
            <a:r>
              <a:rPr lang="en-US" sz="1650" b="1">
                <a:solidFill>
                  <a:srgbClr val="C92A2A"/>
                </a:solidFill>
                <a:latin typeface="Arial"/>
                <a:ea typeface="Arial"/>
              </a:rPr>
              <a:t xml:space="preserve"> / 4</a:t>
            </a:r>
            <a:r>
              <a:rPr lang="zh-CN" sz="1650" b="1">
                <a:solidFill>
                  <a:srgbClr val="C92A2A"/>
                </a:solidFill>
                <a:latin typeface="Arial"/>
                <a:ea typeface="Arial"/>
              </a:rPr>
              <a:t>死</a:t>
            </a:r>
            <a:r>
              <a:rPr lang="en-US" sz="1650" b="1">
                <a:solidFill>
                  <a:srgbClr val="C92A2A"/>
                </a:solidFill>
                <a:latin typeface="Arial"/>
                <a:ea typeface="Arial"/>
              </a:rPr>
              <a:t>8</a:t>
            </a:r>
            <a:r>
              <a:rPr lang="zh-CN" sz="1650" b="1">
                <a:solidFill>
                  <a:srgbClr val="C92A2A"/>
                </a:solidFill>
                <a:latin typeface="Arial"/>
                <a:ea typeface="Arial"/>
              </a:rPr>
              <a:t>伤</a:t>
            </a:r>
            <a:endParaRPr/>
          </a:p>
        </p:txBody>
      </p:sp>
      <p:sp>
        <p:nvSpPr>
          <p:cNvPr id="260" name=""/>
          <p:cNvSpPr/>
          <p:nvPr/>
        </p:nvSpPr>
        <p:spPr>
          <a:xfrm rot="0" flipH="0" flipV="0">
            <a:off x="704850" y="6057900"/>
            <a:ext cx="10858500" cy="457200"/>
          </a:xfrm>
          <a:prstGeom prst="rect">
            <a:avLst/>
          </a:prstGeom>
          <a:solidFill>
            <a:srgbClr val="F1F3F5"/>
          </a:solidFill>
          <a:ln/>
        </p:spPr>
        <p:txBody>
          <a:bodyPr/>
          <a:p/>
        </p:txBody>
      </p:sp>
      <p:sp>
        <p:nvSpPr>
          <p:cNvPr id="261" name=""/>
          <p:cNvSpPr/>
          <p:nvPr/>
        </p:nvSpPr>
        <p:spPr>
          <a:xfrm rot="0" flipH="0" flipV="0">
            <a:off x="666750" y="6057900"/>
            <a:ext cx="10896600" cy="457200"/>
          </a:xfrm>
          <a:custGeom>
            <a:pathLst>
              <a:path w="1144" h="48">
                <a:moveTo>
                  <a:pt x="0" y="0"/>
                </a:moveTo>
                <a:lnTo>
                  <a:pt x="4" y="0"/>
                </a:lnTo>
                <a:lnTo>
                  <a:pt x="4" y="48"/>
                </a:lnTo>
                <a:lnTo>
                  <a:pt x="0" y="48"/>
                </a:lnTo>
                <a:close/>
              </a:path>
            </a:pathLst>
          </a:custGeom>
          <a:solidFill>
            <a:srgbClr val="C92A2A"/>
          </a:solidFill>
          <a:ln/>
        </p:spPr>
        <p:txBody>
          <a:bodyPr/>
          <a:p/>
        </p:txBody>
      </p:sp>
      <p:sp>
        <p:nvSpPr>
          <p:cNvPr id="262" name="" descr="{&quot;isTemplate&quot;:true,&quot;type&quot;:&quot;text&quot;}"/>
          <p:cNvSpPr txBox="1"/>
          <p:nvPr/>
        </p:nvSpPr>
        <p:spPr>
          <a:xfrm rot="0" flipH="0" flipV="0">
            <a:off x="895350" y="6172200"/>
            <a:ext cx="10439400" cy="228600"/>
          </a:xfrm>
          <a:prstGeom prst="rect"/>
        </p:spPr>
        <p:txBody>
          <a:bodyPr wrap="none" lIns="0" tIns="0" rIns="0" bIns="0"/>
          <a:p>
            <a:pPr>
              <a:lnSpc>
                <a:spcPct val="100000"/>
              </a:lnSpc>
            </a:pPr>
            <a:r>
              <a:rPr lang="zh-CN" sz="1500" b="1">
                <a:solidFill>
                  <a:srgbClr val="C92A2A"/>
                </a:solidFill>
                <a:latin typeface="Arial"/>
                <a:ea typeface="Arial"/>
              </a:rPr>
              <a:t>为什么</a:t>
            </a:r>
            <a:r>
              <a:rPr lang="en-US" sz="1500" b="1">
                <a:solidFill>
                  <a:srgbClr val="C92A2A"/>
                </a:solidFill>
                <a:latin typeface="Arial"/>
                <a:ea typeface="Arial"/>
              </a:rPr>
              <a:t>10</a:t>
            </a:r>
            <a:r>
              <a:rPr lang="zh-CN" sz="1500" b="1">
                <a:solidFill>
                  <a:srgbClr val="C92A2A"/>
                </a:solidFill>
                <a:latin typeface="Arial"/>
                <a:ea typeface="Arial"/>
              </a:rPr>
              <a:t>月高发：</a:t>
            </a:r>
            <a:r>
              <a:rPr lang="zh-CN" sz="1500">
                <a:solidFill>
                  <a:srgbClr val="343A40"/>
                </a:solidFill>
                <a:latin typeface="Arial"/>
                <a:ea typeface="Arial"/>
              </a:rPr>
              <a:t>三季报冲刺</a:t>
            </a:r>
            <a:r>
              <a:rPr lang="en-US" sz="1500">
                <a:solidFill>
                  <a:srgbClr val="343A40"/>
                </a:solidFill>
                <a:latin typeface="Arial"/>
                <a:ea typeface="Arial"/>
              </a:rPr>
              <a:t>+</a:t>
            </a:r>
            <a:r>
              <a:rPr lang="zh-CN" sz="1500">
                <a:solidFill>
                  <a:srgbClr val="343A40"/>
                </a:solidFill>
                <a:latin typeface="Arial"/>
                <a:ea typeface="Arial"/>
              </a:rPr>
              <a:t>节后抢进度</a:t>
            </a:r>
            <a:r>
              <a:rPr lang="en-US" sz="1500">
                <a:solidFill>
                  <a:srgbClr val="343A40"/>
                </a:solidFill>
                <a:latin typeface="Arial"/>
                <a:ea typeface="Arial"/>
              </a:rPr>
              <a:t>+</a:t>
            </a:r>
            <a:r>
              <a:rPr lang="zh-CN" sz="1500">
                <a:solidFill>
                  <a:srgbClr val="343A40"/>
                </a:solidFill>
                <a:latin typeface="Arial"/>
                <a:ea typeface="Arial"/>
              </a:rPr>
              <a:t>秋冬静电</a:t>
            </a:r>
            <a:r>
              <a:rPr lang="en-US" sz="1500">
                <a:solidFill>
                  <a:srgbClr val="343A40"/>
                </a:solidFill>
                <a:latin typeface="Arial"/>
                <a:ea typeface="Arial"/>
              </a:rPr>
              <a:t>/</a:t>
            </a:r>
            <a:r>
              <a:rPr lang="zh-CN" sz="1500">
                <a:solidFill>
                  <a:srgbClr val="343A40"/>
                </a:solidFill>
                <a:latin typeface="Arial"/>
                <a:ea typeface="Arial"/>
              </a:rPr>
              <a:t>干燥</a:t>
            </a:r>
            <a:r>
              <a:rPr lang="en-US" sz="1500">
                <a:solidFill>
                  <a:srgbClr val="343A40"/>
                </a:solidFill>
                <a:latin typeface="Arial"/>
                <a:ea typeface="Arial"/>
              </a:rPr>
              <a:t>+</a:t>
            </a:r>
            <a:r>
              <a:rPr lang="zh-CN" sz="1500">
                <a:solidFill>
                  <a:srgbClr val="343A40"/>
                </a:solidFill>
                <a:latin typeface="Arial"/>
                <a:ea typeface="Arial"/>
              </a:rPr>
              <a:t>装置大修集中开工——化工企业请在</a:t>
            </a:r>
            <a:r>
              <a:rPr lang="en-US" sz="1500">
                <a:solidFill>
                  <a:srgbClr val="343A40"/>
                </a:solidFill>
                <a:latin typeface="Arial"/>
                <a:ea typeface="Arial"/>
              </a:rPr>
              <a:t>10</a:t>
            </a:r>
            <a:r>
              <a:rPr lang="zh-CN" sz="1500">
                <a:solidFill>
                  <a:srgbClr val="343A40"/>
                </a:solidFill>
                <a:latin typeface="Arial"/>
                <a:ea typeface="Arial"/>
              </a:rPr>
              <a:t>月把弦绷紧。</a:t>
            </a:r>
            <a:endParaRPr/>
          </a:p>
        </p:txBody>
      </p:sp>
      <p:sp>
        <p:nvSpPr>
          <p:cNvPr id="263" name="" descr="{&quot;isTemplate&quot;:true,&quot;type&quot;:&quot;text&quot;}"/>
          <p:cNvSpPr txBox="1"/>
          <p:nvPr/>
        </p:nvSpPr>
        <p:spPr>
          <a:xfrm rot="0" flipH="0" flipV="0">
            <a:off x="666750" y="6457950"/>
            <a:ext cx="4629150" cy="152400"/>
          </a:xfrm>
          <a:prstGeom prst="rect"/>
        </p:spPr>
        <p:txBody>
          <a:bodyPr wrap="none" lIns="0" tIns="0" rIns="0" bIns="0"/>
          <a:p>
            <a:pPr>
              <a:lnSpc>
                <a:spcPct val="100000"/>
              </a:lnSpc>
            </a:pPr>
            <a:r>
              <a:rPr lang="zh-CN" sz="975">
                <a:solidFill>
                  <a:srgbClr val="868E96"/>
                </a:solidFill>
                <a:latin typeface="Arial"/>
                <a:ea typeface="Arial"/>
              </a:rPr>
              <a:t>来源：福州市应急管理局《历史上十月发生的危险化学品事故》汇编（</a:t>
            </a:r>
            <a:r>
              <a:rPr lang="en-US" sz="975">
                <a:solidFill>
                  <a:srgbClr val="868E96"/>
                </a:solidFill>
                <a:latin typeface="Arial"/>
                <a:ea typeface="Arial"/>
              </a:rPr>
              <a:t>2022</a:t>
            </a:r>
            <a:r>
              <a:rPr lang="zh-CN" sz="975">
                <a:solidFill>
                  <a:srgbClr val="868E96"/>
                </a:solidFill>
                <a:latin typeface="Arial"/>
                <a:ea typeface="Arial"/>
              </a:rPr>
              <a:t>年</a:t>
            </a:r>
            <a:r>
              <a:rPr lang="en-US" sz="975">
                <a:solidFill>
                  <a:srgbClr val="868E96"/>
                </a:solidFill>
                <a:latin typeface="Arial"/>
                <a:ea typeface="Arial"/>
              </a:rPr>
              <a:t>10</a:t>
            </a:r>
            <a:r>
              <a:rPr lang="zh-CN" sz="975">
                <a:solidFill>
                  <a:srgbClr val="868E96"/>
                </a:solidFill>
                <a:latin typeface="Arial"/>
                <a:ea typeface="Arial"/>
              </a:rPr>
              <a:t>月）</a:t>
            </a:r>
            <a:endParaRPr/>
          </a:p>
        </p:txBody>
      </p:sp>
      <p:sp>
        <p:nvSpPr>
          <p:cNvPr id="264"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19 / 55</a:t>
            </a:r>
            <a:endParaRPr/>
          </a:p>
        </p:txBody>
      </p:sp>
    </p:spTree>
  </p:cSld>
</p:sld>
</file>

<file path=ppt/slides/slide20.xml><?xml version="1.0" encoding="utf-8"?>
<p:sld xmlns:p="http://schemas.openxmlformats.org/presentationml/2006/main" xmlns:a="http://schemas.openxmlformats.org/drawingml/2006/main">
  <p:cSld>
    <p:spTree>
      <p:nvGrpSpPr>
        <p:cNvPr id="296" name="" descr="&lt;Slide style={{ width: 1280, height: 720, background: '#0B7285', padding: 0, fontFamily: 'Arial, &quot;Microsoft YaHei&quot;, &quot;PingFang SC&quot;, sans-serif', position: 'relative' }}&gt;&#10;    &lt;Box style={{ position: 'absolute', top: 0, left: 0, right: 0, height: 10, background: '#E8590C' }} /&gt;&#10;    &lt;Text style={{ position: 'absolute', top: 60, left: 80, fontSize: 150, fontWeight: 'bold', color: '#FFA94D', lineHeight: 1 }}&gt;03&lt;/Text&gt;&#10;    &lt;Box style={{ position: 'absolute', top: 250, left: 84, right: 84 }}&gt;&#10;        &lt;Text style={{ fontSize: 52, fontWeight: 'bold', color: '#FFFFFF' }}&gt;复工准备与安全确认&lt;/Text&gt;&#10;        &lt;Text style={{ fontSize: 24, color: '#CFE8EE', marginTop: 18, lineHeight: 1.6 }}&gt;化工装置开车是最危险的工况之一——&lt;/Text&gt;&#10;        &lt;Text style={{ fontSize: 24, color: '#CFE8EE', lineHeight: 1.6 }}&gt;绝大多数化工事故发生在开停车、检维修和试车阶段。&lt;/Text&gt;&#10;    &lt;/Box&gt;&#10;    &lt;Box style={{ position: 'absolute', left: 84, right: 84, bottom: 70, background: '#FFFFFF', padding: '14px 22px' }}&gt;&#10;        &lt;Text style={{ fontSize: 21, color: '#0B7285', fontWeight: 'bold' }}&gt;本章内容：复工复产&quot;六个一&quot; · 装置开车条件确认 · 七张专项检查清单 · 停用设备重启要求&lt;/Text&gt;&#10;    &lt;/Box&gt;&#10;    &lt;Text style={{ position: 'absolute', right: 70, bottom: 26, fontSize: 14, color: '#CFE8EE' }}&gt;20 / 55&lt;/Text&gt;&#10;&lt;/Slide&gt;&#10;"/>
        <p:cNvGrpSpPr/>
        <p:nvPr/>
      </p:nvGrpSpPr>
      <p:grpSpPr>
        <a:xfrm>
          <a:off x="0" y="0"/>
          <a:ext cx="0" cy="0"/>
          <a:chOff x="0" y="0"/>
          <a:chExt cx="0" cy="0"/>
        </a:xfrm>
      </p:grpSpPr>
      <p:sp>
        <p:nvSpPr>
          <p:cNvPr id="297" name=""/>
          <p:cNvSpPr/>
          <p:nvPr/>
        </p:nvSpPr>
        <p:spPr>
          <a:xfrm rot="0" flipH="0" flipV="0">
            <a:off x="0" y="0"/>
            <a:ext cx="12192000" cy="6858000"/>
          </a:xfrm>
          <a:prstGeom prst="rect">
            <a:avLst/>
          </a:prstGeom>
          <a:solidFill>
            <a:srgbClr val="0B7285"/>
          </a:solidFill>
          <a:ln/>
        </p:spPr>
        <p:txBody>
          <a:bodyPr/>
          <a:p/>
        </p:txBody>
      </p:sp>
      <p:sp>
        <p:nvSpPr>
          <p:cNvPr id="298" name=""/>
          <p:cNvSpPr/>
          <p:nvPr/>
        </p:nvSpPr>
        <p:spPr>
          <a:xfrm rot="0" flipH="0" flipV="0">
            <a:off x="0" y="0"/>
            <a:ext cx="12192000" cy="95250"/>
          </a:xfrm>
          <a:prstGeom prst="rect">
            <a:avLst/>
          </a:prstGeom>
          <a:solidFill>
            <a:srgbClr val="E8590C"/>
          </a:solidFill>
          <a:ln/>
        </p:spPr>
        <p:txBody>
          <a:bodyPr/>
          <a:p/>
        </p:txBody>
      </p:sp>
      <p:sp>
        <p:nvSpPr>
          <p:cNvPr id="299" name="" descr="{&quot;isTemplate&quot;:true,&quot;type&quot;:&quot;text&quot;}"/>
          <p:cNvSpPr txBox="1"/>
          <p:nvPr/>
        </p:nvSpPr>
        <p:spPr>
          <a:xfrm rot="0" flipH="0" flipV="0">
            <a:off x="762000" y="571500"/>
            <a:ext cx="1590675" cy="1714500"/>
          </a:xfrm>
          <a:prstGeom prst="rect"/>
        </p:spPr>
        <p:txBody>
          <a:bodyPr wrap="none" lIns="0" tIns="0" rIns="0" bIns="0"/>
          <a:p>
            <a:pPr>
              <a:lnSpc>
                <a:spcPct val="100000"/>
              </a:lnSpc>
            </a:pPr>
            <a:r>
              <a:rPr lang="en-US" sz="11250" b="1">
                <a:solidFill>
                  <a:srgbClr val="FFA94D"/>
                </a:solidFill>
                <a:latin typeface="Arial"/>
                <a:ea typeface="Arial"/>
              </a:rPr>
              <a:t>03</a:t>
            </a:r>
            <a:endParaRPr/>
          </a:p>
        </p:txBody>
      </p:sp>
      <p:sp>
        <p:nvSpPr>
          <p:cNvPr id="300" name="" descr="{&quot;isTemplate&quot;:true,&quot;type&quot;:&quot;text&quot;}"/>
          <p:cNvSpPr txBox="1"/>
          <p:nvPr/>
        </p:nvSpPr>
        <p:spPr>
          <a:xfrm rot="0" flipH="0" flipV="0">
            <a:off x="800100" y="2381250"/>
            <a:ext cx="10591800" cy="600075"/>
          </a:xfrm>
          <a:prstGeom prst="rect"/>
        </p:spPr>
        <p:txBody>
          <a:bodyPr wrap="none" lIns="0" tIns="0" rIns="0" bIns="0"/>
          <a:p>
            <a:pPr>
              <a:lnSpc>
                <a:spcPct val="100000"/>
              </a:lnSpc>
            </a:pPr>
            <a:r>
              <a:rPr lang="zh-CN" sz="3900" b="1">
                <a:solidFill>
                  <a:srgbClr val="FFFFFF"/>
                </a:solidFill>
                <a:latin typeface="Arial"/>
                <a:ea typeface="Arial"/>
              </a:rPr>
              <a:t>复工准备与安全确认</a:t>
            </a:r>
            <a:endParaRPr/>
          </a:p>
        </p:txBody>
      </p:sp>
      <p:sp>
        <p:nvSpPr>
          <p:cNvPr id="301" name="" descr="{&quot;isTemplate&quot;:true,&quot;type&quot;:&quot;text&quot;}"/>
          <p:cNvSpPr txBox="1"/>
          <p:nvPr/>
        </p:nvSpPr>
        <p:spPr>
          <a:xfrm rot="0" flipH="0" flipV="0">
            <a:off x="800100" y="3152775"/>
            <a:ext cx="10591800" cy="447675"/>
          </a:xfrm>
          <a:prstGeom prst="rect"/>
        </p:spPr>
        <p:txBody>
          <a:bodyPr wrap="none" lIns="0" tIns="0" rIns="0" bIns="0"/>
          <a:p>
            <a:pPr>
              <a:lnSpc>
                <a:spcPct val="160000"/>
              </a:lnSpc>
            </a:pPr>
            <a:r>
              <a:rPr lang="zh-CN" sz="1800">
                <a:solidFill>
                  <a:srgbClr val="CFE8EE"/>
                </a:solidFill>
                <a:latin typeface="Arial"/>
                <a:ea typeface="Arial"/>
              </a:rPr>
              <a:t>化工装置开车是最危险的工况之一——</a:t>
            </a:r>
            <a:endParaRPr/>
          </a:p>
        </p:txBody>
      </p:sp>
      <p:sp>
        <p:nvSpPr>
          <p:cNvPr id="302" name="" descr="{&quot;isTemplate&quot;:true,&quot;type&quot;:&quot;text&quot;}"/>
          <p:cNvSpPr txBox="1"/>
          <p:nvPr/>
        </p:nvSpPr>
        <p:spPr>
          <a:xfrm rot="0" flipH="0" flipV="0">
            <a:off x="800100" y="3600450"/>
            <a:ext cx="10591800" cy="447675"/>
          </a:xfrm>
          <a:prstGeom prst="rect"/>
        </p:spPr>
        <p:txBody>
          <a:bodyPr wrap="none" lIns="0" tIns="0" rIns="0" bIns="0"/>
          <a:p>
            <a:pPr>
              <a:lnSpc>
                <a:spcPct val="160000"/>
              </a:lnSpc>
            </a:pPr>
            <a:r>
              <a:rPr lang="zh-CN" sz="1800">
                <a:solidFill>
                  <a:srgbClr val="CFE8EE"/>
                </a:solidFill>
                <a:latin typeface="Arial"/>
                <a:ea typeface="Arial"/>
              </a:rPr>
              <a:t>绝大多数化工事故发生在开停车、检维修和试车阶段。</a:t>
            </a:r>
            <a:endParaRPr/>
          </a:p>
        </p:txBody>
      </p:sp>
      <p:sp>
        <p:nvSpPr>
          <p:cNvPr id="303" name=""/>
          <p:cNvSpPr/>
          <p:nvPr/>
        </p:nvSpPr>
        <p:spPr>
          <a:xfrm rot="0" flipH="0" flipV="0">
            <a:off x="800100" y="5676900"/>
            <a:ext cx="10591800" cy="514350"/>
          </a:xfrm>
          <a:prstGeom prst="rect">
            <a:avLst/>
          </a:prstGeom>
          <a:solidFill>
            <a:srgbClr val="FFFFFF"/>
          </a:solidFill>
          <a:ln/>
        </p:spPr>
        <p:txBody>
          <a:bodyPr/>
          <a:p/>
        </p:txBody>
      </p:sp>
      <p:sp>
        <p:nvSpPr>
          <p:cNvPr id="304" name="" descr="{&quot;isTemplate&quot;:true,&quot;type&quot;:&quot;text&quot;}"/>
          <p:cNvSpPr txBox="1"/>
          <p:nvPr/>
        </p:nvSpPr>
        <p:spPr>
          <a:xfrm rot="0" flipH="0" flipV="0">
            <a:off x="1009650" y="5810250"/>
            <a:ext cx="10172700" cy="247650"/>
          </a:xfrm>
          <a:prstGeom prst="rect"/>
        </p:spPr>
        <p:txBody>
          <a:bodyPr wrap="none" lIns="0" tIns="0" rIns="0" bIns="0"/>
          <a:p>
            <a:pPr>
              <a:lnSpc>
                <a:spcPct val="100000"/>
              </a:lnSpc>
            </a:pPr>
            <a:r>
              <a:rPr lang="zh-CN" sz="1575" b="1">
                <a:solidFill>
                  <a:srgbClr val="0B7285"/>
                </a:solidFill>
                <a:latin typeface="Arial"/>
                <a:ea typeface="Arial"/>
              </a:rPr>
              <a:t>本章内容：复工复产</a:t>
            </a:r>
            <a:r>
              <a:rPr lang="en-US" sz="1575" b="1">
                <a:solidFill>
                  <a:srgbClr val="0B7285"/>
                </a:solidFill>
                <a:latin typeface="Arial"/>
                <a:ea typeface="Arial"/>
              </a:rPr>
              <a:t>"</a:t>
            </a:r>
            <a:r>
              <a:rPr lang="zh-CN" sz="1575" b="1">
                <a:solidFill>
                  <a:srgbClr val="0B7285"/>
                </a:solidFill>
                <a:latin typeface="Arial"/>
                <a:ea typeface="Arial"/>
              </a:rPr>
              <a:t>六个一</a:t>
            </a:r>
            <a:r>
              <a:rPr lang="en-US" sz="1575" b="1">
                <a:solidFill>
                  <a:srgbClr val="0B7285"/>
                </a:solidFill>
                <a:latin typeface="Arial"/>
                <a:ea typeface="Arial"/>
              </a:rPr>
              <a:t xml:space="preserve">" · </a:t>
            </a:r>
            <a:r>
              <a:rPr lang="zh-CN" sz="1575" b="1">
                <a:solidFill>
                  <a:srgbClr val="0B7285"/>
                </a:solidFill>
                <a:latin typeface="Arial"/>
                <a:ea typeface="Arial"/>
              </a:rPr>
              <a:t>装置开车条件确认</a:t>
            </a:r>
            <a:r>
              <a:rPr lang="en-US" sz="1575" b="1">
                <a:solidFill>
                  <a:srgbClr val="0B7285"/>
                </a:solidFill>
                <a:latin typeface="Arial"/>
                <a:ea typeface="Arial"/>
              </a:rPr>
              <a:t xml:space="preserve"> · </a:t>
            </a:r>
            <a:r>
              <a:rPr lang="zh-CN" sz="1575" b="1">
                <a:solidFill>
                  <a:srgbClr val="0B7285"/>
                </a:solidFill>
                <a:latin typeface="Arial"/>
                <a:ea typeface="Arial"/>
              </a:rPr>
              <a:t>七张专项检查清单</a:t>
            </a:r>
            <a:r>
              <a:rPr lang="en-US" sz="1575" b="1">
                <a:solidFill>
                  <a:srgbClr val="0B7285"/>
                </a:solidFill>
                <a:latin typeface="Arial"/>
                <a:ea typeface="Arial"/>
              </a:rPr>
              <a:t xml:space="preserve"> · </a:t>
            </a:r>
            <a:r>
              <a:rPr lang="zh-CN" sz="1575" b="1">
                <a:solidFill>
                  <a:srgbClr val="0B7285"/>
                </a:solidFill>
                <a:latin typeface="Arial"/>
                <a:ea typeface="Arial"/>
              </a:rPr>
              <a:t>停用设备重启要求</a:t>
            </a:r>
            <a:endParaRPr/>
          </a:p>
        </p:txBody>
      </p:sp>
      <p:sp>
        <p:nvSpPr>
          <p:cNvPr id="305" name="" descr="{&quot;isTemplate&quot;:true,&quot;type&quot;:&quot;text&quot;}"/>
          <p:cNvSpPr txBox="1"/>
          <p:nvPr/>
        </p:nvSpPr>
        <p:spPr>
          <a:xfrm rot="0" flipH="0" flipV="0">
            <a:off x="11115675" y="6448425"/>
            <a:ext cx="409575" cy="161925"/>
          </a:xfrm>
          <a:prstGeom prst="rect"/>
        </p:spPr>
        <p:txBody>
          <a:bodyPr wrap="none" lIns="0" tIns="0" rIns="0" bIns="0"/>
          <a:p>
            <a:pPr>
              <a:lnSpc>
                <a:spcPct val="100000"/>
              </a:lnSpc>
            </a:pPr>
            <a:r>
              <a:rPr lang="en-US" sz="1050">
                <a:solidFill>
                  <a:srgbClr val="CFE8EE"/>
                </a:solidFill>
                <a:latin typeface="Arial"/>
                <a:ea typeface="Arial"/>
              </a:rPr>
              <a:t>20 / 55</a:t>
            </a:r>
            <a:endParaRPr/>
          </a:p>
        </p:txBody>
      </p:sp>
    </p:spTree>
  </p:cSld>
</p:sld>
</file>

<file path=ppt/slides/slide21.xml><?xml version="1.0" encoding="utf-8"?>
<p:sld xmlns:p="http://schemas.openxmlformats.org/presentationml/2006/main" xmlns:a="http://schemas.openxmlformats.org/drawingml/2006/main">
  <p:cSld>
    <p:spTree>
      <p:nvGrpSpPr>
        <p:cNvPr id="306" name="" descr="&lt;Slide style={{ width: 1280, height: 720, background: '#FFFFFF', padding: 0, fontFamily: 'Arial, &quot;Microsoft YaHei&quot;, &quot;PingFang SC&quot;, sans-serif', position: 'relative' }}&gt;&#10;    &lt;Text style={{ position: 'absolute', top: 16, right: 70, fontSize: 14, color: '#868E96' }}&gt;03 · 复工准备&lt;/Text&gt;&#10;    &lt;Box style={{ position: 'absolute', top: 44, left: 70, right: 70 }}&gt;&#10;        &lt;Text style={{ fontSize: 32, fontWeight: 'bold', color: '#0B7285' }}&gt;化工企业复工复产&quot;六个一&quot;（升级版）&lt;/Text&gt;&#10;        &lt;Box style={{ width: '100%', height: 1, background: '#DEE2E6', marginTop: 10 }} /&gt;&#10;    &lt;/Box&gt;&#10;    &lt;Box style={{ position: 'absolute', top: 126, left: 70, right: 70, bottom: 130, flexDirection: 'row', flexWrap: 'wrap', gap: 16 }}&gt;&#10;        {[&#10;            ['1 一次专题会议', '节前部署+节后总结，主要负责人主持，明确复工风险清单与责任分工。'],&#10;            ['2 一份复工方案', '逐装置、逐系统明确开车顺序、确认人、风险管控措施；未批不开车。'],&#10;            ['3 一次收心大会', '全员参加，讲案例、讲状态、讲纪律；考勤留痕。'],&#10;            ['4 一次全员培训', '全员安全再教育并考核；调岗、离岗一年以上人员重新培训。'],&#10;            ['5 一次全厂检查', '按本课件七张清单逐项检查，隐患闭环后方可开车。'],&#10;            ['6 一次应急准备', '预案确认、器材点验、应急队伍到位，开车前开展一次桌面推演。'],&#10;        ].map((it) =&gt; (&#10;            &lt;Box key={it[0]} style={{ width: 374, background: '#F1F3F5', borderTop: '4px solid #0B7285', padding: '12px 16px' }}&gt;&#10;                &lt;Text style={{ fontSize: 20, fontWeight: 'bold', color: '#0B7285' }}&gt;{it[0]}&lt;/Text&gt;&#10;                &lt;Text style={{ fontSize: 17, color: '#343A40', lineHeight: 1.5, marginTop: 6 }}&gt;{it[1]}&lt;/Text&gt;&#10;            &lt;/Box&gt;&#10;        ))}&#10;    &lt;/Box&gt;&#10;    &lt;Box style={{ position: 'absolute', left: 70, right: 70, bottom: 34, background: '#F1F3F5', borderLeft: '4px solid #E8590C', padding: '12px 20px' }}&gt;&#10;        &lt;Text style={{ fontSize: 20, color: '#343A40' }}&gt;&lt;span style={{ fontWeight: 'bold', color: '#E8590C' }}&gt;红线：&lt;/span&gt;&quot;六个一&quot;缺任何一项，视为不具备复工条件——先落实、后开车。&lt;/Text&gt;&#10;    &lt;/Box&gt;&#10;    &lt;Text style={{ position: 'absolute', right: 70, bottom: 24, fontSize: 14, color: '#868E96' }}&gt;21 / 55&lt;/Text&gt;&#10;&lt;/Slide&gt;&#10;"/>
        <p:cNvGrpSpPr/>
        <p:nvPr/>
      </p:nvGrpSpPr>
      <p:grpSpPr>
        <a:xfrm>
          <a:off x="0" y="0"/>
          <a:ext cx="0" cy="0"/>
          <a:chOff x="0" y="0"/>
          <a:chExt cx="0" cy="0"/>
        </a:xfrm>
      </p:grpSpPr>
      <p:sp>
        <p:nvSpPr>
          <p:cNvPr id="307" name=""/>
          <p:cNvSpPr/>
          <p:nvPr/>
        </p:nvSpPr>
        <p:spPr>
          <a:xfrm rot="0" flipH="0" flipV="0">
            <a:off x="0" y="0"/>
            <a:ext cx="12192000" cy="6858000"/>
          </a:xfrm>
          <a:prstGeom prst="rect">
            <a:avLst/>
          </a:prstGeom>
          <a:solidFill>
            <a:srgbClr val="FFFFFF"/>
          </a:solidFill>
          <a:ln/>
        </p:spPr>
        <p:txBody>
          <a:bodyPr/>
          <a:p/>
        </p:txBody>
      </p:sp>
      <p:sp>
        <p:nvSpPr>
          <p:cNvPr id="308"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03 · </a:t>
            </a:r>
            <a:r>
              <a:rPr lang="zh-CN" sz="1050">
                <a:solidFill>
                  <a:srgbClr val="868E96"/>
                </a:solidFill>
                <a:latin typeface="Arial"/>
                <a:ea typeface="Arial"/>
              </a:rPr>
              <a:t>复工准备</a:t>
            </a:r>
            <a:endParaRPr/>
          </a:p>
        </p:txBody>
      </p:sp>
      <p:sp>
        <p:nvSpPr>
          <p:cNvPr id="309"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化工企业复工复产</a:t>
            </a:r>
            <a:r>
              <a:rPr lang="en-US" sz="2400" b="1">
                <a:solidFill>
                  <a:srgbClr val="0B7285"/>
                </a:solidFill>
                <a:latin typeface="Arial"/>
                <a:ea typeface="Arial"/>
              </a:rPr>
              <a:t>"</a:t>
            </a:r>
            <a:r>
              <a:rPr lang="zh-CN" sz="2400" b="1">
                <a:solidFill>
                  <a:srgbClr val="0B7285"/>
                </a:solidFill>
                <a:latin typeface="Arial"/>
                <a:ea typeface="Arial"/>
              </a:rPr>
              <a:t>六个一</a:t>
            </a:r>
            <a:r>
              <a:rPr lang="en-US" sz="2400" b="1">
                <a:solidFill>
                  <a:srgbClr val="0B7285"/>
                </a:solidFill>
                <a:latin typeface="Arial"/>
                <a:ea typeface="Arial"/>
              </a:rPr>
              <a:t>"</a:t>
            </a:r>
            <a:r>
              <a:rPr lang="zh-CN" sz="2400" b="1">
                <a:solidFill>
                  <a:srgbClr val="0B7285"/>
                </a:solidFill>
                <a:latin typeface="Arial"/>
                <a:ea typeface="Arial"/>
              </a:rPr>
              <a:t>（升级版）</a:t>
            </a:r>
            <a:endParaRPr/>
          </a:p>
        </p:txBody>
      </p:sp>
      <p:sp>
        <p:nvSpPr>
          <p:cNvPr id="310" name=""/>
          <p:cNvSpPr/>
          <p:nvPr/>
        </p:nvSpPr>
        <p:spPr>
          <a:xfrm rot="0" flipH="0" flipV="0">
            <a:off x="666750" y="885825"/>
            <a:ext cx="10858500" cy="9525"/>
          </a:xfrm>
          <a:prstGeom prst="rect">
            <a:avLst/>
          </a:prstGeom>
          <a:solidFill>
            <a:srgbClr val="DEE2E6"/>
          </a:solidFill>
          <a:ln/>
        </p:spPr>
        <p:txBody>
          <a:bodyPr/>
          <a:p/>
        </p:txBody>
      </p:sp>
      <p:sp>
        <p:nvSpPr>
          <p:cNvPr id="311" name=""/>
          <p:cNvSpPr/>
          <p:nvPr/>
        </p:nvSpPr>
        <p:spPr>
          <a:xfrm rot="0" flipH="0" flipV="0">
            <a:off x="666750" y="1238250"/>
            <a:ext cx="3562350" cy="1371600"/>
          </a:xfrm>
          <a:prstGeom prst="rect">
            <a:avLst/>
          </a:prstGeom>
          <a:solidFill>
            <a:srgbClr val="F1F3F5"/>
          </a:solidFill>
          <a:ln/>
        </p:spPr>
        <p:txBody>
          <a:bodyPr/>
          <a:p/>
        </p:txBody>
      </p:sp>
      <p:sp>
        <p:nvSpPr>
          <p:cNvPr id="312" name=""/>
          <p:cNvSpPr/>
          <p:nvPr/>
        </p:nvSpPr>
        <p:spPr>
          <a:xfrm rot="0" flipH="0" flipV="0">
            <a:off x="666750" y="1200150"/>
            <a:ext cx="3562350" cy="1409700"/>
          </a:xfrm>
          <a:custGeom>
            <a:pathLst>
              <a:path w="374" h="148">
                <a:moveTo>
                  <a:pt x="0" y="0"/>
                </a:moveTo>
                <a:lnTo>
                  <a:pt x="374" y="0"/>
                </a:lnTo>
                <a:lnTo>
                  <a:pt x="374" y="4"/>
                </a:lnTo>
                <a:lnTo>
                  <a:pt x="0" y="4"/>
                </a:lnTo>
                <a:close/>
              </a:path>
            </a:pathLst>
          </a:custGeom>
          <a:solidFill>
            <a:srgbClr val="0B7285"/>
          </a:solidFill>
          <a:ln/>
        </p:spPr>
        <p:txBody>
          <a:bodyPr/>
          <a:p/>
        </p:txBody>
      </p:sp>
      <p:sp>
        <p:nvSpPr>
          <p:cNvPr id="313" name="" descr="{&quot;isTemplate&quot;:true,&quot;type&quot;:&quot;text&quot;}"/>
          <p:cNvSpPr txBox="1"/>
          <p:nvPr/>
        </p:nvSpPr>
        <p:spPr>
          <a:xfrm rot="0" flipH="0" flipV="0">
            <a:off x="819150" y="1352550"/>
            <a:ext cx="3257550" cy="228600"/>
          </a:xfrm>
          <a:prstGeom prst="rect"/>
        </p:spPr>
        <p:txBody>
          <a:bodyPr wrap="none" lIns="0" tIns="0" rIns="0" bIns="0"/>
          <a:p>
            <a:pPr>
              <a:lnSpc>
                <a:spcPct val="100000"/>
              </a:lnSpc>
            </a:pPr>
            <a:r>
              <a:rPr lang="en-US" sz="1500" b="1">
                <a:solidFill>
                  <a:srgbClr val="0B7285"/>
                </a:solidFill>
                <a:latin typeface="Arial"/>
                <a:ea typeface="Arial"/>
              </a:rPr>
              <a:t xml:space="preserve">1 </a:t>
            </a:r>
            <a:r>
              <a:rPr lang="zh-CN" sz="1500" b="1">
                <a:solidFill>
                  <a:srgbClr val="0B7285"/>
                </a:solidFill>
                <a:latin typeface="Arial"/>
                <a:ea typeface="Arial"/>
              </a:rPr>
              <a:t>一次专题会议</a:t>
            </a:r>
            <a:endParaRPr/>
          </a:p>
        </p:txBody>
      </p:sp>
      <p:sp>
        <p:nvSpPr>
          <p:cNvPr id="314" name="" descr="{&quot;isTemplate&quot;:true,&quot;type&quot;:&quot;text&quot;}"/>
          <p:cNvSpPr txBox="1"/>
          <p:nvPr/>
        </p:nvSpPr>
        <p:spPr>
          <a:xfrm rot="0" flipH="0" flipV="0">
            <a:off x="819150" y="1638300"/>
            <a:ext cx="3257550" cy="590550"/>
          </a:xfrm>
          <a:prstGeom prst="rect"/>
        </p:spPr>
        <p:txBody>
          <a:bodyPr wrap="square" lIns="0" tIns="0" rIns="0" bIns="0">
            <a:normAutofit/>
          </a:bodyPr>
          <a:p>
            <a:pPr>
              <a:lnSpc>
                <a:spcPct val="150000"/>
              </a:lnSpc>
            </a:pPr>
            <a:r>
              <a:rPr lang="zh-CN" sz="1275">
                <a:solidFill>
                  <a:srgbClr val="343A40"/>
                </a:solidFill>
                <a:latin typeface="Arial"/>
                <a:ea typeface="Arial"/>
              </a:rPr>
              <a:t>节前部署</a:t>
            </a:r>
            <a:r>
              <a:rPr lang="en-US" sz="1275">
                <a:solidFill>
                  <a:srgbClr val="343A40"/>
                </a:solidFill>
                <a:latin typeface="Arial"/>
                <a:ea typeface="Arial"/>
              </a:rPr>
              <a:t>+</a:t>
            </a:r>
            <a:r>
              <a:rPr lang="zh-CN" sz="1275">
                <a:solidFill>
                  <a:srgbClr val="343A40"/>
                </a:solidFill>
                <a:latin typeface="Arial"/>
                <a:ea typeface="Arial"/>
              </a:rPr>
              <a:t>节后总结，主要负责人主持，明确复工风险清单与责任分工。</a:t>
            </a:r>
            <a:endParaRPr/>
          </a:p>
        </p:txBody>
      </p:sp>
      <p:sp>
        <p:nvSpPr>
          <p:cNvPr id="315" name=""/>
          <p:cNvSpPr/>
          <p:nvPr/>
        </p:nvSpPr>
        <p:spPr>
          <a:xfrm rot="0" flipH="0" flipV="0">
            <a:off x="4381500" y="1238250"/>
            <a:ext cx="3562350" cy="1371600"/>
          </a:xfrm>
          <a:prstGeom prst="rect">
            <a:avLst/>
          </a:prstGeom>
          <a:solidFill>
            <a:srgbClr val="F1F3F5"/>
          </a:solidFill>
          <a:ln/>
        </p:spPr>
        <p:txBody>
          <a:bodyPr/>
          <a:p/>
        </p:txBody>
      </p:sp>
      <p:sp>
        <p:nvSpPr>
          <p:cNvPr id="316" name=""/>
          <p:cNvSpPr/>
          <p:nvPr/>
        </p:nvSpPr>
        <p:spPr>
          <a:xfrm rot="0" flipH="0" flipV="0">
            <a:off x="4381500" y="1200150"/>
            <a:ext cx="3562350" cy="1409700"/>
          </a:xfrm>
          <a:custGeom>
            <a:pathLst>
              <a:path w="374" h="148">
                <a:moveTo>
                  <a:pt x="0" y="0"/>
                </a:moveTo>
                <a:lnTo>
                  <a:pt x="374" y="0"/>
                </a:lnTo>
                <a:lnTo>
                  <a:pt x="374" y="4"/>
                </a:lnTo>
                <a:lnTo>
                  <a:pt x="0" y="4"/>
                </a:lnTo>
                <a:close/>
              </a:path>
            </a:pathLst>
          </a:custGeom>
          <a:solidFill>
            <a:srgbClr val="0B7285"/>
          </a:solidFill>
          <a:ln/>
        </p:spPr>
        <p:txBody>
          <a:bodyPr/>
          <a:p/>
        </p:txBody>
      </p:sp>
      <p:sp>
        <p:nvSpPr>
          <p:cNvPr id="317" name="" descr="{&quot;isTemplate&quot;:true,&quot;type&quot;:&quot;text&quot;}"/>
          <p:cNvSpPr txBox="1"/>
          <p:nvPr/>
        </p:nvSpPr>
        <p:spPr>
          <a:xfrm rot="0" flipH="0" flipV="0">
            <a:off x="4533900" y="1352550"/>
            <a:ext cx="3257550" cy="228600"/>
          </a:xfrm>
          <a:prstGeom prst="rect"/>
        </p:spPr>
        <p:txBody>
          <a:bodyPr wrap="none" lIns="0" tIns="0" rIns="0" bIns="0"/>
          <a:p>
            <a:pPr>
              <a:lnSpc>
                <a:spcPct val="100000"/>
              </a:lnSpc>
            </a:pPr>
            <a:r>
              <a:rPr lang="en-US" sz="1500" b="1">
                <a:solidFill>
                  <a:srgbClr val="0B7285"/>
                </a:solidFill>
                <a:latin typeface="Arial"/>
                <a:ea typeface="Arial"/>
              </a:rPr>
              <a:t xml:space="preserve">2 </a:t>
            </a:r>
            <a:r>
              <a:rPr lang="zh-CN" sz="1500" b="1">
                <a:solidFill>
                  <a:srgbClr val="0B7285"/>
                </a:solidFill>
                <a:latin typeface="Arial"/>
                <a:ea typeface="Arial"/>
              </a:rPr>
              <a:t>一份复工方案</a:t>
            </a:r>
            <a:endParaRPr/>
          </a:p>
        </p:txBody>
      </p:sp>
      <p:sp>
        <p:nvSpPr>
          <p:cNvPr id="318" name="" descr="{&quot;isTemplate&quot;:true,&quot;type&quot;:&quot;text&quot;}"/>
          <p:cNvSpPr txBox="1"/>
          <p:nvPr/>
        </p:nvSpPr>
        <p:spPr>
          <a:xfrm rot="0" flipH="0" flipV="0">
            <a:off x="4533900" y="1638300"/>
            <a:ext cx="3257550" cy="590550"/>
          </a:xfrm>
          <a:prstGeom prst="rect"/>
        </p:spPr>
        <p:txBody>
          <a:bodyPr wrap="square" lIns="0" tIns="0" rIns="0" bIns="0">
            <a:normAutofit/>
          </a:bodyPr>
          <a:p>
            <a:pPr>
              <a:lnSpc>
                <a:spcPct val="150000"/>
              </a:lnSpc>
            </a:pPr>
            <a:r>
              <a:rPr lang="zh-CN" sz="1275">
                <a:solidFill>
                  <a:srgbClr val="343A40"/>
                </a:solidFill>
                <a:latin typeface="Arial"/>
                <a:ea typeface="Arial"/>
              </a:rPr>
              <a:t>逐装置、逐系统明确开车顺序、确认人、风险管控措施；未批不开车。</a:t>
            </a:r>
            <a:endParaRPr/>
          </a:p>
        </p:txBody>
      </p:sp>
      <p:sp>
        <p:nvSpPr>
          <p:cNvPr id="319" name=""/>
          <p:cNvSpPr/>
          <p:nvPr/>
        </p:nvSpPr>
        <p:spPr>
          <a:xfrm rot="0" flipH="0" flipV="0">
            <a:off x="666750" y="2762250"/>
            <a:ext cx="3562350" cy="1371600"/>
          </a:xfrm>
          <a:prstGeom prst="rect">
            <a:avLst/>
          </a:prstGeom>
          <a:solidFill>
            <a:srgbClr val="F1F3F5"/>
          </a:solidFill>
          <a:ln/>
        </p:spPr>
        <p:txBody>
          <a:bodyPr/>
          <a:p/>
        </p:txBody>
      </p:sp>
      <p:sp>
        <p:nvSpPr>
          <p:cNvPr id="320" name=""/>
          <p:cNvSpPr/>
          <p:nvPr/>
        </p:nvSpPr>
        <p:spPr>
          <a:xfrm rot="0" flipH="0" flipV="0">
            <a:off x="666750" y="2724150"/>
            <a:ext cx="3562350" cy="1409700"/>
          </a:xfrm>
          <a:custGeom>
            <a:pathLst>
              <a:path w="374" h="148">
                <a:moveTo>
                  <a:pt x="0" y="0"/>
                </a:moveTo>
                <a:lnTo>
                  <a:pt x="374" y="0"/>
                </a:lnTo>
                <a:lnTo>
                  <a:pt x="374" y="4"/>
                </a:lnTo>
                <a:lnTo>
                  <a:pt x="0" y="4"/>
                </a:lnTo>
                <a:close/>
              </a:path>
            </a:pathLst>
          </a:custGeom>
          <a:solidFill>
            <a:srgbClr val="0B7285"/>
          </a:solidFill>
          <a:ln/>
        </p:spPr>
        <p:txBody>
          <a:bodyPr/>
          <a:p/>
        </p:txBody>
      </p:sp>
      <p:sp>
        <p:nvSpPr>
          <p:cNvPr id="321" name="" descr="{&quot;isTemplate&quot;:true,&quot;type&quot;:&quot;text&quot;}"/>
          <p:cNvSpPr txBox="1"/>
          <p:nvPr/>
        </p:nvSpPr>
        <p:spPr>
          <a:xfrm rot="0" flipH="0" flipV="0">
            <a:off x="819150" y="2876550"/>
            <a:ext cx="3257550" cy="228600"/>
          </a:xfrm>
          <a:prstGeom prst="rect"/>
        </p:spPr>
        <p:txBody>
          <a:bodyPr wrap="none" lIns="0" tIns="0" rIns="0" bIns="0"/>
          <a:p>
            <a:pPr>
              <a:lnSpc>
                <a:spcPct val="100000"/>
              </a:lnSpc>
            </a:pPr>
            <a:r>
              <a:rPr lang="en-US" sz="1500" b="1">
                <a:solidFill>
                  <a:srgbClr val="0B7285"/>
                </a:solidFill>
                <a:latin typeface="Arial"/>
                <a:ea typeface="Arial"/>
              </a:rPr>
              <a:t xml:space="preserve">3 </a:t>
            </a:r>
            <a:r>
              <a:rPr lang="zh-CN" sz="1500" b="1">
                <a:solidFill>
                  <a:srgbClr val="0B7285"/>
                </a:solidFill>
                <a:latin typeface="Arial"/>
                <a:ea typeface="Arial"/>
              </a:rPr>
              <a:t>一次收心大会</a:t>
            </a:r>
            <a:endParaRPr/>
          </a:p>
        </p:txBody>
      </p:sp>
      <p:sp>
        <p:nvSpPr>
          <p:cNvPr id="322" name="" descr="{&quot;isTemplate&quot;:true,&quot;type&quot;:&quot;text&quot;}"/>
          <p:cNvSpPr txBox="1"/>
          <p:nvPr/>
        </p:nvSpPr>
        <p:spPr>
          <a:xfrm rot="0" flipH="0" flipV="0">
            <a:off x="819150" y="3162300"/>
            <a:ext cx="3257550" cy="590550"/>
          </a:xfrm>
          <a:prstGeom prst="rect"/>
        </p:spPr>
        <p:txBody>
          <a:bodyPr wrap="square" lIns="0" tIns="0" rIns="0" bIns="0">
            <a:normAutofit/>
          </a:bodyPr>
          <a:p>
            <a:pPr>
              <a:lnSpc>
                <a:spcPct val="150000"/>
              </a:lnSpc>
            </a:pPr>
            <a:r>
              <a:rPr lang="zh-CN" sz="1275">
                <a:solidFill>
                  <a:srgbClr val="343A40"/>
                </a:solidFill>
                <a:latin typeface="Arial"/>
                <a:ea typeface="Arial"/>
              </a:rPr>
              <a:t>全员参加，讲案例、讲状态、讲纪律；考勤留痕。</a:t>
            </a:r>
            <a:endParaRPr/>
          </a:p>
        </p:txBody>
      </p:sp>
      <p:sp>
        <p:nvSpPr>
          <p:cNvPr id="323" name=""/>
          <p:cNvSpPr/>
          <p:nvPr/>
        </p:nvSpPr>
        <p:spPr>
          <a:xfrm rot="0" flipH="0" flipV="0">
            <a:off x="4381500" y="2762250"/>
            <a:ext cx="3562350" cy="1371600"/>
          </a:xfrm>
          <a:prstGeom prst="rect">
            <a:avLst/>
          </a:prstGeom>
          <a:solidFill>
            <a:srgbClr val="F1F3F5"/>
          </a:solidFill>
          <a:ln/>
        </p:spPr>
        <p:txBody>
          <a:bodyPr/>
          <a:p/>
        </p:txBody>
      </p:sp>
      <p:sp>
        <p:nvSpPr>
          <p:cNvPr id="324" name=""/>
          <p:cNvSpPr/>
          <p:nvPr/>
        </p:nvSpPr>
        <p:spPr>
          <a:xfrm rot="0" flipH="0" flipV="0">
            <a:off x="4381500" y="2724150"/>
            <a:ext cx="3562350" cy="1409700"/>
          </a:xfrm>
          <a:custGeom>
            <a:pathLst>
              <a:path w="374" h="148">
                <a:moveTo>
                  <a:pt x="0" y="0"/>
                </a:moveTo>
                <a:lnTo>
                  <a:pt x="374" y="0"/>
                </a:lnTo>
                <a:lnTo>
                  <a:pt x="374" y="4"/>
                </a:lnTo>
                <a:lnTo>
                  <a:pt x="0" y="4"/>
                </a:lnTo>
                <a:close/>
              </a:path>
            </a:pathLst>
          </a:custGeom>
          <a:solidFill>
            <a:srgbClr val="0B7285"/>
          </a:solidFill>
          <a:ln/>
        </p:spPr>
        <p:txBody>
          <a:bodyPr/>
          <a:p/>
        </p:txBody>
      </p:sp>
      <p:sp>
        <p:nvSpPr>
          <p:cNvPr id="325" name="" descr="{&quot;isTemplate&quot;:true,&quot;type&quot;:&quot;text&quot;}"/>
          <p:cNvSpPr txBox="1"/>
          <p:nvPr/>
        </p:nvSpPr>
        <p:spPr>
          <a:xfrm rot="0" flipH="0" flipV="0">
            <a:off x="4533900" y="2876550"/>
            <a:ext cx="3257550" cy="228600"/>
          </a:xfrm>
          <a:prstGeom prst="rect"/>
        </p:spPr>
        <p:txBody>
          <a:bodyPr wrap="none" lIns="0" tIns="0" rIns="0" bIns="0"/>
          <a:p>
            <a:pPr>
              <a:lnSpc>
                <a:spcPct val="100000"/>
              </a:lnSpc>
            </a:pPr>
            <a:r>
              <a:rPr lang="en-US" sz="1500" b="1">
                <a:solidFill>
                  <a:srgbClr val="0B7285"/>
                </a:solidFill>
                <a:latin typeface="Arial"/>
                <a:ea typeface="Arial"/>
              </a:rPr>
              <a:t xml:space="preserve">4 </a:t>
            </a:r>
            <a:r>
              <a:rPr lang="zh-CN" sz="1500" b="1">
                <a:solidFill>
                  <a:srgbClr val="0B7285"/>
                </a:solidFill>
                <a:latin typeface="Arial"/>
                <a:ea typeface="Arial"/>
              </a:rPr>
              <a:t>一次全员培训</a:t>
            </a:r>
            <a:endParaRPr/>
          </a:p>
        </p:txBody>
      </p:sp>
      <p:sp>
        <p:nvSpPr>
          <p:cNvPr id="326" name="" descr="{&quot;isTemplate&quot;:true,&quot;type&quot;:&quot;text&quot;}"/>
          <p:cNvSpPr txBox="1"/>
          <p:nvPr/>
        </p:nvSpPr>
        <p:spPr>
          <a:xfrm rot="0" flipH="0" flipV="0">
            <a:off x="4533900" y="3162300"/>
            <a:ext cx="3257550" cy="590550"/>
          </a:xfrm>
          <a:prstGeom prst="rect"/>
        </p:spPr>
        <p:txBody>
          <a:bodyPr wrap="square" lIns="0" tIns="0" rIns="0" bIns="0">
            <a:normAutofit/>
          </a:bodyPr>
          <a:p>
            <a:pPr>
              <a:lnSpc>
                <a:spcPct val="150000"/>
              </a:lnSpc>
            </a:pPr>
            <a:r>
              <a:rPr lang="zh-CN" sz="1275">
                <a:solidFill>
                  <a:srgbClr val="343A40"/>
                </a:solidFill>
                <a:latin typeface="Arial"/>
                <a:ea typeface="Arial"/>
              </a:rPr>
              <a:t>全员安全再教育并考核；调岗、离岗一年以上人员重新培训。</a:t>
            </a:r>
            <a:endParaRPr/>
          </a:p>
        </p:txBody>
      </p:sp>
      <p:sp>
        <p:nvSpPr>
          <p:cNvPr id="327" name=""/>
          <p:cNvSpPr/>
          <p:nvPr/>
        </p:nvSpPr>
        <p:spPr>
          <a:xfrm rot="0" flipH="0" flipV="0">
            <a:off x="666750" y="4286250"/>
            <a:ext cx="3562350" cy="1371600"/>
          </a:xfrm>
          <a:prstGeom prst="rect">
            <a:avLst/>
          </a:prstGeom>
          <a:solidFill>
            <a:srgbClr val="F1F3F5"/>
          </a:solidFill>
          <a:ln/>
        </p:spPr>
        <p:txBody>
          <a:bodyPr/>
          <a:p/>
        </p:txBody>
      </p:sp>
      <p:sp>
        <p:nvSpPr>
          <p:cNvPr id="328" name=""/>
          <p:cNvSpPr/>
          <p:nvPr/>
        </p:nvSpPr>
        <p:spPr>
          <a:xfrm rot="0" flipH="0" flipV="0">
            <a:off x="666750" y="4248150"/>
            <a:ext cx="3562350" cy="1409700"/>
          </a:xfrm>
          <a:custGeom>
            <a:pathLst>
              <a:path w="374" h="148">
                <a:moveTo>
                  <a:pt x="0" y="0"/>
                </a:moveTo>
                <a:lnTo>
                  <a:pt x="374" y="0"/>
                </a:lnTo>
                <a:lnTo>
                  <a:pt x="374" y="4"/>
                </a:lnTo>
                <a:lnTo>
                  <a:pt x="0" y="4"/>
                </a:lnTo>
                <a:close/>
              </a:path>
            </a:pathLst>
          </a:custGeom>
          <a:solidFill>
            <a:srgbClr val="0B7285"/>
          </a:solidFill>
          <a:ln/>
        </p:spPr>
        <p:txBody>
          <a:bodyPr/>
          <a:p/>
        </p:txBody>
      </p:sp>
      <p:sp>
        <p:nvSpPr>
          <p:cNvPr id="329" name="" descr="{&quot;isTemplate&quot;:true,&quot;type&quot;:&quot;text&quot;}"/>
          <p:cNvSpPr txBox="1"/>
          <p:nvPr/>
        </p:nvSpPr>
        <p:spPr>
          <a:xfrm rot="0" flipH="0" flipV="0">
            <a:off x="819150" y="4400550"/>
            <a:ext cx="3257550" cy="228600"/>
          </a:xfrm>
          <a:prstGeom prst="rect"/>
        </p:spPr>
        <p:txBody>
          <a:bodyPr wrap="none" lIns="0" tIns="0" rIns="0" bIns="0"/>
          <a:p>
            <a:pPr>
              <a:lnSpc>
                <a:spcPct val="100000"/>
              </a:lnSpc>
            </a:pPr>
            <a:r>
              <a:rPr lang="en-US" sz="1500" b="1">
                <a:solidFill>
                  <a:srgbClr val="0B7285"/>
                </a:solidFill>
                <a:latin typeface="Arial"/>
                <a:ea typeface="Arial"/>
              </a:rPr>
              <a:t xml:space="preserve">5 </a:t>
            </a:r>
            <a:r>
              <a:rPr lang="zh-CN" sz="1500" b="1">
                <a:solidFill>
                  <a:srgbClr val="0B7285"/>
                </a:solidFill>
                <a:latin typeface="Arial"/>
                <a:ea typeface="Arial"/>
              </a:rPr>
              <a:t>一次全厂检查</a:t>
            </a:r>
            <a:endParaRPr/>
          </a:p>
        </p:txBody>
      </p:sp>
      <p:sp>
        <p:nvSpPr>
          <p:cNvPr id="330" name="" descr="{&quot;isTemplate&quot;:true,&quot;type&quot;:&quot;text&quot;}"/>
          <p:cNvSpPr txBox="1"/>
          <p:nvPr/>
        </p:nvSpPr>
        <p:spPr>
          <a:xfrm rot="0" flipH="0" flipV="0">
            <a:off x="819150" y="4686300"/>
            <a:ext cx="3257550" cy="590550"/>
          </a:xfrm>
          <a:prstGeom prst="rect"/>
        </p:spPr>
        <p:txBody>
          <a:bodyPr wrap="square" lIns="0" tIns="0" rIns="0" bIns="0">
            <a:normAutofit/>
          </a:bodyPr>
          <a:p>
            <a:pPr>
              <a:lnSpc>
                <a:spcPct val="150000"/>
              </a:lnSpc>
            </a:pPr>
            <a:r>
              <a:rPr lang="zh-CN" sz="1275">
                <a:solidFill>
                  <a:srgbClr val="343A40"/>
                </a:solidFill>
                <a:latin typeface="Arial"/>
                <a:ea typeface="Arial"/>
              </a:rPr>
              <a:t>按本课件七张清单逐项检查，隐患闭环后方可开车。</a:t>
            </a:r>
            <a:endParaRPr/>
          </a:p>
        </p:txBody>
      </p:sp>
      <p:sp>
        <p:nvSpPr>
          <p:cNvPr id="331" name=""/>
          <p:cNvSpPr/>
          <p:nvPr/>
        </p:nvSpPr>
        <p:spPr>
          <a:xfrm rot="0" flipH="0" flipV="0">
            <a:off x="4381500" y="4286250"/>
            <a:ext cx="3562350" cy="1371600"/>
          </a:xfrm>
          <a:prstGeom prst="rect">
            <a:avLst/>
          </a:prstGeom>
          <a:solidFill>
            <a:srgbClr val="F1F3F5"/>
          </a:solidFill>
          <a:ln/>
        </p:spPr>
        <p:txBody>
          <a:bodyPr/>
          <a:p/>
        </p:txBody>
      </p:sp>
      <p:sp>
        <p:nvSpPr>
          <p:cNvPr id="332" name=""/>
          <p:cNvSpPr/>
          <p:nvPr/>
        </p:nvSpPr>
        <p:spPr>
          <a:xfrm rot="0" flipH="0" flipV="0">
            <a:off x="4381500" y="4248150"/>
            <a:ext cx="3562350" cy="1409700"/>
          </a:xfrm>
          <a:custGeom>
            <a:pathLst>
              <a:path w="374" h="148">
                <a:moveTo>
                  <a:pt x="0" y="0"/>
                </a:moveTo>
                <a:lnTo>
                  <a:pt x="374" y="0"/>
                </a:lnTo>
                <a:lnTo>
                  <a:pt x="374" y="4"/>
                </a:lnTo>
                <a:lnTo>
                  <a:pt x="0" y="4"/>
                </a:lnTo>
                <a:close/>
              </a:path>
            </a:pathLst>
          </a:custGeom>
          <a:solidFill>
            <a:srgbClr val="0B7285"/>
          </a:solidFill>
          <a:ln/>
        </p:spPr>
        <p:txBody>
          <a:bodyPr/>
          <a:p/>
        </p:txBody>
      </p:sp>
      <p:sp>
        <p:nvSpPr>
          <p:cNvPr id="333" name="" descr="{&quot;isTemplate&quot;:true,&quot;type&quot;:&quot;text&quot;}"/>
          <p:cNvSpPr txBox="1"/>
          <p:nvPr/>
        </p:nvSpPr>
        <p:spPr>
          <a:xfrm rot="0" flipH="0" flipV="0">
            <a:off x="4533900" y="4400550"/>
            <a:ext cx="3257550" cy="228600"/>
          </a:xfrm>
          <a:prstGeom prst="rect"/>
        </p:spPr>
        <p:txBody>
          <a:bodyPr wrap="none" lIns="0" tIns="0" rIns="0" bIns="0"/>
          <a:p>
            <a:pPr>
              <a:lnSpc>
                <a:spcPct val="100000"/>
              </a:lnSpc>
            </a:pPr>
            <a:r>
              <a:rPr lang="en-US" sz="1500" b="1">
                <a:solidFill>
                  <a:srgbClr val="0B7285"/>
                </a:solidFill>
                <a:latin typeface="Arial"/>
                <a:ea typeface="Arial"/>
              </a:rPr>
              <a:t xml:space="preserve">6 </a:t>
            </a:r>
            <a:r>
              <a:rPr lang="zh-CN" sz="1500" b="1">
                <a:solidFill>
                  <a:srgbClr val="0B7285"/>
                </a:solidFill>
                <a:latin typeface="Arial"/>
                <a:ea typeface="Arial"/>
              </a:rPr>
              <a:t>一次应急准备</a:t>
            </a:r>
            <a:endParaRPr/>
          </a:p>
        </p:txBody>
      </p:sp>
      <p:sp>
        <p:nvSpPr>
          <p:cNvPr id="334" name="" descr="{&quot;isTemplate&quot;:true,&quot;type&quot;:&quot;text&quot;}"/>
          <p:cNvSpPr txBox="1"/>
          <p:nvPr/>
        </p:nvSpPr>
        <p:spPr>
          <a:xfrm rot="0" flipH="0" flipV="0">
            <a:off x="4533900" y="4686300"/>
            <a:ext cx="3257550" cy="590550"/>
          </a:xfrm>
          <a:prstGeom prst="rect"/>
        </p:spPr>
        <p:txBody>
          <a:bodyPr wrap="square" lIns="0" tIns="0" rIns="0" bIns="0">
            <a:normAutofit/>
          </a:bodyPr>
          <a:p>
            <a:pPr>
              <a:lnSpc>
                <a:spcPct val="150000"/>
              </a:lnSpc>
            </a:pPr>
            <a:r>
              <a:rPr lang="zh-CN" sz="1275">
                <a:solidFill>
                  <a:srgbClr val="343A40"/>
                </a:solidFill>
                <a:latin typeface="Arial"/>
                <a:ea typeface="Arial"/>
              </a:rPr>
              <a:t>预案确认、器材点验、应急队伍到位，开车前开展一次桌面推演。</a:t>
            </a:r>
            <a:endParaRPr/>
          </a:p>
        </p:txBody>
      </p:sp>
      <p:sp>
        <p:nvSpPr>
          <p:cNvPr id="335" name=""/>
          <p:cNvSpPr/>
          <p:nvPr/>
        </p:nvSpPr>
        <p:spPr>
          <a:xfrm rot="0" flipH="0" flipV="0">
            <a:off x="704850" y="6076950"/>
            <a:ext cx="10858500" cy="457200"/>
          </a:xfrm>
          <a:prstGeom prst="rect">
            <a:avLst/>
          </a:prstGeom>
          <a:solidFill>
            <a:srgbClr val="F1F3F5"/>
          </a:solidFill>
          <a:ln/>
        </p:spPr>
        <p:txBody>
          <a:bodyPr/>
          <a:p/>
        </p:txBody>
      </p:sp>
      <p:sp>
        <p:nvSpPr>
          <p:cNvPr id="336" name=""/>
          <p:cNvSpPr/>
          <p:nvPr/>
        </p:nvSpPr>
        <p:spPr>
          <a:xfrm rot="0" flipH="0" flipV="0">
            <a:off x="666750" y="6076950"/>
            <a:ext cx="10896600" cy="457200"/>
          </a:xfrm>
          <a:custGeom>
            <a:pathLst>
              <a:path w="1144" h="48">
                <a:moveTo>
                  <a:pt x="0" y="0"/>
                </a:moveTo>
                <a:lnTo>
                  <a:pt x="4" y="0"/>
                </a:lnTo>
                <a:lnTo>
                  <a:pt x="4" y="48"/>
                </a:lnTo>
                <a:lnTo>
                  <a:pt x="0" y="48"/>
                </a:lnTo>
                <a:close/>
              </a:path>
            </a:pathLst>
          </a:custGeom>
          <a:solidFill>
            <a:srgbClr val="E8590C"/>
          </a:solidFill>
          <a:ln/>
        </p:spPr>
        <p:txBody>
          <a:bodyPr/>
          <a:p/>
        </p:txBody>
      </p:sp>
      <p:sp>
        <p:nvSpPr>
          <p:cNvPr id="337" name="" descr="{&quot;isTemplate&quot;:true,&quot;type&quot;:&quot;text&quot;}"/>
          <p:cNvSpPr txBox="1"/>
          <p:nvPr/>
        </p:nvSpPr>
        <p:spPr>
          <a:xfrm rot="0" flipH="0" flipV="0">
            <a:off x="895350" y="6191250"/>
            <a:ext cx="10439400" cy="228600"/>
          </a:xfrm>
          <a:prstGeom prst="rect"/>
        </p:spPr>
        <p:txBody>
          <a:bodyPr wrap="none" lIns="0" tIns="0" rIns="0" bIns="0"/>
          <a:p>
            <a:pPr>
              <a:lnSpc>
                <a:spcPct val="100000"/>
              </a:lnSpc>
            </a:pPr>
            <a:r>
              <a:rPr lang="zh-CN" sz="1500" b="1">
                <a:solidFill>
                  <a:srgbClr val="E8590C"/>
                </a:solidFill>
                <a:latin typeface="Arial"/>
                <a:ea typeface="Arial"/>
              </a:rPr>
              <a:t>红线：</a:t>
            </a:r>
            <a:r>
              <a:rPr lang="en-US" sz="1500">
                <a:solidFill>
                  <a:srgbClr val="343A40"/>
                </a:solidFill>
                <a:latin typeface="Arial"/>
                <a:ea typeface="Arial"/>
              </a:rPr>
              <a:t>"</a:t>
            </a:r>
            <a:r>
              <a:rPr lang="zh-CN" sz="1500">
                <a:solidFill>
                  <a:srgbClr val="343A40"/>
                </a:solidFill>
                <a:latin typeface="Arial"/>
                <a:ea typeface="Arial"/>
              </a:rPr>
              <a:t>六个一</a:t>
            </a:r>
            <a:r>
              <a:rPr lang="en-US" sz="1500">
                <a:solidFill>
                  <a:srgbClr val="343A40"/>
                </a:solidFill>
                <a:latin typeface="Arial"/>
                <a:ea typeface="Arial"/>
              </a:rPr>
              <a:t>"</a:t>
            </a:r>
            <a:r>
              <a:rPr lang="zh-CN" sz="1500">
                <a:solidFill>
                  <a:srgbClr val="343A40"/>
                </a:solidFill>
                <a:latin typeface="Arial"/>
                <a:ea typeface="Arial"/>
              </a:rPr>
              <a:t>缺任何一项，视为不具备复工条件——先落实、后开车。</a:t>
            </a:r>
            <a:endParaRPr/>
          </a:p>
        </p:txBody>
      </p:sp>
      <p:sp>
        <p:nvSpPr>
          <p:cNvPr id="338"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21 / 55</a:t>
            </a:r>
            <a:endParaRPr/>
          </a:p>
        </p:txBody>
      </p:sp>
    </p:spTree>
  </p:cSld>
</p:sld>
</file>

<file path=ppt/slides/slide22.xml><?xml version="1.0" encoding="utf-8"?>
<p:sld xmlns:p="http://schemas.openxmlformats.org/presentationml/2006/main" xmlns:a="http://schemas.openxmlformats.org/drawingml/2006/main">
  <p:cSld>
    <p:spTree>
      <p:nvGrpSpPr>
        <p:cNvPr id="339" name="" descr="&lt;Slide style={{ width: 1280, height: 720, background: '#FFFFFF', padding: 0, fontFamily: 'Arial, &quot;Microsoft YaHei&quot;, &quot;PingFang SC&quot;, sans-serif', position: 'relative' }}&gt;&#10;    &lt;Text style={{ position: 'absolute', top: 16, right: 70, fontSize: 14, color: '#868E96' }}&gt;03 · 复工准备&lt;/Text&gt;&#10;    &lt;Box style={{ position: 'absolute', top: 44, left: 70, right: 70 }}&gt;&#10;        &lt;Text style={{ fontSize: 32, fontWeight: 'bold', color: '#0B7285' }}&gt;复工方案与开车条件确认：三不开车&lt;/Text&gt;&#10;        &lt;Box style={{ width: '100%', height: 1, background: '#DEE2E6', marginTop: 10 }} /&gt;&#10;    &lt;/Box&gt;&#10;    &lt;Box style={{ position: 'absolute', top: 126, left: 70, right: 70, bottom: 130, flexDirection: 'row', gap: 18 }}&gt;&#10;        {[&#10;            ['风险不复位 不开车', '#C92A2A', '节前遗留的作业票未关闭、异常缺陷未处理、临时措施未拆除（盲板未按清单复位、接地线未恢复）——一律不启动开车程序。'],&#10;            ['确认不到位 不开车', '#E8590C', '吹扫、置换、气密、干燥、联锁校验、报警器标定逐项签字确认；关键岗位人员到位并考核合格；公用工程（水、电、汽、氮、风）稳定供应。'],&#10;            ['授权不完成 不开车', '#0B7285', '开工方案经技术负责人审批；试车、投料由授权人下达指令；严禁&quot;边开会、边开车&quot;&quot;电话口头授权&quot;。'],&#10;        ].map((it) =&gt; (&#10;            &lt;Box key={it[0]} style={{ flex: 1, background: '#F1F3F5', borderTop: `4px solid ${it[1]}`, padding: 18 }}&gt;&#10;                &lt;Text style={{ fontSize: 22, fontWeight: 'bold', color: it[1] }}&gt;{it[0]}&lt;/Text&gt;&#10;                &lt;Text style={{ fontSize: 19, color: '#343A40', lineHeight: 1.6, marginTop: 10 }}&gt;{it[2]}&lt;/Text&gt;&#10;            &lt;/Box&gt;&#10;        ))}&#10;    &lt;/Box&gt;&#10;    &lt;Box style={{ position: 'absolute', left: 70, right: 70, bottom: 34, background: '#F1F3F5', borderLeft: '4px solid #0B7285', padding: '12px 20px' }}&gt;&#10;        &lt;Text style={{ fontSize: 20, color: '#343A40' }}&gt;&lt;span style={{ fontWeight: 'bold', color: '#0B7285' }}&gt;工具推荐：&lt;/span&gt;开车条件确认表（Start-up Checklist）逐项打勾签字，归档保存——出了事，这张表就是责任划界线。&lt;/Text&gt;&#10;    &lt;/Box&gt;&#10;    &lt;Text style={{ position: 'absolute', right: 70, bottom: 24, fontSize: 14, color: '#868E96' }}&gt;22 / 55&lt;/Text&gt;&#10;&lt;/Slide&gt;&#10;"/>
        <p:cNvGrpSpPr/>
        <p:nvPr/>
      </p:nvGrpSpPr>
      <p:grpSpPr>
        <a:xfrm>
          <a:off x="0" y="0"/>
          <a:ext cx="0" cy="0"/>
          <a:chOff x="0" y="0"/>
          <a:chExt cx="0" cy="0"/>
        </a:xfrm>
      </p:grpSpPr>
      <p:sp>
        <p:nvSpPr>
          <p:cNvPr id="340" name=""/>
          <p:cNvSpPr/>
          <p:nvPr/>
        </p:nvSpPr>
        <p:spPr>
          <a:xfrm rot="0" flipH="0" flipV="0">
            <a:off x="0" y="0"/>
            <a:ext cx="12192000" cy="6858000"/>
          </a:xfrm>
          <a:prstGeom prst="rect">
            <a:avLst/>
          </a:prstGeom>
          <a:solidFill>
            <a:srgbClr val="FFFFFF"/>
          </a:solidFill>
          <a:ln/>
        </p:spPr>
        <p:txBody>
          <a:bodyPr/>
          <a:p/>
        </p:txBody>
      </p:sp>
      <p:sp>
        <p:nvSpPr>
          <p:cNvPr id="341"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03 · </a:t>
            </a:r>
            <a:r>
              <a:rPr lang="zh-CN" sz="1050">
                <a:solidFill>
                  <a:srgbClr val="868E96"/>
                </a:solidFill>
                <a:latin typeface="Arial"/>
                <a:ea typeface="Arial"/>
              </a:rPr>
              <a:t>复工准备</a:t>
            </a:r>
            <a:endParaRPr/>
          </a:p>
        </p:txBody>
      </p:sp>
      <p:sp>
        <p:nvSpPr>
          <p:cNvPr id="342"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复工方案与开车条件确认：三不开车</a:t>
            </a:r>
            <a:endParaRPr/>
          </a:p>
        </p:txBody>
      </p:sp>
      <p:sp>
        <p:nvSpPr>
          <p:cNvPr id="343" name=""/>
          <p:cNvSpPr/>
          <p:nvPr/>
        </p:nvSpPr>
        <p:spPr>
          <a:xfrm rot="0" flipH="0" flipV="0">
            <a:off x="666750" y="885825"/>
            <a:ext cx="10858500" cy="9525"/>
          </a:xfrm>
          <a:prstGeom prst="rect">
            <a:avLst/>
          </a:prstGeom>
          <a:solidFill>
            <a:srgbClr val="DEE2E6"/>
          </a:solidFill>
          <a:ln/>
        </p:spPr>
        <p:txBody>
          <a:bodyPr/>
          <a:p/>
        </p:txBody>
      </p:sp>
      <p:sp>
        <p:nvSpPr>
          <p:cNvPr id="344" name=""/>
          <p:cNvSpPr/>
          <p:nvPr/>
        </p:nvSpPr>
        <p:spPr>
          <a:xfrm rot="0" flipH="0" flipV="0">
            <a:off x="666750" y="1238250"/>
            <a:ext cx="3505200" cy="4419600"/>
          </a:xfrm>
          <a:prstGeom prst="rect">
            <a:avLst/>
          </a:prstGeom>
          <a:solidFill>
            <a:srgbClr val="F1F3F5"/>
          </a:solidFill>
          <a:ln/>
        </p:spPr>
        <p:txBody>
          <a:bodyPr/>
          <a:p/>
        </p:txBody>
      </p:sp>
      <p:sp>
        <p:nvSpPr>
          <p:cNvPr id="345" name=""/>
          <p:cNvSpPr/>
          <p:nvPr/>
        </p:nvSpPr>
        <p:spPr>
          <a:xfrm rot="0" flipH="0" flipV="0">
            <a:off x="666750" y="1200150"/>
            <a:ext cx="3505200" cy="4457700"/>
          </a:xfrm>
          <a:custGeom>
            <a:pathLst>
              <a:path w="368" h="468">
                <a:moveTo>
                  <a:pt x="0" y="0"/>
                </a:moveTo>
                <a:lnTo>
                  <a:pt x="368" y="0"/>
                </a:lnTo>
                <a:lnTo>
                  <a:pt x="368" y="4"/>
                </a:lnTo>
                <a:lnTo>
                  <a:pt x="0" y="4"/>
                </a:lnTo>
                <a:close/>
              </a:path>
            </a:pathLst>
          </a:custGeom>
          <a:solidFill>
            <a:srgbClr val="C92A2A"/>
          </a:solidFill>
          <a:ln/>
        </p:spPr>
        <p:txBody>
          <a:bodyPr/>
          <a:p/>
        </p:txBody>
      </p:sp>
      <p:sp>
        <p:nvSpPr>
          <p:cNvPr id="346" name="" descr="{&quot;isTemplate&quot;:true,&quot;type&quot;:&quot;text&quot;}"/>
          <p:cNvSpPr txBox="1"/>
          <p:nvPr/>
        </p:nvSpPr>
        <p:spPr>
          <a:xfrm rot="0" flipH="0" flipV="0">
            <a:off x="838200" y="1409700"/>
            <a:ext cx="3162300" cy="257175"/>
          </a:xfrm>
          <a:prstGeom prst="rect"/>
        </p:spPr>
        <p:txBody>
          <a:bodyPr wrap="none" lIns="0" tIns="0" rIns="0" bIns="0"/>
          <a:p>
            <a:pPr>
              <a:lnSpc>
                <a:spcPct val="100000"/>
              </a:lnSpc>
            </a:pPr>
            <a:r>
              <a:rPr lang="zh-CN" sz="1650" b="1">
                <a:solidFill>
                  <a:srgbClr val="C92A2A"/>
                </a:solidFill>
                <a:latin typeface="Arial"/>
                <a:ea typeface="Arial"/>
              </a:rPr>
              <a:t>风险不复位</a:t>
            </a:r>
            <a:r>
              <a:rPr lang="en-US" sz="1650" b="1">
                <a:solidFill>
                  <a:srgbClr val="C92A2A"/>
                </a:solidFill>
                <a:latin typeface="Arial"/>
                <a:ea typeface="Arial"/>
              </a:rPr>
              <a:t xml:space="preserve"> </a:t>
            </a:r>
            <a:r>
              <a:rPr lang="zh-CN" sz="1650" b="1">
                <a:solidFill>
                  <a:srgbClr val="C92A2A"/>
                </a:solidFill>
                <a:latin typeface="Arial"/>
                <a:ea typeface="Arial"/>
              </a:rPr>
              <a:t>不开车</a:t>
            </a:r>
            <a:endParaRPr/>
          </a:p>
        </p:txBody>
      </p:sp>
      <p:sp>
        <p:nvSpPr>
          <p:cNvPr id="347" name="" descr="{&quot;isTemplate&quot;:true,&quot;type&quot;:&quot;text&quot;}"/>
          <p:cNvSpPr txBox="1"/>
          <p:nvPr/>
        </p:nvSpPr>
        <p:spPr>
          <a:xfrm rot="0" flipH="0" flipV="0">
            <a:off x="838200" y="1762125"/>
            <a:ext cx="3162300" cy="1390650"/>
          </a:xfrm>
          <a:prstGeom prst="rect"/>
        </p:spPr>
        <p:txBody>
          <a:bodyPr wrap="square" lIns="0" tIns="0" rIns="0" bIns="0">
            <a:normAutofit/>
          </a:bodyPr>
          <a:p>
            <a:pPr>
              <a:lnSpc>
                <a:spcPct val="160000"/>
              </a:lnSpc>
            </a:pPr>
            <a:r>
              <a:rPr lang="zh-CN" sz="1425">
                <a:solidFill>
                  <a:srgbClr val="343A40"/>
                </a:solidFill>
                <a:latin typeface="Arial"/>
                <a:ea typeface="Arial"/>
              </a:rPr>
              <a:t>节前遗留的作业票未关闭、异常缺陷未处理、临时措施未拆除（盲板未按清单复位、接地线未恢复）——一律不启动开车程序。</a:t>
            </a:r>
            <a:endParaRPr/>
          </a:p>
        </p:txBody>
      </p:sp>
      <p:sp>
        <p:nvSpPr>
          <p:cNvPr id="348" name=""/>
          <p:cNvSpPr/>
          <p:nvPr/>
        </p:nvSpPr>
        <p:spPr>
          <a:xfrm rot="0" flipH="0" flipV="0">
            <a:off x="4343400" y="1238250"/>
            <a:ext cx="3505200" cy="4419600"/>
          </a:xfrm>
          <a:prstGeom prst="rect">
            <a:avLst/>
          </a:prstGeom>
          <a:solidFill>
            <a:srgbClr val="F1F3F5"/>
          </a:solidFill>
          <a:ln/>
        </p:spPr>
        <p:txBody>
          <a:bodyPr/>
          <a:p/>
        </p:txBody>
      </p:sp>
      <p:sp>
        <p:nvSpPr>
          <p:cNvPr id="349" name=""/>
          <p:cNvSpPr/>
          <p:nvPr/>
        </p:nvSpPr>
        <p:spPr>
          <a:xfrm rot="0" flipH="0" flipV="0">
            <a:off x="4343400" y="1200150"/>
            <a:ext cx="3505200" cy="4457700"/>
          </a:xfrm>
          <a:custGeom>
            <a:pathLst>
              <a:path w="368" h="468">
                <a:moveTo>
                  <a:pt x="0" y="0"/>
                </a:moveTo>
                <a:lnTo>
                  <a:pt x="368" y="0"/>
                </a:lnTo>
                <a:lnTo>
                  <a:pt x="368" y="4"/>
                </a:lnTo>
                <a:lnTo>
                  <a:pt x="0" y="4"/>
                </a:lnTo>
                <a:close/>
              </a:path>
            </a:pathLst>
          </a:custGeom>
          <a:solidFill>
            <a:srgbClr val="E8590C"/>
          </a:solidFill>
          <a:ln/>
        </p:spPr>
        <p:txBody>
          <a:bodyPr/>
          <a:p/>
        </p:txBody>
      </p:sp>
      <p:sp>
        <p:nvSpPr>
          <p:cNvPr id="350" name="" descr="{&quot;isTemplate&quot;:true,&quot;type&quot;:&quot;text&quot;}"/>
          <p:cNvSpPr txBox="1"/>
          <p:nvPr/>
        </p:nvSpPr>
        <p:spPr>
          <a:xfrm rot="0" flipH="0" flipV="0">
            <a:off x="4514850" y="1409700"/>
            <a:ext cx="3162300" cy="257175"/>
          </a:xfrm>
          <a:prstGeom prst="rect"/>
        </p:spPr>
        <p:txBody>
          <a:bodyPr wrap="none" lIns="0" tIns="0" rIns="0" bIns="0"/>
          <a:p>
            <a:pPr>
              <a:lnSpc>
                <a:spcPct val="100000"/>
              </a:lnSpc>
            </a:pPr>
            <a:r>
              <a:rPr lang="zh-CN" sz="1650" b="1">
                <a:solidFill>
                  <a:srgbClr val="E8590C"/>
                </a:solidFill>
                <a:latin typeface="Arial"/>
                <a:ea typeface="Arial"/>
              </a:rPr>
              <a:t>确认不到位</a:t>
            </a:r>
            <a:r>
              <a:rPr lang="en-US" sz="1650" b="1">
                <a:solidFill>
                  <a:srgbClr val="E8590C"/>
                </a:solidFill>
                <a:latin typeface="Arial"/>
                <a:ea typeface="Arial"/>
              </a:rPr>
              <a:t xml:space="preserve"> </a:t>
            </a:r>
            <a:r>
              <a:rPr lang="zh-CN" sz="1650" b="1">
                <a:solidFill>
                  <a:srgbClr val="E8590C"/>
                </a:solidFill>
                <a:latin typeface="Arial"/>
                <a:ea typeface="Arial"/>
              </a:rPr>
              <a:t>不开车</a:t>
            </a:r>
            <a:endParaRPr/>
          </a:p>
        </p:txBody>
      </p:sp>
      <p:sp>
        <p:nvSpPr>
          <p:cNvPr id="351" name="" descr="{&quot;isTemplate&quot;:true,&quot;type&quot;:&quot;text&quot;}"/>
          <p:cNvSpPr txBox="1"/>
          <p:nvPr/>
        </p:nvSpPr>
        <p:spPr>
          <a:xfrm rot="0" flipH="0" flipV="0">
            <a:off x="4514850" y="1762125"/>
            <a:ext cx="3162300" cy="1390650"/>
          </a:xfrm>
          <a:prstGeom prst="rect"/>
        </p:spPr>
        <p:txBody>
          <a:bodyPr wrap="square" lIns="0" tIns="0" rIns="0" bIns="0">
            <a:normAutofit/>
          </a:bodyPr>
          <a:p>
            <a:pPr>
              <a:lnSpc>
                <a:spcPct val="160000"/>
              </a:lnSpc>
            </a:pPr>
            <a:r>
              <a:rPr lang="zh-CN" sz="1425">
                <a:solidFill>
                  <a:srgbClr val="343A40"/>
                </a:solidFill>
                <a:latin typeface="Arial"/>
                <a:ea typeface="Arial"/>
              </a:rPr>
              <a:t>吹扫、置换、气密、干燥、联锁校验、报警器标定逐项签字确认；关键岗位人员到位并考核合格；公用工程（水、电、汽、氮、风）稳定供应。</a:t>
            </a:r>
            <a:endParaRPr/>
          </a:p>
        </p:txBody>
      </p:sp>
      <p:sp>
        <p:nvSpPr>
          <p:cNvPr id="352" name=""/>
          <p:cNvSpPr/>
          <p:nvPr/>
        </p:nvSpPr>
        <p:spPr>
          <a:xfrm rot="0" flipH="0" flipV="0">
            <a:off x="8020050" y="1238250"/>
            <a:ext cx="3505200" cy="4419600"/>
          </a:xfrm>
          <a:prstGeom prst="rect">
            <a:avLst/>
          </a:prstGeom>
          <a:solidFill>
            <a:srgbClr val="F1F3F5"/>
          </a:solidFill>
          <a:ln/>
        </p:spPr>
        <p:txBody>
          <a:bodyPr/>
          <a:p/>
        </p:txBody>
      </p:sp>
      <p:sp>
        <p:nvSpPr>
          <p:cNvPr id="353" name=""/>
          <p:cNvSpPr/>
          <p:nvPr/>
        </p:nvSpPr>
        <p:spPr>
          <a:xfrm rot="0" flipH="0" flipV="0">
            <a:off x="8020050" y="1200150"/>
            <a:ext cx="3505200" cy="4457700"/>
          </a:xfrm>
          <a:custGeom>
            <a:pathLst>
              <a:path w="368" h="468">
                <a:moveTo>
                  <a:pt x="0" y="0"/>
                </a:moveTo>
                <a:lnTo>
                  <a:pt x="368" y="0"/>
                </a:lnTo>
                <a:lnTo>
                  <a:pt x="368" y="4"/>
                </a:lnTo>
                <a:lnTo>
                  <a:pt x="0" y="4"/>
                </a:lnTo>
                <a:close/>
              </a:path>
            </a:pathLst>
          </a:custGeom>
          <a:solidFill>
            <a:srgbClr val="0B7285"/>
          </a:solidFill>
          <a:ln/>
        </p:spPr>
        <p:txBody>
          <a:bodyPr/>
          <a:p/>
        </p:txBody>
      </p:sp>
      <p:sp>
        <p:nvSpPr>
          <p:cNvPr id="354" name="" descr="{&quot;isTemplate&quot;:true,&quot;type&quot;:&quot;text&quot;}"/>
          <p:cNvSpPr txBox="1"/>
          <p:nvPr/>
        </p:nvSpPr>
        <p:spPr>
          <a:xfrm rot="0" flipH="0" flipV="0">
            <a:off x="8191500" y="1409700"/>
            <a:ext cx="3162300" cy="257175"/>
          </a:xfrm>
          <a:prstGeom prst="rect"/>
        </p:spPr>
        <p:txBody>
          <a:bodyPr wrap="none" lIns="0" tIns="0" rIns="0" bIns="0"/>
          <a:p>
            <a:pPr>
              <a:lnSpc>
                <a:spcPct val="100000"/>
              </a:lnSpc>
            </a:pPr>
            <a:r>
              <a:rPr lang="zh-CN" sz="1650" b="1">
                <a:solidFill>
                  <a:srgbClr val="0B7285"/>
                </a:solidFill>
                <a:latin typeface="Arial"/>
                <a:ea typeface="Arial"/>
              </a:rPr>
              <a:t>授权不完成</a:t>
            </a:r>
            <a:r>
              <a:rPr lang="en-US" sz="1650" b="1">
                <a:solidFill>
                  <a:srgbClr val="0B7285"/>
                </a:solidFill>
                <a:latin typeface="Arial"/>
                <a:ea typeface="Arial"/>
              </a:rPr>
              <a:t xml:space="preserve"> </a:t>
            </a:r>
            <a:r>
              <a:rPr lang="zh-CN" sz="1650" b="1">
                <a:solidFill>
                  <a:srgbClr val="0B7285"/>
                </a:solidFill>
                <a:latin typeface="Arial"/>
                <a:ea typeface="Arial"/>
              </a:rPr>
              <a:t>不开车</a:t>
            </a:r>
            <a:endParaRPr/>
          </a:p>
        </p:txBody>
      </p:sp>
      <p:sp>
        <p:nvSpPr>
          <p:cNvPr id="355" name="" descr="{&quot;isTemplate&quot;:true,&quot;type&quot;:&quot;text&quot;}"/>
          <p:cNvSpPr txBox="1"/>
          <p:nvPr/>
        </p:nvSpPr>
        <p:spPr>
          <a:xfrm rot="0" flipH="0" flipV="0">
            <a:off x="8191500" y="1762125"/>
            <a:ext cx="3162300" cy="1047750"/>
          </a:xfrm>
          <a:prstGeom prst="rect"/>
        </p:spPr>
        <p:txBody>
          <a:bodyPr wrap="square" lIns="0" tIns="0" rIns="0" bIns="0">
            <a:normAutofit/>
          </a:bodyPr>
          <a:p>
            <a:pPr>
              <a:lnSpc>
                <a:spcPct val="160000"/>
              </a:lnSpc>
            </a:pPr>
            <a:r>
              <a:rPr lang="zh-CN" sz="1425">
                <a:solidFill>
                  <a:srgbClr val="343A40"/>
                </a:solidFill>
                <a:latin typeface="Arial"/>
                <a:ea typeface="Arial"/>
              </a:rPr>
              <a:t>开工方案经技术负责人审批；试车、投料由授权人下达指令；严禁</a:t>
            </a:r>
            <a:r>
              <a:rPr lang="en-US" sz="1425">
                <a:solidFill>
                  <a:srgbClr val="343A40"/>
                </a:solidFill>
                <a:latin typeface="Arial"/>
                <a:ea typeface="Arial"/>
              </a:rPr>
              <a:t>"</a:t>
            </a:r>
            <a:r>
              <a:rPr lang="zh-CN" sz="1425">
                <a:solidFill>
                  <a:srgbClr val="343A40"/>
                </a:solidFill>
                <a:latin typeface="Arial"/>
                <a:ea typeface="Arial"/>
              </a:rPr>
              <a:t>边开会、边开车</a:t>
            </a:r>
            <a:r>
              <a:rPr lang="en-US" sz="1425">
                <a:solidFill>
                  <a:srgbClr val="343A40"/>
                </a:solidFill>
                <a:latin typeface="Arial"/>
                <a:ea typeface="Arial"/>
              </a:rPr>
              <a:t>""</a:t>
            </a:r>
            <a:r>
              <a:rPr lang="zh-CN" sz="1425">
                <a:solidFill>
                  <a:srgbClr val="343A40"/>
                </a:solidFill>
                <a:latin typeface="Arial"/>
                <a:ea typeface="Arial"/>
              </a:rPr>
              <a:t>电话口头授权</a:t>
            </a:r>
            <a:r>
              <a:rPr lang="en-US" sz="1425">
                <a:solidFill>
                  <a:srgbClr val="343A40"/>
                </a:solidFill>
                <a:latin typeface="Arial"/>
                <a:ea typeface="Arial"/>
              </a:rPr>
              <a:t>"</a:t>
            </a:r>
            <a:r>
              <a:rPr lang="zh-CN" sz="1425">
                <a:solidFill>
                  <a:srgbClr val="343A40"/>
                </a:solidFill>
                <a:latin typeface="Arial"/>
                <a:ea typeface="Arial"/>
              </a:rPr>
              <a:t>。</a:t>
            </a:r>
            <a:endParaRPr/>
          </a:p>
        </p:txBody>
      </p:sp>
      <p:sp>
        <p:nvSpPr>
          <p:cNvPr id="356" name=""/>
          <p:cNvSpPr/>
          <p:nvPr/>
        </p:nvSpPr>
        <p:spPr>
          <a:xfrm rot="0" flipH="0" flipV="0">
            <a:off x="704850" y="6076950"/>
            <a:ext cx="10858500" cy="457200"/>
          </a:xfrm>
          <a:prstGeom prst="rect">
            <a:avLst/>
          </a:prstGeom>
          <a:solidFill>
            <a:srgbClr val="F1F3F5"/>
          </a:solidFill>
          <a:ln/>
        </p:spPr>
        <p:txBody>
          <a:bodyPr/>
          <a:p/>
        </p:txBody>
      </p:sp>
      <p:sp>
        <p:nvSpPr>
          <p:cNvPr id="357" name=""/>
          <p:cNvSpPr/>
          <p:nvPr/>
        </p:nvSpPr>
        <p:spPr>
          <a:xfrm rot="0" flipH="0" flipV="0">
            <a:off x="666750" y="6076950"/>
            <a:ext cx="10896600" cy="457200"/>
          </a:xfrm>
          <a:custGeom>
            <a:pathLst>
              <a:path w="1144" h="48">
                <a:moveTo>
                  <a:pt x="0" y="0"/>
                </a:moveTo>
                <a:lnTo>
                  <a:pt x="4" y="0"/>
                </a:lnTo>
                <a:lnTo>
                  <a:pt x="4" y="48"/>
                </a:lnTo>
                <a:lnTo>
                  <a:pt x="0" y="48"/>
                </a:lnTo>
                <a:close/>
              </a:path>
            </a:pathLst>
          </a:custGeom>
          <a:solidFill>
            <a:srgbClr val="0B7285"/>
          </a:solidFill>
          <a:ln/>
        </p:spPr>
        <p:txBody>
          <a:bodyPr/>
          <a:p/>
        </p:txBody>
      </p:sp>
      <p:sp>
        <p:nvSpPr>
          <p:cNvPr id="358" name="" descr="{&quot;isTemplate&quot;:true,&quot;type&quot;:&quot;text&quot;}"/>
          <p:cNvSpPr txBox="1"/>
          <p:nvPr/>
        </p:nvSpPr>
        <p:spPr>
          <a:xfrm rot="0" flipH="0" flipV="0">
            <a:off x="895350" y="6191250"/>
            <a:ext cx="10439400" cy="228600"/>
          </a:xfrm>
          <a:prstGeom prst="rect"/>
        </p:spPr>
        <p:txBody>
          <a:bodyPr wrap="none" lIns="0" tIns="0" rIns="0" bIns="0"/>
          <a:p>
            <a:pPr>
              <a:lnSpc>
                <a:spcPct val="100000"/>
              </a:lnSpc>
            </a:pPr>
            <a:r>
              <a:rPr lang="zh-CN" sz="1500" b="1">
                <a:solidFill>
                  <a:srgbClr val="0B7285"/>
                </a:solidFill>
                <a:latin typeface="Arial"/>
                <a:ea typeface="Arial"/>
              </a:rPr>
              <a:t>工具推荐：</a:t>
            </a:r>
            <a:r>
              <a:rPr lang="zh-CN" sz="1500">
                <a:solidFill>
                  <a:srgbClr val="343A40"/>
                </a:solidFill>
                <a:latin typeface="Arial"/>
                <a:ea typeface="Arial"/>
              </a:rPr>
              <a:t>开车条件确认表（</a:t>
            </a:r>
            <a:r>
              <a:rPr lang="en-US" sz="1500">
                <a:solidFill>
                  <a:srgbClr val="343A40"/>
                </a:solidFill>
                <a:latin typeface="Arial"/>
                <a:ea typeface="Arial"/>
              </a:rPr>
              <a:t>Start-up Checklist</a:t>
            </a:r>
            <a:r>
              <a:rPr lang="zh-CN" sz="1500">
                <a:solidFill>
                  <a:srgbClr val="343A40"/>
                </a:solidFill>
                <a:latin typeface="Arial"/>
                <a:ea typeface="Arial"/>
              </a:rPr>
              <a:t>）逐项打勾签字，归档保存——出了事，这张表就是责任划界线。</a:t>
            </a:r>
            <a:endParaRPr/>
          </a:p>
        </p:txBody>
      </p:sp>
      <p:sp>
        <p:nvSpPr>
          <p:cNvPr id="359"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22 / 55</a:t>
            </a:r>
            <a:endParaRPr/>
          </a:p>
        </p:txBody>
      </p:sp>
    </p:spTree>
  </p:cSld>
</p:sld>
</file>

<file path=ppt/slides/slide23.xml><?xml version="1.0" encoding="utf-8"?>
<p:sld xmlns:p="http://schemas.openxmlformats.org/presentationml/2006/main" xmlns:a="http://schemas.openxmlformats.org/drawingml/2006/main">
  <p:cSld>
    <p:spTree>
      <p:nvGrpSpPr>
        <p:cNvPr id="360" name="" descr="&lt;Slide style={{ width: 1280, height: 720, background: '#FFFFFF', padding: 0, fontFamily: 'Arial, &quot;Microsoft YaHei&quot;, &quot;PingFang SC&quot;, sans-serif', position: 'relative' }}&gt;&#10;    &lt;Text style={{ position: 'absolute', top: 16, right: 70, fontSize: 14, color: '#868E96' }}&gt;03 · 复工准备&lt;/Text&gt;&#10;    &lt;Box style={{ position: 'absolute', top: 44, left: 70, right: 70 }}&gt;&#10;        &lt;Text style={{ fontSize: 32, fontWeight: 'bold', color: '#0B7285' }}&gt;节后收心大会：90分钟议程模板（可直接用）&lt;/Text&gt;&#10;        &lt;Box style={{ width: '100%', height: 1, background: '#DEE2E6', marginTop: 10 }} /&gt;&#10;    &lt;/Box&gt;&#10;    &lt;Box style={{ position: 'absolute', top: 126, left: 70, bottom: 80, width: 640, flexDirection: 'column', gap: 10 }}&gt;&#10;        {[&#10;            ['00–10分', '主要负责人讲复工安全第一课：讲清楚今年保什么、防什么'],&#10;            ['10–30分', '传达事故案例：本课件五年10月化工案例（现场图片讲解）'],&#10;            ['30–45分', '宣贯复工方案：开车顺序、本次复工的风险清单与控制措施'],&#10;            ['45–60分', '各车间/班组表态发言，签订全员安全生产承诺书'],&#10;            ['60–75分', '宣布复工纪律：酒后禁岗、疲劳调岗、违章&quot;零容忍&quot;'],&#10;            ['75–90分', '随堂测验安排与培训档案要求（本课件配套试卷）'],&#10;        ].map((it) =&gt; (&#10;            &lt;Box key={it[0]} style={{ flex: 1, flexDirection: 'row', alignItems: 'center', gap: 16, background: '#F1F3F5', padding: '6px 16px' }}&gt;&#10;                &lt;Text style={{ fontSize: 19, fontWeight: 'bold', color: '#E8590C', width: 96 }}&gt;{it[0]}&lt;/Text&gt;&#10;                &lt;Text style={{ fontSize: 19, color: '#343A40', flex: 1 }}&gt;{it[1]}&lt;/Text&gt;&#10;            &lt;/Box&gt;&#10;        ))}&#10;    &lt;/Box&gt;&#10;    &lt;Box style={{ position: 'absolute', top: 126, right: 70, bottom: 80, width: 460, border: '2px dashed #ADB5BD', background: '#F8F9FA', alignItems: 'center', justifyContent: 'center', flexDirection: 'column' }}&gt;&#10;        &lt;Text style={{ fontSize: 36, color: '#ADB5BD' }}&gt;📷&lt;/Text&gt;&#10;        &lt;Text style={{ fontSize: 19, color: '#868E96', marginTop: 10, textAlign: 'center' }}&gt;收心大会现场照片（预留区域）&lt;/Text&gt;&#10;        &lt;Text style={{ fontSize: 16, color: '#ADB5BD', marginTop: 4 }}&gt;请在此处插入图片&lt;/Text&gt;&#10;    &lt;/Box&gt;&#10;    &lt;Text style={{ position: 'absolute', left: 70, bottom: 26, fontSize: 13, color: '#868E96' }}&gt;提示：会议签到表、影像资料一并归入培训档案（应对监管核查）&lt;/Text&gt;&#10;    &lt;Text style={{ position: 'absolute', right: 70, bottom: 24, fontSize: 14, color: '#868E96' }}&gt;23 / 55&lt;/Text&gt;&#10;&lt;/Slide&gt;&#10;"/>
        <p:cNvGrpSpPr/>
        <p:nvPr/>
      </p:nvGrpSpPr>
      <p:grpSpPr>
        <a:xfrm>
          <a:off x="0" y="0"/>
          <a:ext cx="0" cy="0"/>
          <a:chOff x="0" y="0"/>
          <a:chExt cx="0" cy="0"/>
        </a:xfrm>
      </p:grpSpPr>
      <p:sp>
        <p:nvSpPr>
          <p:cNvPr id="361" name=""/>
          <p:cNvSpPr/>
          <p:nvPr/>
        </p:nvSpPr>
        <p:spPr>
          <a:xfrm rot="0" flipH="0" flipV="0">
            <a:off x="0" y="0"/>
            <a:ext cx="12192000" cy="6858000"/>
          </a:xfrm>
          <a:prstGeom prst="rect">
            <a:avLst/>
          </a:prstGeom>
          <a:solidFill>
            <a:srgbClr val="FFFFFF"/>
          </a:solidFill>
          <a:ln/>
        </p:spPr>
        <p:txBody>
          <a:bodyPr/>
          <a:p/>
        </p:txBody>
      </p:sp>
      <p:sp>
        <p:nvSpPr>
          <p:cNvPr id="362"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03 · </a:t>
            </a:r>
            <a:r>
              <a:rPr lang="zh-CN" sz="1050">
                <a:solidFill>
                  <a:srgbClr val="868E96"/>
                </a:solidFill>
                <a:latin typeface="Arial"/>
                <a:ea typeface="Arial"/>
              </a:rPr>
              <a:t>复工准备</a:t>
            </a:r>
            <a:endParaRPr/>
          </a:p>
        </p:txBody>
      </p:sp>
      <p:sp>
        <p:nvSpPr>
          <p:cNvPr id="363"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节后收心大会：</a:t>
            </a:r>
            <a:r>
              <a:rPr lang="en-US" sz="2400" b="1">
                <a:solidFill>
                  <a:srgbClr val="0B7285"/>
                </a:solidFill>
                <a:latin typeface="Arial"/>
                <a:ea typeface="Arial"/>
              </a:rPr>
              <a:t>90</a:t>
            </a:r>
            <a:r>
              <a:rPr lang="zh-CN" sz="2400" b="1">
                <a:solidFill>
                  <a:srgbClr val="0B7285"/>
                </a:solidFill>
                <a:latin typeface="Arial"/>
                <a:ea typeface="Arial"/>
              </a:rPr>
              <a:t>分钟议程模板（可直接用）</a:t>
            </a:r>
            <a:endParaRPr/>
          </a:p>
        </p:txBody>
      </p:sp>
      <p:sp>
        <p:nvSpPr>
          <p:cNvPr id="364" name=""/>
          <p:cNvSpPr/>
          <p:nvPr/>
        </p:nvSpPr>
        <p:spPr>
          <a:xfrm rot="0" flipH="0" flipV="0">
            <a:off x="666750" y="885825"/>
            <a:ext cx="10858500" cy="9525"/>
          </a:xfrm>
          <a:prstGeom prst="rect">
            <a:avLst/>
          </a:prstGeom>
          <a:solidFill>
            <a:srgbClr val="DEE2E6"/>
          </a:solidFill>
          <a:ln/>
        </p:spPr>
        <p:txBody>
          <a:bodyPr/>
          <a:p/>
        </p:txBody>
      </p:sp>
      <p:sp>
        <p:nvSpPr>
          <p:cNvPr id="365" name=""/>
          <p:cNvSpPr/>
          <p:nvPr/>
        </p:nvSpPr>
        <p:spPr>
          <a:xfrm rot="0" flipH="0" flipV="0">
            <a:off x="666750" y="1200150"/>
            <a:ext cx="6096000" cy="704850"/>
          </a:xfrm>
          <a:prstGeom prst="rect">
            <a:avLst/>
          </a:prstGeom>
          <a:solidFill>
            <a:srgbClr val="F1F3F5"/>
          </a:solidFill>
          <a:ln/>
        </p:spPr>
        <p:txBody>
          <a:bodyPr/>
          <a:p/>
        </p:txBody>
      </p:sp>
      <p:sp>
        <p:nvSpPr>
          <p:cNvPr id="366" name="" descr="{&quot;isTemplate&quot;:true,&quot;type&quot;:&quot;text&quot;}"/>
          <p:cNvSpPr txBox="1"/>
          <p:nvPr/>
        </p:nvSpPr>
        <p:spPr>
          <a:xfrm rot="0" flipH="0" flipV="0">
            <a:off x="819150" y="1447800"/>
            <a:ext cx="914400" cy="219075"/>
          </a:xfrm>
          <a:prstGeom prst="rect"/>
        </p:spPr>
        <p:txBody>
          <a:bodyPr wrap="none" lIns="0" tIns="0" rIns="0" bIns="0"/>
          <a:p>
            <a:pPr>
              <a:lnSpc>
                <a:spcPct val="100000"/>
              </a:lnSpc>
            </a:pPr>
            <a:r>
              <a:rPr lang="en-US" sz="1425" b="1">
                <a:solidFill>
                  <a:srgbClr val="E8590C"/>
                </a:solidFill>
                <a:latin typeface="Arial"/>
                <a:ea typeface="Arial"/>
              </a:rPr>
              <a:t>00–10</a:t>
            </a:r>
            <a:r>
              <a:rPr lang="zh-CN" sz="1425" b="1">
                <a:solidFill>
                  <a:srgbClr val="E8590C"/>
                </a:solidFill>
                <a:latin typeface="Arial"/>
                <a:ea typeface="Arial"/>
              </a:rPr>
              <a:t>分</a:t>
            </a:r>
            <a:endParaRPr/>
          </a:p>
        </p:txBody>
      </p:sp>
      <p:sp>
        <p:nvSpPr>
          <p:cNvPr id="367" name="" descr="{&quot;isTemplate&quot;:true,&quot;type&quot;:&quot;text&quot;}"/>
          <p:cNvSpPr txBox="1"/>
          <p:nvPr/>
        </p:nvSpPr>
        <p:spPr>
          <a:xfrm rot="0" flipH="0" flipV="0">
            <a:off x="1885950" y="1447800"/>
            <a:ext cx="4724400" cy="219075"/>
          </a:xfrm>
          <a:prstGeom prst="rect"/>
        </p:spPr>
        <p:txBody>
          <a:bodyPr wrap="none" lIns="0" tIns="0" rIns="0" bIns="0"/>
          <a:p>
            <a:pPr>
              <a:lnSpc>
                <a:spcPct val="100000"/>
              </a:lnSpc>
            </a:pPr>
            <a:r>
              <a:rPr lang="zh-CN" sz="1425">
                <a:solidFill>
                  <a:srgbClr val="343A40"/>
                </a:solidFill>
                <a:latin typeface="Arial"/>
                <a:ea typeface="Arial"/>
              </a:rPr>
              <a:t>主要负责人讲复工安全第一课：讲清楚今年保什么、防什么</a:t>
            </a:r>
            <a:endParaRPr/>
          </a:p>
        </p:txBody>
      </p:sp>
      <p:sp>
        <p:nvSpPr>
          <p:cNvPr id="368" name=""/>
          <p:cNvSpPr/>
          <p:nvPr/>
        </p:nvSpPr>
        <p:spPr>
          <a:xfrm rot="0" flipH="0" flipV="0">
            <a:off x="666750" y="2000250"/>
            <a:ext cx="6096000" cy="914400"/>
          </a:xfrm>
          <a:prstGeom prst="rect">
            <a:avLst/>
          </a:prstGeom>
          <a:solidFill>
            <a:srgbClr val="F1F3F5"/>
          </a:solidFill>
          <a:ln/>
        </p:spPr>
        <p:txBody>
          <a:bodyPr/>
          <a:p/>
        </p:txBody>
      </p:sp>
      <p:sp>
        <p:nvSpPr>
          <p:cNvPr id="369" name="" descr="{&quot;isTemplate&quot;:true,&quot;type&quot;:&quot;text&quot;}"/>
          <p:cNvSpPr txBox="1"/>
          <p:nvPr/>
        </p:nvSpPr>
        <p:spPr>
          <a:xfrm rot="0" flipH="0" flipV="0">
            <a:off x="819150" y="2352675"/>
            <a:ext cx="914400" cy="219075"/>
          </a:xfrm>
          <a:prstGeom prst="rect"/>
        </p:spPr>
        <p:txBody>
          <a:bodyPr wrap="none" lIns="0" tIns="0" rIns="0" bIns="0"/>
          <a:p>
            <a:pPr>
              <a:lnSpc>
                <a:spcPct val="100000"/>
              </a:lnSpc>
            </a:pPr>
            <a:r>
              <a:rPr lang="en-US" sz="1425" b="1">
                <a:solidFill>
                  <a:srgbClr val="E8590C"/>
                </a:solidFill>
                <a:latin typeface="Arial"/>
                <a:ea typeface="Arial"/>
              </a:rPr>
              <a:t>10–30</a:t>
            </a:r>
            <a:r>
              <a:rPr lang="zh-CN" sz="1425" b="1">
                <a:solidFill>
                  <a:srgbClr val="E8590C"/>
                </a:solidFill>
                <a:latin typeface="Arial"/>
                <a:ea typeface="Arial"/>
              </a:rPr>
              <a:t>分</a:t>
            </a:r>
            <a:endParaRPr/>
          </a:p>
        </p:txBody>
      </p:sp>
      <p:sp>
        <p:nvSpPr>
          <p:cNvPr id="370" name="" descr="{&quot;isTemplate&quot;:true,&quot;type&quot;:&quot;text&quot;}"/>
          <p:cNvSpPr txBox="1"/>
          <p:nvPr/>
        </p:nvSpPr>
        <p:spPr>
          <a:xfrm rot="0" flipH="0" flipV="0">
            <a:off x="1885950" y="2238375"/>
            <a:ext cx="4724400" cy="438150"/>
          </a:xfrm>
          <a:prstGeom prst="rect"/>
        </p:spPr>
        <p:txBody>
          <a:bodyPr wrap="square" lIns="0" tIns="0" rIns="0" bIns="0">
            <a:normAutofit/>
          </a:bodyPr>
          <a:p>
            <a:pPr>
              <a:lnSpc>
                <a:spcPct val="100000"/>
              </a:lnSpc>
            </a:pPr>
            <a:r>
              <a:rPr lang="zh-CN" sz="1425">
                <a:solidFill>
                  <a:srgbClr val="343A40"/>
                </a:solidFill>
                <a:latin typeface="Arial"/>
                <a:ea typeface="Arial"/>
              </a:rPr>
              <a:t>传达事故案例：本课件五年</a:t>
            </a:r>
            <a:r>
              <a:rPr lang="en-US" sz="1425">
                <a:solidFill>
                  <a:srgbClr val="343A40"/>
                </a:solidFill>
                <a:latin typeface="Arial"/>
                <a:ea typeface="Arial"/>
              </a:rPr>
              <a:t>10</a:t>
            </a:r>
            <a:r>
              <a:rPr lang="zh-CN" sz="1425">
                <a:solidFill>
                  <a:srgbClr val="343A40"/>
                </a:solidFill>
                <a:latin typeface="Arial"/>
                <a:ea typeface="Arial"/>
              </a:rPr>
              <a:t>月化工案例（现场图片讲解）</a:t>
            </a:r>
            <a:endParaRPr/>
          </a:p>
        </p:txBody>
      </p:sp>
      <p:sp>
        <p:nvSpPr>
          <p:cNvPr id="371" name=""/>
          <p:cNvSpPr/>
          <p:nvPr/>
        </p:nvSpPr>
        <p:spPr>
          <a:xfrm rot="0" flipH="0" flipV="0">
            <a:off x="666750" y="3009900"/>
            <a:ext cx="6096000" cy="704850"/>
          </a:xfrm>
          <a:prstGeom prst="rect">
            <a:avLst/>
          </a:prstGeom>
          <a:solidFill>
            <a:srgbClr val="F1F3F5"/>
          </a:solidFill>
          <a:ln/>
        </p:spPr>
        <p:txBody>
          <a:bodyPr/>
          <a:p/>
        </p:txBody>
      </p:sp>
      <p:sp>
        <p:nvSpPr>
          <p:cNvPr id="372" name="" descr="{&quot;isTemplate&quot;:true,&quot;type&quot;:&quot;text&quot;}"/>
          <p:cNvSpPr txBox="1"/>
          <p:nvPr/>
        </p:nvSpPr>
        <p:spPr>
          <a:xfrm rot="0" flipH="0" flipV="0">
            <a:off x="819150" y="3257550"/>
            <a:ext cx="914400" cy="219075"/>
          </a:xfrm>
          <a:prstGeom prst="rect"/>
        </p:spPr>
        <p:txBody>
          <a:bodyPr wrap="none" lIns="0" tIns="0" rIns="0" bIns="0"/>
          <a:p>
            <a:pPr>
              <a:lnSpc>
                <a:spcPct val="100000"/>
              </a:lnSpc>
            </a:pPr>
            <a:r>
              <a:rPr lang="en-US" sz="1425" b="1">
                <a:solidFill>
                  <a:srgbClr val="E8590C"/>
                </a:solidFill>
                <a:latin typeface="Arial"/>
                <a:ea typeface="Arial"/>
              </a:rPr>
              <a:t>30–45</a:t>
            </a:r>
            <a:r>
              <a:rPr lang="zh-CN" sz="1425" b="1">
                <a:solidFill>
                  <a:srgbClr val="E8590C"/>
                </a:solidFill>
                <a:latin typeface="Arial"/>
                <a:ea typeface="Arial"/>
              </a:rPr>
              <a:t>分</a:t>
            </a:r>
            <a:endParaRPr/>
          </a:p>
        </p:txBody>
      </p:sp>
      <p:sp>
        <p:nvSpPr>
          <p:cNvPr id="373" name="" descr="{&quot;isTemplate&quot;:true,&quot;type&quot;:&quot;text&quot;}"/>
          <p:cNvSpPr txBox="1"/>
          <p:nvPr/>
        </p:nvSpPr>
        <p:spPr>
          <a:xfrm rot="0" flipH="0" flipV="0">
            <a:off x="1885950" y="3257550"/>
            <a:ext cx="4724400" cy="219075"/>
          </a:xfrm>
          <a:prstGeom prst="rect"/>
        </p:spPr>
        <p:txBody>
          <a:bodyPr wrap="none" lIns="0" tIns="0" rIns="0" bIns="0"/>
          <a:p>
            <a:pPr>
              <a:lnSpc>
                <a:spcPct val="100000"/>
              </a:lnSpc>
            </a:pPr>
            <a:r>
              <a:rPr lang="zh-CN" sz="1425">
                <a:solidFill>
                  <a:srgbClr val="343A40"/>
                </a:solidFill>
                <a:latin typeface="Arial"/>
                <a:ea typeface="Arial"/>
              </a:rPr>
              <a:t>宣贯复工方案：开车顺序、本次复工的风险清单与控制措施</a:t>
            </a:r>
            <a:endParaRPr/>
          </a:p>
        </p:txBody>
      </p:sp>
      <p:sp>
        <p:nvSpPr>
          <p:cNvPr id="374" name=""/>
          <p:cNvSpPr/>
          <p:nvPr/>
        </p:nvSpPr>
        <p:spPr>
          <a:xfrm rot="0" flipH="0" flipV="0">
            <a:off x="666750" y="3810000"/>
            <a:ext cx="6096000" cy="695325"/>
          </a:xfrm>
          <a:prstGeom prst="rect">
            <a:avLst/>
          </a:prstGeom>
          <a:solidFill>
            <a:srgbClr val="F1F3F5"/>
          </a:solidFill>
          <a:ln/>
        </p:spPr>
        <p:txBody>
          <a:bodyPr/>
          <a:p/>
        </p:txBody>
      </p:sp>
      <p:sp>
        <p:nvSpPr>
          <p:cNvPr id="375" name="" descr="{&quot;isTemplate&quot;:true,&quot;type&quot;:&quot;text&quot;}"/>
          <p:cNvSpPr txBox="1"/>
          <p:nvPr/>
        </p:nvSpPr>
        <p:spPr>
          <a:xfrm rot="0" flipH="0" flipV="0">
            <a:off x="819150" y="4048125"/>
            <a:ext cx="914400" cy="219075"/>
          </a:xfrm>
          <a:prstGeom prst="rect"/>
        </p:spPr>
        <p:txBody>
          <a:bodyPr wrap="none" lIns="0" tIns="0" rIns="0" bIns="0"/>
          <a:p>
            <a:pPr>
              <a:lnSpc>
                <a:spcPct val="100000"/>
              </a:lnSpc>
            </a:pPr>
            <a:r>
              <a:rPr lang="en-US" sz="1425" b="1">
                <a:solidFill>
                  <a:srgbClr val="E8590C"/>
                </a:solidFill>
                <a:latin typeface="Arial"/>
                <a:ea typeface="Arial"/>
              </a:rPr>
              <a:t>45–60</a:t>
            </a:r>
            <a:r>
              <a:rPr lang="zh-CN" sz="1425" b="1">
                <a:solidFill>
                  <a:srgbClr val="E8590C"/>
                </a:solidFill>
                <a:latin typeface="Arial"/>
                <a:ea typeface="Arial"/>
              </a:rPr>
              <a:t>分</a:t>
            </a:r>
            <a:endParaRPr/>
          </a:p>
        </p:txBody>
      </p:sp>
      <p:sp>
        <p:nvSpPr>
          <p:cNvPr id="376" name="" descr="{&quot;isTemplate&quot;:true,&quot;type&quot;:&quot;text&quot;}"/>
          <p:cNvSpPr txBox="1"/>
          <p:nvPr/>
        </p:nvSpPr>
        <p:spPr>
          <a:xfrm rot="0" flipH="0" flipV="0">
            <a:off x="1885950" y="4048125"/>
            <a:ext cx="4724400" cy="219075"/>
          </a:xfrm>
          <a:prstGeom prst="rect"/>
        </p:spPr>
        <p:txBody>
          <a:bodyPr wrap="none" lIns="0" tIns="0" rIns="0" bIns="0"/>
          <a:p>
            <a:pPr>
              <a:lnSpc>
                <a:spcPct val="100000"/>
              </a:lnSpc>
            </a:pPr>
            <a:r>
              <a:rPr lang="zh-CN" sz="1425">
                <a:solidFill>
                  <a:srgbClr val="343A40"/>
                </a:solidFill>
                <a:latin typeface="Arial"/>
                <a:ea typeface="Arial"/>
              </a:rPr>
              <a:t>各车间</a:t>
            </a:r>
            <a:r>
              <a:rPr lang="en-US" sz="1425">
                <a:solidFill>
                  <a:srgbClr val="343A40"/>
                </a:solidFill>
                <a:latin typeface="Arial"/>
                <a:ea typeface="Arial"/>
              </a:rPr>
              <a:t>/</a:t>
            </a:r>
            <a:r>
              <a:rPr lang="zh-CN" sz="1425">
                <a:solidFill>
                  <a:srgbClr val="343A40"/>
                </a:solidFill>
                <a:latin typeface="Arial"/>
                <a:ea typeface="Arial"/>
              </a:rPr>
              <a:t>班组表态发言，签订全员安全生产承诺书</a:t>
            </a:r>
            <a:endParaRPr/>
          </a:p>
        </p:txBody>
      </p:sp>
      <p:sp>
        <p:nvSpPr>
          <p:cNvPr id="377" name=""/>
          <p:cNvSpPr/>
          <p:nvPr/>
        </p:nvSpPr>
        <p:spPr>
          <a:xfrm rot="0" flipH="0" flipV="0">
            <a:off x="666750" y="4600575"/>
            <a:ext cx="6096000" cy="704850"/>
          </a:xfrm>
          <a:prstGeom prst="rect">
            <a:avLst/>
          </a:prstGeom>
          <a:solidFill>
            <a:srgbClr val="F1F3F5"/>
          </a:solidFill>
          <a:ln/>
        </p:spPr>
        <p:txBody>
          <a:bodyPr/>
          <a:p/>
        </p:txBody>
      </p:sp>
      <p:sp>
        <p:nvSpPr>
          <p:cNvPr id="378" name="" descr="{&quot;isTemplate&quot;:true,&quot;type&quot;:&quot;text&quot;}"/>
          <p:cNvSpPr txBox="1"/>
          <p:nvPr/>
        </p:nvSpPr>
        <p:spPr>
          <a:xfrm rot="0" flipH="0" flipV="0">
            <a:off x="819150" y="4848225"/>
            <a:ext cx="914400" cy="219075"/>
          </a:xfrm>
          <a:prstGeom prst="rect"/>
        </p:spPr>
        <p:txBody>
          <a:bodyPr wrap="none" lIns="0" tIns="0" rIns="0" bIns="0"/>
          <a:p>
            <a:pPr>
              <a:lnSpc>
                <a:spcPct val="100000"/>
              </a:lnSpc>
            </a:pPr>
            <a:r>
              <a:rPr lang="en-US" sz="1425" b="1">
                <a:solidFill>
                  <a:srgbClr val="E8590C"/>
                </a:solidFill>
                <a:latin typeface="Arial"/>
                <a:ea typeface="Arial"/>
              </a:rPr>
              <a:t>60–75</a:t>
            </a:r>
            <a:r>
              <a:rPr lang="zh-CN" sz="1425" b="1">
                <a:solidFill>
                  <a:srgbClr val="E8590C"/>
                </a:solidFill>
                <a:latin typeface="Arial"/>
                <a:ea typeface="Arial"/>
              </a:rPr>
              <a:t>分</a:t>
            </a:r>
            <a:endParaRPr/>
          </a:p>
        </p:txBody>
      </p:sp>
      <p:sp>
        <p:nvSpPr>
          <p:cNvPr id="379" name="" descr="{&quot;isTemplate&quot;:true,&quot;type&quot;:&quot;text&quot;}"/>
          <p:cNvSpPr txBox="1"/>
          <p:nvPr/>
        </p:nvSpPr>
        <p:spPr>
          <a:xfrm rot="0" flipH="0" flipV="0">
            <a:off x="1885950" y="4848225"/>
            <a:ext cx="4724400" cy="219075"/>
          </a:xfrm>
          <a:prstGeom prst="rect"/>
        </p:spPr>
        <p:txBody>
          <a:bodyPr wrap="none" lIns="0" tIns="0" rIns="0" bIns="0"/>
          <a:p>
            <a:pPr>
              <a:lnSpc>
                <a:spcPct val="100000"/>
              </a:lnSpc>
            </a:pPr>
            <a:r>
              <a:rPr lang="zh-CN" sz="1425">
                <a:solidFill>
                  <a:srgbClr val="343A40"/>
                </a:solidFill>
                <a:latin typeface="Arial"/>
                <a:ea typeface="Arial"/>
              </a:rPr>
              <a:t>宣布复工纪律：酒后禁岗、疲劳调岗、违章</a:t>
            </a:r>
            <a:r>
              <a:rPr lang="en-US" sz="1425">
                <a:solidFill>
                  <a:srgbClr val="343A40"/>
                </a:solidFill>
                <a:latin typeface="Arial"/>
                <a:ea typeface="Arial"/>
              </a:rPr>
              <a:t>"</a:t>
            </a:r>
            <a:r>
              <a:rPr lang="zh-CN" sz="1425">
                <a:solidFill>
                  <a:srgbClr val="343A40"/>
                </a:solidFill>
                <a:latin typeface="Arial"/>
                <a:ea typeface="Arial"/>
              </a:rPr>
              <a:t>零容忍</a:t>
            </a:r>
            <a:r>
              <a:rPr lang="en-US" sz="1425">
                <a:solidFill>
                  <a:srgbClr val="343A40"/>
                </a:solidFill>
                <a:latin typeface="Arial"/>
                <a:ea typeface="Arial"/>
              </a:rPr>
              <a:t>"</a:t>
            </a:r>
            <a:endParaRPr/>
          </a:p>
        </p:txBody>
      </p:sp>
      <p:sp>
        <p:nvSpPr>
          <p:cNvPr id="380" name=""/>
          <p:cNvSpPr/>
          <p:nvPr/>
        </p:nvSpPr>
        <p:spPr>
          <a:xfrm rot="0" flipH="0" flipV="0">
            <a:off x="666750" y="5400675"/>
            <a:ext cx="6096000" cy="695325"/>
          </a:xfrm>
          <a:prstGeom prst="rect">
            <a:avLst/>
          </a:prstGeom>
          <a:solidFill>
            <a:srgbClr val="F1F3F5"/>
          </a:solidFill>
          <a:ln/>
        </p:spPr>
        <p:txBody>
          <a:bodyPr/>
          <a:p/>
        </p:txBody>
      </p:sp>
      <p:sp>
        <p:nvSpPr>
          <p:cNvPr id="381" name="" descr="{&quot;isTemplate&quot;:true,&quot;type&quot;:&quot;text&quot;}"/>
          <p:cNvSpPr txBox="1"/>
          <p:nvPr/>
        </p:nvSpPr>
        <p:spPr>
          <a:xfrm rot="0" flipH="0" flipV="0">
            <a:off x="819150" y="5638800"/>
            <a:ext cx="914400" cy="219075"/>
          </a:xfrm>
          <a:prstGeom prst="rect"/>
        </p:spPr>
        <p:txBody>
          <a:bodyPr wrap="none" lIns="0" tIns="0" rIns="0" bIns="0"/>
          <a:p>
            <a:pPr>
              <a:lnSpc>
                <a:spcPct val="100000"/>
              </a:lnSpc>
            </a:pPr>
            <a:r>
              <a:rPr lang="en-US" sz="1425" b="1">
                <a:solidFill>
                  <a:srgbClr val="E8590C"/>
                </a:solidFill>
                <a:latin typeface="Arial"/>
                <a:ea typeface="Arial"/>
              </a:rPr>
              <a:t>75–90</a:t>
            </a:r>
            <a:r>
              <a:rPr lang="zh-CN" sz="1425" b="1">
                <a:solidFill>
                  <a:srgbClr val="E8590C"/>
                </a:solidFill>
                <a:latin typeface="Arial"/>
                <a:ea typeface="Arial"/>
              </a:rPr>
              <a:t>分</a:t>
            </a:r>
            <a:endParaRPr/>
          </a:p>
        </p:txBody>
      </p:sp>
      <p:sp>
        <p:nvSpPr>
          <p:cNvPr id="382" name="" descr="{&quot;isTemplate&quot;:true,&quot;type&quot;:&quot;text&quot;}"/>
          <p:cNvSpPr txBox="1"/>
          <p:nvPr/>
        </p:nvSpPr>
        <p:spPr>
          <a:xfrm rot="0" flipH="0" flipV="0">
            <a:off x="1885950" y="5638800"/>
            <a:ext cx="4724400" cy="219075"/>
          </a:xfrm>
          <a:prstGeom prst="rect"/>
        </p:spPr>
        <p:txBody>
          <a:bodyPr wrap="none" lIns="0" tIns="0" rIns="0" bIns="0"/>
          <a:p>
            <a:pPr>
              <a:lnSpc>
                <a:spcPct val="100000"/>
              </a:lnSpc>
            </a:pPr>
            <a:r>
              <a:rPr lang="zh-CN" sz="1425">
                <a:solidFill>
                  <a:srgbClr val="343A40"/>
                </a:solidFill>
                <a:latin typeface="Arial"/>
                <a:ea typeface="Arial"/>
              </a:rPr>
              <a:t>随堂测验安排与培训档案要求（本课件配套试卷）</a:t>
            </a:r>
            <a:endParaRPr/>
          </a:p>
        </p:txBody>
      </p:sp>
      <p:sp>
        <p:nvSpPr>
          <p:cNvPr id="383" name=""/>
          <p:cNvSpPr/>
          <p:nvPr/>
        </p:nvSpPr>
        <p:spPr>
          <a:xfrm rot="0" flipH="0" flipV="0">
            <a:off x="7143750" y="1200150"/>
            <a:ext cx="4381500" cy="4895850"/>
          </a:xfrm>
          <a:prstGeom prst="rect">
            <a:avLst/>
          </a:prstGeom>
          <a:solidFill>
            <a:srgbClr val="F8F9FA"/>
          </a:solidFill>
          <a:ln w="25400">
            <a:solidFill>
              <a:srgbClr val="ADB5BD"/>
            </a:solidFill>
            <a:prstDash val="dash"/>
          </a:ln>
        </p:spPr>
        <p:txBody>
          <a:bodyPr/>
          <a:p/>
        </p:txBody>
      </p:sp>
      <p:sp>
        <p:nvSpPr>
          <p:cNvPr id="384" name="" descr="{&quot;isTemplate&quot;:true,&quot;type&quot;:&quot;text&quot;}"/>
          <p:cNvSpPr txBox="1"/>
          <p:nvPr/>
        </p:nvSpPr>
        <p:spPr>
          <a:xfrm rot="0" flipH="0" flipV="0">
            <a:off x="9096375" y="3171825"/>
            <a:ext cx="476250" cy="419100"/>
          </a:xfrm>
          <a:prstGeom prst="rect"/>
        </p:spPr>
        <p:txBody>
          <a:bodyPr wrap="none" lIns="0" tIns="0" rIns="0" bIns="0"/>
          <a:p>
            <a:pPr>
              <a:lnSpc>
                <a:spcPct val="100000"/>
              </a:lnSpc>
            </a:pPr>
            <a:r>
              <a:rPr sz="2700">
                <a:solidFill>
                  <a:srgbClr val="ADB5BD"/>
                </a:solidFill>
                <a:latin typeface="Arial"/>
                <a:ea typeface="Arial"/>
              </a:rPr>
              <a:t>📷</a:t>
            </a:r>
            <a:endParaRPr/>
          </a:p>
        </p:txBody>
      </p:sp>
      <p:sp>
        <p:nvSpPr>
          <p:cNvPr id="385" name="" descr="{&quot;isTemplate&quot;:true,&quot;type&quot;:&quot;text&quot;}"/>
          <p:cNvSpPr txBox="1"/>
          <p:nvPr/>
        </p:nvSpPr>
        <p:spPr>
          <a:xfrm rot="0" flipH="0" flipV="0">
            <a:off x="8067675" y="3686175"/>
            <a:ext cx="2533650" cy="219075"/>
          </a:xfrm>
          <a:prstGeom prst="rect"/>
        </p:spPr>
        <p:txBody>
          <a:bodyPr wrap="none" lIns="0" tIns="0" rIns="0" bIns="0"/>
          <a:p>
            <a:pPr algn="ctr">
              <a:lnSpc>
                <a:spcPct val="100000"/>
              </a:lnSpc>
            </a:pPr>
            <a:r>
              <a:rPr lang="zh-CN" sz="1425">
                <a:solidFill>
                  <a:srgbClr val="868E96"/>
                </a:solidFill>
                <a:latin typeface="Arial"/>
                <a:ea typeface="Arial"/>
              </a:rPr>
              <a:t>收心大会现场照片（预留区域）</a:t>
            </a:r>
            <a:endParaRPr/>
          </a:p>
        </p:txBody>
      </p:sp>
      <p:sp>
        <p:nvSpPr>
          <p:cNvPr id="386" name="" descr="{&quot;isTemplate&quot;:true,&quot;type&quot;:&quot;text&quot;}"/>
          <p:cNvSpPr txBox="1"/>
          <p:nvPr/>
        </p:nvSpPr>
        <p:spPr>
          <a:xfrm rot="0" flipH="0" flipV="0">
            <a:off x="8724900" y="3943350"/>
            <a:ext cx="1219200" cy="190500"/>
          </a:xfrm>
          <a:prstGeom prst="rect"/>
        </p:spPr>
        <p:txBody>
          <a:bodyPr wrap="none" lIns="0" tIns="0" rIns="0" bIns="0"/>
          <a:p>
            <a:pPr>
              <a:lnSpc>
                <a:spcPct val="100000"/>
              </a:lnSpc>
            </a:pPr>
            <a:r>
              <a:rPr lang="zh-CN" sz="1200">
                <a:solidFill>
                  <a:srgbClr val="ADB5BD"/>
                </a:solidFill>
                <a:latin typeface="Arial"/>
                <a:ea typeface="Arial"/>
              </a:rPr>
              <a:t>请在此处插入图片</a:t>
            </a:r>
            <a:endParaRPr/>
          </a:p>
        </p:txBody>
      </p:sp>
      <p:sp>
        <p:nvSpPr>
          <p:cNvPr id="387" name="" descr="{&quot;isTemplate&quot;:true,&quot;type&quot;:&quot;text&quot;}"/>
          <p:cNvSpPr txBox="1"/>
          <p:nvPr/>
        </p:nvSpPr>
        <p:spPr>
          <a:xfrm rot="0" flipH="0" flipV="0">
            <a:off x="666750" y="6457950"/>
            <a:ext cx="3590925" cy="152400"/>
          </a:xfrm>
          <a:prstGeom prst="rect"/>
        </p:spPr>
        <p:txBody>
          <a:bodyPr wrap="none" lIns="0" tIns="0" rIns="0" bIns="0"/>
          <a:p>
            <a:pPr>
              <a:lnSpc>
                <a:spcPct val="100000"/>
              </a:lnSpc>
            </a:pPr>
            <a:r>
              <a:rPr lang="zh-CN" sz="975">
                <a:solidFill>
                  <a:srgbClr val="868E96"/>
                </a:solidFill>
                <a:latin typeface="Arial"/>
                <a:ea typeface="Arial"/>
              </a:rPr>
              <a:t>提示：会议签到表、影像资料一并归入培训档案（应对监管核查）</a:t>
            </a:r>
            <a:endParaRPr/>
          </a:p>
        </p:txBody>
      </p:sp>
      <p:sp>
        <p:nvSpPr>
          <p:cNvPr id="388"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23 / 55</a:t>
            </a:r>
            <a:endParaRPr/>
          </a:p>
        </p:txBody>
      </p:sp>
    </p:spTree>
  </p:cSld>
</p:sld>
</file>

<file path=ppt/slides/slide24.xml><?xml version="1.0" encoding="utf-8"?>
<p:sld xmlns:p="http://schemas.openxmlformats.org/presentationml/2006/main" xmlns:a="http://schemas.openxmlformats.org/drawingml/2006/main">
  <p:cSld>
    <p:spTree>
      <p:nvGrpSpPr>
        <p:cNvPr id="389" name="" descr="&lt;Slide style={{ width: 1280, height: 720, background: '#FFFFFF', padding: 0, fontFamily: 'Arial, &quot;Microsoft YaHei&quot;, &quot;PingFang SC&quot;, sans-serif', position: 'relative' }}&gt;&#10;    &lt;Text style={{ position: 'absolute', top: 16, right: 70, fontSize: 14, color: '#868E96' }}&gt;03 · 复工准备&lt;/Text&gt;&#10;    &lt;Box style={{ position: 'absolute', top: 44, left: 70, right: 70 }}&gt;&#10;        &lt;Text style={{ fontSize: 32, fontWeight: 'bold', color: '#0B7285' }}&gt;全员培训与学时要求：节后复工培训合规线&lt;/Text&gt;&#10;        &lt;Box style={{ width: '100%', height: 1, background: '#DEE2E6', marginTop: 10 }} /&gt;&#10;    &lt;/Box&gt;&#10;    &lt;Box style={{ position: 'absolute', top: 126, left: 70, right: 70, bottom: 130, flexDirection: 'column', gap: 12 }}&gt;&#10;        {[&#10;            ['新上岗人员', '岗前安全培训≥24学时（危险化学品等高危行业≥72学时），考核合格方可独立上岗——《生产经营单位安全培训规定》第十三条'],&#10;            ['调岗 / 离岗复岗', '调整工作岗位或离岗一年以上重新上岗，必须重新接受车间（工段）级、班组级安全培训——第十七条'],&#10;            ['在岗全员', '每年再培训：危化企业≥20学时；节后复工第一课计入再培训学时并留档'],&#10;            ['主要负责人 / 安管', '初次培训≥32学时，每年再培训≥12学时——第九条'],&#10;            ['特种作业人员', '电工、焊工、危化品操作等持证上岗，证件节后逐人复核，过期禁止作业'],&#10;        ].map((it) =&gt; (&#10;            &lt;Box key={it[0]} style={{ flex: 1, background: '#F1F3F5', borderLeft: '4px solid #0B7285', padding: '8px 18px', flexDirection: 'row', alignItems: 'center', gap: 16 }}&gt;&#10;                &lt;Text style={{ fontSize: 19, fontWeight: 'bold', color: '#0B7285', width: 180 }}&gt;{it[0]}&lt;/Text&gt;&#10;                &lt;Text style={{ fontSize: 18, color: '#343A40', lineHeight: 1.5, flex: 1 }}&gt;{it[1]}&lt;/Text&gt;&#10;            &lt;/Box&gt;&#10;        ))}&#10;    &lt;/Box&gt;&#10;    &lt;Box style={{ position: 'absolute', left: 70, right: 70, bottom: 34, background: '#F1F3F5', borderLeft: '4px solid #E8590C', padding: '12px 20px' }}&gt;&#10;        &lt;Text style={{ fontSize: 20, color: '#343A40' }}&gt;&lt;span style={{ fontWeight: 'bold', color: '#E8590C' }}&gt;建档要求：&lt;/span&gt;培训通知、签到表、课件、试卷、成绩单五件套齐全，一人一档，保存期不少于3年。&lt;/Text&gt;&#10;    &lt;/Box&gt;&#10;    &lt;Text style={{ position: 'absolute', left: 70, bottom: 26, fontSize: 13, color: '#868E96' }}&gt;来源：《生产经营单位安全培训规定》（原国家安监总局令第3号）&lt;/Text&gt;&#10;    &lt;Text style={{ position: 'absolute', right: 70, bottom: 24, fontSize: 14, color: '#868E96' }}&gt;24 / 55&lt;/Text&gt;&#10;&lt;/Slide&gt;&#10;"/>
        <p:cNvGrpSpPr/>
        <p:nvPr/>
      </p:nvGrpSpPr>
      <p:grpSpPr>
        <a:xfrm>
          <a:off x="0" y="0"/>
          <a:ext cx="0" cy="0"/>
          <a:chOff x="0" y="0"/>
          <a:chExt cx="0" cy="0"/>
        </a:xfrm>
      </p:grpSpPr>
      <p:sp>
        <p:nvSpPr>
          <p:cNvPr id="390" name=""/>
          <p:cNvSpPr/>
          <p:nvPr/>
        </p:nvSpPr>
        <p:spPr>
          <a:xfrm rot="0" flipH="0" flipV="0">
            <a:off x="0" y="0"/>
            <a:ext cx="12192000" cy="6858000"/>
          </a:xfrm>
          <a:prstGeom prst="rect">
            <a:avLst/>
          </a:prstGeom>
          <a:solidFill>
            <a:srgbClr val="FFFFFF"/>
          </a:solidFill>
          <a:ln/>
        </p:spPr>
        <p:txBody>
          <a:bodyPr/>
          <a:p/>
        </p:txBody>
      </p:sp>
      <p:sp>
        <p:nvSpPr>
          <p:cNvPr id="391"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03 · </a:t>
            </a:r>
            <a:r>
              <a:rPr lang="zh-CN" sz="1050">
                <a:solidFill>
                  <a:srgbClr val="868E96"/>
                </a:solidFill>
                <a:latin typeface="Arial"/>
                <a:ea typeface="Arial"/>
              </a:rPr>
              <a:t>复工准备</a:t>
            </a:r>
            <a:endParaRPr/>
          </a:p>
        </p:txBody>
      </p:sp>
      <p:sp>
        <p:nvSpPr>
          <p:cNvPr id="392"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全员培训与学时要求：节后复工培训合规线</a:t>
            </a:r>
            <a:endParaRPr/>
          </a:p>
        </p:txBody>
      </p:sp>
      <p:sp>
        <p:nvSpPr>
          <p:cNvPr id="393" name=""/>
          <p:cNvSpPr/>
          <p:nvPr/>
        </p:nvSpPr>
        <p:spPr>
          <a:xfrm rot="0" flipH="0" flipV="0">
            <a:off x="666750" y="885825"/>
            <a:ext cx="10858500" cy="9525"/>
          </a:xfrm>
          <a:prstGeom prst="rect">
            <a:avLst/>
          </a:prstGeom>
          <a:solidFill>
            <a:srgbClr val="DEE2E6"/>
          </a:solidFill>
          <a:ln/>
        </p:spPr>
        <p:txBody>
          <a:bodyPr/>
          <a:p/>
        </p:txBody>
      </p:sp>
      <p:sp>
        <p:nvSpPr>
          <p:cNvPr id="394" name=""/>
          <p:cNvSpPr/>
          <p:nvPr/>
        </p:nvSpPr>
        <p:spPr>
          <a:xfrm rot="0" flipH="0" flipV="0">
            <a:off x="704850" y="1200150"/>
            <a:ext cx="10858500" cy="1038225"/>
          </a:xfrm>
          <a:prstGeom prst="rect">
            <a:avLst/>
          </a:prstGeom>
          <a:solidFill>
            <a:srgbClr val="F1F3F5"/>
          </a:solidFill>
          <a:ln/>
        </p:spPr>
        <p:txBody>
          <a:bodyPr/>
          <a:p/>
        </p:txBody>
      </p:sp>
      <p:sp>
        <p:nvSpPr>
          <p:cNvPr id="395" name=""/>
          <p:cNvSpPr/>
          <p:nvPr/>
        </p:nvSpPr>
        <p:spPr>
          <a:xfrm rot="0" flipH="0" flipV="0">
            <a:off x="666750" y="1200150"/>
            <a:ext cx="10896600" cy="1038225"/>
          </a:xfrm>
          <a:custGeom>
            <a:pathLst>
              <a:path w="1144" h="109">
                <a:moveTo>
                  <a:pt x="0" y="0"/>
                </a:moveTo>
                <a:lnTo>
                  <a:pt x="4" y="0"/>
                </a:lnTo>
                <a:lnTo>
                  <a:pt x="4" y="109"/>
                </a:lnTo>
                <a:lnTo>
                  <a:pt x="0" y="109"/>
                </a:lnTo>
                <a:close/>
              </a:path>
            </a:pathLst>
          </a:custGeom>
          <a:solidFill>
            <a:srgbClr val="0B7285"/>
          </a:solidFill>
          <a:ln/>
        </p:spPr>
        <p:txBody>
          <a:bodyPr/>
          <a:p/>
        </p:txBody>
      </p:sp>
      <p:sp>
        <p:nvSpPr>
          <p:cNvPr id="396" name="" descr="{&quot;isTemplate&quot;:true,&quot;type&quot;:&quot;text&quot;}"/>
          <p:cNvSpPr txBox="1"/>
          <p:nvPr/>
        </p:nvSpPr>
        <p:spPr>
          <a:xfrm rot="0" flipH="0" flipV="0">
            <a:off x="876300" y="1609725"/>
            <a:ext cx="1714500" cy="219075"/>
          </a:xfrm>
          <a:prstGeom prst="rect"/>
        </p:spPr>
        <p:txBody>
          <a:bodyPr wrap="none" lIns="0" tIns="0" rIns="0" bIns="0"/>
          <a:p>
            <a:pPr>
              <a:lnSpc>
                <a:spcPct val="100000"/>
              </a:lnSpc>
            </a:pPr>
            <a:r>
              <a:rPr lang="zh-CN" sz="1425" b="1">
                <a:solidFill>
                  <a:srgbClr val="0B7285"/>
                </a:solidFill>
                <a:latin typeface="Arial"/>
                <a:ea typeface="Arial"/>
              </a:rPr>
              <a:t>新上岗人员</a:t>
            </a:r>
            <a:endParaRPr/>
          </a:p>
        </p:txBody>
      </p:sp>
      <p:sp>
        <p:nvSpPr>
          <p:cNvPr id="397" name="" descr="{&quot;isTemplate&quot;:true,&quot;type&quot;:&quot;text&quot;}"/>
          <p:cNvSpPr txBox="1"/>
          <p:nvPr/>
        </p:nvSpPr>
        <p:spPr>
          <a:xfrm rot="0" flipH="0" flipV="0">
            <a:off x="2743200" y="1409700"/>
            <a:ext cx="8610600" cy="619125"/>
          </a:xfrm>
          <a:prstGeom prst="rect"/>
        </p:spPr>
        <p:txBody>
          <a:bodyPr wrap="square" lIns="0" tIns="0" rIns="0" bIns="0">
            <a:normAutofit/>
          </a:bodyPr>
          <a:p>
            <a:pPr>
              <a:lnSpc>
                <a:spcPct val="150000"/>
              </a:lnSpc>
            </a:pPr>
            <a:r>
              <a:rPr lang="zh-CN" sz="1350">
                <a:solidFill>
                  <a:srgbClr val="343A40"/>
                </a:solidFill>
                <a:latin typeface="Arial"/>
                <a:ea typeface="Arial"/>
              </a:rPr>
              <a:t>岗前安全培训≥</a:t>
            </a:r>
            <a:r>
              <a:rPr lang="en-US" sz="1350">
                <a:solidFill>
                  <a:srgbClr val="343A40"/>
                </a:solidFill>
                <a:latin typeface="Arial"/>
                <a:ea typeface="Arial"/>
              </a:rPr>
              <a:t>24</a:t>
            </a:r>
            <a:r>
              <a:rPr lang="zh-CN" sz="1350">
                <a:solidFill>
                  <a:srgbClr val="343A40"/>
                </a:solidFill>
                <a:latin typeface="Arial"/>
                <a:ea typeface="Arial"/>
              </a:rPr>
              <a:t>学时（危险化学品等高危行业≥</a:t>
            </a:r>
            <a:r>
              <a:rPr lang="en-US" sz="1350">
                <a:solidFill>
                  <a:srgbClr val="343A40"/>
                </a:solidFill>
                <a:latin typeface="Arial"/>
                <a:ea typeface="Arial"/>
              </a:rPr>
              <a:t>72</a:t>
            </a:r>
            <a:r>
              <a:rPr lang="zh-CN" sz="1350">
                <a:solidFill>
                  <a:srgbClr val="343A40"/>
                </a:solidFill>
                <a:latin typeface="Arial"/>
                <a:ea typeface="Arial"/>
              </a:rPr>
              <a:t>学时），考核合格方可独立上岗——《生产经营单位安全培训规定》第十三条</a:t>
            </a:r>
            <a:endParaRPr/>
          </a:p>
        </p:txBody>
      </p:sp>
      <p:sp>
        <p:nvSpPr>
          <p:cNvPr id="398" name=""/>
          <p:cNvSpPr/>
          <p:nvPr/>
        </p:nvSpPr>
        <p:spPr>
          <a:xfrm rot="0" flipH="0" flipV="0">
            <a:off x="704850" y="2352675"/>
            <a:ext cx="10858500" cy="733425"/>
          </a:xfrm>
          <a:prstGeom prst="rect">
            <a:avLst/>
          </a:prstGeom>
          <a:solidFill>
            <a:srgbClr val="F1F3F5"/>
          </a:solidFill>
          <a:ln/>
        </p:spPr>
        <p:txBody>
          <a:bodyPr/>
          <a:p/>
        </p:txBody>
      </p:sp>
      <p:sp>
        <p:nvSpPr>
          <p:cNvPr id="399" name=""/>
          <p:cNvSpPr/>
          <p:nvPr/>
        </p:nvSpPr>
        <p:spPr>
          <a:xfrm rot="0" flipH="0" flipV="0">
            <a:off x="666750" y="2352675"/>
            <a:ext cx="10896600" cy="733425"/>
          </a:xfrm>
          <a:custGeom>
            <a:pathLst>
              <a:path w="1144" h="77">
                <a:moveTo>
                  <a:pt x="0" y="0"/>
                </a:moveTo>
                <a:lnTo>
                  <a:pt x="4" y="0"/>
                </a:lnTo>
                <a:lnTo>
                  <a:pt x="4" y="77"/>
                </a:lnTo>
                <a:lnTo>
                  <a:pt x="0" y="77"/>
                </a:lnTo>
                <a:close/>
              </a:path>
            </a:pathLst>
          </a:custGeom>
          <a:solidFill>
            <a:srgbClr val="0B7285"/>
          </a:solidFill>
          <a:ln/>
        </p:spPr>
        <p:txBody>
          <a:bodyPr/>
          <a:p/>
        </p:txBody>
      </p:sp>
      <p:sp>
        <p:nvSpPr>
          <p:cNvPr id="400" name="" descr="{&quot;isTemplate&quot;:true,&quot;type&quot;:&quot;text&quot;}"/>
          <p:cNvSpPr txBox="1"/>
          <p:nvPr/>
        </p:nvSpPr>
        <p:spPr>
          <a:xfrm rot="0" flipH="0" flipV="0">
            <a:off x="876300" y="2609850"/>
            <a:ext cx="1714500" cy="219075"/>
          </a:xfrm>
          <a:prstGeom prst="rect"/>
        </p:spPr>
        <p:txBody>
          <a:bodyPr wrap="none" lIns="0" tIns="0" rIns="0" bIns="0"/>
          <a:p>
            <a:pPr>
              <a:lnSpc>
                <a:spcPct val="100000"/>
              </a:lnSpc>
            </a:pPr>
            <a:r>
              <a:rPr lang="zh-CN" sz="1425" b="1">
                <a:solidFill>
                  <a:srgbClr val="0B7285"/>
                </a:solidFill>
                <a:latin typeface="Arial"/>
                <a:ea typeface="Arial"/>
              </a:rPr>
              <a:t>调岗</a:t>
            </a:r>
            <a:r>
              <a:rPr lang="en-US" sz="1425" b="1">
                <a:solidFill>
                  <a:srgbClr val="0B7285"/>
                </a:solidFill>
                <a:latin typeface="Arial"/>
                <a:ea typeface="Arial"/>
              </a:rPr>
              <a:t xml:space="preserve"> / </a:t>
            </a:r>
            <a:r>
              <a:rPr lang="zh-CN" sz="1425" b="1">
                <a:solidFill>
                  <a:srgbClr val="0B7285"/>
                </a:solidFill>
                <a:latin typeface="Arial"/>
                <a:ea typeface="Arial"/>
              </a:rPr>
              <a:t>离岗复岗</a:t>
            </a:r>
            <a:endParaRPr/>
          </a:p>
        </p:txBody>
      </p:sp>
      <p:sp>
        <p:nvSpPr>
          <p:cNvPr id="401" name="" descr="{&quot;isTemplate&quot;:true,&quot;type&quot;:&quot;text&quot;}"/>
          <p:cNvSpPr txBox="1"/>
          <p:nvPr/>
        </p:nvSpPr>
        <p:spPr>
          <a:xfrm rot="0" flipH="0" flipV="0">
            <a:off x="2743200" y="2562225"/>
            <a:ext cx="8610600" cy="314325"/>
          </a:xfrm>
          <a:prstGeom prst="rect"/>
        </p:spPr>
        <p:txBody>
          <a:bodyPr wrap="none" lIns="0" tIns="0" rIns="0" bIns="0"/>
          <a:p>
            <a:pPr>
              <a:lnSpc>
                <a:spcPct val="150000"/>
              </a:lnSpc>
            </a:pPr>
            <a:r>
              <a:rPr lang="zh-CN" sz="1350">
                <a:solidFill>
                  <a:srgbClr val="343A40"/>
                </a:solidFill>
                <a:latin typeface="Arial"/>
                <a:ea typeface="Arial"/>
              </a:rPr>
              <a:t>调整工作岗位或离岗一年以上重新上岗，必须重新接受车间（工段）级、班组级安全培训——第十七条</a:t>
            </a:r>
            <a:endParaRPr/>
          </a:p>
        </p:txBody>
      </p:sp>
      <p:sp>
        <p:nvSpPr>
          <p:cNvPr id="402" name=""/>
          <p:cNvSpPr/>
          <p:nvPr/>
        </p:nvSpPr>
        <p:spPr>
          <a:xfrm rot="0" flipH="0" flipV="0">
            <a:off x="704850" y="3200400"/>
            <a:ext cx="10858500" cy="723900"/>
          </a:xfrm>
          <a:prstGeom prst="rect">
            <a:avLst/>
          </a:prstGeom>
          <a:solidFill>
            <a:srgbClr val="F1F3F5"/>
          </a:solidFill>
          <a:ln/>
        </p:spPr>
        <p:txBody>
          <a:bodyPr/>
          <a:p/>
        </p:txBody>
      </p:sp>
      <p:sp>
        <p:nvSpPr>
          <p:cNvPr id="403" name=""/>
          <p:cNvSpPr/>
          <p:nvPr/>
        </p:nvSpPr>
        <p:spPr>
          <a:xfrm rot="0" flipH="0" flipV="0">
            <a:off x="666750" y="3200400"/>
            <a:ext cx="10896600" cy="723900"/>
          </a:xfrm>
          <a:custGeom>
            <a:pathLst>
              <a:path w="1144" h="76">
                <a:moveTo>
                  <a:pt x="0" y="0"/>
                </a:moveTo>
                <a:lnTo>
                  <a:pt x="4" y="0"/>
                </a:lnTo>
                <a:lnTo>
                  <a:pt x="4" y="76"/>
                </a:lnTo>
                <a:lnTo>
                  <a:pt x="0" y="76"/>
                </a:lnTo>
                <a:close/>
              </a:path>
            </a:pathLst>
          </a:custGeom>
          <a:solidFill>
            <a:srgbClr val="0B7285"/>
          </a:solidFill>
          <a:ln/>
        </p:spPr>
        <p:txBody>
          <a:bodyPr/>
          <a:p/>
        </p:txBody>
      </p:sp>
      <p:sp>
        <p:nvSpPr>
          <p:cNvPr id="404" name="" descr="{&quot;isTemplate&quot;:true,&quot;type&quot;:&quot;text&quot;}"/>
          <p:cNvSpPr txBox="1"/>
          <p:nvPr/>
        </p:nvSpPr>
        <p:spPr>
          <a:xfrm rot="0" flipH="0" flipV="0">
            <a:off x="876300" y="3457575"/>
            <a:ext cx="1714500" cy="219075"/>
          </a:xfrm>
          <a:prstGeom prst="rect"/>
        </p:spPr>
        <p:txBody>
          <a:bodyPr wrap="none" lIns="0" tIns="0" rIns="0" bIns="0"/>
          <a:p>
            <a:pPr>
              <a:lnSpc>
                <a:spcPct val="100000"/>
              </a:lnSpc>
            </a:pPr>
            <a:r>
              <a:rPr lang="zh-CN" sz="1425" b="1">
                <a:solidFill>
                  <a:srgbClr val="0B7285"/>
                </a:solidFill>
                <a:latin typeface="Arial"/>
                <a:ea typeface="Arial"/>
              </a:rPr>
              <a:t>在岗全员</a:t>
            </a:r>
            <a:endParaRPr/>
          </a:p>
        </p:txBody>
      </p:sp>
      <p:sp>
        <p:nvSpPr>
          <p:cNvPr id="405" name="" descr="{&quot;isTemplate&quot;:true,&quot;type&quot;:&quot;text&quot;}"/>
          <p:cNvSpPr txBox="1"/>
          <p:nvPr/>
        </p:nvSpPr>
        <p:spPr>
          <a:xfrm rot="0" flipH="0" flipV="0">
            <a:off x="2743200" y="3409950"/>
            <a:ext cx="8610600" cy="314325"/>
          </a:xfrm>
          <a:prstGeom prst="rect"/>
        </p:spPr>
        <p:txBody>
          <a:bodyPr wrap="none" lIns="0" tIns="0" rIns="0" bIns="0"/>
          <a:p>
            <a:pPr>
              <a:lnSpc>
                <a:spcPct val="150000"/>
              </a:lnSpc>
            </a:pPr>
            <a:r>
              <a:rPr lang="zh-CN" sz="1350">
                <a:solidFill>
                  <a:srgbClr val="343A40"/>
                </a:solidFill>
                <a:latin typeface="Arial"/>
                <a:ea typeface="Arial"/>
              </a:rPr>
              <a:t>每年再培训：危化企业≥</a:t>
            </a:r>
            <a:r>
              <a:rPr lang="en-US" sz="1350">
                <a:solidFill>
                  <a:srgbClr val="343A40"/>
                </a:solidFill>
                <a:latin typeface="Arial"/>
                <a:ea typeface="Arial"/>
              </a:rPr>
              <a:t>20</a:t>
            </a:r>
            <a:r>
              <a:rPr lang="zh-CN" sz="1350">
                <a:solidFill>
                  <a:srgbClr val="343A40"/>
                </a:solidFill>
                <a:latin typeface="Arial"/>
                <a:ea typeface="Arial"/>
              </a:rPr>
              <a:t>学时；节后复工第一课计入再培训学时并留档</a:t>
            </a:r>
            <a:endParaRPr/>
          </a:p>
        </p:txBody>
      </p:sp>
      <p:sp>
        <p:nvSpPr>
          <p:cNvPr id="406" name=""/>
          <p:cNvSpPr/>
          <p:nvPr/>
        </p:nvSpPr>
        <p:spPr>
          <a:xfrm rot="0" flipH="0" flipV="0">
            <a:off x="704850" y="4038600"/>
            <a:ext cx="10858500" cy="733425"/>
          </a:xfrm>
          <a:prstGeom prst="rect">
            <a:avLst/>
          </a:prstGeom>
          <a:solidFill>
            <a:srgbClr val="F1F3F5"/>
          </a:solidFill>
          <a:ln/>
        </p:spPr>
        <p:txBody>
          <a:bodyPr/>
          <a:p/>
        </p:txBody>
      </p:sp>
      <p:sp>
        <p:nvSpPr>
          <p:cNvPr id="407" name=""/>
          <p:cNvSpPr/>
          <p:nvPr/>
        </p:nvSpPr>
        <p:spPr>
          <a:xfrm rot="0" flipH="0" flipV="0">
            <a:off x="666750" y="4038600"/>
            <a:ext cx="10896600" cy="733425"/>
          </a:xfrm>
          <a:custGeom>
            <a:pathLst>
              <a:path w="1144" h="77">
                <a:moveTo>
                  <a:pt x="0" y="0"/>
                </a:moveTo>
                <a:lnTo>
                  <a:pt x="4" y="0"/>
                </a:lnTo>
                <a:lnTo>
                  <a:pt x="4" y="77"/>
                </a:lnTo>
                <a:lnTo>
                  <a:pt x="0" y="77"/>
                </a:lnTo>
                <a:close/>
              </a:path>
            </a:pathLst>
          </a:custGeom>
          <a:solidFill>
            <a:srgbClr val="0B7285"/>
          </a:solidFill>
          <a:ln/>
        </p:spPr>
        <p:txBody>
          <a:bodyPr/>
          <a:p/>
        </p:txBody>
      </p:sp>
      <p:sp>
        <p:nvSpPr>
          <p:cNvPr id="408" name="" descr="{&quot;isTemplate&quot;:true,&quot;type&quot;:&quot;text&quot;}"/>
          <p:cNvSpPr txBox="1"/>
          <p:nvPr/>
        </p:nvSpPr>
        <p:spPr>
          <a:xfrm rot="0" flipH="0" flipV="0">
            <a:off x="876300" y="4295775"/>
            <a:ext cx="1714500" cy="219075"/>
          </a:xfrm>
          <a:prstGeom prst="rect"/>
        </p:spPr>
        <p:txBody>
          <a:bodyPr wrap="none" lIns="0" tIns="0" rIns="0" bIns="0"/>
          <a:p>
            <a:pPr>
              <a:lnSpc>
                <a:spcPct val="100000"/>
              </a:lnSpc>
            </a:pPr>
            <a:r>
              <a:rPr lang="zh-CN" sz="1425" b="1">
                <a:solidFill>
                  <a:srgbClr val="0B7285"/>
                </a:solidFill>
                <a:latin typeface="Arial"/>
                <a:ea typeface="Arial"/>
              </a:rPr>
              <a:t>主要负责人</a:t>
            </a:r>
            <a:r>
              <a:rPr lang="en-US" sz="1425" b="1">
                <a:solidFill>
                  <a:srgbClr val="0B7285"/>
                </a:solidFill>
                <a:latin typeface="Arial"/>
                <a:ea typeface="Arial"/>
              </a:rPr>
              <a:t xml:space="preserve"> / </a:t>
            </a:r>
            <a:r>
              <a:rPr lang="zh-CN" sz="1425" b="1">
                <a:solidFill>
                  <a:srgbClr val="0B7285"/>
                </a:solidFill>
                <a:latin typeface="Arial"/>
                <a:ea typeface="Arial"/>
              </a:rPr>
              <a:t>安管</a:t>
            </a:r>
            <a:endParaRPr/>
          </a:p>
        </p:txBody>
      </p:sp>
      <p:sp>
        <p:nvSpPr>
          <p:cNvPr id="409" name="" descr="{&quot;isTemplate&quot;:true,&quot;type&quot;:&quot;text&quot;}"/>
          <p:cNvSpPr txBox="1"/>
          <p:nvPr/>
        </p:nvSpPr>
        <p:spPr>
          <a:xfrm rot="0" flipH="0" flipV="0">
            <a:off x="2743200" y="4248150"/>
            <a:ext cx="8610600" cy="314325"/>
          </a:xfrm>
          <a:prstGeom prst="rect"/>
        </p:spPr>
        <p:txBody>
          <a:bodyPr wrap="none" lIns="0" tIns="0" rIns="0" bIns="0"/>
          <a:p>
            <a:pPr>
              <a:lnSpc>
                <a:spcPct val="150000"/>
              </a:lnSpc>
            </a:pPr>
            <a:r>
              <a:rPr lang="zh-CN" sz="1350">
                <a:solidFill>
                  <a:srgbClr val="343A40"/>
                </a:solidFill>
                <a:latin typeface="Arial"/>
                <a:ea typeface="Arial"/>
              </a:rPr>
              <a:t>初次培训≥</a:t>
            </a:r>
            <a:r>
              <a:rPr lang="en-US" sz="1350">
                <a:solidFill>
                  <a:srgbClr val="343A40"/>
                </a:solidFill>
                <a:latin typeface="Arial"/>
                <a:ea typeface="Arial"/>
              </a:rPr>
              <a:t>32</a:t>
            </a:r>
            <a:r>
              <a:rPr lang="zh-CN" sz="1350">
                <a:solidFill>
                  <a:srgbClr val="343A40"/>
                </a:solidFill>
                <a:latin typeface="Arial"/>
                <a:ea typeface="Arial"/>
              </a:rPr>
              <a:t>学时，每年再培训≥</a:t>
            </a:r>
            <a:r>
              <a:rPr lang="en-US" sz="1350">
                <a:solidFill>
                  <a:srgbClr val="343A40"/>
                </a:solidFill>
                <a:latin typeface="Arial"/>
                <a:ea typeface="Arial"/>
              </a:rPr>
              <a:t>12</a:t>
            </a:r>
            <a:r>
              <a:rPr lang="zh-CN" sz="1350">
                <a:solidFill>
                  <a:srgbClr val="343A40"/>
                </a:solidFill>
                <a:latin typeface="Arial"/>
                <a:ea typeface="Arial"/>
              </a:rPr>
              <a:t>学时——第九条</a:t>
            </a:r>
            <a:endParaRPr/>
          </a:p>
        </p:txBody>
      </p:sp>
      <p:sp>
        <p:nvSpPr>
          <p:cNvPr id="410" name=""/>
          <p:cNvSpPr/>
          <p:nvPr/>
        </p:nvSpPr>
        <p:spPr>
          <a:xfrm rot="0" flipH="0" flipV="0">
            <a:off x="704850" y="4886325"/>
            <a:ext cx="10858500" cy="733425"/>
          </a:xfrm>
          <a:prstGeom prst="rect">
            <a:avLst/>
          </a:prstGeom>
          <a:solidFill>
            <a:srgbClr val="F1F3F5"/>
          </a:solidFill>
          <a:ln/>
        </p:spPr>
        <p:txBody>
          <a:bodyPr/>
          <a:p/>
        </p:txBody>
      </p:sp>
      <p:sp>
        <p:nvSpPr>
          <p:cNvPr id="411" name=""/>
          <p:cNvSpPr/>
          <p:nvPr/>
        </p:nvSpPr>
        <p:spPr>
          <a:xfrm rot="0" flipH="0" flipV="0">
            <a:off x="666750" y="4886325"/>
            <a:ext cx="10896600" cy="733425"/>
          </a:xfrm>
          <a:custGeom>
            <a:pathLst>
              <a:path w="1144" h="77">
                <a:moveTo>
                  <a:pt x="0" y="0"/>
                </a:moveTo>
                <a:lnTo>
                  <a:pt x="4" y="0"/>
                </a:lnTo>
                <a:lnTo>
                  <a:pt x="4" y="77"/>
                </a:lnTo>
                <a:lnTo>
                  <a:pt x="0" y="77"/>
                </a:lnTo>
                <a:close/>
              </a:path>
            </a:pathLst>
          </a:custGeom>
          <a:solidFill>
            <a:srgbClr val="0B7285"/>
          </a:solidFill>
          <a:ln/>
        </p:spPr>
        <p:txBody>
          <a:bodyPr/>
          <a:p/>
        </p:txBody>
      </p:sp>
      <p:sp>
        <p:nvSpPr>
          <p:cNvPr id="412" name="" descr="{&quot;isTemplate&quot;:true,&quot;type&quot;:&quot;text&quot;}"/>
          <p:cNvSpPr txBox="1"/>
          <p:nvPr/>
        </p:nvSpPr>
        <p:spPr>
          <a:xfrm rot="0" flipH="0" flipV="0">
            <a:off x="876300" y="5143500"/>
            <a:ext cx="1714500" cy="219075"/>
          </a:xfrm>
          <a:prstGeom prst="rect"/>
        </p:spPr>
        <p:txBody>
          <a:bodyPr wrap="none" lIns="0" tIns="0" rIns="0" bIns="0"/>
          <a:p>
            <a:pPr>
              <a:lnSpc>
                <a:spcPct val="100000"/>
              </a:lnSpc>
            </a:pPr>
            <a:r>
              <a:rPr lang="zh-CN" sz="1425" b="1">
                <a:solidFill>
                  <a:srgbClr val="0B7285"/>
                </a:solidFill>
                <a:latin typeface="Arial"/>
                <a:ea typeface="Arial"/>
              </a:rPr>
              <a:t>特种作业人员</a:t>
            </a:r>
            <a:endParaRPr/>
          </a:p>
        </p:txBody>
      </p:sp>
      <p:sp>
        <p:nvSpPr>
          <p:cNvPr id="413" name="" descr="{&quot;isTemplate&quot;:true,&quot;type&quot;:&quot;text&quot;}"/>
          <p:cNvSpPr txBox="1"/>
          <p:nvPr/>
        </p:nvSpPr>
        <p:spPr>
          <a:xfrm rot="0" flipH="0" flipV="0">
            <a:off x="2743200" y="5095875"/>
            <a:ext cx="8610600" cy="314325"/>
          </a:xfrm>
          <a:prstGeom prst="rect"/>
        </p:spPr>
        <p:txBody>
          <a:bodyPr wrap="none" lIns="0" tIns="0" rIns="0" bIns="0"/>
          <a:p>
            <a:pPr>
              <a:lnSpc>
                <a:spcPct val="150000"/>
              </a:lnSpc>
            </a:pPr>
            <a:r>
              <a:rPr lang="zh-CN" sz="1350">
                <a:solidFill>
                  <a:srgbClr val="343A40"/>
                </a:solidFill>
                <a:latin typeface="Arial"/>
                <a:ea typeface="Arial"/>
              </a:rPr>
              <a:t>电工、焊工、危化品操作等持证上岗，证件节后逐人复核，过期禁止作业</a:t>
            </a:r>
            <a:endParaRPr/>
          </a:p>
        </p:txBody>
      </p:sp>
      <p:sp>
        <p:nvSpPr>
          <p:cNvPr id="414" name=""/>
          <p:cNvSpPr/>
          <p:nvPr/>
        </p:nvSpPr>
        <p:spPr>
          <a:xfrm rot="0" flipH="0" flipV="0">
            <a:off x="704850" y="6076950"/>
            <a:ext cx="10858500" cy="457200"/>
          </a:xfrm>
          <a:prstGeom prst="rect">
            <a:avLst/>
          </a:prstGeom>
          <a:solidFill>
            <a:srgbClr val="F1F3F5"/>
          </a:solidFill>
          <a:ln/>
        </p:spPr>
        <p:txBody>
          <a:bodyPr/>
          <a:p/>
        </p:txBody>
      </p:sp>
      <p:sp>
        <p:nvSpPr>
          <p:cNvPr id="415" name=""/>
          <p:cNvSpPr/>
          <p:nvPr/>
        </p:nvSpPr>
        <p:spPr>
          <a:xfrm rot="0" flipH="0" flipV="0">
            <a:off x="666750" y="6076950"/>
            <a:ext cx="10896600" cy="457200"/>
          </a:xfrm>
          <a:custGeom>
            <a:pathLst>
              <a:path w="1144" h="48">
                <a:moveTo>
                  <a:pt x="0" y="0"/>
                </a:moveTo>
                <a:lnTo>
                  <a:pt x="4" y="0"/>
                </a:lnTo>
                <a:lnTo>
                  <a:pt x="4" y="48"/>
                </a:lnTo>
                <a:lnTo>
                  <a:pt x="0" y="48"/>
                </a:lnTo>
                <a:close/>
              </a:path>
            </a:pathLst>
          </a:custGeom>
          <a:solidFill>
            <a:srgbClr val="E8590C"/>
          </a:solidFill>
          <a:ln/>
        </p:spPr>
        <p:txBody>
          <a:bodyPr/>
          <a:p/>
        </p:txBody>
      </p:sp>
      <p:sp>
        <p:nvSpPr>
          <p:cNvPr id="416" name="" descr="{&quot;isTemplate&quot;:true,&quot;type&quot;:&quot;text&quot;}"/>
          <p:cNvSpPr txBox="1"/>
          <p:nvPr/>
        </p:nvSpPr>
        <p:spPr>
          <a:xfrm rot="0" flipH="0" flipV="0">
            <a:off x="895350" y="6191250"/>
            <a:ext cx="10439400" cy="228600"/>
          </a:xfrm>
          <a:prstGeom prst="rect"/>
        </p:spPr>
        <p:txBody>
          <a:bodyPr wrap="none" lIns="0" tIns="0" rIns="0" bIns="0"/>
          <a:p>
            <a:pPr>
              <a:lnSpc>
                <a:spcPct val="100000"/>
              </a:lnSpc>
            </a:pPr>
            <a:r>
              <a:rPr lang="zh-CN" sz="1500" b="1">
                <a:solidFill>
                  <a:srgbClr val="E8590C"/>
                </a:solidFill>
                <a:latin typeface="Arial"/>
                <a:ea typeface="Arial"/>
              </a:rPr>
              <a:t>建档要求：</a:t>
            </a:r>
            <a:r>
              <a:rPr lang="zh-CN" sz="1500">
                <a:solidFill>
                  <a:srgbClr val="343A40"/>
                </a:solidFill>
                <a:latin typeface="Arial"/>
                <a:ea typeface="Arial"/>
              </a:rPr>
              <a:t>培训通知、签到表、课件、试卷、成绩单五件套齐全，一人一档，保存期不少于</a:t>
            </a:r>
            <a:r>
              <a:rPr lang="en-US" sz="1500">
                <a:solidFill>
                  <a:srgbClr val="343A40"/>
                </a:solidFill>
                <a:latin typeface="Arial"/>
                <a:ea typeface="Arial"/>
              </a:rPr>
              <a:t>3</a:t>
            </a:r>
            <a:r>
              <a:rPr lang="zh-CN" sz="1500">
                <a:solidFill>
                  <a:srgbClr val="343A40"/>
                </a:solidFill>
                <a:latin typeface="Arial"/>
                <a:ea typeface="Arial"/>
              </a:rPr>
              <a:t>年。</a:t>
            </a:r>
            <a:endParaRPr/>
          </a:p>
        </p:txBody>
      </p:sp>
      <p:sp>
        <p:nvSpPr>
          <p:cNvPr id="417" name="" descr="{&quot;isTemplate&quot;:true,&quot;type&quot;:&quot;text&quot;}"/>
          <p:cNvSpPr txBox="1"/>
          <p:nvPr/>
        </p:nvSpPr>
        <p:spPr>
          <a:xfrm rot="0" flipH="0" flipV="0">
            <a:off x="666750" y="6457950"/>
            <a:ext cx="3667125" cy="152400"/>
          </a:xfrm>
          <a:prstGeom prst="rect"/>
        </p:spPr>
        <p:txBody>
          <a:bodyPr wrap="none" lIns="0" tIns="0" rIns="0" bIns="0"/>
          <a:p>
            <a:pPr>
              <a:lnSpc>
                <a:spcPct val="100000"/>
              </a:lnSpc>
            </a:pPr>
            <a:r>
              <a:rPr lang="zh-CN" sz="975">
                <a:solidFill>
                  <a:srgbClr val="868E96"/>
                </a:solidFill>
                <a:latin typeface="Arial"/>
                <a:ea typeface="Arial"/>
              </a:rPr>
              <a:t>来源：《生产经营单位安全培训规定》（原国家安监总局令第</a:t>
            </a:r>
            <a:r>
              <a:rPr lang="en-US" sz="975">
                <a:solidFill>
                  <a:srgbClr val="868E96"/>
                </a:solidFill>
                <a:latin typeface="Arial"/>
                <a:ea typeface="Arial"/>
              </a:rPr>
              <a:t>3</a:t>
            </a:r>
            <a:r>
              <a:rPr lang="zh-CN" sz="975">
                <a:solidFill>
                  <a:srgbClr val="868E96"/>
                </a:solidFill>
                <a:latin typeface="Arial"/>
                <a:ea typeface="Arial"/>
              </a:rPr>
              <a:t>号）</a:t>
            </a:r>
            <a:endParaRPr/>
          </a:p>
        </p:txBody>
      </p:sp>
      <p:sp>
        <p:nvSpPr>
          <p:cNvPr id="418"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24 / 55</a:t>
            </a:r>
            <a:endParaRPr/>
          </a:p>
        </p:txBody>
      </p:sp>
    </p:spTree>
  </p:cSld>
</p:sld>
</file>

<file path=ppt/slides/slide25.xml><?xml version="1.0" encoding="utf-8"?>
<p:sld xmlns:p="http://schemas.openxmlformats.org/presentationml/2006/main" xmlns:a="http://schemas.openxmlformats.org/drawingml/2006/main">
  <p:cSld>
    <p:spTree>
      <p:nvGrpSpPr>
        <p:cNvPr id="419" name="" descr="&lt;Slide style={{ width: 1280, height: 720, background: '#FFFFFF', padding: 0, fontFamily: 'Arial, &quot;Microsoft YaHei&quot;, &quot;PingFang SC&quot;, sans-serif', position: 'relative' }}&gt;&#13;&#10;    &lt;Text style={{ position: 'absolute', top: 16, right: 70, fontSize: 14, color: '#868E96' }}&gt;03 · 复工准备&lt;/Text&gt;&#13;&#10;    &lt;Box style={{ position: 'absolute', top: 44, left: 70, right: 70 }}&gt;&#13;&#10;        &lt;Text style={{ fontSize: 32, fontWeight: 'bold', color: '#0B7285' }}&gt;全厂安全检查总表：先查&quot;五类对象&quot;，再谈开车&lt;/Text&gt;&#13;&#10;        &lt;Box style={{ width: '100%', height: 1, background: '#DEE2E6', marginTop: 10 }} /&gt;&#13;&#10;    &lt;/Box&gt;&#13;&#10;    &lt;Box style={{ position: 'absolute', top: 122, left: 70, right: 70, bottom: 106, flexDirection: 'column', gap: 10 }}&gt;&#13;&#10;        {[&#13;&#10;            ['工艺装置区', '节前遗留作业全部关闭；临时盲板、接地线、跨接线逐项复位；反应釜、塔器内物料状态确认。'],&#13;&#10;            ['罐区与库房', '储罐液位、压力、呼吸阀、防火堤检查；危化品分类存放、禁忌物料隔离、库房通风与温控正常。'],&#13;&#10;            ['公用工程', '蒸汽、循环水、氮气、压缩空气、冷冻系统恢复；变配电室、备用电源、UPS 试验正常。'],&#13;&#10;            ['现场环境', '跑冒滴漏排查、排水沟与围堰畅通、消防通道无占用、标识标牌完好、防冻保温到位。'],&#13;&#10;            ['检查纪律', '谁检查、谁签字、谁负责；隐患建档编号、限期整改、复查销号——&quot;查过了&quot;三个字不算闭环。'],&#13;&#10;        ].map((it, i) =&gt; (&#13;&#10;            &lt;Box key={it[0]} style={{ flex: 1, background: '#F1F3F5', borderLeft: `4px solid ${i === 4 ? '#C92A2A' : '#0B7285'}`, padding: '6px 18px', flexDirection: 'row', alignItems: 'center', gap: 16 }}&gt;&#13;&#10;                &lt;Text style={{ fontSize: 19, fontWeight: 'bold', color: i === 4 ? '#C92A2A' : '#0B7285', width: 130 }}&gt;{it[0]}&lt;/Text&gt;&#13;&#10;                &lt;Text style={{ fontSize: 18, color: '#343A40', lineHeight: 1.45, flex: 1 }}&gt;{it[1]}&lt;/Text&gt;&#13;&#10;            &lt;/Box&gt;&#13;&#10;        ))}&#13;&#10;    &lt;/Box&gt;&#13;&#10;    &lt;Box style={{ position: 'absolute', left: 70, right: 70, bottom: 34, background: '#F1F3F5', borderLeft: '4px solid #2B8A3E', padding: '10px 18px' }}&gt;&#13;&#10;        &lt;Text style={{ fontSize: 19, color: '#343A40' }}&gt;&lt;span style={{ fontWeight: 'bold', color: '#2B8A3E' }}&gt;建议：&lt;/span&gt;检查表由属地车间+安管+工艺/设备工程师三方联签，复印件报安全管理部门备案。&lt;/Text&gt;&#13;&#10;    &lt;/Box&gt;&#13;&#10;    &lt;Text style={{ position: 'absolute', right: 70, bottom: 24, fontSize: 14, color: '#868E96' }}&gt;25 / 55&lt;/Text&gt;&#13;&#10;&lt;/Slide&gt;&#13;&#10;"/>
        <p:cNvGrpSpPr/>
        <p:nvPr/>
      </p:nvGrpSpPr>
      <p:grpSpPr>
        <a:xfrm>
          <a:off x="0" y="0"/>
          <a:ext cx="0" cy="0"/>
          <a:chOff x="0" y="0"/>
          <a:chExt cx="0" cy="0"/>
        </a:xfrm>
      </p:grpSpPr>
      <p:sp>
        <p:nvSpPr>
          <p:cNvPr id="420" name=""/>
          <p:cNvSpPr/>
          <p:nvPr/>
        </p:nvSpPr>
        <p:spPr>
          <a:xfrm rot="0" flipH="0" flipV="0">
            <a:off x="0" y="0"/>
            <a:ext cx="12192000" cy="6858000"/>
          </a:xfrm>
          <a:prstGeom prst="rect">
            <a:avLst/>
          </a:prstGeom>
          <a:solidFill>
            <a:srgbClr val="FFFFFF"/>
          </a:solidFill>
          <a:ln/>
        </p:spPr>
        <p:txBody>
          <a:bodyPr/>
          <a:p/>
        </p:txBody>
      </p:sp>
      <p:sp>
        <p:nvSpPr>
          <p:cNvPr id="421"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03 · </a:t>
            </a:r>
            <a:r>
              <a:rPr lang="zh-CN" sz="1050">
                <a:solidFill>
                  <a:srgbClr val="868E96"/>
                </a:solidFill>
                <a:latin typeface="Arial"/>
                <a:ea typeface="Arial"/>
              </a:rPr>
              <a:t>复工准备</a:t>
            </a:r>
            <a:endParaRPr/>
          </a:p>
        </p:txBody>
      </p:sp>
      <p:sp>
        <p:nvSpPr>
          <p:cNvPr id="422"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全厂安全检查总表：先查</a:t>
            </a:r>
            <a:r>
              <a:rPr lang="en-US" sz="2400" b="1">
                <a:solidFill>
                  <a:srgbClr val="0B7285"/>
                </a:solidFill>
                <a:latin typeface="Arial"/>
                <a:ea typeface="Arial"/>
              </a:rPr>
              <a:t>"</a:t>
            </a:r>
            <a:r>
              <a:rPr lang="zh-CN" sz="2400" b="1">
                <a:solidFill>
                  <a:srgbClr val="0B7285"/>
                </a:solidFill>
                <a:latin typeface="Arial"/>
                <a:ea typeface="Arial"/>
              </a:rPr>
              <a:t>五类对象</a:t>
            </a:r>
            <a:r>
              <a:rPr lang="en-US" sz="2400" b="1">
                <a:solidFill>
                  <a:srgbClr val="0B7285"/>
                </a:solidFill>
                <a:latin typeface="Arial"/>
                <a:ea typeface="Arial"/>
              </a:rPr>
              <a:t>"</a:t>
            </a:r>
            <a:r>
              <a:rPr lang="zh-CN" sz="2400" b="1">
                <a:solidFill>
                  <a:srgbClr val="0B7285"/>
                </a:solidFill>
                <a:latin typeface="Arial"/>
                <a:ea typeface="Arial"/>
              </a:rPr>
              <a:t>，再谈开车</a:t>
            </a:r>
            <a:endParaRPr/>
          </a:p>
        </p:txBody>
      </p:sp>
      <p:sp>
        <p:nvSpPr>
          <p:cNvPr id="423" name=""/>
          <p:cNvSpPr/>
          <p:nvPr/>
        </p:nvSpPr>
        <p:spPr>
          <a:xfrm rot="0" flipH="0" flipV="0">
            <a:off x="666750" y="885825"/>
            <a:ext cx="10858500" cy="9525"/>
          </a:xfrm>
          <a:prstGeom prst="rect">
            <a:avLst/>
          </a:prstGeom>
          <a:solidFill>
            <a:srgbClr val="DEE2E6"/>
          </a:solidFill>
          <a:ln/>
        </p:spPr>
        <p:txBody>
          <a:bodyPr/>
          <a:p/>
        </p:txBody>
      </p:sp>
      <p:sp>
        <p:nvSpPr>
          <p:cNvPr id="424" name=""/>
          <p:cNvSpPr/>
          <p:nvPr/>
        </p:nvSpPr>
        <p:spPr>
          <a:xfrm rot="0" flipH="0" flipV="0">
            <a:off x="704850" y="1162050"/>
            <a:ext cx="10858500" cy="857250"/>
          </a:xfrm>
          <a:prstGeom prst="rect">
            <a:avLst/>
          </a:prstGeom>
          <a:solidFill>
            <a:srgbClr val="F1F3F5"/>
          </a:solidFill>
          <a:ln/>
        </p:spPr>
        <p:txBody>
          <a:bodyPr/>
          <a:p/>
        </p:txBody>
      </p:sp>
      <p:sp>
        <p:nvSpPr>
          <p:cNvPr id="425" name=""/>
          <p:cNvSpPr/>
          <p:nvPr/>
        </p:nvSpPr>
        <p:spPr>
          <a:xfrm rot="0" flipH="0" flipV="0">
            <a:off x="666750" y="1162050"/>
            <a:ext cx="10896600" cy="857250"/>
          </a:xfrm>
          <a:custGeom>
            <a:pathLst>
              <a:path w="1144" h="90">
                <a:moveTo>
                  <a:pt x="0" y="0"/>
                </a:moveTo>
                <a:lnTo>
                  <a:pt x="4" y="0"/>
                </a:lnTo>
                <a:lnTo>
                  <a:pt x="4" y="90"/>
                </a:lnTo>
                <a:lnTo>
                  <a:pt x="0" y="90"/>
                </a:lnTo>
                <a:close/>
              </a:path>
            </a:pathLst>
          </a:custGeom>
          <a:solidFill>
            <a:srgbClr val="0B7285"/>
          </a:solidFill>
          <a:ln/>
        </p:spPr>
        <p:txBody>
          <a:bodyPr/>
          <a:p/>
        </p:txBody>
      </p:sp>
      <p:sp>
        <p:nvSpPr>
          <p:cNvPr id="426" name="" descr="{&quot;isTemplate&quot;:true,&quot;type&quot;:&quot;text&quot;}"/>
          <p:cNvSpPr txBox="1"/>
          <p:nvPr/>
        </p:nvSpPr>
        <p:spPr>
          <a:xfrm rot="0" flipH="0" flipV="0">
            <a:off x="876300" y="1485900"/>
            <a:ext cx="1238250" cy="219075"/>
          </a:xfrm>
          <a:prstGeom prst="rect"/>
        </p:spPr>
        <p:txBody>
          <a:bodyPr wrap="none" lIns="0" tIns="0" rIns="0" bIns="0"/>
          <a:p>
            <a:pPr>
              <a:lnSpc>
                <a:spcPct val="100000"/>
              </a:lnSpc>
            </a:pPr>
            <a:r>
              <a:rPr lang="zh-CN" sz="1425" b="1">
                <a:solidFill>
                  <a:srgbClr val="0B7285"/>
                </a:solidFill>
                <a:latin typeface="Arial"/>
                <a:ea typeface="Arial"/>
              </a:rPr>
              <a:t>工艺装置区</a:t>
            </a:r>
            <a:endParaRPr/>
          </a:p>
        </p:txBody>
      </p:sp>
      <p:sp>
        <p:nvSpPr>
          <p:cNvPr id="427" name="" descr="{&quot;isTemplate&quot;:true,&quot;type&quot;:&quot;text&quot;}"/>
          <p:cNvSpPr txBox="1"/>
          <p:nvPr/>
        </p:nvSpPr>
        <p:spPr>
          <a:xfrm rot="0" flipH="0" flipV="0">
            <a:off x="2266950" y="1438275"/>
            <a:ext cx="9086850" cy="304800"/>
          </a:xfrm>
          <a:prstGeom prst="rect"/>
        </p:spPr>
        <p:txBody>
          <a:bodyPr wrap="none" lIns="0" tIns="0" rIns="0" bIns="0"/>
          <a:p>
            <a:pPr>
              <a:lnSpc>
                <a:spcPct val="145000"/>
              </a:lnSpc>
            </a:pPr>
            <a:r>
              <a:rPr lang="zh-CN" sz="1350">
                <a:solidFill>
                  <a:srgbClr val="343A40"/>
                </a:solidFill>
                <a:latin typeface="Arial"/>
                <a:ea typeface="Arial"/>
              </a:rPr>
              <a:t>节前遗留作业全部关闭；临时盲板、接地线、跨接线逐项复位；反应釜、塔器内物料状态确认。</a:t>
            </a:r>
            <a:endParaRPr/>
          </a:p>
        </p:txBody>
      </p:sp>
      <p:sp>
        <p:nvSpPr>
          <p:cNvPr id="428" name=""/>
          <p:cNvSpPr/>
          <p:nvPr/>
        </p:nvSpPr>
        <p:spPr>
          <a:xfrm rot="0" flipH="0" flipV="0">
            <a:off x="704850" y="2114550"/>
            <a:ext cx="10858500" cy="866775"/>
          </a:xfrm>
          <a:prstGeom prst="rect">
            <a:avLst/>
          </a:prstGeom>
          <a:solidFill>
            <a:srgbClr val="F1F3F5"/>
          </a:solidFill>
          <a:ln/>
        </p:spPr>
        <p:txBody>
          <a:bodyPr/>
          <a:p/>
        </p:txBody>
      </p:sp>
      <p:sp>
        <p:nvSpPr>
          <p:cNvPr id="429" name=""/>
          <p:cNvSpPr/>
          <p:nvPr/>
        </p:nvSpPr>
        <p:spPr>
          <a:xfrm rot="0" flipH="0" flipV="0">
            <a:off x="666750" y="2114550"/>
            <a:ext cx="10896600" cy="866775"/>
          </a:xfrm>
          <a:custGeom>
            <a:pathLst>
              <a:path w="1144" h="91">
                <a:moveTo>
                  <a:pt x="0" y="0"/>
                </a:moveTo>
                <a:lnTo>
                  <a:pt x="4" y="0"/>
                </a:lnTo>
                <a:lnTo>
                  <a:pt x="4" y="91"/>
                </a:lnTo>
                <a:lnTo>
                  <a:pt x="0" y="91"/>
                </a:lnTo>
                <a:close/>
              </a:path>
            </a:pathLst>
          </a:custGeom>
          <a:solidFill>
            <a:srgbClr val="0B7285"/>
          </a:solidFill>
          <a:ln/>
        </p:spPr>
        <p:txBody>
          <a:bodyPr/>
          <a:p/>
        </p:txBody>
      </p:sp>
      <p:sp>
        <p:nvSpPr>
          <p:cNvPr id="430" name="" descr="{&quot;isTemplate&quot;:true,&quot;type&quot;:&quot;text&quot;}"/>
          <p:cNvSpPr txBox="1"/>
          <p:nvPr/>
        </p:nvSpPr>
        <p:spPr>
          <a:xfrm rot="0" flipH="0" flipV="0">
            <a:off x="876300" y="2438400"/>
            <a:ext cx="1238250" cy="219075"/>
          </a:xfrm>
          <a:prstGeom prst="rect"/>
        </p:spPr>
        <p:txBody>
          <a:bodyPr wrap="none" lIns="0" tIns="0" rIns="0" bIns="0"/>
          <a:p>
            <a:pPr>
              <a:lnSpc>
                <a:spcPct val="100000"/>
              </a:lnSpc>
            </a:pPr>
            <a:r>
              <a:rPr lang="zh-CN" sz="1425" b="1">
                <a:solidFill>
                  <a:srgbClr val="0B7285"/>
                </a:solidFill>
                <a:latin typeface="Arial"/>
                <a:ea typeface="Arial"/>
              </a:rPr>
              <a:t>罐区与库房</a:t>
            </a:r>
            <a:endParaRPr/>
          </a:p>
        </p:txBody>
      </p:sp>
      <p:sp>
        <p:nvSpPr>
          <p:cNvPr id="431" name="" descr="{&quot;isTemplate&quot;:true,&quot;type&quot;:&quot;text&quot;}"/>
          <p:cNvSpPr txBox="1"/>
          <p:nvPr/>
        </p:nvSpPr>
        <p:spPr>
          <a:xfrm rot="0" flipH="0" flipV="0">
            <a:off x="2266950" y="2400300"/>
            <a:ext cx="9086850" cy="304800"/>
          </a:xfrm>
          <a:prstGeom prst="rect"/>
        </p:spPr>
        <p:txBody>
          <a:bodyPr wrap="none" lIns="0" tIns="0" rIns="0" bIns="0"/>
          <a:p>
            <a:pPr>
              <a:lnSpc>
                <a:spcPct val="145000"/>
              </a:lnSpc>
            </a:pPr>
            <a:r>
              <a:rPr lang="zh-CN" sz="1350">
                <a:solidFill>
                  <a:srgbClr val="343A40"/>
                </a:solidFill>
                <a:latin typeface="Arial"/>
                <a:ea typeface="Arial"/>
              </a:rPr>
              <a:t>储罐液位、压力、呼吸阀、防火堤检查；危化品分类存放、禁忌物料隔离、库房通风与温控正常。</a:t>
            </a:r>
            <a:endParaRPr/>
          </a:p>
        </p:txBody>
      </p:sp>
      <p:sp>
        <p:nvSpPr>
          <p:cNvPr id="432" name=""/>
          <p:cNvSpPr/>
          <p:nvPr/>
        </p:nvSpPr>
        <p:spPr>
          <a:xfrm rot="0" flipH="0" flipV="0">
            <a:off x="704850" y="3076575"/>
            <a:ext cx="10858500" cy="857250"/>
          </a:xfrm>
          <a:prstGeom prst="rect">
            <a:avLst/>
          </a:prstGeom>
          <a:solidFill>
            <a:srgbClr val="F1F3F5"/>
          </a:solidFill>
          <a:ln/>
        </p:spPr>
        <p:txBody>
          <a:bodyPr/>
          <a:p/>
        </p:txBody>
      </p:sp>
      <p:sp>
        <p:nvSpPr>
          <p:cNvPr id="433" name=""/>
          <p:cNvSpPr/>
          <p:nvPr/>
        </p:nvSpPr>
        <p:spPr>
          <a:xfrm rot="0" flipH="0" flipV="0">
            <a:off x="666750" y="3076575"/>
            <a:ext cx="10896600" cy="857250"/>
          </a:xfrm>
          <a:custGeom>
            <a:pathLst>
              <a:path w="1144" h="90">
                <a:moveTo>
                  <a:pt x="0" y="0"/>
                </a:moveTo>
                <a:lnTo>
                  <a:pt x="4" y="0"/>
                </a:lnTo>
                <a:lnTo>
                  <a:pt x="4" y="90"/>
                </a:lnTo>
                <a:lnTo>
                  <a:pt x="0" y="90"/>
                </a:lnTo>
                <a:close/>
              </a:path>
            </a:pathLst>
          </a:custGeom>
          <a:solidFill>
            <a:srgbClr val="0B7285"/>
          </a:solidFill>
          <a:ln/>
        </p:spPr>
        <p:txBody>
          <a:bodyPr/>
          <a:p/>
        </p:txBody>
      </p:sp>
      <p:sp>
        <p:nvSpPr>
          <p:cNvPr id="434" name="" descr="{&quot;isTemplate&quot;:true,&quot;type&quot;:&quot;text&quot;}"/>
          <p:cNvSpPr txBox="1"/>
          <p:nvPr/>
        </p:nvSpPr>
        <p:spPr>
          <a:xfrm rot="0" flipH="0" flipV="0">
            <a:off x="876300" y="3400425"/>
            <a:ext cx="1238250" cy="219075"/>
          </a:xfrm>
          <a:prstGeom prst="rect"/>
        </p:spPr>
        <p:txBody>
          <a:bodyPr wrap="none" lIns="0" tIns="0" rIns="0" bIns="0"/>
          <a:p>
            <a:pPr>
              <a:lnSpc>
                <a:spcPct val="100000"/>
              </a:lnSpc>
            </a:pPr>
            <a:r>
              <a:rPr lang="zh-CN" sz="1425" b="1">
                <a:solidFill>
                  <a:srgbClr val="0B7285"/>
                </a:solidFill>
                <a:latin typeface="Arial"/>
                <a:ea typeface="Arial"/>
              </a:rPr>
              <a:t>公用工程</a:t>
            </a:r>
            <a:endParaRPr/>
          </a:p>
        </p:txBody>
      </p:sp>
      <p:sp>
        <p:nvSpPr>
          <p:cNvPr id="435" name="" descr="{&quot;isTemplate&quot;:true,&quot;type&quot;:&quot;text&quot;}"/>
          <p:cNvSpPr txBox="1"/>
          <p:nvPr/>
        </p:nvSpPr>
        <p:spPr>
          <a:xfrm rot="0" flipH="0" flipV="0">
            <a:off x="2266950" y="3352800"/>
            <a:ext cx="9086850" cy="304800"/>
          </a:xfrm>
          <a:prstGeom prst="rect"/>
        </p:spPr>
        <p:txBody>
          <a:bodyPr wrap="none" lIns="0" tIns="0" rIns="0" bIns="0"/>
          <a:p>
            <a:pPr>
              <a:lnSpc>
                <a:spcPct val="145000"/>
              </a:lnSpc>
            </a:pPr>
            <a:r>
              <a:rPr lang="zh-CN" sz="1350">
                <a:solidFill>
                  <a:srgbClr val="343A40"/>
                </a:solidFill>
                <a:latin typeface="Arial"/>
                <a:ea typeface="Arial"/>
              </a:rPr>
              <a:t>蒸汽、循环水、氮气、压缩空气、冷冻系统恢复；变配电室、备用电源、</a:t>
            </a:r>
            <a:r>
              <a:rPr lang="en-US" sz="1350">
                <a:solidFill>
                  <a:srgbClr val="343A40"/>
                </a:solidFill>
                <a:latin typeface="Arial"/>
                <a:ea typeface="Arial"/>
              </a:rPr>
              <a:t xml:space="preserve">UPS </a:t>
            </a:r>
            <a:r>
              <a:rPr lang="zh-CN" sz="1350">
                <a:solidFill>
                  <a:srgbClr val="343A40"/>
                </a:solidFill>
                <a:latin typeface="Arial"/>
                <a:ea typeface="Arial"/>
              </a:rPr>
              <a:t>试验正常。</a:t>
            </a:r>
            <a:endParaRPr/>
          </a:p>
        </p:txBody>
      </p:sp>
      <p:sp>
        <p:nvSpPr>
          <p:cNvPr id="436" name=""/>
          <p:cNvSpPr/>
          <p:nvPr/>
        </p:nvSpPr>
        <p:spPr>
          <a:xfrm rot="0" flipH="0" flipV="0">
            <a:off x="704850" y="4029075"/>
            <a:ext cx="10858500" cy="866775"/>
          </a:xfrm>
          <a:prstGeom prst="rect">
            <a:avLst/>
          </a:prstGeom>
          <a:solidFill>
            <a:srgbClr val="F1F3F5"/>
          </a:solidFill>
          <a:ln/>
        </p:spPr>
        <p:txBody>
          <a:bodyPr/>
          <a:p/>
        </p:txBody>
      </p:sp>
      <p:sp>
        <p:nvSpPr>
          <p:cNvPr id="437" name=""/>
          <p:cNvSpPr/>
          <p:nvPr/>
        </p:nvSpPr>
        <p:spPr>
          <a:xfrm rot="0" flipH="0" flipV="0">
            <a:off x="666750" y="4029075"/>
            <a:ext cx="10896600" cy="866775"/>
          </a:xfrm>
          <a:custGeom>
            <a:pathLst>
              <a:path w="1144" h="91">
                <a:moveTo>
                  <a:pt x="0" y="0"/>
                </a:moveTo>
                <a:lnTo>
                  <a:pt x="4" y="0"/>
                </a:lnTo>
                <a:lnTo>
                  <a:pt x="4" y="91"/>
                </a:lnTo>
                <a:lnTo>
                  <a:pt x="0" y="91"/>
                </a:lnTo>
                <a:close/>
              </a:path>
            </a:pathLst>
          </a:custGeom>
          <a:solidFill>
            <a:srgbClr val="0B7285"/>
          </a:solidFill>
          <a:ln/>
        </p:spPr>
        <p:txBody>
          <a:bodyPr/>
          <a:p/>
        </p:txBody>
      </p:sp>
      <p:sp>
        <p:nvSpPr>
          <p:cNvPr id="438" name="" descr="{&quot;isTemplate&quot;:true,&quot;type&quot;:&quot;text&quot;}"/>
          <p:cNvSpPr txBox="1"/>
          <p:nvPr/>
        </p:nvSpPr>
        <p:spPr>
          <a:xfrm rot="0" flipH="0" flipV="0">
            <a:off x="876300" y="4352925"/>
            <a:ext cx="1238250" cy="219075"/>
          </a:xfrm>
          <a:prstGeom prst="rect"/>
        </p:spPr>
        <p:txBody>
          <a:bodyPr wrap="none" lIns="0" tIns="0" rIns="0" bIns="0"/>
          <a:p>
            <a:pPr>
              <a:lnSpc>
                <a:spcPct val="100000"/>
              </a:lnSpc>
            </a:pPr>
            <a:r>
              <a:rPr lang="zh-CN" sz="1425" b="1">
                <a:solidFill>
                  <a:srgbClr val="0B7285"/>
                </a:solidFill>
                <a:latin typeface="Arial"/>
                <a:ea typeface="Arial"/>
              </a:rPr>
              <a:t>现场环境</a:t>
            </a:r>
            <a:endParaRPr/>
          </a:p>
        </p:txBody>
      </p:sp>
      <p:sp>
        <p:nvSpPr>
          <p:cNvPr id="439" name="" descr="{&quot;isTemplate&quot;:true,&quot;type&quot;:&quot;text&quot;}"/>
          <p:cNvSpPr txBox="1"/>
          <p:nvPr/>
        </p:nvSpPr>
        <p:spPr>
          <a:xfrm rot="0" flipH="0" flipV="0">
            <a:off x="2266950" y="4314825"/>
            <a:ext cx="9086850" cy="304800"/>
          </a:xfrm>
          <a:prstGeom prst="rect"/>
        </p:spPr>
        <p:txBody>
          <a:bodyPr wrap="none" lIns="0" tIns="0" rIns="0" bIns="0"/>
          <a:p>
            <a:pPr>
              <a:lnSpc>
                <a:spcPct val="145000"/>
              </a:lnSpc>
            </a:pPr>
            <a:r>
              <a:rPr lang="zh-CN" sz="1350">
                <a:solidFill>
                  <a:srgbClr val="343A40"/>
                </a:solidFill>
                <a:latin typeface="Arial"/>
                <a:ea typeface="Arial"/>
              </a:rPr>
              <a:t>跑冒滴漏排查、排水沟与围堰畅通、消防通道无占用、标识标牌完好、防冻保温到位。</a:t>
            </a:r>
            <a:endParaRPr/>
          </a:p>
        </p:txBody>
      </p:sp>
      <p:sp>
        <p:nvSpPr>
          <p:cNvPr id="440" name=""/>
          <p:cNvSpPr/>
          <p:nvPr/>
        </p:nvSpPr>
        <p:spPr>
          <a:xfrm rot="0" flipH="0" flipV="0">
            <a:off x="704850" y="4991100"/>
            <a:ext cx="10858500" cy="857250"/>
          </a:xfrm>
          <a:prstGeom prst="rect">
            <a:avLst/>
          </a:prstGeom>
          <a:solidFill>
            <a:srgbClr val="F1F3F5"/>
          </a:solidFill>
          <a:ln/>
        </p:spPr>
        <p:txBody>
          <a:bodyPr/>
          <a:p/>
        </p:txBody>
      </p:sp>
      <p:sp>
        <p:nvSpPr>
          <p:cNvPr id="441" name=""/>
          <p:cNvSpPr/>
          <p:nvPr/>
        </p:nvSpPr>
        <p:spPr>
          <a:xfrm rot="0" flipH="0" flipV="0">
            <a:off x="666750" y="4991100"/>
            <a:ext cx="10896600" cy="857250"/>
          </a:xfrm>
          <a:custGeom>
            <a:pathLst>
              <a:path w="1144" h="90">
                <a:moveTo>
                  <a:pt x="0" y="0"/>
                </a:moveTo>
                <a:lnTo>
                  <a:pt x="4" y="0"/>
                </a:lnTo>
                <a:lnTo>
                  <a:pt x="4" y="90"/>
                </a:lnTo>
                <a:lnTo>
                  <a:pt x="0" y="90"/>
                </a:lnTo>
                <a:close/>
              </a:path>
            </a:pathLst>
          </a:custGeom>
          <a:solidFill>
            <a:srgbClr val="C92A2A"/>
          </a:solidFill>
          <a:ln/>
        </p:spPr>
        <p:txBody>
          <a:bodyPr/>
          <a:p/>
        </p:txBody>
      </p:sp>
      <p:sp>
        <p:nvSpPr>
          <p:cNvPr id="442" name="" descr="{&quot;isTemplate&quot;:true,&quot;type&quot;:&quot;text&quot;}"/>
          <p:cNvSpPr txBox="1"/>
          <p:nvPr/>
        </p:nvSpPr>
        <p:spPr>
          <a:xfrm rot="0" flipH="0" flipV="0">
            <a:off x="876300" y="5314950"/>
            <a:ext cx="1238250" cy="219075"/>
          </a:xfrm>
          <a:prstGeom prst="rect"/>
        </p:spPr>
        <p:txBody>
          <a:bodyPr wrap="none" lIns="0" tIns="0" rIns="0" bIns="0"/>
          <a:p>
            <a:pPr>
              <a:lnSpc>
                <a:spcPct val="100000"/>
              </a:lnSpc>
            </a:pPr>
            <a:r>
              <a:rPr lang="zh-CN" sz="1425" b="1">
                <a:solidFill>
                  <a:srgbClr val="C92A2A"/>
                </a:solidFill>
                <a:latin typeface="Arial"/>
                <a:ea typeface="Arial"/>
              </a:rPr>
              <a:t>检查纪律</a:t>
            </a:r>
            <a:endParaRPr/>
          </a:p>
        </p:txBody>
      </p:sp>
      <p:sp>
        <p:nvSpPr>
          <p:cNvPr id="443" name="" descr="{&quot;isTemplate&quot;:true,&quot;type&quot;:&quot;text&quot;}"/>
          <p:cNvSpPr txBox="1"/>
          <p:nvPr/>
        </p:nvSpPr>
        <p:spPr>
          <a:xfrm rot="0" flipH="0" flipV="0">
            <a:off x="2266950" y="5267325"/>
            <a:ext cx="9086850" cy="304800"/>
          </a:xfrm>
          <a:prstGeom prst="rect"/>
        </p:spPr>
        <p:txBody>
          <a:bodyPr wrap="none" lIns="0" tIns="0" rIns="0" bIns="0"/>
          <a:p>
            <a:pPr>
              <a:lnSpc>
                <a:spcPct val="145000"/>
              </a:lnSpc>
            </a:pPr>
            <a:r>
              <a:rPr lang="zh-CN" sz="1350">
                <a:solidFill>
                  <a:srgbClr val="343A40"/>
                </a:solidFill>
                <a:latin typeface="Arial"/>
                <a:ea typeface="Arial"/>
              </a:rPr>
              <a:t>谁检查、谁签字、谁负责；隐患建档编号、限期整改、复查销号——</a:t>
            </a:r>
            <a:r>
              <a:rPr lang="en-US" sz="1350">
                <a:solidFill>
                  <a:srgbClr val="343A40"/>
                </a:solidFill>
                <a:latin typeface="Arial"/>
                <a:ea typeface="Arial"/>
              </a:rPr>
              <a:t>"</a:t>
            </a:r>
            <a:r>
              <a:rPr lang="zh-CN" sz="1350">
                <a:solidFill>
                  <a:srgbClr val="343A40"/>
                </a:solidFill>
                <a:latin typeface="Arial"/>
                <a:ea typeface="Arial"/>
              </a:rPr>
              <a:t>查过了</a:t>
            </a:r>
            <a:r>
              <a:rPr lang="en-US" sz="1350">
                <a:solidFill>
                  <a:srgbClr val="343A40"/>
                </a:solidFill>
                <a:latin typeface="Arial"/>
                <a:ea typeface="Arial"/>
              </a:rPr>
              <a:t>"</a:t>
            </a:r>
            <a:r>
              <a:rPr lang="zh-CN" sz="1350">
                <a:solidFill>
                  <a:srgbClr val="343A40"/>
                </a:solidFill>
                <a:latin typeface="Arial"/>
                <a:ea typeface="Arial"/>
              </a:rPr>
              <a:t>三个字不算闭环。</a:t>
            </a:r>
            <a:endParaRPr/>
          </a:p>
        </p:txBody>
      </p:sp>
      <p:sp>
        <p:nvSpPr>
          <p:cNvPr id="444" name=""/>
          <p:cNvSpPr/>
          <p:nvPr/>
        </p:nvSpPr>
        <p:spPr>
          <a:xfrm rot="0" flipH="0" flipV="0">
            <a:off x="704850" y="6124575"/>
            <a:ext cx="10858500" cy="409575"/>
          </a:xfrm>
          <a:prstGeom prst="rect">
            <a:avLst/>
          </a:prstGeom>
          <a:solidFill>
            <a:srgbClr val="F1F3F5"/>
          </a:solidFill>
          <a:ln/>
        </p:spPr>
        <p:txBody>
          <a:bodyPr/>
          <a:p/>
        </p:txBody>
      </p:sp>
      <p:sp>
        <p:nvSpPr>
          <p:cNvPr id="445" name=""/>
          <p:cNvSpPr/>
          <p:nvPr/>
        </p:nvSpPr>
        <p:spPr>
          <a:xfrm rot="0" flipH="0" flipV="0">
            <a:off x="666750" y="6124575"/>
            <a:ext cx="10896600" cy="409575"/>
          </a:xfrm>
          <a:custGeom>
            <a:pathLst>
              <a:path w="1144" h="43">
                <a:moveTo>
                  <a:pt x="0" y="0"/>
                </a:moveTo>
                <a:lnTo>
                  <a:pt x="4" y="0"/>
                </a:lnTo>
                <a:lnTo>
                  <a:pt x="4" y="43"/>
                </a:lnTo>
                <a:lnTo>
                  <a:pt x="0" y="43"/>
                </a:lnTo>
                <a:close/>
              </a:path>
            </a:pathLst>
          </a:custGeom>
          <a:solidFill>
            <a:srgbClr val="2B8A3E"/>
          </a:solidFill>
          <a:ln/>
        </p:spPr>
        <p:txBody>
          <a:bodyPr/>
          <a:p/>
        </p:txBody>
      </p:sp>
      <p:sp>
        <p:nvSpPr>
          <p:cNvPr id="446" name="" descr="{&quot;isTemplate&quot;:true,&quot;type&quot;:&quot;text&quot;}"/>
          <p:cNvSpPr txBox="1"/>
          <p:nvPr/>
        </p:nvSpPr>
        <p:spPr>
          <a:xfrm rot="0" flipH="0" flipV="0">
            <a:off x="876300" y="6219825"/>
            <a:ext cx="10477500" cy="219075"/>
          </a:xfrm>
          <a:prstGeom prst="rect"/>
        </p:spPr>
        <p:txBody>
          <a:bodyPr wrap="none" lIns="0" tIns="0" rIns="0" bIns="0"/>
          <a:p>
            <a:pPr>
              <a:lnSpc>
                <a:spcPct val="100000"/>
              </a:lnSpc>
            </a:pPr>
            <a:r>
              <a:rPr lang="zh-CN" sz="1425" b="1">
                <a:solidFill>
                  <a:srgbClr val="2B8A3E"/>
                </a:solidFill>
                <a:latin typeface="Arial"/>
                <a:ea typeface="Arial"/>
              </a:rPr>
              <a:t>建议：</a:t>
            </a:r>
            <a:r>
              <a:rPr lang="zh-CN" sz="1425">
                <a:solidFill>
                  <a:srgbClr val="343A40"/>
                </a:solidFill>
                <a:latin typeface="Arial"/>
                <a:ea typeface="Arial"/>
              </a:rPr>
              <a:t>检查表由属地车间</a:t>
            </a:r>
            <a:r>
              <a:rPr lang="en-US" sz="1425">
                <a:solidFill>
                  <a:srgbClr val="343A40"/>
                </a:solidFill>
                <a:latin typeface="Arial"/>
                <a:ea typeface="Arial"/>
              </a:rPr>
              <a:t>+</a:t>
            </a:r>
            <a:r>
              <a:rPr lang="zh-CN" sz="1425">
                <a:solidFill>
                  <a:srgbClr val="343A40"/>
                </a:solidFill>
                <a:latin typeface="Arial"/>
                <a:ea typeface="Arial"/>
              </a:rPr>
              <a:t>安管</a:t>
            </a:r>
            <a:r>
              <a:rPr lang="en-US" sz="1425">
                <a:solidFill>
                  <a:srgbClr val="343A40"/>
                </a:solidFill>
                <a:latin typeface="Arial"/>
                <a:ea typeface="Arial"/>
              </a:rPr>
              <a:t>+</a:t>
            </a:r>
            <a:r>
              <a:rPr lang="zh-CN" sz="1425">
                <a:solidFill>
                  <a:srgbClr val="343A40"/>
                </a:solidFill>
                <a:latin typeface="Arial"/>
                <a:ea typeface="Arial"/>
              </a:rPr>
              <a:t>工艺</a:t>
            </a:r>
            <a:r>
              <a:rPr lang="en-US" sz="1425">
                <a:solidFill>
                  <a:srgbClr val="343A40"/>
                </a:solidFill>
                <a:latin typeface="Arial"/>
                <a:ea typeface="Arial"/>
              </a:rPr>
              <a:t>/</a:t>
            </a:r>
            <a:r>
              <a:rPr lang="zh-CN" sz="1425">
                <a:solidFill>
                  <a:srgbClr val="343A40"/>
                </a:solidFill>
                <a:latin typeface="Arial"/>
                <a:ea typeface="Arial"/>
              </a:rPr>
              <a:t>设备工程师三方联签，复印件报安全管理部门备案。</a:t>
            </a:r>
            <a:endParaRPr/>
          </a:p>
        </p:txBody>
      </p:sp>
      <p:sp>
        <p:nvSpPr>
          <p:cNvPr id="447"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25 / 55</a:t>
            </a:r>
            <a:endParaRPr/>
          </a:p>
        </p:txBody>
      </p:sp>
    </p:spTree>
  </p:cSld>
</p:sld>
</file>

<file path=ppt/slides/slide26.xml><?xml version="1.0" encoding="utf-8"?>
<p:sld xmlns:p="http://schemas.openxmlformats.org/presentationml/2006/main" xmlns:a="http://schemas.openxmlformats.org/drawingml/2006/main">
  <p:cSld>
    <p:spTree>
      <p:nvGrpSpPr>
        <p:cNvPr id="448" name="" descr="&lt;Slide style={{ width: 1280, height: 720, background: '#FFFFFF', padding: 0, fontFamily: 'Arial, &quot;Microsoft YaHei&quot;, &quot;PingFang SC&quot;, sans-serif', position: 'relative' }}&gt;&#10;    &lt;Text style={{ position: 'absolute', top: 16, right: 70, fontSize: 14, color: '#868E96' }}&gt;03 · 复工准备&lt;/Text&gt;&#10;    &lt;Box style={{ position: 'absolute', top: 44, left: 70, right: 70 }}&gt;&#10;        &lt;Text style={{ fontSize: 32, fontWeight: 'bold', color: '#0B7285' }}&gt;专项清单① 工艺装置开车前确认（8项全查）&lt;/Text&gt;&#10;        &lt;Box style={{ width: '100%', height: 1, background: '#DEE2E6', marginTop: 10 }} /&gt;&#10;    &lt;/Box&gt;&#10;    &lt;Box style={{ position: 'absolute', top: 126, left: 70, right: 70, bottom: 110, flexDirection: 'column', gap: 8 }}&gt;&#10;        {[&#10;            '□ 1. 系统吹扫、置换合格：管道内空气/氮气/物料置换按方案执行，取样分析留存记录',&#10;            '□ 2. 气密试验合格：试压曲线、保压记录齐全，法兰、丝堵、仪表接头无泄漏',&#10;            '□ 3. 盲板按抽堵清单100%复位，专人核对、双人签字',&#10;            '□ 4. 安全阀、爆破片在校验有效期内，铅封完好，前后手阀全开',&#10;            '□ 5. DCS/联锁回路联合校验合格，联锁保护100%投入，严禁私自摘除（摘除须审批+限期恢复）',&#10;            '□ 6. 可燃/有毒气体检测报警器标定合格，联动切断、喷淋功能试验正常',&#10;            '□ 7. 机泵单机试运合格：转向、润滑、密封、振动、电流正常，备用泵自启试验通过',&#10;            '□ 8. 反应釜投料前：催化剂/引发剂加入顺序、投料速率、冷却系统投用条件书面确认',&#10;        ].map((it) =&gt; (&#10;            &lt;Box key={it.slice(0, 12)} style={{ flex: 1, background: '#F1F3F5', padding: '4px 16px', flexDirection: 'row', alignItems: 'center' }}&gt;&#10;                &lt;Text style={{ fontSize: 18, color: '#343A40' }}&gt;{it}&lt;/Text&gt;&#10;            &lt;/Box&gt;&#10;        ))}&#10;    &lt;/Box&gt;&#10;    &lt;Box style={{ position: 'absolute', left: 70, right: 70, bottom: 34, background: '#F1F3F5', borderLeft: '4px solid #E8590C', padding: '10px 18px' }}&gt;&#10;        &lt;Text style={{ fontSize: 19, color: '#343A40' }}&gt;&lt;span style={{ fontWeight: 'bold', color: '#E8590C' }}&gt;化工铁律：&lt;/span&gt;开车阶段的每一次&quot;跳步&quot;，都是在给反应失控留窗口。&lt;/Text&gt;&#10;    &lt;/Box&gt;&#10;    &lt;Text style={{ position: 'absolute', right: 70, bottom: 24, fontSize: 14, color: '#868E96' }}&gt;26 / 55&lt;/Text&gt;&#10;&lt;/Slide&gt;&#10;"/>
        <p:cNvGrpSpPr/>
        <p:nvPr/>
      </p:nvGrpSpPr>
      <p:grpSpPr>
        <a:xfrm>
          <a:off x="0" y="0"/>
          <a:ext cx="0" cy="0"/>
          <a:chOff x="0" y="0"/>
          <a:chExt cx="0" cy="0"/>
        </a:xfrm>
      </p:grpSpPr>
      <p:sp>
        <p:nvSpPr>
          <p:cNvPr id="449" name=""/>
          <p:cNvSpPr/>
          <p:nvPr/>
        </p:nvSpPr>
        <p:spPr>
          <a:xfrm rot="0" flipH="0" flipV="0">
            <a:off x="0" y="0"/>
            <a:ext cx="12192000" cy="6858000"/>
          </a:xfrm>
          <a:prstGeom prst="rect">
            <a:avLst/>
          </a:prstGeom>
          <a:solidFill>
            <a:srgbClr val="FFFFFF"/>
          </a:solidFill>
          <a:ln/>
        </p:spPr>
        <p:txBody>
          <a:bodyPr/>
          <a:p/>
        </p:txBody>
      </p:sp>
      <p:sp>
        <p:nvSpPr>
          <p:cNvPr id="450"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03 · </a:t>
            </a:r>
            <a:r>
              <a:rPr lang="zh-CN" sz="1050">
                <a:solidFill>
                  <a:srgbClr val="868E96"/>
                </a:solidFill>
                <a:latin typeface="Arial"/>
                <a:ea typeface="Arial"/>
              </a:rPr>
              <a:t>复工准备</a:t>
            </a:r>
            <a:endParaRPr/>
          </a:p>
        </p:txBody>
      </p:sp>
      <p:sp>
        <p:nvSpPr>
          <p:cNvPr id="451"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专项清单①</a:t>
            </a:r>
            <a:r>
              <a:rPr lang="en-US" sz="2400" b="1">
                <a:solidFill>
                  <a:srgbClr val="0B7285"/>
                </a:solidFill>
                <a:latin typeface="Arial"/>
                <a:ea typeface="Arial"/>
              </a:rPr>
              <a:t xml:space="preserve"> </a:t>
            </a:r>
            <a:r>
              <a:rPr lang="zh-CN" sz="2400" b="1">
                <a:solidFill>
                  <a:srgbClr val="0B7285"/>
                </a:solidFill>
                <a:latin typeface="Arial"/>
                <a:ea typeface="Arial"/>
              </a:rPr>
              <a:t>工艺装置开车前确认（</a:t>
            </a:r>
            <a:r>
              <a:rPr lang="en-US" sz="2400" b="1">
                <a:solidFill>
                  <a:srgbClr val="0B7285"/>
                </a:solidFill>
                <a:latin typeface="Arial"/>
                <a:ea typeface="Arial"/>
              </a:rPr>
              <a:t>8</a:t>
            </a:r>
            <a:r>
              <a:rPr lang="zh-CN" sz="2400" b="1">
                <a:solidFill>
                  <a:srgbClr val="0B7285"/>
                </a:solidFill>
                <a:latin typeface="Arial"/>
                <a:ea typeface="Arial"/>
              </a:rPr>
              <a:t>项全查）</a:t>
            </a:r>
            <a:endParaRPr/>
          </a:p>
        </p:txBody>
      </p:sp>
      <p:sp>
        <p:nvSpPr>
          <p:cNvPr id="452" name=""/>
          <p:cNvSpPr/>
          <p:nvPr/>
        </p:nvSpPr>
        <p:spPr>
          <a:xfrm rot="0" flipH="0" flipV="0">
            <a:off x="666750" y="885825"/>
            <a:ext cx="10858500" cy="9525"/>
          </a:xfrm>
          <a:prstGeom prst="rect">
            <a:avLst/>
          </a:prstGeom>
          <a:solidFill>
            <a:srgbClr val="DEE2E6"/>
          </a:solidFill>
          <a:ln/>
        </p:spPr>
        <p:txBody>
          <a:bodyPr/>
          <a:p/>
        </p:txBody>
      </p:sp>
      <p:sp>
        <p:nvSpPr>
          <p:cNvPr id="453" name=""/>
          <p:cNvSpPr/>
          <p:nvPr/>
        </p:nvSpPr>
        <p:spPr>
          <a:xfrm rot="0" flipH="0" flipV="0">
            <a:off x="666750" y="1200150"/>
            <a:ext cx="10858500" cy="514350"/>
          </a:xfrm>
          <a:prstGeom prst="rect">
            <a:avLst/>
          </a:prstGeom>
          <a:solidFill>
            <a:srgbClr val="F1F3F5"/>
          </a:solidFill>
          <a:ln/>
        </p:spPr>
        <p:txBody>
          <a:bodyPr/>
          <a:p/>
        </p:txBody>
      </p:sp>
      <p:sp>
        <p:nvSpPr>
          <p:cNvPr id="454" name="" descr="{&quot;isTemplate&quot;:true,&quot;type&quot;:&quot;text&quot;}"/>
          <p:cNvSpPr txBox="1"/>
          <p:nvPr/>
        </p:nvSpPr>
        <p:spPr>
          <a:xfrm rot="0" flipH="0" flipV="0">
            <a:off x="819150" y="1352550"/>
            <a:ext cx="6438900" cy="209550"/>
          </a:xfrm>
          <a:prstGeom prst="rect"/>
        </p:spPr>
        <p:txBody>
          <a:bodyPr wrap="none" lIns="0" tIns="0" rIns="0" bIns="0"/>
          <a:p>
            <a:pPr>
              <a:lnSpc>
                <a:spcPct val="100000"/>
              </a:lnSpc>
            </a:pPr>
            <a:r>
              <a:rPr lang="en-US" sz="1350">
                <a:solidFill>
                  <a:srgbClr val="343A40"/>
                </a:solidFill>
                <a:latin typeface="Arial"/>
                <a:ea typeface="Arial"/>
              </a:rPr>
              <a:t xml:space="preserve">□ 1. </a:t>
            </a:r>
            <a:r>
              <a:rPr lang="zh-CN" sz="1350">
                <a:solidFill>
                  <a:srgbClr val="343A40"/>
                </a:solidFill>
                <a:latin typeface="Arial"/>
                <a:ea typeface="Arial"/>
              </a:rPr>
              <a:t>系统吹扫、置换合格：管道内空气</a:t>
            </a:r>
            <a:r>
              <a:rPr lang="en-US" sz="1350">
                <a:solidFill>
                  <a:srgbClr val="343A40"/>
                </a:solidFill>
                <a:latin typeface="Arial"/>
                <a:ea typeface="Arial"/>
              </a:rPr>
              <a:t>/</a:t>
            </a:r>
            <a:r>
              <a:rPr lang="zh-CN" sz="1350">
                <a:solidFill>
                  <a:srgbClr val="343A40"/>
                </a:solidFill>
                <a:latin typeface="Arial"/>
                <a:ea typeface="Arial"/>
              </a:rPr>
              <a:t>氮气</a:t>
            </a:r>
            <a:r>
              <a:rPr lang="en-US" sz="1350">
                <a:solidFill>
                  <a:srgbClr val="343A40"/>
                </a:solidFill>
                <a:latin typeface="Arial"/>
                <a:ea typeface="Arial"/>
              </a:rPr>
              <a:t>/</a:t>
            </a:r>
            <a:r>
              <a:rPr lang="zh-CN" sz="1350">
                <a:solidFill>
                  <a:srgbClr val="343A40"/>
                </a:solidFill>
                <a:latin typeface="Arial"/>
                <a:ea typeface="Arial"/>
              </a:rPr>
              <a:t>物料置换按方案执行，取样分析留存记录</a:t>
            </a:r>
            <a:endParaRPr/>
          </a:p>
        </p:txBody>
      </p:sp>
      <p:sp>
        <p:nvSpPr>
          <p:cNvPr id="455" name=""/>
          <p:cNvSpPr/>
          <p:nvPr/>
        </p:nvSpPr>
        <p:spPr>
          <a:xfrm rot="0" flipH="0" flipV="0">
            <a:off x="666750" y="1790700"/>
            <a:ext cx="10858500" cy="504825"/>
          </a:xfrm>
          <a:prstGeom prst="rect">
            <a:avLst/>
          </a:prstGeom>
          <a:solidFill>
            <a:srgbClr val="F1F3F5"/>
          </a:solidFill>
          <a:ln/>
        </p:spPr>
        <p:txBody>
          <a:bodyPr/>
          <a:p/>
        </p:txBody>
      </p:sp>
      <p:sp>
        <p:nvSpPr>
          <p:cNvPr id="456" name="" descr="{&quot;isTemplate&quot;:true,&quot;type&quot;:&quot;text&quot;}"/>
          <p:cNvSpPr txBox="1"/>
          <p:nvPr/>
        </p:nvSpPr>
        <p:spPr>
          <a:xfrm rot="0" flipH="0" flipV="0">
            <a:off x="819150" y="1943100"/>
            <a:ext cx="5829300" cy="209550"/>
          </a:xfrm>
          <a:prstGeom prst="rect"/>
        </p:spPr>
        <p:txBody>
          <a:bodyPr wrap="none" lIns="0" tIns="0" rIns="0" bIns="0"/>
          <a:p>
            <a:pPr>
              <a:lnSpc>
                <a:spcPct val="100000"/>
              </a:lnSpc>
            </a:pPr>
            <a:r>
              <a:rPr lang="en-US" sz="1350">
                <a:solidFill>
                  <a:srgbClr val="343A40"/>
                </a:solidFill>
                <a:latin typeface="Arial"/>
                <a:ea typeface="Arial"/>
              </a:rPr>
              <a:t xml:space="preserve">□ 2. </a:t>
            </a:r>
            <a:r>
              <a:rPr lang="zh-CN" sz="1350">
                <a:solidFill>
                  <a:srgbClr val="343A40"/>
                </a:solidFill>
                <a:latin typeface="Arial"/>
                <a:ea typeface="Arial"/>
              </a:rPr>
              <a:t>气密试验合格：试压曲线、保压记录齐全，法兰、丝堵、仪表接头无泄漏</a:t>
            </a:r>
            <a:endParaRPr/>
          </a:p>
        </p:txBody>
      </p:sp>
      <p:sp>
        <p:nvSpPr>
          <p:cNvPr id="457" name=""/>
          <p:cNvSpPr/>
          <p:nvPr/>
        </p:nvSpPr>
        <p:spPr>
          <a:xfrm rot="0" flipH="0" flipV="0">
            <a:off x="666750" y="2371725"/>
            <a:ext cx="10858500" cy="514350"/>
          </a:xfrm>
          <a:prstGeom prst="rect">
            <a:avLst/>
          </a:prstGeom>
          <a:solidFill>
            <a:srgbClr val="F1F3F5"/>
          </a:solidFill>
          <a:ln/>
        </p:spPr>
        <p:txBody>
          <a:bodyPr/>
          <a:p/>
        </p:txBody>
      </p:sp>
      <p:sp>
        <p:nvSpPr>
          <p:cNvPr id="458" name="" descr="{&quot;isTemplate&quot;:true,&quot;type&quot;:&quot;text&quot;}"/>
          <p:cNvSpPr txBox="1"/>
          <p:nvPr/>
        </p:nvSpPr>
        <p:spPr>
          <a:xfrm rot="0" flipH="0" flipV="0">
            <a:off x="819150" y="2524125"/>
            <a:ext cx="4038600" cy="209550"/>
          </a:xfrm>
          <a:prstGeom prst="rect"/>
        </p:spPr>
        <p:txBody>
          <a:bodyPr wrap="none" lIns="0" tIns="0" rIns="0" bIns="0"/>
          <a:p>
            <a:pPr>
              <a:lnSpc>
                <a:spcPct val="100000"/>
              </a:lnSpc>
            </a:pPr>
            <a:r>
              <a:rPr lang="en-US" sz="1350">
                <a:solidFill>
                  <a:srgbClr val="343A40"/>
                </a:solidFill>
                <a:latin typeface="Arial"/>
                <a:ea typeface="Arial"/>
              </a:rPr>
              <a:t xml:space="preserve">□ 3. </a:t>
            </a:r>
            <a:r>
              <a:rPr lang="zh-CN" sz="1350">
                <a:solidFill>
                  <a:srgbClr val="343A40"/>
                </a:solidFill>
                <a:latin typeface="Arial"/>
                <a:ea typeface="Arial"/>
              </a:rPr>
              <a:t>盲板按抽堵清单</a:t>
            </a:r>
            <a:r>
              <a:rPr lang="en-US" sz="1350">
                <a:solidFill>
                  <a:srgbClr val="343A40"/>
                </a:solidFill>
                <a:latin typeface="Arial"/>
                <a:ea typeface="Arial"/>
              </a:rPr>
              <a:t>100%</a:t>
            </a:r>
            <a:r>
              <a:rPr lang="zh-CN" sz="1350">
                <a:solidFill>
                  <a:srgbClr val="343A40"/>
                </a:solidFill>
                <a:latin typeface="Arial"/>
                <a:ea typeface="Arial"/>
              </a:rPr>
              <a:t>复位，专人核对、双人签字</a:t>
            </a:r>
            <a:endParaRPr/>
          </a:p>
        </p:txBody>
      </p:sp>
      <p:sp>
        <p:nvSpPr>
          <p:cNvPr id="459" name=""/>
          <p:cNvSpPr/>
          <p:nvPr/>
        </p:nvSpPr>
        <p:spPr>
          <a:xfrm rot="0" flipH="0" flipV="0">
            <a:off x="666750" y="2962275"/>
            <a:ext cx="10858500" cy="504825"/>
          </a:xfrm>
          <a:prstGeom prst="rect">
            <a:avLst/>
          </a:prstGeom>
          <a:solidFill>
            <a:srgbClr val="F1F3F5"/>
          </a:solidFill>
          <a:ln/>
        </p:spPr>
        <p:txBody>
          <a:bodyPr/>
          <a:p/>
        </p:txBody>
      </p:sp>
      <p:sp>
        <p:nvSpPr>
          <p:cNvPr id="460" name="" descr="{&quot;isTemplate&quot;:true,&quot;type&quot;:&quot;text&quot;}"/>
          <p:cNvSpPr txBox="1"/>
          <p:nvPr/>
        </p:nvSpPr>
        <p:spPr>
          <a:xfrm rot="0" flipH="0" flipV="0">
            <a:off x="819150" y="3114675"/>
            <a:ext cx="4800600" cy="209550"/>
          </a:xfrm>
          <a:prstGeom prst="rect"/>
        </p:spPr>
        <p:txBody>
          <a:bodyPr wrap="none" lIns="0" tIns="0" rIns="0" bIns="0"/>
          <a:p>
            <a:pPr>
              <a:lnSpc>
                <a:spcPct val="100000"/>
              </a:lnSpc>
            </a:pPr>
            <a:r>
              <a:rPr lang="en-US" sz="1350">
                <a:solidFill>
                  <a:srgbClr val="343A40"/>
                </a:solidFill>
                <a:latin typeface="Arial"/>
                <a:ea typeface="Arial"/>
              </a:rPr>
              <a:t xml:space="preserve">□ 4. </a:t>
            </a:r>
            <a:r>
              <a:rPr lang="zh-CN" sz="1350">
                <a:solidFill>
                  <a:srgbClr val="343A40"/>
                </a:solidFill>
                <a:latin typeface="Arial"/>
                <a:ea typeface="Arial"/>
              </a:rPr>
              <a:t>安全阀、爆破片在校验有效期内，铅封完好，前后手阀全开</a:t>
            </a:r>
            <a:endParaRPr/>
          </a:p>
        </p:txBody>
      </p:sp>
      <p:sp>
        <p:nvSpPr>
          <p:cNvPr id="461" name=""/>
          <p:cNvSpPr/>
          <p:nvPr/>
        </p:nvSpPr>
        <p:spPr>
          <a:xfrm rot="0" flipH="0" flipV="0">
            <a:off x="666750" y="3543300"/>
            <a:ext cx="10858500" cy="514350"/>
          </a:xfrm>
          <a:prstGeom prst="rect">
            <a:avLst/>
          </a:prstGeom>
          <a:solidFill>
            <a:srgbClr val="F1F3F5"/>
          </a:solidFill>
          <a:ln/>
        </p:spPr>
        <p:txBody>
          <a:bodyPr/>
          <a:p/>
        </p:txBody>
      </p:sp>
      <p:sp>
        <p:nvSpPr>
          <p:cNvPr id="462" name="" descr="{&quot;isTemplate&quot;:true,&quot;type&quot;:&quot;text&quot;}"/>
          <p:cNvSpPr txBox="1"/>
          <p:nvPr/>
        </p:nvSpPr>
        <p:spPr>
          <a:xfrm rot="0" flipH="0" flipV="0">
            <a:off x="819150" y="3695700"/>
            <a:ext cx="7296150" cy="209550"/>
          </a:xfrm>
          <a:prstGeom prst="rect"/>
        </p:spPr>
        <p:txBody>
          <a:bodyPr wrap="none" lIns="0" tIns="0" rIns="0" bIns="0"/>
          <a:p>
            <a:pPr>
              <a:lnSpc>
                <a:spcPct val="100000"/>
              </a:lnSpc>
            </a:pPr>
            <a:r>
              <a:rPr lang="en-US" sz="1350">
                <a:solidFill>
                  <a:srgbClr val="343A40"/>
                </a:solidFill>
                <a:latin typeface="Arial"/>
                <a:ea typeface="Arial"/>
              </a:rPr>
              <a:t>□ 5. DCS/</a:t>
            </a:r>
            <a:r>
              <a:rPr lang="zh-CN" sz="1350">
                <a:solidFill>
                  <a:srgbClr val="343A40"/>
                </a:solidFill>
                <a:latin typeface="Arial"/>
                <a:ea typeface="Arial"/>
              </a:rPr>
              <a:t>联锁回路联合校验合格，联锁保护</a:t>
            </a:r>
            <a:r>
              <a:rPr lang="en-US" sz="1350">
                <a:solidFill>
                  <a:srgbClr val="343A40"/>
                </a:solidFill>
                <a:latin typeface="Arial"/>
                <a:ea typeface="Arial"/>
              </a:rPr>
              <a:t>100%</a:t>
            </a:r>
            <a:r>
              <a:rPr lang="zh-CN" sz="1350">
                <a:solidFill>
                  <a:srgbClr val="343A40"/>
                </a:solidFill>
                <a:latin typeface="Arial"/>
                <a:ea typeface="Arial"/>
              </a:rPr>
              <a:t>投入，严禁私自摘除（摘除须审批</a:t>
            </a:r>
            <a:r>
              <a:rPr lang="en-US" sz="1350">
                <a:solidFill>
                  <a:srgbClr val="343A40"/>
                </a:solidFill>
                <a:latin typeface="Arial"/>
                <a:ea typeface="Arial"/>
              </a:rPr>
              <a:t>+</a:t>
            </a:r>
            <a:r>
              <a:rPr lang="zh-CN" sz="1350">
                <a:solidFill>
                  <a:srgbClr val="343A40"/>
                </a:solidFill>
                <a:latin typeface="Arial"/>
                <a:ea typeface="Arial"/>
              </a:rPr>
              <a:t>限期恢复）</a:t>
            </a:r>
            <a:endParaRPr/>
          </a:p>
        </p:txBody>
      </p:sp>
      <p:sp>
        <p:nvSpPr>
          <p:cNvPr id="463" name=""/>
          <p:cNvSpPr/>
          <p:nvPr/>
        </p:nvSpPr>
        <p:spPr>
          <a:xfrm rot="0" flipH="0" flipV="0">
            <a:off x="666750" y="4133850"/>
            <a:ext cx="10858500" cy="504825"/>
          </a:xfrm>
          <a:prstGeom prst="rect">
            <a:avLst/>
          </a:prstGeom>
          <a:solidFill>
            <a:srgbClr val="F1F3F5"/>
          </a:solidFill>
          <a:ln/>
        </p:spPr>
        <p:txBody>
          <a:bodyPr/>
          <a:p/>
        </p:txBody>
      </p:sp>
      <p:sp>
        <p:nvSpPr>
          <p:cNvPr id="464" name="" descr="{&quot;isTemplate&quot;:true,&quot;type&quot;:&quot;text&quot;}"/>
          <p:cNvSpPr txBox="1"/>
          <p:nvPr/>
        </p:nvSpPr>
        <p:spPr>
          <a:xfrm rot="0" flipH="0" flipV="0">
            <a:off x="819150" y="4286250"/>
            <a:ext cx="5362575" cy="209550"/>
          </a:xfrm>
          <a:prstGeom prst="rect"/>
        </p:spPr>
        <p:txBody>
          <a:bodyPr wrap="none" lIns="0" tIns="0" rIns="0" bIns="0"/>
          <a:p>
            <a:pPr>
              <a:lnSpc>
                <a:spcPct val="100000"/>
              </a:lnSpc>
            </a:pPr>
            <a:r>
              <a:rPr lang="en-US" sz="1350">
                <a:solidFill>
                  <a:srgbClr val="343A40"/>
                </a:solidFill>
                <a:latin typeface="Arial"/>
                <a:ea typeface="Arial"/>
              </a:rPr>
              <a:t xml:space="preserve">□ 6. </a:t>
            </a:r>
            <a:r>
              <a:rPr lang="zh-CN" sz="1350">
                <a:solidFill>
                  <a:srgbClr val="343A40"/>
                </a:solidFill>
                <a:latin typeface="Arial"/>
                <a:ea typeface="Arial"/>
              </a:rPr>
              <a:t>可燃</a:t>
            </a:r>
            <a:r>
              <a:rPr lang="en-US" sz="1350">
                <a:solidFill>
                  <a:srgbClr val="343A40"/>
                </a:solidFill>
                <a:latin typeface="Arial"/>
                <a:ea typeface="Arial"/>
              </a:rPr>
              <a:t>/</a:t>
            </a:r>
            <a:r>
              <a:rPr lang="zh-CN" sz="1350">
                <a:solidFill>
                  <a:srgbClr val="343A40"/>
                </a:solidFill>
                <a:latin typeface="Arial"/>
                <a:ea typeface="Arial"/>
              </a:rPr>
              <a:t>有毒气体检测报警器标定合格，联动切断、喷淋功能试验正常</a:t>
            </a:r>
            <a:endParaRPr/>
          </a:p>
        </p:txBody>
      </p:sp>
      <p:sp>
        <p:nvSpPr>
          <p:cNvPr id="465" name=""/>
          <p:cNvSpPr/>
          <p:nvPr/>
        </p:nvSpPr>
        <p:spPr>
          <a:xfrm rot="0" flipH="0" flipV="0">
            <a:off x="666750" y="4714875"/>
            <a:ext cx="10858500" cy="514350"/>
          </a:xfrm>
          <a:prstGeom prst="rect">
            <a:avLst/>
          </a:prstGeom>
          <a:solidFill>
            <a:srgbClr val="F1F3F5"/>
          </a:solidFill>
          <a:ln/>
        </p:spPr>
        <p:txBody>
          <a:bodyPr/>
          <a:p/>
        </p:txBody>
      </p:sp>
      <p:sp>
        <p:nvSpPr>
          <p:cNvPr id="466" name="" descr="{&quot;isTemplate&quot;:true,&quot;type&quot;:&quot;text&quot;}"/>
          <p:cNvSpPr txBox="1"/>
          <p:nvPr/>
        </p:nvSpPr>
        <p:spPr>
          <a:xfrm rot="0" flipH="0" flipV="0">
            <a:off x="819150" y="4867275"/>
            <a:ext cx="6343650" cy="209550"/>
          </a:xfrm>
          <a:prstGeom prst="rect"/>
        </p:spPr>
        <p:txBody>
          <a:bodyPr wrap="none" lIns="0" tIns="0" rIns="0" bIns="0"/>
          <a:p>
            <a:pPr>
              <a:lnSpc>
                <a:spcPct val="100000"/>
              </a:lnSpc>
            </a:pPr>
            <a:r>
              <a:rPr lang="en-US" sz="1350">
                <a:solidFill>
                  <a:srgbClr val="343A40"/>
                </a:solidFill>
                <a:latin typeface="Arial"/>
                <a:ea typeface="Arial"/>
              </a:rPr>
              <a:t xml:space="preserve">□ 7. </a:t>
            </a:r>
            <a:r>
              <a:rPr lang="zh-CN" sz="1350">
                <a:solidFill>
                  <a:srgbClr val="343A40"/>
                </a:solidFill>
                <a:latin typeface="Arial"/>
                <a:ea typeface="Arial"/>
              </a:rPr>
              <a:t>机泵单机试运合格：转向、润滑、密封、振动、电流正常，备用泵自启试验通过</a:t>
            </a:r>
            <a:endParaRPr/>
          </a:p>
        </p:txBody>
      </p:sp>
      <p:sp>
        <p:nvSpPr>
          <p:cNvPr id="467" name=""/>
          <p:cNvSpPr/>
          <p:nvPr/>
        </p:nvSpPr>
        <p:spPr>
          <a:xfrm rot="0" flipH="0" flipV="0">
            <a:off x="666750" y="5305425"/>
            <a:ext cx="10858500" cy="504825"/>
          </a:xfrm>
          <a:prstGeom prst="rect">
            <a:avLst/>
          </a:prstGeom>
          <a:solidFill>
            <a:srgbClr val="F1F3F5"/>
          </a:solidFill>
          <a:ln/>
        </p:spPr>
        <p:txBody>
          <a:bodyPr/>
          <a:p/>
        </p:txBody>
      </p:sp>
      <p:sp>
        <p:nvSpPr>
          <p:cNvPr id="468" name="" descr="{&quot;isTemplate&quot;:true,&quot;type&quot;:&quot;text&quot;}"/>
          <p:cNvSpPr txBox="1"/>
          <p:nvPr/>
        </p:nvSpPr>
        <p:spPr>
          <a:xfrm rot="0" flipH="0" flipV="0">
            <a:off x="819150" y="5457825"/>
            <a:ext cx="6391275" cy="209550"/>
          </a:xfrm>
          <a:prstGeom prst="rect"/>
        </p:spPr>
        <p:txBody>
          <a:bodyPr wrap="none" lIns="0" tIns="0" rIns="0" bIns="0"/>
          <a:p>
            <a:pPr>
              <a:lnSpc>
                <a:spcPct val="100000"/>
              </a:lnSpc>
            </a:pPr>
            <a:r>
              <a:rPr lang="en-US" sz="1350">
                <a:solidFill>
                  <a:srgbClr val="343A40"/>
                </a:solidFill>
                <a:latin typeface="Arial"/>
                <a:ea typeface="Arial"/>
              </a:rPr>
              <a:t xml:space="preserve">□ 8. </a:t>
            </a:r>
            <a:r>
              <a:rPr lang="zh-CN" sz="1350">
                <a:solidFill>
                  <a:srgbClr val="343A40"/>
                </a:solidFill>
                <a:latin typeface="Arial"/>
                <a:ea typeface="Arial"/>
              </a:rPr>
              <a:t>反应釜投料前：催化剂</a:t>
            </a:r>
            <a:r>
              <a:rPr lang="en-US" sz="1350">
                <a:solidFill>
                  <a:srgbClr val="343A40"/>
                </a:solidFill>
                <a:latin typeface="Arial"/>
                <a:ea typeface="Arial"/>
              </a:rPr>
              <a:t>/</a:t>
            </a:r>
            <a:r>
              <a:rPr lang="zh-CN" sz="1350">
                <a:solidFill>
                  <a:srgbClr val="343A40"/>
                </a:solidFill>
                <a:latin typeface="Arial"/>
                <a:ea typeface="Arial"/>
              </a:rPr>
              <a:t>引发剂加入顺序、投料速率、冷却系统投用条件书面确认</a:t>
            </a:r>
            <a:endParaRPr/>
          </a:p>
        </p:txBody>
      </p:sp>
      <p:sp>
        <p:nvSpPr>
          <p:cNvPr id="469" name=""/>
          <p:cNvSpPr/>
          <p:nvPr/>
        </p:nvSpPr>
        <p:spPr>
          <a:xfrm rot="0" flipH="0" flipV="0">
            <a:off x="704850" y="6124575"/>
            <a:ext cx="10858500" cy="409575"/>
          </a:xfrm>
          <a:prstGeom prst="rect">
            <a:avLst/>
          </a:prstGeom>
          <a:solidFill>
            <a:srgbClr val="F1F3F5"/>
          </a:solidFill>
          <a:ln/>
        </p:spPr>
        <p:txBody>
          <a:bodyPr/>
          <a:p/>
        </p:txBody>
      </p:sp>
      <p:sp>
        <p:nvSpPr>
          <p:cNvPr id="470" name=""/>
          <p:cNvSpPr/>
          <p:nvPr/>
        </p:nvSpPr>
        <p:spPr>
          <a:xfrm rot="0" flipH="0" flipV="0">
            <a:off x="666750" y="6124575"/>
            <a:ext cx="10896600" cy="409575"/>
          </a:xfrm>
          <a:custGeom>
            <a:pathLst>
              <a:path w="1144" h="43">
                <a:moveTo>
                  <a:pt x="0" y="0"/>
                </a:moveTo>
                <a:lnTo>
                  <a:pt x="4" y="0"/>
                </a:lnTo>
                <a:lnTo>
                  <a:pt x="4" y="43"/>
                </a:lnTo>
                <a:lnTo>
                  <a:pt x="0" y="43"/>
                </a:lnTo>
                <a:close/>
              </a:path>
            </a:pathLst>
          </a:custGeom>
          <a:solidFill>
            <a:srgbClr val="E8590C"/>
          </a:solidFill>
          <a:ln/>
        </p:spPr>
        <p:txBody>
          <a:bodyPr/>
          <a:p/>
        </p:txBody>
      </p:sp>
      <p:sp>
        <p:nvSpPr>
          <p:cNvPr id="471" name="" descr="{&quot;isTemplate&quot;:true,&quot;type&quot;:&quot;text&quot;}"/>
          <p:cNvSpPr txBox="1"/>
          <p:nvPr/>
        </p:nvSpPr>
        <p:spPr>
          <a:xfrm rot="0" flipH="0" flipV="0">
            <a:off x="876300" y="6219825"/>
            <a:ext cx="10477500" cy="219075"/>
          </a:xfrm>
          <a:prstGeom prst="rect"/>
        </p:spPr>
        <p:txBody>
          <a:bodyPr wrap="none" lIns="0" tIns="0" rIns="0" bIns="0"/>
          <a:p>
            <a:pPr>
              <a:lnSpc>
                <a:spcPct val="100000"/>
              </a:lnSpc>
            </a:pPr>
            <a:r>
              <a:rPr lang="zh-CN" sz="1425" b="1">
                <a:solidFill>
                  <a:srgbClr val="E8590C"/>
                </a:solidFill>
                <a:latin typeface="Arial"/>
                <a:ea typeface="Arial"/>
              </a:rPr>
              <a:t>化工铁律：</a:t>
            </a:r>
            <a:r>
              <a:rPr lang="zh-CN" sz="1425">
                <a:solidFill>
                  <a:srgbClr val="343A40"/>
                </a:solidFill>
                <a:latin typeface="Arial"/>
                <a:ea typeface="Arial"/>
              </a:rPr>
              <a:t>开车阶段的每一次</a:t>
            </a:r>
            <a:r>
              <a:rPr lang="en-US" sz="1425">
                <a:solidFill>
                  <a:srgbClr val="343A40"/>
                </a:solidFill>
                <a:latin typeface="Arial"/>
                <a:ea typeface="Arial"/>
              </a:rPr>
              <a:t>"</a:t>
            </a:r>
            <a:r>
              <a:rPr lang="zh-CN" sz="1425">
                <a:solidFill>
                  <a:srgbClr val="343A40"/>
                </a:solidFill>
                <a:latin typeface="Arial"/>
                <a:ea typeface="Arial"/>
              </a:rPr>
              <a:t>跳步</a:t>
            </a:r>
            <a:r>
              <a:rPr lang="en-US" sz="1425">
                <a:solidFill>
                  <a:srgbClr val="343A40"/>
                </a:solidFill>
                <a:latin typeface="Arial"/>
                <a:ea typeface="Arial"/>
              </a:rPr>
              <a:t>"</a:t>
            </a:r>
            <a:r>
              <a:rPr lang="zh-CN" sz="1425">
                <a:solidFill>
                  <a:srgbClr val="343A40"/>
                </a:solidFill>
                <a:latin typeface="Arial"/>
                <a:ea typeface="Arial"/>
              </a:rPr>
              <a:t>，都是在给反应失控留窗口。</a:t>
            </a:r>
            <a:endParaRPr/>
          </a:p>
        </p:txBody>
      </p:sp>
      <p:sp>
        <p:nvSpPr>
          <p:cNvPr id="472"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26 / 55</a:t>
            </a:r>
            <a:endParaRPr/>
          </a:p>
        </p:txBody>
      </p:sp>
    </p:spTree>
  </p:cSld>
</p:sld>
</file>

<file path=ppt/slides/slide27.xml><?xml version="1.0" encoding="utf-8"?>
<p:sld xmlns:p="http://schemas.openxmlformats.org/presentationml/2006/main" xmlns:a="http://schemas.openxmlformats.org/drawingml/2006/main">
  <p:cSld>
    <p:spTree>
      <p:nvGrpSpPr>
        <p:cNvPr id="473" name="" descr="&lt;Slide style={{ width: 1280, height: 720, background: '#FFFFFF', padding: 0, fontFamily: 'Arial, &quot;Microsoft YaHei&quot;, &quot;PingFang SC&quot;, sans-serif', position: 'relative' }}&gt;&#10;    &lt;Text style={{ position: 'absolute', top: 16, right: 70, fontSize: 14, color: '#868E96' }}&gt;03 · 复工准备&lt;/Text&gt;&#10;    &lt;Box style={{ position: 'absolute', top: 44, left: 70, right: 70 }}&gt;&#10;        &lt;Text style={{ fontSize: 32, fontWeight: 'bold', color: '#0B7285' }}&gt;专项清单② 危化品储存与库区检查（节后必查8项）&lt;/Text&gt;&#10;        &lt;Box style={{ width: '100%', height: 1, background: '#DEE2E6', marginTop: 10 }} /&gt;&#10;    &lt;/Box&gt;&#10;    &lt;Box style={{ position: 'absolute', top: 126, left: 70, right: 70, bottom: 110, flexDirection: 'column', gap: 8 }}&gt;&#10;        {[&#10;            '□ 1. 储罐液位、温度、压力在控制指标内，高液位报警试验正常',&#10;            '□ 2. 呼吸阀、阻火器、液封完好无冻结、无堵塞（秋冬季重点）',&#10;            '□ 3. 防火堤完整无裂缝，堤内排水阀常闭，雨后积水及时处理',&#10;            '□ 4. 危化品按MSDS分类分区存放，禁忌物料（氧化剂/还原剂、酸/碱）物理隔离',&#10;            '□ 5. 剧毒品、易制爆品双人双锁、台账账物相符',&#10;            '□ 6. 库房通风、降温、防潮设施正常，易聚合物料（如丙烯腈、苯乙烯）温控与阻聚剂检查',&#10;            '□ 7. 装卸区静电接地夹、防溢流探头、紧急切断阀试验合格',&#10;            '□ 8. 气瓶：检验有效期、立放固定、氧气瓶与乙炔瓶间距≥5m、距明火≥10m',&#10;        ].map((it) =&gt; (&#10;            &lt;Box key={it.slice(0, 12)} style={{ flex: 1, background: '#F1F3F5', padding: '4px 16px', flexDirection: 'row', alignItems: 'center' }}&gt;&#10;                &lt;Text style={{ fontSize: 18, color: '#343A40' }}&gt;{it}&lt;/Text&gt;&#10;            &lt;/Box&gt;&#10;        ))}&#10;    &lt;/Box&gt;&#10;    &lt;Box style={{ position: 'absolute', left: 70, right: 70, bottom: 34, background: '#F1F3F5', borderLeft: '4px solid #C92A2A', padding: '10px 18px' }}&gt;&#10;        &lt;Text style={{ fontSize: 19, color: '#343A40' }}&gt;&lt;span style={{ fontWeight: 'bold', color: '#C92A2A' }}&gt;警示：&lt;/span&gt;2022年南宁青塔&quot;10·22&quot;事故的根源之一就是危化品管理失控——小仓库也能酿大事故。&lt;/Text&gt;&#10;    &lt;/Box&gt;&#10;    &lt;Text style={{ position: 'absolute', right: 70, bottom: 24, fontSize: 14, color: '#868E96' }}&gt;27 / 55&lt;/Text&gt;&#10;&lt;/Slide&gt;&#10;"/>
        <p:cNvGrpSpPr/>
        <p:nvPr/>
      </p:nvGrpSpPr>
      <p:grpSpPr>
        <a:xfrm>
          <a:off x="0" y="0"/>
          <a:ext cx="0" cy="0"/>
          <a:chOff x="0" y="0"/>
          <a:chExt cx="0" cy="0"/>
        </a:xfrm>
      </p:grpSpPr>
      <p:sp>
        <p:nvSpPr>
          <p:cNvPr id="474" name=""/>
          <p:cNvSpPr/>
          <p:nvPr/>
        </p:nvSpPr>
        <p:spPr>
          <a:xfrm rot="0" flipH="0" flipV="0">
            <a:off x="0" y="0"/>
            <a:ext cx="12192000" cy="6858000"/>
          </a:xfrm>
          <a:prstGeom prst="rect">
            <a:avLst/>
          </a:prstGeom>
          <a:solidFill>
            <a:srgbClr val="FFFFFF"/>
          </a:solidFill>
          <a:ln/>
        </p:spPr>
        <p:txBody>
          <a:bodyPr/>
          <a:p/>
        </p:txBody>
      </p:sp>
      <p:sp>
        <p:nvSpPr>
          <p:cNvPr id="475"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03 · </a:t>
            </a:r>
            <a:r>
              <a:rPr lang="zh-CN" sz="1050">
                <a:solidFill>
                  <a:srgbClr val="868E96"/>
                </a:solidFill>
                <a:latin typeface="Arial"/>
                <a:ea typeface="Arial"/>
              </a:rPr>
              <a:t>复工准备</a:t>
            </a:r>
            <a:endParaRPr/>
          </a:p>
        </p:txBody>
      </p:sp>
      <p:sp>
        <p:nvSpPr>
          <p:cNvPr id="476"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专项清单②</a:t>
            </a:r>
            <a:r>
              <a:rPr lang="en-US" sz="2400" b="1">
                <a:solidFill>
                  <a:srgbClr val="0B7285"/>
                </a:solidFill>
                <a:latin typeface="Arial"/>
                <a:ea typeface="Arial"/>
              </a:rPr>
              <a:t xml:space="preserve"> </a:t>
            </a:r>
            <a:r>
              <a:rPr lang="zh-CN" sz="2400" b="1">
                <a:solidFill>
                  <a:srgbClr val="0B7285"/>
                </a:solidFill>
                <a:latin typeface="Arial"/>
                <a:ea typeface="Arial"/>
              </a:rPr>
              <a:t>危化品储存与库区检查（节后必查</a:t>
            </a:r>
            <a:r>
              <a:rPr lang="en-US" sz="2400" b="1">
                <a:solidFill>
                  <a:srgbClr val="0B7285"/>
                </a:solidFill>
                <a:latin typeface="Arial"/>
                <a:ea typeface="Arial"/>
              </a:rPr>
              <a:t>8</a:t>
            </a:r>
            <a:r>
              <a:rPr lang="zh-CN" sz="2400" b="1">
                <a:solidFill>
                  <a:srgbClr val="0B7285"/>
                </a:solidFill>
                <a:latin typeface="Arial"/>
                <a:ea typeface="Arial"/>
              </a:rPr>
              <a:t>项）</a:t>
            </a:r>
            <a:endParaRPr/>
          </a:p>
        </p:txBody>
      </p:sp>
      <p:sp>
        <p:nvSpPr>
          <p:cNvPr id="477" name=""/>
          <p:cNvSpPr/>
          <p:nvPr/>
        </p:nvSpPr>
        <p:spPr>
          <a:xfrm rot="0" flipH="0" flipV="0">
            <a:off x="666750" y="885825"/>
            <a:ext cx="10858500" cy="9525"/>
          </a:xfrm>
          <a:prstGeom prst="rect">
            <a:avLst/>
          </a:prstGeom>
          <a:solidFill>
            <a:srgbClr val="DEE2E6"/>
          </a:solidFill>
          <a:ln/>
        </p:spPr>
        <p:txBody>
          <a:bodyPr/>
          <a:p/>
        </p:txBody>
      </p:sp>
      <p:sp>
        <p:nvSpPr>
          <p:cNvPr id="478" name=""/>
          <p:cNvSpPr/>
          <p:nvPr/>
        </p:nvSpPr>
        <p:spPr>
          <a:xfrm rot="0" flipH="0" flipV="0">
            <a:off x="666750" y="1200150"/>
            <a:ext cx="10858500" cy="514350"/>
          </a:xfrm>
          <a:prstGeom prst="rect">
            <a:avLst/>
          </a:prstGeom>
          <a:solidFill>
            <a:srgbClr val="F1F3F5"/>
          </a:solidFill>
          <a:ln/>
        </p:spPr>
        <p:txBody>
          <a:bodyPr/>
          <a:p/>
        </p:txBody>
      </p:sp>
      <p:sp>
        <p:nvSpPr>
          <p:cNvPr id="479" name="" descr="{&quot;isTemplate&quot;:true,&quot;type&quot;:&quot;text&quot;}"/>
          <p:cNvSpPr txBox="1"/>
          <p:nvPr/>
        </p:nvSpPr>
        <p:spPr>
          <a:xfrm rot="0" flipH="0" flipV="0">
            <a:off x="819150" y="1352550"/>
            <a:ext cx="4800600" cy="209550"/>
          </a:xfrm>
          <a:prstGeom prst="rect"/>
        </p:spPr>
        <p:txBody>
          <a:bodyPr wrap="none" lIns="0" tIns="0" rIns="0" bIns="0"/>
          <a:p>
            <a:pPr>
              <a:lnSpc>
                <a:spcPct val="100000"/>
              </a:lnSpc>
            </a:pPr>
            <a:r>
              <a:rPr lang="en-US" sz="1350">
                <a:solidFill>
                  <a:srgbClr val="343A40"/>
                </a:solidFill>
                <a:latin typeface="Arial"/>
                <a:ea typeface="Arial"/>
              </a:rPr>
              <a:t xml:space="preserve">□ 1. </a:t>
            </a:r>
            <a:r>
              <a:rPr lang="zh-CN" sz="1350">
                <a:solidFill>
                  <a:srgbClr val="343A40"/>
                </a:solidFill>
                <a:latin typeface="Arial"/>
                <a:ea typeface="Arial"/>
              </a:rPr>
              <a:t>储罐液位、温度、压力在控制指标内，高液位报警试验正常</a:t>
            </a:r>
            <a:endParaRPr/>
          </a:p>
        </p:txBody>
      </p:sp>
      <p:sp>
        <p:nvSpPr>
          <p:cNvPr id="480" name=""/>
          <p:cNvSpPr/>
          <p:nvPr/>
        </p:nvSpPr>
        <p:spPr>
          <a:xfrm rot="0" flipH="0" flipV="0">
            <a:off x="666750" y="1790700"/>
            <a:ext cx="10858500" cy="504825"/>
          </a:xfrm>
          <a:prstGeom prst="rect">
            <a:avLst/>
          </a:prstGeom>
          <a:solidFill>
            <a:srgbClr val="F1F3F5"/>
          </a:solidFill>
          <a:ln/>
        </p:spPr>
        <p:txBody>
          <a:bodyPr/>
          <a:p/>
        </p:txBody>
      </p:sp>
      <p:sp>
        <p:nvSpPr>
          <p:cNvPr id="481" name="" descr="{&quot;isTemplate&quot;:true,&quot;type&quot;:&quot;text&quot;}"/>
          <p:cNvSpPr txBox="1"/>
          <p:nvPr/>
        </p:nvSpPr>
        <p:spPr>
          <a:xfrm rot="0" flipH="0" flipV="0">
            <a:off x="819150" y="1943100"/>
            <a:ext cx="4800600" cy="209550"/>
          </a:xfrm>
          <a:prstGeom prst="rect"/>
        </p:spPr>
        <p:txBody>
          <a:bodyPr wrap="none" lIns="0" tIns="0" rIns="0" bIns="0"/>
          <a:p>
            <a:pPr>
              <a:lnSpc>
                <a:spcPct val="100000"/>
              </a:lnSpc>
            </a:pPr>
            <a:r>
              <a:rPr lang="en-US" sz="1350">
                <a:solidFill>
                  <a:srgbClr val="343A40"/>
                </a:solidFill>
                <a:latin typeface="Arial"/>
                <a:ea typeface="Arial"/>
              </a:rPr>
              <a:t xml:space="preserve">□ 2. </a:t>
            </a:r>
            <a:r>
              <a:rPr lang="zh-CN" sz="1350">
                <a:solidFill>
                  <a:srgbClr val="343A40"/>
                </a:solidFill>
                <a:latin typeface="Arial"/>
                <a:ea typeface="Arial"/>
              </a:rPr>
              <a:t>呼吸阀、阻火器、液封完好无冻结、无堵塞（秋冬季重点）</a:t>
            </a:r>
            <a:endParaRPr/>
          </a:p>
        </p:txBody>
      </p:sp>
      <p:sp>
        <p:nvSpPr>
          <p:cNvPr id="482" name=""/>
          <p:cNvSpPr/>
          <p:nvPr/>
        </p:nvSpPr>
        <p:spPr>
          <a:xfrm rot="0" flipH="0" flipV="0">
            <a:off x="666750" y="2371725"/>
            <a:ext cx="10858500" cy="514350"/>
          </a:xfrm>
          <a:prstGeom prst="rect">
            <a:avLst/>
          </a:prstGeom>
          <a:solidFill>
            <a:srgbClr val="F1F3F5"/>
          </a:solidFill>
          <a:ln/>
        </p:spPr>
        <p:txBody>
          <a:bodyPr/>
          <a:p/>
        </p:txBody>
      </p:sp>
      <p:sp>
        <p:nvSpPr>
          <p:cNvPr id="483" name="" descr="{&quot;isTemplate&quot;:true,&quot;type&quot;:&quot;text&quot;}"/>
          <p:cNvSpPr txBox="1"/>
          <p:nvPr/>
        </p:nvSpPr>
        <p:spPr>
          <a:xfrm rot="0" flipH="0" flipV="0">
            <a:off x="819150" y="2524125"/>
            <a:ext cx="4629150" cy="209550"/>
          </a:xfrm>
          <a:prstGeom prst="rect"/>
        </p:spPr>
        <p:txBody>
          <a:bodyPr wrap="none" lIns="0" tIns="0" rIns="0" bIns="0"/>
          <a:p>
            <a:pPr>
              <a:lnSpc>
                <a:spcPct val="100000"/>
              </a:lnSpc>
            </a:pPr>
            <a:r>
              <a:rPr lang="en-US" sz="1350">
                <a:solidFill>
                  <a:srgbClr val="343A40"/>
                </a:solidFill>
                <a:latin typeface="Arial"/>
                <a:ea typeface="Arial"/>
              </a:rPr>
              <a:t xml:space="preserve">□ 3. </a:t>
            </a:r>
            <a:r>
              <a:rPr lang="zh-CN" sz="1350">
                <a:solidFill>
                  <a:srgbClr val="343A40"/>
                </a:solidFill>
                <a:latin typeface="Arial"/>
                <a:ea typeface="Arial"/>
              </a:rPr>
              <a:t>防火堤完整无裂缝，堤内排水阀常闭，雨后积水及时处理</a:t>
            </a:r>
            <a:endParaRPr/>
          </a:p>
        </p:txBody>
      </p:sp>
      <p:sp>
        <p:nvSpPr>
          <p:cNvPr id="484" name=""/>
          <p:cNvSpPr/>
          <p:nvPr/>
        </p:nvSpPr>
        <p:spPr>
          <a:xfrm rot="0" flipH="0" flipV="0">
            <a:off x="666750" y="2962275"/>
            <a:ext cx="10858500" cy="504825"/>
          </a:xfrm>
          <a:prstGeom prst="rect">
            <a:avLst/>
          </a:prstGeom>
          <a:solidFill>
            <a:srgbClr val="F1F3F5"/>
          </a:solidFill>
          <a:ln/>
        </p:spPr>
        <p:txBody>
          <a:bodyPr/>
          <a:p/>
        </p:txBody>
      </p:sp>
      <p:sp>
        <p:nvSpPr>
          <p:cNvPr id="485" name="" descr="{&quot;isTemplate&quot;:true,&quot;type&quot;:&quot;text&quot;}"/>
          <p:cNvSpPr txBox="1"/>
          <p:nvPr/>
        </p:nvSpPr>
        <p:spPr>
          <a:xfrm rot="0" flipH="0" flipV="0">
            <a:off x="819150" y="3114675"/>
            <a:ext cx="6076950" cy="209550"/>
          </a:xfrm>
          <a:prstGeom prst="rect"/>
        </p:spPr>
        <p:txBody>
          <a:bodyPr wrap="none" lIns="0" tIns="0" rIns="0" bIns="0"/>
          <a:p>
            <a:pPr>
              <a:lnSpc>
                <a:spcPct val="100000"/>
              </a:lnSpc>
            </a:pPr>
            <a:r>
              <a:rPr lang="en-US" sz="1350">
                <a:solidFill>
                  <a:srgbClr val="343A40"/>
                </a:solidFill>
                <a:latin typeface="Arial"/>
                <a:ea typeface="Arial"/>
              </a:rPr>
              <a:t xml:space="preserve">□ 4. </a:t>
            </a:r>
            <a:r>
              <a:rPr lang="zh-CN" sz="1350">
                <a:solidFill>
                  <a:srgbClr val="343A40"/>
                </a:solidFill>
                <a:latin typeface="Arial"/>
                <a:ea typeface="Arial"/>
              </a:rPr>
              <a:t>危化品按</a:t>
            </a:r>
            <a:r>
              <a:rPr lang="en-US" sz="1350">
                <a:solidFill>
                  <a:srgbClr val="343A40"/>
                </a:solidFill>
                <a:latin typeface="Arial"/>
                <a:ea typeface="Arial"/>
              </a:rPr>
              <a:t>MSDS</a:t>
            </a:r>
            <a:r>
              <a:rPr lang="zh-CN" sz="1350">
                <a:solidFill>
                  <a:srgbClr val="343A40"/>
                </a:solidFill>
                <a:latin typeface="Arial"/>
                <a:ea typeface="Arial"/>
              </a:rPr>
              <a:t>分类分区存放，禁忌物料（氧化剂</a:t>
            </a:r>
            <a:r>
              <a:rPr lang="en-US" sz="1350">
                <a:solidFill>
                  <a:srgbClr val="343A40"/>
                </a:solidFill>
                <a:latin typeface="Arial"/>
                <a:ea typeface="Arial"/>
              </a:rPr>
              <a:t>/</a:t>
            </a:r>
            <a:r>
              <a:rPr lang="zh-CN" sz="1350">
                <a:solidFill>
                  <a:srgbClr val="343A40"/>
                </a:solidFill>
                <a:latin typeface="Arial"/>
                <a:ea typeface="Arial"/>
              </a:rPr>
              <a:t>还原剂、酸</a:t>
            </a:r>
            <a:r>
              <a:rPr lang="en-US" sz="1350">
                <a:solidFill>
                  <a:srgbClr val="343A40"/>
                </a:solidFill>
                <a:latin typeface="Arial"/>
                <a:ea typeface="Arial"/>
              </a:rPr>
              <a:t>/</a:t>
            </a:r>
            <a:r>
              <a:rPr lang="zh-CN" sz="1350">
                <a:solidFill>
                  <a:srgbClr val="343A40"/>
                </a:solidFill>
                <a:latin typeface="Arial"/>
                <a:ea typeface="Arial"/>
              </a:rPr>
              <a:t>碱）物理隔离</a:t>
            </a:r>
            <a:endParaRPr/>
          </a:p>
        </p:txBody>
      </p:sp>
      <p:sp>
        <p:nvSpPr>
          <p:cNvPr id="486" name=""/>
          <p:cNvSpPr/>
          <p:nvPr/>
        </p:nvSpPr>
        <p:spPr>
          <a:xfrm rot="0" flipH="0" flipV="0">
            <a:off x="666750" y="3543300"/>
            <a:ext cx="10858500" cy="514350"/>
          </a:xfrm>
          <a:prstGeom prst="rect">
            <a:avLst/>
          </a:prstGeom>
          <a:solidFill>
            <a:srgbClr val="F1F3F5"/>
          </a:solidFill>
          <a:ln/>
        </p:spPr>
        <p:txBody>
          <a:bodyPr/>
          <a:p/>
        </p:txBody>
      </p:sp>
      <p:sp>
        <p:nvSpPr>
          <p:cNvPr id="487" name="" descr="{&quot;isTemplate&quot;:true,&quot;type&quot;:&quot;text&quot;}"/>
          <p:cNvSpPr txBox="1"/>
          <p:nvPr/>
        </p:nvSpPr>
        <p:spPr>
          <a:xfrm rot="0" flipH="0" flipV="0">
            <a:off x="819150" y="3695700"/>
            <a:ext cx="3600450" cy="209550"/>
          </a:xfrm>
          <a:prstGeom prst="rect"/>
        </p:spPr>
        <p:txBody>
          <a:bodyPr wrap="none" lIns="0" tIns="0" rIns="0" bIns="0"/>
          <a:p>
            <a:pPr>
              <a:lnSpc>
                <a:spcPct val="100000"/>
              </a:lnSpc>
            </a:pPr>
            <a:r>
              <a:rPr lang="en-US" sz="1350">
                <a:solidFill>
                  <a:srgbClr val="343A40"/>
                </a:solidFill>
                <a:latin typeface="Arial"/>
                <a:ea typeface="Arial"/>
              </a:rPr>
              <a:t xml:space="preserve">□ 5. </a:t>
            </a:r>
            <a:r>
              <a:rPr lang="zh-CN" sz="1350">
                <a:solidFill>
                  <a:srgbClr val="343A40"/>
                </a:solidFill>
                <a:latin typeface="Arial"/>
                <a:ea typeface="Arial"/>
              </a:rPr>
              <a:t>剧毒品、易制爆品双人双锁、台账账物相符</a:t>
            </a:r>
            <a:endParaRPr/>
          </a:p>
        </p:txBody>
      </p:sp>
      <p:sp>
        <p:nvSpPr>
          <p:cNvPr id="488" name=""/>
          <p:cNvSpPr/>
          <p:nvPr/>
        </p:nvSpPr>
        <p:spPr>
          <a:xfrm rot="0" flipH="0" flipV="0">
            <a:off x="666750" y="4133850"/>
            <a:ext cx="10858500" cy="504825"/>
          </a:xfrm>
          <a:prstGeom prst="rect">
            <a:avLst/>
          </a:prstGeom>
          <a:solidFill>
            <a:srgbClr val="F1F3F5"/>
          </a:solidFill>
          <a:ln/>
        </p:spPr>
        <p:txBody>
          <a:bodyPr/>
          <a:p/>
        </p:txBody>
      </p:sp>
      <p:sp>
        <p:nvSpPr>
          <p:cNvPr id="489" name="" descr="{&quot;isTemplate&quot;:true,&quot;type&quot;:&quot;text&quot;}"/>
          <p:cNvSpPr txBox="1"/>
          <p:nvPr/>
        </p:nvSpPr>
        <p:spPr>
          <a:xfrm rot="0" flipH="0" flipV="0">
            <a:off x="819150" y="4286250"/>
            <a:ext cx="6858000" cy="209550"/>
          </a:xfrm>
          <a:prstGeom prst="rect"/>
        </p:spPr>
        <p:txBody>
          <a:bodyPr wrap="none" lIns="0" tIns="0" rIns="0" bIns="0"/>
          <a:p>
            <a:pPr>
              <a:lnSpc>
                <a:spcPct val="100000"/>
              </a:lnSpc>
            </a:pPr>
            <a:r>
              <a:rPr lang="en-US" sz="1350">
                <a:solidFill>
                  <a:srgbClr val="343A40"/>
                </a:solidFill>
                <a:latin typeface="Arial"/>
                <a:ea typeface="Arial"/>
              </a:rPr>
              <a:t xml:space="preserve">□ 6. </a:t>
            </a:r>
            <a:r>
              <a:rPr lang="zh-CN" sz="1350">
                <a:solidFill>
                  <a:srgbClr val="343A40"/>
                </a:solidFill>
                <a:latin typeface="Arial"/>
                <a:ea typeface="Arial"/>
              </a:rPr>
              <a:t>库房通风、降温、防潮设施正常，易聚合物料（如丙烯腈、苯乙烯）温控与阻聚剂检查</a:t>
            </a:r>
            <a:endParaRPr/>
          </a:p>
        </p:txBody>
      </p:sp>
      <p:sp>
        <p:nvSpPr>
          <p:cNvPr id="490" name=""/>
          <p:cNvSpPr/>
          <p:nvPr/>
        </p:nvSpPr>
        <p:spPr>
          <a:xfrm rot="0" flipH="0" flipV="0">
            <a:off x="666750" y="4714875"/>
            <a:ext cx="10858500" cy="514350"/>
          </a:xfrm>
          <a:prstGeom prst="rect">
            <a:avLst/>
          </a:prstGeom>
          <a:solidFill>
            <a:srgbClr val="F1F3F5"/>
          </a:solidFill>
          <a:ln/>
        </p:spPr>
        <p:txBody>
          <a:bodyPr/>
          <a:p/>
        </p:txBody>
      </p:sp>
      <p:sp>
        <p:nvSpPr>
          <p:cNvPr id="491" name="" descr="{&quot;isTemplate&quot;:true,&quot;type&quot;:&quot;text&quot;}"/>
          <p:cNvSpPr txBox="1"/>
          <p:nvPr/>
        </p:nvSpPr>
        <p:spPr>
          <a:xfrm rot="0" flipH="0" flipV="0">
            <a:off x="819150" y="4867275"/>
            <a:ext cx="4457700" cy="209550"/>
          </a:xfrm>
          <a:prstGeom prst="rect"/>
        </p:spPr>
        <p:txBody>
          <a:bodyPr wrap="none" lIns="0" tIns="0" rIns="0" bIns="0"/>
          <a:p>
            <a:pPr>
              <a:lnSpc>
                <a:spcPct val="100000"/>
              </a:lnSpc>
            </a:pPr>
            <a:r>
              <a:rPr lang="en-US" sz="1350">
                <a:solidFill>
                  <a:srgbClr val="343A40"/>
                </a:solidFill>
                <a:latin typeface="Arial"/>
                <a:ea typeface="Arial"/>
              </a:rPr>
              <a:t xml:space="preserve">□ 7. </a:t>
            </a:r>
            <a:r>
              <a:rPr lang="zh-CN" sz="1350">
                <a:solidFill>
                  <a:srgbClr val="343A40"/>
                </a:solidFill>
                <a:latin typeface="Arial"/>
                <a:ea typeface="Arial"/>
              </a:rPr>
              <a:t>装卸区静电接地夹、防溢流探头、紧急切断阀试验合格</a:t>
            </a:r>
            <a:endParaRPr/>
          </a:p>
        </p:txBody>
      </p:sp>
      <p:sp>
        <p:nvSpPr>
          <p:cNvPr id="492" name=""/>
          <p:cNvSpPr/>
          <p:nvPr/>
        </p:nvSpPr>
        <p:spPr>
          <a:xfrm rot="0" flipH="0" flipV="0">
            <a:off x="666750" y="5305425"/>
            <a:ext cx="10858500" cy="504825"/>
          </a:xfrm>
          <a:prstGeom prst="rect">
            <a:avLst/>
          </a:prstGeom>
          <a:solidFill>
            <a:srgbClr val="F1F3F5"/>
          </a:solidFill>
          <a:ln/>
        </p:spPr>
        <p:txBody>
          <a:bodyPr/>
          <a:p/>
        </p:txBody>
      </p:sp>
      <p:sp>
        <p:nvSpPr>
          <p:cNvPr id="493" name="" descr="{&quot;isTemplate&quot;:true,&quot;type&quot;:&quot;text&quot;}"/>
          <p:cNvSpPr txBox="1"/>
          <p:nvPr/>
        </p:nvSpPr>
        <p:spPr>
          <a:xfrm rot="0" flipH="0" flipV="0">
            <a:off x="819150" y="5457825"/>
            <a:ext cx="5734050" cy="209550"/>
          </a:xfrm>
          <a:prstGeom prst="rect"/>
        </p:spPr>
        <p:txBody>
          <a:bodyPr wrap="none" lIns="0" tIns="0" rIns="0" bIns="0"/>
          <a:p>
            <a:pPr>
              <a:lnSpc>
                <a:spcPct val="100000"/>
              </a:lnSpc>
            </a:pPr>
            <a:r>
              <a:rPr lang="en-US" sz="1350">
                <a:solidFill>
                  <a:srgbClr val="343A40"/>
                </a:solidFill>
                <a:latin typeface="Arial"/>
                <a:ea typeface="Arial"/>
              </a:rPr>
              <a:t xml:space="preserve">□ 8. </a:t>
            </a:r>
            <a:r>
              <a:rPr lang="zh-CN" sz="1350">
                <a:solidFill>
                  <a:srgbClr val="343A40"/>
                </a:solidFill>
                <a:latin typeface="Arial"/>
                <a:ea typeface="Arial"/>
              </a:rPr>
              <a:t>气瓶：检验有效期、立放固定、氧气瓶与乙炔瓶间距≥</a:t>
            </a:r>
            <a:r>
              <a:rPr lang="en-US" sz="1350">
                <a:solidFill>
                  <a:srgbClr val="343A40"/>
                </a:solidFill>
                <a:latin typeface="Arial"/>
                <a:ea typeface="Arial"/>
              </a:rPr>
              <a:t>5m</a:t>
            </a:r>
            <a:r>
              <a:rPr lang="zh-CN" sz="1350">
                <a:solidFill>
                  <a:srgbClr val="343A40"/>
                </a:solidFill>
                <a:latin typeface="Arial"/>
                <a:ea typeface="Arial"/>
              </a:rPr>
              <a:t>、距明火≥</a:t>
            </a:r>
            <a:r>
              <a:rPr lang="en-US" sz="1350">
                <a:solidFill>
                  <a:srgbClr val="343A40"/>
                </a:solidFill>
                <a:latin typeface="Arial"/>
                <a:ea typeface="Arial"/>
              </a:rPr>
              <a:t>10m</a:t>
            </a:r>
            <a:endParaRPr/>
          </a:p>
        </p:txBody>
      </p:sp>
      <p:sp>
        <p:nvSpPr>
          <p:cNvPr id="494" name=""/>
          <p:cNvSpPr/>
          <p:nvPr/>
        </p:nvSpPr>
        <p:spPr>
          <a:xfrm rot="0" flipH="0" flipV="0">
            <a:off x="704850" y="6124575"/>
            <a:ext cx="10858500" cy="409575"/>
          </a:xfrm>
          <a:prstGeom prst="rect">
            <a:avLst/>
          </a:prstGeom>
          <a:solidFill>
            <a:srgbClr val="F1F3F5"/>
          </a:solidFill>
          <a:ln/>
        </p:spPr>
        <p:txBody>
          <a:bodyPr/>
          <a:p/>
        </p:txBody>
      </p:sp>
      <p:sp>
        <p:nvSpPr>
          <p:cNvPr id="495" name=""/>
          <p:cNvSpPr/>
          <p:nvPr/>
        </p:nvSpPr>
        <p:spPr>
          <a:xfrm rot="0" flipH="0" flipV="0">
            <a:off x="666750" y="6124575"/>
            <a:ext cx="10896600" cy="409575"/>
          </a:xfrm>
          <a:custGeom>
            <a:pathLst>
              <a:path w="1144" h="43">
                <a:moveTo>
                  <a:pt x="0" y="0"/>
                </a:moveTo>
                <a:lnTo>
                  <a:pt x="4" y="0"/>
                </a:lnTo>
                <a:lnTo>
                  <a:pt x="4" y="43"/>
                </a:lnTo>
                <a:lnTo>
                  <a:pt x="0" y="43"/>
                </a:lnTo>
                <a:close/>
              </a:path>
            </a:pathLst>
          </a:custGeom>
          <a:solidFill>
            <a:srgbClr val="C92A2A"/>
          </a:solidFill>
          <a:ln/>
        </p:spPr>
        <p:txBody>
          <a:bodyPr/>
          <a:p/>
        </p:txBody>
      </p:sp>
      <p:sp>
        <p:nvSpPr>
          <p:cNvPr id="496" name="" descr="{&quot;isTemplate&quot;:true,&quot;type&quot;:&quot;text&quot;}"/>
          <p:cNvSpPr txBox="1"/>
          <p:nvPr/>
        </p:nvSpPr>
        <p:spPr>
          <a:xfrm rot="0" flipH="0" flipV="0">
            <a:off x="876300" y="6219825"/>
            <a:ext cx="10477500" cy="219075"/>
          </a:xfrm>
          <a:prstGeom prst="rect"/>
        </p:spPr>
        <p:txBody>
          <a:bodyPr wrap="none" lIns="0" tIns="0" rIns="0" bIns="0"/>
          <a:p>
            <a:pPr>
              <a:lnSpc>
                <a:spcPct val="100000"/>
              </a:lnSpc>
            </a:pPr>
            <a:r>
              <a:rPr lang="zh-CN" sz="1425" b="1">
                <a:solidFill>
                  <a:srgbClr val="C92A2A"/>
                </a:solidFill>
                <a:latin typeface="Arial"/>
                <a:ea typeface="Arial"/>
              </a:rPr>
              <a:t>警示：</a:t>
            </a:r>
            <a:r>
              <a:rPr lang="en-US" sz="1425">
                <a:solidFill>
                  <a:srgbClr val="343A40"/>
                </a:solidFill>
                <a:latin typeface="Arial"/>
                <a:ea typeface="Arial"/>
              </a:rPr>
              <a:t>2022</a:t>
            </a:r>
            <a:r>
              <a:rPr lang="zh-CN" sz="1425">
                <a:solidFill>
                  <a:srgbClr val="343A40"/>
                </a:solidFill>
                <a:latin typeface="Arial"/>
                <a:ea typeface="Arial"/>
              </a:rPr>
              <a:t>年南宁青塔</a:t>
            </a:r>
            <a:r>
              <a:rPr lang="en-US" sz="1425">
                <a:solidFill>
                  <a:srgbClr val="343A40"/>
                </a:solidFill>
                <a:latin typeface="Arial"/>
                <a:ea typeface="Arial"/>
              </a:rPr>
              <a:t>"10·22"</a:t>
            </a:r>
            <a:r>
              <a:rPr lang="zh-CN" sz="1425">
                <a:solidFill>
                  <a:srgbClr val="343A40"/>
                </a:solidFill>
                <a:latin typeface="Arial"/>
                <a:ea typeface="Arial"/>
              </a:rPr>
              <a:t>事故的根源之一就是危化品管理失控——小仓库也能酿大事故。</a:t>
            </a:r>
            <a:endParaRPr/>
          </a:p>
        </p:txBody>
      </p:sp>
      <p:sp>
        <p:nvSpPr>
          <p:cNvPr id="497"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27 / 55</a:t>
            </a:r>
            <a:endParaRPr/>
          </a:p>
        </p:txBody>
      </p:sp>
    </p:spTree>
  </p:cSld>
</p:sld>
</file>

<file path=ppt/slides/slide28.xml><?xml version="1.0" encoding="utf-8"?>
<p:sld xmlns:p="http://schemas.openxmlformats.org/presentationml/2006/main" xmlns:a="http://schemas.openxmlformats.org/drawingml/2006/main">
  <p:cSld>
    <p:spTree>
      <p:nvGrpSpPr>
        <p:cNvPr id="498" name="" descr="&lt;Slide style={{ width: 1280, height: 720, background: '#FFFFFF', padding: 0, fontFamily: 'Arial, &quot;Microsoft YaHei&quot;, &quot;PingFang SC&quot;, sans-serif', position: 'relative' }}&gt;&#10;    &lt;Text style={{ position: 'absolute', top: 16, right: 70, fontSize: 14, color: '#868E96' }}&gt;03 · 复工准备&lt;/Text&gt;&#10;    &lt;Box style={{ position: 'absolute', top: 44, left: 70, right: 70 }}&gt;&#10;        &lt;Text style={{ fontSize: 32, fontWeight: 'bold', color: '#0B7285' }}&gt;专项清单③ 特种设备 · 电气仪表 · 消防应急（合并检查表）&lt;/Text&gt;&#10;        &lt;Box style={{ width: '100%', height: 1, background: '#DEE2E6', marginTop: 10 }} /&gt;&#10;    &lt;/Box&gt;&#10;    &lt;Box style={{ position: 'absolute', top: 126, left: 70, right: 70, bottom: 130, flexDirection: 'row', gap: 18 }}&gt;&#10;        &lt;Box style={{ flex: 1, background: '#F1F3F5', borderTop: '4px solid #0B7285', padding: '14px 18px' }}&gt;&#10;            &lt;Text style={{ fontSize: 21, fontWeight: 'bold', color: '#0B7285' }}&gt;特种设备&lt;/Text&gt;&#10;            &lt;Text style={{ fontSize: 18, color: '#343A40', lineHeight: 1.6, marginTop: 8 }}&gt;□ 压力容器、压力管道检验有效期复核{'\n'}□ 安全阀校验标签与铅封完好{'\n'}□ 压力表指针回零、量程红线正确{'\n'}□ 特种设备作业人员证件复核{'\n'}□ 快开门式压力容器联锁完好&lt;/Text&gt;&#10;        &lt;/Box&gt;&#10;        &lt;Box style={{ flex: 1, background: '#F1F3F5', borderTop: '4px solid #E8590C', padding: '14px 18px' }}&gt;&#10;            &lt;Text style={{ fontSize: 21, fontWeight: 'bold', color: '#E8590C' }}&gt;电气仪表&lt;/Text&gt;&#10;            &lt;Text style={{ fontSize: 18, color: '#343A40', lineHeight: 1.6, marginTop: 8 }}&gt;□ 变配电室绝缘工器具试验合格{'\n'}□ 临时用电线路拆除或重新审批{'\n'}□ 防爆电气设备完好，无失爆{'\n'}□ 接地电阻测试合格并留记录{'\n'}□ 双电源切换、应急照明试验正常&lt;/Text&gt;&#10;        &lt;/Box&gt;&#10;        &lt;Box style={{ flex: 1, background: '#F1F3F5', borderTop: '4px solid #C92A2A', padding: '14px 18px' }}&gt;&#10;            &lt;Text style={{ fontSize: 21, fontWeight: 'bold', color: '#C92A2A' }}&gt;消防应急&lt;/Text&gt;&#10;            &lt;Text style={{ fontSize: 18, color: '#343A40', lineHeight: 1.6, marginTop: 8 }}&gt;□ 灭火器压力正常、消防栓出水试验{'\n'}□ 泡沫罐液位、喷淋/水幕系统投用{'\n'}□ 洗眼器、冲淋装置出水正常（防冻）{'\n'}□ 正压式空气呼吸器、防化服点验{'\n'}□ 气防柜、急救箱药品在有效期内&lt;/Text&gt;&#10;        &lt;/Box&gt;&#10;    &lt;/Box&gt;&#10;    &lt;Box style={{ position: 'absolute', left: 70, right: 70, bottom: 34, background: '#F1F3F5', borderLeft: '4px solid #2B8A3E', padding: '12px 20px' }}&gt;&#10;        &lt;Text style={{ fontSize: 20, color: '#343A40' }}&gt;&lt;span style={{ fontWeight: 'bold', color: '#2B8A3E' }}&gt;提示：&lt;/span&gt;洗眼器、冲淋装置是化学灼伤的&quot;第一抢救者&quot;——10月气温下降，务必先放空防冻再试水。&lt;/Text&gt;&#10;    &lt;/Box&gt;&#10;    &lt;Text style={{ position: 'absolute', right: 70, bottom: 24, fontSize: 14, color: '#868E96' }}&gt;28 / 55&lt;/Text&gt;&#10;&lt;/Slide&gt;&#10;"/>
        <p:cNvGrpSpPr/>
        <p:nvPr/>
      </p:nvGrpSpPr>
      <p:grpSpPr>
        <a:xfrm>
          <a:off x="0" y="0"/>
          <a:ext cx="0" cy="0"/>
          <a:chOff x="0" y="0"/>
          <a:chExt cx="0" cy="0"/>
        </a:xfrm>
      </p:grpSpPr>
      <p:sp>
        <p:nvSpPr>
          <p:cNvPr id="499" name=""/>
          <p:cNvSpPr/>
          <p:nvPr/>
        </p:nvSpPr>
        <p:spPr>
          <a:xfrm rot="0" flipH="0" flipV="0">
            <a:off x="0" y="0"/>
            <a:ext cx="12192000" cy="6858000"/>
          </a:xfrm>
          <a:prstGeom prst="rect">
            <a:avLst/>
          </a:prstGeom>
          <a:solidFill>
            <a:srgbClr val="FFFFFF"/>
          </a:solidFill>
          <a:ln/>
        </p:spPr>
        <p:txBody>
          <a:bodyPr/>
          <a:p/>
        </p:txBody>
      </p:sp>
      <p:sp>
        <p:nvSpPr>
          <p:cNvPr id="500"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03 · </a:t>
            </a:r>
            <a:r>
              <a:rPr lang="zh-CN" sz="1050">
                <a:solidFill>
                  <a:srgbClr val="868E96"/>
                </a:solidFill>
                <a:latin typeface="Arial"/>
                <a:ea typeface="Arial"/>
              </a:rPr>
              <a:t>复工准备</a:t>
            </a:r>
            <a:endParaRPr/>
          </a:p>
        </p:txBody>
      </p:sp>
      <p:sp>
        <p:nvSpPr>
          <p:cNvPr id="501"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专项清单③</a:t>
            </a:r>
            <a:r>
              <a:rPr lang="en-US" sz="2400" b="1">
                <a:solidFill>
                  <a:srgbClr val="0B7285"/>
                </a:solidFill>
                <a:latin typeface="Arial"/>
                <a:ea typeface="Arial"/>
              </a:rPr>
              <a:t xml:space="preserve"> </a:t>
            </a:r>
            <a:r>
              <a:rPr lang="zh-CN" sz="2400" b="1">
                <a:solidFill>
                  <a:srgbClr val="0B7285"/>
                </a:solidFill>
                <a:latin typeface="Arial"/>
                <a:ea typeface="Arial"/>
              </a:rPr>
              <a:t>特种设备</a:t>
            </a:r>
            <a:r>
              <a:rPr lang="en-US" sz="2400" b="1">
                <a:solidFill>
                  <a:srgbClr val="0B7285"/>
                </a:solidFill>
                <a:latin typeface="Arial"/>
                <a:ea typeface="Arial"/>
              </a:rPr>
              <a:t xml:space="preserve"> · </a:t>
            </a:r>
            <a:r>
              <a:rPr lang="zh-CN" sz="2400" b="1">
                <a:solidFill>
                  <a:srgbClr val="0B7285"/>
                </a:solidFill>
                <a:latin typeface="Arial"/>
                <a:ea typeface="Arial"/>
              </a:rPr>
              <a:t>电气仪表</a:t>
            </a:r>
            <a:r>
              <a:rPr lang="en-US" sz="2400" b="1">
                <a:solidFill>
                  <a:srgbClr val="0B7285"/>
                </a:solidFill>
                <a:latin typeface="Arial"/>
                <a:ea typeface="Arial"/>
              </a:rPr>
              <a:t xml:space="preserve"> · </a:t>
            </a:r>
            <a:r>
              <a:rPr lang="zh-CN" sz="2400" b="1">
                <a:solidFill>
                  <a:srgbClr val="0B7285"/>
                </a:solidFill>
                <a:latin typeface="Arial"/>
                <a:ea typeface="Arial"/>
              </a:rPr>
              <a:t>消防应急（合并检查表）</a:t>
            </a:r>
            <a:endParaRPr/>
          </a:p>
        </p:txBody>
      </p:sp>
      <p:sp>
        <p:nvSpPr>
          <p:cNvPr id="502" name=""/>
          <p:cNvSpPr/>
          <p:nvPr/>
        </p:nvSpPr>
        <p:spPr>
          <a:xfrm rot="0" flipH="0" flipV="0">
            <a:off x="666750" y="885825"/>
            <a:ext cx="10858500" cy="9525"/>
          </a:xfrm>
          <a:prstGeom prst="rect">
            <a:avLst/>
          </a:prstGeom>
          <a:solidFill>
            <a:srgbClr val="DEE2E6"/>
          </a:solidFill>
          <a:ln/>
        </p:spPr>
        <p:txBody>
          <a:bodyPr/>
          <a:p/>
        </p:txBody>
      </p:sp>
      <p:sp>
        <p:nvSpPr>
          <p:cNvPr id="503" name=""/>
          <p:cNvSpPr/>
          <p:nvPr/>
        </p:nvSpPr>
        <p:spPr>
          <a:xfrm rot="0" flipH="0" flipV="0">
            <a:off x="666750" y="1238250"/>
            <a:ext cx="3505200" cy="4419600"/>
          </a:xfrm>
          <a:prstGeom prst="rect">
            <a:avLst/>
          </a:prstGeom>
          <a:solidFill>
            <a:srgbClr val="F1F3F5"/>
          </a:solidFill>
          <a:ln/>
        </p:spPr>
        <p:txBody>
          <a:bodyPr/>
          <a:p/>
        </p:txBody>
      </p:sp>
      <p:sp>
        <p:nvSpPr>
          <p:cNvPr id="504" name=""/>
          <p:cNvSpPr/>
          <p:nvPr/>
        </p:nvSpPr>
        <p:spPr>
          <a:xfrm rot="0" flipH="0" flipV="0">
            <a:off x="666750" y="1200150"/>
            <a:ext cx="3505200" cy="4457700"/>
          </a:xfrm>
          <a:custGeom>
            <a:pathLst>
              <a:path w="368" h="468">
                <a:moveTo>
                  <a:pt x="0" y="0"/>
                </a:moveTo>
                <a:lnTo>
                  <a:pt x="368" y="0"/>
                </a:lnTo>
                <a:lnTo>
                  <a:pt x="368" y="4"/>
                </a:lnTo>
                <a:lnTo>
                  <a:pt x="0" y="4"/>
                </a:lnTo>
                <a:close/>
              </a:path>
            </a:pathLst>
          </a:custGeom>
          <a:solidFill>
            <a:srgbClr val="0B7285"/>
          </a:solidFill>
          <a:ln/>
        </p:spPr>
        <p:txBody>
          <a:bodyPr/>
          <a:p/>
        </p:txBody>
      </p:sp>
      <p:sp>
        <p:nvSpPr>
          <p:cNvPr id="505" name="" descr="{&quot;isTemplate&quot;:true,&quot;type&quot;:&quot;text&quot;}"/>
          <p:cNvSpPr txBox="1"/>
          <p:nvPr/>
        </p:nvSpPr>
        <p:spPr>
          <a:xfrm rot="0" flipH="0" flipV="0">
            <a:off x="838200" y="1371600"/>
            <a:ext cx="3162300" cy="247650"/>
          </a:xfrm>
          <a:prstGeom prst="rect"/>
        </p:spPr>
        <p:txBody>
          <a:bodyPr wrap="none" lIns="0" tIns="0" rIns="0" bIns="0"/>
          <a:p>
            <a:pPr>
              <a:lnSpc>
                <a:spcPct val="100000"/>
              </a:lnSpc>
            </a:pPr>
            <a:r>
              <a:rPr lang="zh-CN" sz="1575" b="1">
                <a:solidFill>
                  <a:srgbClr val="0B7285"/>
                </a:solidFill>
                <a:latin typeface="Arial"/>
                <a:ea typeface="Arial"/>
              </a:rPr>
              <a:t>特种设备</a:t>
            </a:r>
            <a:endParaRPr/>
          </a:p>
        </p:txBody>
      </p:sp>
      <p:sp>
        <p:nvSpPr>
          <p:cNvPr id="506" name="" descr="{&quot;isTemplate&quot;:true,&quot;type&quot;:&quot;text&quot;}"/>
          <p:cNvSpPr txBox="1"/>
          <p:nvPr/>
        </p:nvSpPr>
        <p:spPr>
          <a:xfrm rot="0" flipH="0" flipV="0">
            <a:off x="838200" y="1695450"/>
            <a:ext cx="3162300" cy="1647825"/>
          </a:xfrm>
          <a:prstGeom prst="rect"/>
        </p:spPr>
        <p:txBody>
          <a:bodyPr wrap="none" lIns="0" tIns="0" rIns="0" bIns="0"/>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压力容器、压力管道检验有效期复核</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安全阀校验标签与铅封完好</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压力表指针回零、量程红线正确</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特种设备作业人员证件复核</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快开门式压力容器联锁完好</a:t>
            </a:r>
            <a:endParaRPr/>
          </a:p>
        </p:txBody>
      </p:sp>
      <p:sp>
        <p:nvSpPr>
          <p:cNvPr id="507" name=""/>
          <p:cNvSpPr/>
          <p:nvPr/>
        </p:nvSpPr>
        <p:spPr>
          <a:xfrm rot="0" flipH="0" flipV="0">
            <a:off x="4343400" y="1238250"/>
            <a:ext cx="3505200" cy="4419600"/>
          </a:xfrm>
          <a:prstGeom prst="rect">
            <a:avLst/>
          </a:prstGeom>
          <a:solidFill>
            <a:srgbClr val="F1F3F5"/>
          </a:solidFill>
          <a:ln/>
        </p:spPr>
        <p:txBody>
          <a:bodyPr/>
          <a:p/>
        </p:txBody>
      </p:sp>
      <p:sp>
        <p:nvSpPr>
          <p:cNvPr id="508" name=""/>
          <p:cNvSpPr/>
          <p:nvPr/>
        </p:nvSpPr>
        <p:spPr>
          <a:xfrm rot="0" flipH="0" flipV="0">
            <a:off x="4343400" y="1200150"/>
            <a:ext cx="3505200" cy="4457700"/>
          </a:xfrm>
          <a:custGeom>
            <a:pathLst>
              <a:path w="368" h="468">
                <a:moveTo>
                  <a:pt x="0" y="0"/>
                </a:moveTo>
                <a:lnTo>
                  <a:pt x="368" y="0"/>
                </a:lnTo>
                <a:lnTo>
                  <a:pt x="368" y="4"/>
                </a:lnTo>
                <a:lnTo>
                  <a:pt x="0" y="4"/>
                </a:lnTo>
                <a:close/>
              </a:path>
            </a:pathLst>
          </a:custGeom>
          <a:solidFill>
            <a:srgbClr val="E8590C"/>
          </a:solidFill>
          <a:ln/>
        </p:spPr>
        <p:txBody>
          <a:bodyPr/>
          <a:p/>
        </p:txBody>
      </p:sp>
      <p:sp>
        <p:nvSpPr>
          <p:cNvPr id="509" name="" descr="{&quot;isTemplate&quot;:true,&quot;type&quot;:&quot;text&quot;}"/>
          <p:cNvSpPr txBox="1"/>
          <p:nvPr/>
        </p:nvSpPr>
        <p:spPr>
          <a:xfrm rot="0" flipH="0" flipV="0">
            <a:off x="4514850" y="1371600"/>
            <a:ext cx="3162300" cy="247650"/>
          </a:xfrm>
          <a:prstGeom prst="rect"/>
        </p:spPr>
        <p:txBody>
          <a:bodyPr wrap="none" lIns="0" tIns="0" rIns="0" bIns="0"/>
          <a:p>
            <a:pPr>
              <a:lnSpc>
                <a:spcPct val="100000"/>
              </a:lnSpc>
            </a:pPr>
            <a:r>
              <a:rPr lang="zh-CN" sz="1575" b="1">
                <a:solidFill>
                  <a:srgbClr val="E8590C"/>
                </a:solidFill>
                <a:latin typeface="Arial"/>
                <a:ea typeface="Arial"/>
              </a:rPr>
              <a:t>电气仪表</a:t>
            </a:r>
            <a:endParaRPr/>
          </a:p>
        </p:txBody>
      </p:sp>
      <p:sp>
        <p:nvSpPr>
          <p:cNvPr id="510" name="" descr="{&quot;isTemplate&quot;:true,&quot;type&quot;:&quot;text&quot;}"/>
          <p:cNvSpPr txBox="1"/>
          <p:nvPr/>
        </p:nvSpPr>
        <p:spPr>
          <a:xfrm rot="0" flipH="0" flipV="0">
            <a:off x="4514850" y="1695450"/>
            <a:ext cx="3162300" cy="1647825"/>
          </a:xfrm>
          <a:prstGeom prst="rect"/>
        </p:spPr>
        <p:txBody>
          <a:bodyPr wrap="none" lIns="0" tIns="0" rIns="0" bIns="0"/>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变配电室绝缘工器具试验合格</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临时用电线路拆除或重新审批</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防爆电气设备完好，无失爆</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接地电阻测试合格并留记录</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双电源切换、应急照明试验正常</a:t>
            </a:r>
            <a:endParaRPr/>
          </a:p>
        </p:txBody>
      </p:sp>
      <p:sp>
        <p:nvSpPr>
          <p:cNvPr id="511" name=""/>
          <p:cNvSpPr/>
          <p:nvPr/>
        </p:nvSpPr>
        <p:spPr>
          <a:xfrm rot="0" flipH="0" flipV="0">
            <a:off x="8020050" y="1238250"/>
            <a:ext cx="3505200" cy="4419600"/>
          </a:xfrm>
          <a:prstGeom prst="rect">
            <a:avLst/>
          </a:prstGeom>
          <a:solidFill>
            <a:srgbClr val="F1F3F5"/>
          </a:solidFill>
          <a:ln/>
        </p:spPr>
        <p:txBody>
          <a:bodyPr/>
          <a:p/>
        </p:txBody>
      </p:sp>
      <p:sp>
        <p:nvSpPr>
          <p:cNvPr id="512" name=""/>
          <p:cNvSpPr/>
          <p:nvPr/>
        </p:nvSpPr>
        <p:spPr>
          <a:xfrm rot="0" flipH="0" flipV="0">
            <a:off x="8020050" y="1200150"/>
            <a:ext cx="3505200" cy="4457700"/>
          </a:xfrm>
          <a:custGeom>
            <a:pathLst>
              <a:path w="368" h="468">
                <a:moveTo>
                  <a:pt x="0" y="0"/>
                </a:moveTo>
                <a:lnTo>
                  <a:pt x="368" y="0"/>
                </a:lnTo>
                <a:lnTo>
                  <a:pt x="368" y="4"/>
                </a:lnTo>
                <a:lnTo>
                  <a:pt x="0" y="4"/>
                </a:lnTo>
                <a:close/>
              </a:path>
            </a:pathLst>
          </a:custGeom>
          <a:solidFill>
            <a:srgbClr val="C92A2A"/>
          </a:solidFill>
          <a:ln/>
        </p:spPr>
        <p:txBody>
          <a:bodyPr/>
          <a:p/>
        </p:txBody>
      </p:sp>
      <p:sp>
        <p:nvSpPr>
          <p:cNvPr id="513" name="" descr="{&quot;isTemplate&quot;:true,&quot;type&quot;:&quot;text&quot;}"/>
          <p:cNvSpPr txBox="1"/>
          <p:nvPr/>
        </p:nvSpPr>
        <p:spPr>
          <a:xfrm rot="0" flipH="0" flipV="0">
            <a:off x="8191500" y="1371600"/>
            <a:ext cx="3162300" cy="247650"/>
          </a:xfrm>
          <a:prstGeom prst="rect"/>
        </p:spPr>
        <p:txBody>
          <a:bodyPr wrap="none" lIns="0" tIns="0" rIns="0" bIns="0"/>
          <a:p>
            <a:pPr>
              <a:lnSpc>
                <a:spcPct val="100000"/>
              </a:lnSpc>
            </a:pPr>
            <a:r>
              <a:rPr lang="zh-CN" sz="1575" b="1">
                <a:solidFill>
                  <a:srgbClr val="C92A2A"/>
                </a:solidFill>
                <a:latin typeface="Arial"/>
                <a:ea typeface="Arial"/>
              </a:rPr>
              <a:t>消防应急</a:t>
            </a:r>
            <a:endParaRPr/>
          </a:p>
        </p:txBody>
      </p:sp>
      <p:sp>
        <p:nvSpPr>
          <p:cNvPr id="514" name="" descr="{&quot;isTemplate&quot;:true,&quot;type&quot;:&quot;text&quot;}"/>
          <p:cNvSpPr txBox="1"/>
          <p:nvPr/>
        </p:nvSpPr>
        <p:spPr>
          <a:xfrm rot="0" flipH="0" flipV="0">
            <a:off x="8191500" y="1695450"/>
            <a:ext cx="3162300" cy="1647825"/>
          </a:xfrm>
          <a:prstGeom prst="rect"/>
        </p:spPr>
        <p:txBody>
          <a:bodyPr wrap="none" lIns="0" tIns="0" rIns="0" bIns="0"/>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灭火器压力正常、消防栓出水试验</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泡沫罐液位、喷淋</a:t>
            </a:r>
            <a:r>
              <a:rPr lang="en-US" sz="1350">
                <a:solidFill>
                  <a:srgbClr val="343A40"/>
                </a:solidFill>
                <a:latin typeface="Arial"/>
                <a:ea typeface="Arial"/>
              </a:rPr>
              <a:t>/</a:t>
            </a:r>
            <a:r>
              <a:rPr lang="zh-CN" sz="1350">
                <a:solidFill>
                  <a:srgbClr val="343A40"/>
                </a:solidFill>
                <a:latin typeface="Arial"/>
                <a:ea typeface="Arial"/>
              </a:rPr>
              <a:t>水幕系统投用</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洗眼器、冲淋装置出水正常（防冻）</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正压式空气呼吸器、防化服点验</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气防柜、急救箱药品在有效期内</a:t>
            </a:r>
            <a:endParaRPr/>
          </a:p>
        </p:txBody>
      </p:sp>
      <p:sp>
        <p:nvSpPr>
          <p:cNvPr id="515" name=""/>
          <p:cNvSpPr/>
          <p:nvPr/>
        </p:nvSpPr>
        <p:spPr>
          <a:xfrm rot="0" flipH="0" flipV="0">
            <a:off x="704850" y="6076950"/>
            <a:ext cx="10858500" cy="457200"/>
          </a:xfrm>
          <a:prstGeom prst="rect">
            <a:avLst/>
          </a:prstGeom>
          <a:solidFill>
            <a:srgbClr val="F1F3F5"/>
          </a:solidFill>
          <a:ln/>
        </p:spPr>
        <p:txBody>
          <a:bodyPr/>
          <a:p/>
        </p:txBody>
      </p:sp>
      <p:sp>
        <p:nvSpPr>
          <p:cNvPr id="516" name=""/>
          <p:cNvSpPr/>
          <p:nvPr/>
        </p:nvSpPr>
        <p:spPr>
          <a:xfrm rot="0" flipH="0" flipV="0">
            <a:off x="666750" y="6076950"/>
            <a:ext cx="10896600" cy="457200"/>
          </a:xfrm>
          <a:custGeom>
            <a:pathLst>
              <a:path w="1144" h="48">
                <a:moveTo>
                  <a:pt x="0" y="0"/>
                </a:moveTo>
                <a:lnTo>
                  <a:pt x="4" y="0"/>
                </a:lnTo>
                <a:lnTo>
                  <a:pt x="4" y="48"/>
                </a:lnTo>
                <a:lnTo>
                  <a:pt x="0" y="48"/>
                </a:lnTo>
                <a:close/>
              </a:path>
            </a:pathLst>
          </a:custGeom>
          <a:solidFill>
            <a:srgbClr val="2B8A3E"/>
          </a:solidFill>
          <a:ln/>
        </p:spPr>
        <p:txBody>
          <a:bodyPr/>
          <a:p/>
        </p:txBody>
      </p:sp>
      <p:sp>
        <p:nvSpPr>
          <p:cNvPr id="517" name="" descr="{&quot;isTemplate&quot;:true,&quot;type&quot;:&quot;text&quot;}"/>
          <p:cNvSpPr txBox="1"/>
          <p:nvPr/>
        </p:nvSpPr>
        <p:spPr>
          <a:xfrm rot="0" flipH="0" flipV="0">
            <a:off x="895350" y="6191250"/>
            <a:ext cx="10439400" cy="228600"/>
          </a:xfrm>
          <a:prstGeom prst="rect"/>
        </p:spPr>
        <p:txBody>
          <a:bodyPr wrap="none" lIns="0" tIns="0" rIns="0" bIns="0"/>
          <a:p>
            <a:pPr>
              <a:lnSpc>
                <a:spcPct val="100000"/>
              </a:lnSpc>
            </a:pPr>
            <a:r>
              <a:rPr lang="zh-CN" sz="1500" b="1">
                <a:solidFill>
                  <a:srgbClr val="2B8A3E"/>
                </a:solidFill>
                <a:latin typeface="Arial"/>
                <a:ea typeface="Arial"/>
              </a:rPr>
              <a:t>提示：</a:t>
            </a:r>
            <a:r>
              <a:rPr lang="zh-CN" sz="1500">
                <a:solidFill>
                  <a:srgbClr val="343A40"/>
                </a:solidFill>
                <a:latin typeface="Arial"/>
                <a:ea typeface="Arial"/>
              </a:rPr>
              <a:t>洗眼器、冲淋装置是化学灼伤的</a:t>
            </a:r>
            <a:r>
              <a:rPr lang="en-US" sz="1500">
                <a:solidFill>
                  <a:srgbClr val="343A40"/>
                </a:solidFill>
                <a:latin typeface="Arial"/>
                <a:ea typeface="Arial"/>
              </a:rPr>
              <a:t>"</a:t>
            </a:r>
            <a:r>
              <a:rPr lang="zh-CN" sz="1500">
                <a:solidFill>
                  <a:srgbClr val="343A40"/>
                </a:solidFill>
                <a:latin typeface="Arial"/>
                <a:ea typeface="Arial"/>
              </a:rPr>
              <a:t>第一抢救者</a:t>
            </a:r>
            <a:r>
              <a:rPr lang="en-US" sz="1500">
                <a:solidFill>
                  <a:srgbClr val="343A40"/>
                </a:solidFill>
                <a:latin typeface="Arial"/>
                <a:ea typeface="Arial"/>
              </a:rPr>
              <a:t>"——10</a:t>
            </a:r>
            <a:r>
              <a:rPr lang="zh-CN" sz="1500">
                <a:solidFill>
                  <a:srgbClr val="343A40"/>
                </a:solidFill>
                <a:latin typeface="Arial"/>
                <a:ea typeface="Arial"/>
              </a:rPr>
              <a:t>月气温下降，务必先放空防冻再试水。</a:t>
            </a:r>
            <a:endParaRPr/>
          </a:p>
        </p:txBody>
      </p:sp>
      <p:sp>
        <p:nvSpPr>
          <p:cNvPr id="518"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28 / 55</a:t>
            </a:r>
            <a:endParaRPr/>
          </a:p>
        </p:txBody>
      </p:sp>
    </p:spTree>
  </p:cSld>
</p:sld>
</file>

<file path=ppt/slides/slide29.xml><?xml version="1.0" encoding="utf-8"?>
<p:sld xmlns:p="http://schemas.openxmlformats.org/presentationml/2006/main" xmlns:a="http://schemas.openxmlformats.org/drawingml/2006/main">
  <p:cSld>
    <p:spTree>
      <p:nvGrpSpPr>
        <p:cNvPr id="519" name="" descr="&lt;Slide style={{ width: 1280, height: 720, background: '#FFFFFF', padding: 0, fontFamily: 'Arial, &quot;Microsoft YaHei&quot;, &quot;PingFang SC&quot;, sans-serif', position: 'relative' }}&gt;&#10;    &lt;Text style={{ position: 'absolute', top: 16, right: 70, fontSize: 14, color: '#868E96' }}&gt;03 · 复工准备&lt;/Text&gt;&#10;    &lt;Box style={{ position: 'absolute', top: 44, left: 70, right: 70 }}&gt;&#10;        &lt;Text style={{ fontSize: 32, fontWeight: 'bold', color: '#0B7285' }}&gt;停用设备重启：空载试运行是铁规矩&lt;/Text&gt;&#10;        &lt;Box style={{ width: '100%', height: 1, background: '#DEE2E6', marginTop: 10 }} /&gt;&#10;    &lt;/Box&gt;&#10;    &lt;Box style={{ position: 'absolute', top: 126, left: 70, right: 70, bottom: 130, flexDirection: 'column', gap: 12 }}&gt;&#10;        {[&#10;            ['停用一周以上', '重启前必须盘车检查润滑、手动盘动灵活无卡涩，空载试运行≥10分钟：听声音、看振动、测电流、查温升。'],&#10;            ['停用一个月以上', '电机绝缘电阻测量（低压≥0.5MΩ），润滑脂补充/更换，联轴器对中复查，空载试运后带负荷试运行确认。'],&#10;            ['长期封存装置复产', '相当于一次小型开车：编制复产方案，工艺、设备、仪表、电气四专业联合确认，主要负责人批准后按开车程序执行。'],&#10;        ].map((it) =&gt; (&#10;            &lt;Box key={it[0]} style={{ flex: 1, background: '#F1F3F5', borderLeft: '4px solid #E8590C', padding: '8px 18px', flexDirection: 'column', justifyContent: 'center' }}&gt;&#10;                &lt;Text style={{ fontSize: 21, fontWeight: 'bold', color: '#E8590C' }}&gt;{it[0]}&lt;/Text&gt;&#10;                &lt;Text style={{ fontSize: 19, color: '#343A40', lineHeight: 1.5, marginTop: 4 }}&gt;{it[1]}&lt;/Text&gt;&#10;            &lt;/Box&gt;&#10;        ))}&#10;    &lt;/Box&gt;&#10;    &lt;Box style={{ position: 'absolute', left: 70, right: 70, bottom: 34, background: '#0B7285', padding: '12px 20px' }}&gt;&#10;        &lt;Text style={{ fontSize: 20, color: '#FFFFFF', fontWeight: 'bold' }}&gt;一句话记住：停用设备&quot;先空转、后负荷；先单机、后联动；先冷态、后热态&quot;。&lt;/Text&gt;&#10;    &lt;/Box&gt;&#10;    &lt;Text style={{ position: 'absolute', right: 70, bottom: 24, fontSize: 14, color: '#868E96' }}&gt;29 / 55&lt;/Text&gt;&#10;&lt;/Slide&gt;&#10;"/>
        <p:cNvGrpSpPr/>
        <p:nvPr/>
      </p:nvGrpSpPr>
      <p:grpSpPr>
        <a:xfrm>
          <a:off x="0" y="0"/>
          <a:ext cx="0" cy="0"/>
          <a:chOff x="0" y="0"/>
          <a:chExt cx="0" cy="0"/>
        </a:xfrm>
      </p:grpSpPr>
      <p:sp>
        <p:nvSpPr>
          <p:cNvPr id="520" name=""/>
          <p:cNvSpPr/>
          <p:nvPr/>
        </p:nvSpPr>
        <p:spPr>
          <a:xfrm rot="0" flipH="0" flipV="0">
            <a:off x="0" y="0"/>
            <a:ext cx="12192000" cy="6858000"/>
          </a:xfrm>
          <a:prstGeom prst="rect">
            <a:avLst/>
          </a:prstGeom>
          <a:solidFill>
            <a:srgbClr val="FFFFFF"/>
          </a:solidFill>
          <a:ln/>
        </p:spPr>
        <p:txBody>
          <a:bodyPr/>
          <a:p/>
        </p:txBody>
      </p:sp>
      <p:sp>
        <p:nvSpPr>
          <p:cNvPr id="521"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03 · </a:t>
            </a:r>
            <a:r>
              <a:rPr lang="zh-CN" sz="1050">
                <a:solidFill>
                  <a:srgbClr val="868E96"/>
                </a:solidFill>
                <a:latin typeface="Arial"/>
                <a:ea typeface="Arial"/>
              </a:rPr>
              <a:t>复工准备</a:t>
            </a:r>
            <a:endParaRPr/>
          </a:p>
        </p:txBody>
      </p:sp>
      <p:sp>
        <p:nvSpPr>
          <p:cNvPr id="522"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停用设备重启：空载试运行是铁规矩</a:t>
            </a:r>
            <a:endParaRPr/>
          </a:p>
        </p:txBody>
      </p:sp>
      <p:sp>
        <p:nvSpPr>
          <p:cNvPr id="523" name=""/>
          <p:cNvSpPr/>
          <p:nvPr/>
        </p:nvSpPr>
        <p:spPr>
          <a:xfrm rot="0" flipH="0" flipV="0">
            <a:off x="666750" y="885825"/>
            <a:ext cx="10858500" cy="9525"/>
          </a:xfrm>
          <a:prstGeom prst="rect">
            <a:avLst/>
          </a:prstGeom>
          <a:solidFill>
            <a:srgbClr val="DEE2E6"/>
          </a:solidFill>
          <a:ln/>
        </p:spPr>
        <p:txBody>
          <a:bodyPr/>
          <a:p/>
        </p:txBody>
      </p:sp>
      <p:sp>
        <p:nvSpPr>
          <p:cNvPr id="524" name=""/>
          <p:cNvSpPr/>
          <p:nvPr/>
        </p:nvSpPr>
        <p:spPr>
          <a:xfrm rot="0" flipH="0" flipV="0">
            <a:off x="704850" y="1200150"/>
            <a:ext cx="10858500" cy="1400175"/>
          </a:xfrm>
          <a:prstGeom prst="rect">
            <a:avLst/>
          </a:prstGeom>
          <a:solidFill>
            <a:srgbClr val="F1F3F5"/>
          </a:solidFill>
          <a:ln/>
        </p:spPr>
        <p:txBody>
          <a:bodyPr/>
          <a:p/>
        </p:txBody>
      </p:sp>
      <p:sp>
        <p:nvSpPr>
          <p:cNvPr id="525" name=""/>
          <p:cNvSpPr/>
          <p:nvPr/>
        </p:nvSpPr>
        <p:spPr>
          <a:xfrm rot="0" flipH="0" flipV="0">
            <a:off x="666750" y="1200150"/>
            <a:ext cx="10896600" cy="1400175"/>
          </a:xfrm>
          <a:custGeom>
            <a:pathLst>
              <a:path w="1144" h="147">
                <a:moveTo>
                  <a:pt x="0" y="0"/>
                </a:moveTo>
                <a:lnTo>
                  <a:pt x="4" y="0"/>
                </a:lnTo>
                <a:lnTo>
                  <a:pt x="4" y="147"/>
                </a:lnTo>
                <a:lnTo>
                  <a:pt x="0" y="147"/>
                </a:lnTo>
                <a:close/>
              </a:path>
            </a:pathLst>
          </a:custGeom>
          <a:solidFill>
            <a:srgbClr val="E8590C"/>
          </a:solidFill>
          <a:ln/>
        </p:spPr>
        <p:txBody>
          <a:bodyPr/>
          <a:p/>
        </p:txBody>
      </p:sp>
      <p:sp>
        <p:nvSpPr>
          <p:cNvPr id="526" name="" descr="{&quot;isTemplate&quot;:true,&quot;type&quot;:&quot;text&quot;}"/>
          <p:cNvSpPr txBox="1"/>
          <p:nvPr/>
        </p:nvSpPr>
        <p:spPr>
          <a:xfrm rot="0" flipH="0" flipV="0">
            <a:off x="876300" y="1590675"/>
            <a:ext cx="10477500" cy="247650"/>
          </a:xfrm>
          <a:prstGeom prst="rect"/>
        </p:spPr>
        <p:txBody>
          <a:bodyPr wrap="none" lIns="0" tIns="0" rIns="0" bIns="0"/>
          <a:p>
            <a:pPr>
              <a:lnSpc>
                <a:spcPct val="100000"/>
              </a:lnSpc>
            </a:pPr>
            <a:r>
              <a:rPr lang="zh-CN" sz="1575" b="1">
                <a:solidFill>
                  <a:srgbClr val="E8590C"/>
                </a:solidFill>
                <a:latin typeface="Arial"/>
                <a:ea typeface="Arial"/>
              </a:rPr>
              <a:t>停用一周以上</a:t>
            </a:r>
            <a:endParaRPr/>
          </a:p>
        </p:txBody>
      </p:sp>
      <p:sp>
        <p:nvSpPr>
          <p:cNvPr id="527" name="" descr="{&quot;isTemplate&quot;:true,&quot;type&quot;:&quot;text&quot;}"/>
          <p:cNvSpPr txBox="1"/>
          <p:nvPr/>
        </p:nvSpPr>
        <p:spPr>
          <a:xfrm rot="0" flipH="0" flipV="0">
            <a:off x="876300" y="1876425"/>
            <a:ext cx="10477500" cy="333375"/>
          </a:xfrm>
          <a:prstGeom prst="rect"/>
        </p:spPr>
        <p:txBody>
          <a:bodyPr wrap="none" lIns="0" tIns="0" rIns="0" bIns="0"/>
          <a:p>
            <a:pPr>
              <a:lnSpc>
                <a:spcPct val="150000"/>
              </a:lnSpc>
            </a:pPr>
            <a:r>
              <a:rPr lang="zh-CN" sz="1425">
                <a:solidFill>
                  <a:srgbClr val="343A40"/>
                </a:solidFill>
                <a:latin typeface="Arial"/>
                <a:ea typeface="Arial"/>
              </a:rPr>
              <a:t>重启前必须盘车检查润滑、手动盘动灵活无卡涩，空载试运行≥</a:t>
            </a:r>
            <a:r>
              <a:rPr lang="en-US" sz="1425">
                <a:solidFill>
                  <a:srgbClr val="343A40"/>
                </a:solidFill>
                <a:latin typeface="Arial"/>
                <a:ea typeface="Arial"/>
              </a:rPr>
              <a:t>10</a:t>
            </a:r>
            <a:r>
              <a:rPr lang="zh-CN" sz="1425">
                <a:solidFill>
                  <a:srgbClr val="343A40"/>
                </a:solidFill>
                <a:latin typeface="Arial"/>
                <a:ea typeface="Arial"/>
              </a:rPr>
              <a:t>分钟：听声音、看振动、测电流、查温升。</a:t>
            </a:r>
            <a:endParaRPr/>
          </a:p>
        </p:txBody>
      </p:sp>
      <p:sp>
        <p:nvSpPr>
          <p:cNvPr id="528" name=""/>
          <p:cNvSpPr/>
          <p:nvPr/>
        </p:nvSpPr>
        <p:spPr>
          <a:xfrm rot="0" flipH="0" flipV="0">
            <a:off x="704850" y="2714625"/>
            <a:ext cx="10858500" cy="1390650"/>
          </a:xfrm>
          <a:prstGeom prst="rect">
            <a:avLst/>
          </a:prstGeom>
          <a:solidFill>
            <a:srgbClr val="F1F3F5"/>
          </a:solidFill>
          <a:ln/>
        </p:spPr>
        <p:txBody>
          <a:bodyPr/>
          <a:p/>
        </p:txBody>
      </p:sp>
      <p:sp>
        <p:nvSpPr>
          <p:cNvPr id="529" name=""/>
          <p:cNvSpPr/>
          <p:nvPr/>
        </p:nvSpPr>
        <p:spPr>
          <a:xfrm rot="0" flipH="0" flipV="0">
            <a:off x="666750" y="2714625"/>
            <a:ext cx="10896600" cy="1390650"/>
          </a:xfrm>
          <a:custGeom>
            <a:pathLst>
              <a:path w="1144" h="146">
                <a:moveTo>
                  <a:pt x="0" y="0"/>
                </a:moveTo>
                <a:lnTo>
                  <a:pt x="4" y="0"/>
                </a:lnTo>
                <a:lnTo>
                  <a:pt x="4" y="146"/>
                </a:lnTo>
                <a:lnTo>
                  <a:pt x="0" y="146"/>
                </a:lnTo>
                <a:close/>
              </a:path>
            </a:pathLst>
          </a:custGeom>
          <a:solidFill>
            <a:srgbClr val="E8590C"/>
          </a:solidFill>
          <a:ln/>
        </p:spPr>
        <p:txBody>
          <a:bodyPr/>
          <a:p/>
        </p:txBody>
      </p:sp>
      <p:sp>
        <p:nvSpPr>
          <p:cNvPr id="530" name="" descr="{&quot;isTemplate&quot;:true,&quot;type&quot;:&quot;text&quot;}"/>
          <p:cNvSpPr txBox="1"/>
          <p:nvPr/>
        </p:nvSpPr>
        <p:spPr>
          <a:xfrm rot="0" flipH="0" flipV="0">
            <a:off x="876300" y="3105150"/>
            <a:ext cx="10477500" cy="247650"/>
          </a:xfrm>
          <a:prstGeom prst="rect"/>
        </p:spPr>
        <p:txBody>
          <a:bodyPr wrap="none" lIns="0" tIns="0" rIns="0" bIns="0"/>
          <a:p>
            <a:pPr>
              <a:lnSpc>
                <a:spcPct val="100000"/>
              </a:lnSpc>
            </a:pPr>
            <a:r>
              <a:rPr lang="zh-CN" sz="1575" b="1">
                <a:solidFill>
                  <a:srgbClr val="E8590C"/>
                </a:solidFill>
                <a:latin typeface="Arial"/>
                <a:ea typeface="Arial"/>
              </a:rPr>
              <a:t>停用一个月以上</a:t>
            </a:r>
            <a:endParaRPr/>
          </a:p>
        </p:txBody>
      </p:sp>
      <p:sp>
        <p:nvSpPr>
          <p:cNvPr id="531" name="" descr="{&quot;isTemplate&quot;:true,&quot;type&quot;:&quot;text&quot;}"/>
          <p:cNvSpPr txBox="1"/>
          <p:nvPr/>
        </p:nvSpPr>
        <p:spPr>
          <a:xfrm rot="0" flipH="0" flipV="0">
            <a:off x="876300" y="3390900"/>
            <a:ext cx="10477500" cy="333375"/>
          </a:xfrm>
          <a:prstGeom prst="rect"/>
        </p:spPr>
        <p:txBody>
          <a:bodyPr wrap="none" lIns="0" tIns="0" rIns="0" bIns="0"/>
          <a:p>
            <a:pPr>
              <a:lnSpc>
                <a:spcPct val="150000"/>
              </a:lnSpc>
            </a:pPr>
            <a:r>
              <a:rPr lang="zh-CN" sz="1425">
                <a:solidFill>
                  <a:srgbClr val="343A40"/>
                </a:solidFill>
                <a:latin typeface="Arial"/>
                <a:ea typeface="Arial"/>
              </a:rPr>
              <a:t>电机绝缘电阻测量（低压≥</a:t>
            </a:r>
            <a:r>
              <a:rPr lang="en-US" sz="1425">
                <a:solidFill>
                  <a:srgbClr val="343A40"/>
                </a:solidFill>
                <a:latin typeface="Arial"/>
                <a:ea typeface="Arial"/>
              </a:rPr>
              <a:t>0.5MΩ</a:t>
            </a:r>
            <a:r>
              <a:rPr lang="zh-CN" sz="1425">
                <a:solidFill>
                  <a:srgbClr val="343A40"/>
                </a:solidFill>
                <a:latin typeface="Arial"/>
                <a:ea typeface="Arial"/>
              </a:rPr>
              <a:t>），润滑脂补充</a:t>
            </a:r>
            <a:r>
              <a:rPr lang="en-US" sz="1425">
                <a:solidFill>
                  <a:srgbClr val="343A40"/>
                </a:solidFill>
                <a:latin typeface="Arial"/>
                <a:ea typeface="Arial"/>
              </a:rPr>
              <a:t>/</a:t>
            </a:r>
            <a:r>
              <a:rPr lang="zh-CN" sz="1425">
                <a:solidFill>
                  <a:srgbClr val="343A40"/>
                </a:solidFill>
                <a:latin typeface="Arial"/>
                <a:ea typeface="Arial"/>
              </a:rPr>
              <a:t>更换，联轴器对中复查，空载试运后带负荷试运行确认。</a:t>
            </a:r>
            <a:endParaRPr/>
          </a:p>
        </p:txBody>
      </p:sp>
      <p:sp>
        <p:nvSpPr>
          <p:cNvPr id="532" name=""/>
          <p:cNvSpPr/>
          <p:nvPr/>
        </p:nvSpPr>
        <p:spPr>
          <a:xfrm rot="0" flipH="0" flipV="0">
            <a:off x="704850" y="4219575"/>
            <a:ext cx="10858500" cy="1400175"/>
          </a:xfrm>
          <a:prstGeom prst="rect">
            <a:avLst/>
          </a:prstGeom>
          <a:solidFill>
            <a:srgbClr val="F1F3F5"/>
          </a:solidFill>
          <a:ln/>
        </p:spPr>
        <p:txBody>
          <a:bodyPr/>
          <a:p/>
        </p:txBody>
      </p:sp>
      <p:sp>
        <p:nvSpPr>
          <p:cNvPr id="533" name=""/>
          <p:cNvSpPr/>
          <p:nvPr/>
        </p:nvSpPr>
        <p:spPr>
          <a:xfrm rot="0" flipH="0" flipV="0">
            <a:off x="666750" y="4219575"/>
            <a:ext cx="10896600" cy="1400175"/>
          </a:xfrm>
          <a:custGeom>
            <a:pathLst>
              <a:path w="1144" h="147">
                <a:moveTo>
                  <a:pt x="0" y="0"/>
                </a:moveTo>
                <a:lnTo>
                  <a:pt x="4" y="0"/>
                </a:lnTo>
                <a:lnTo>
                  <a:pt x="4" y="147"/>
                </a:lnTo>
                <a:lnTo>
                  <a:pt x="0" y="147"/>
                </a:lnTo>
                <a:close/>
              </a:path>
            </a:pathLst>
          </a:custGeom>
          <a:solidFill>
            <a:srgbClr val="E8590C"/>
          </a:solidFill>
          <a:ln/>
        </p:spPr>
        <p:txBody>
          <a:bodyPr/>
          <a:p/>
        </p:txBody>
      </p:sp>
      <p:sp>
        <p:nvSpPr>
          <p:cNvPr id="534" name="" descr="{&quot;isTemplate&quot;:true,&quot;type&quot;:&quot;text&quot;}"/>
          <p:cNvSpPr txBox="1"/>
          <p:nvPr/>
        </p:nvSpPr>
        <p:spPr>
          <a:xfrm rot="0" flipH="0" flipV="0">
            <a:off x="876300" y="4610100"/>
            <a:ext cx="10477500" cy="247650"/>
          </a:xfrm>
          <a:prstGeom prst="rect"/>
        </p:spPr>
        <p:txBody>
          <a:bodyPr wrap="none" lIns="0" tIns="0" rIns="0" bIns="0"/>
          <a:p>
            <a:pPr>
              <a:lnSpc>
                <a:spcPct val="100000"/>
              </a:lnSpc>
            </a:pPr>
            <a:r>
              <a:rPr lang="zh-CN" sz="1575" b="1">
                <a:solidFill>
                  <a:srgbClr val="E8590C"/>
                </a:solidFill>
                <a:latin typeface="Arial"/>
                <a:ea typeface="Arial"/>
              </a:rPr>
              <a:t>长期封存装置复产</a:t>
            </a:r>
            <a:endParaRPr/>
          </a:p>
        </p:txBody>
      </p:sp>
      <p:sp>
        <p:nvSpPr>
          <p:cNvPr id="535" name="" descr="{&quot;isTemplate&quot;:true,&quot;type&quot;:&quot;text&quot;}"/>
          <p:cNvSpPr txBox="1"/>
          <p:nvPr/>
        </p:nvSpPr>
        <p:spPr>
          <a:xfrm rot="0" flipH="0" flipV="0">
            <a:off x="876300" y="4895850"/>
            <a:ext cx="10477500" cy="333375"/>
          </a:xfrm>
          <a:prstGeom prst="rect"/>
        </p:spPr>
        <p:txBody>
          <a:bodyPr wrap="none" lIns="0" tIns="0" rIns="0" bIns="0"/>
          <a:p>
            <a:pPr>
              <a:lnSpc>
                <a:spcPct val="150000"/>
              </a:lnSpc>
            </a:pPr>
            <a:r>
              <a:rPr lang="zh-CN" sz="1425">
                <a:solidFill>
                  <a:srgbClr val="343A40"/>
                </a:solidFill>
                <a:latin typeface="Arial"/>
                <a:ea typeface="Arial"/>
              </a:rPr>
              <a:t>相当于一次小型开车：编制复产方案，工艺、设备、仪表、电气四专业联合确认，主要负责人批准后按开车程序执行。</a:t>
            </a:r>
            <a:endParaRPr/>
          </a:p>
        </p:txBody>
      </p:sp>
      <p:sp>
        <p:nvSpPr>
          <p:cNvPr id="536" name=""/>
          <p:cNvSpPr/>
          <p:nvPr/>
        </p:nvSpPr>
        <p:spPr>
          <a:xfrm rot="0" flipH="0" flipV="0">
            <a:off x="666750" y="6076950"/>
            <a:ext cx="10858500" cy="457200"/>
          </a:xfrm>
          <a:prstGeom prst="rect">
            <a:avLst/>
          </a:prstGeom>
          <a:solidFill>
            <a:srgbClr val="0B7285"/>
          </a:solidFill>
          <a:ln/>
        </p:spPr>
        <p:txBody>
          <a:bodyPr/>
          <a:p/>
        </p:txBody>
      </p:sp>
      <p:sp>
        <p:nvSpPr>
          <p:cNvPr id="537" name="" descr="{&quot;isTemplate&quot;:true,&quot;type&quot;:&quot;text&quot;}"/>
          <p:cNvSpPr txBox="1"/>
          <p:nvPr/>
        </p:nvSpPr>
        <p:spPr>
          <a:xfrm rot="0" flipH="0" flipV="0">
            <a:off x="857250" y="6191250"/>
            <a:ext cx="10477500" cy="228600"/>
          </a:xfrm>
          <a:prstGeom prst="rect"/>
        </p:spPr>
        <p:txBody>
          <a:bodyPr wrap="none" lIns="0" tIns="0" rIns="0" bIns="0"/>
          <a:p>
            <a:pPr>
              <a:lnSpc>
                <a:spcPct val="100000"/>
              </a:lnSpc>
            </a:pPr>
            <a:r>
              <a:rPr lang="zh-CN" sz="1500" b="1">
                <a:solidFill>
                  <a:srgbClr val="FFFFFF"/>
                </a:solidFill>
                <a:latin typeface="Arial"/>
                <a:ea typeface="Arial"/>
              </a:rPr>
              <a:t>一句话记住：停用设备</a:t>
            </a:r>
            <a:r>
              <a:rPr lang="en-US" sz="1500" b="1">
                <a:solidFill>
                  <a:srgbClr val="FFFFFF"/>
                </a:solidFill>
                <a:latin typeface="Arial"/>
                <a:ea typeface="Arial"/>
              </a:rPr>
              <a:t>"</a:t>
            </a:r>
            <a:r>
              <a:rPr lang="zh-CN" sz="1500" b="1">
                <a:solidFill>
                  <a:srgbClr val="FFFFFF"/>
                </a:solidFill>
                <a:latin typeface="Arial"/>
                <a:ea typeface="Arial"/>
              </a:rPr>
              <a:t>先空转、后负荷；先单机、后联动；先冷态、后热态</a:t>
            </a:r>
            <a:r>
              <a:rPr lang="en-US" sz="1500" b="1">
                <a:solidFill>
                  <a:srgbClr val="FFFFFF"/>
                </a:solidFill>
                <a:latin typeface="Arial"/>
                <a:ea typeface="Arial"/>
              </a:rPr>
              <a:t>"</a:t>
            </a:r>
            <a:r>
              <a:rPr lang="zh-CN" sz="1500" b="1">
                <a:solidFill>
                  <a:srgbClr val="FFFFFF"/>
                </a:solidFill>
                <a:latin typeface="Arial"/>
                <a:ea typeface="Arial"/>
              </a:rPr>
              <a:t>。</a:t>
            </a:r>
            <a:endParaRPr/>
          </a:p>
        </p:txBody>
      </p:sp>
      <p:sp>
        <p:nvSpPr>
          <p:cNvPr id="538"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29 / 55</a:t>
            </a:r>
            <a:endParaRPr/>
          </a:p>
        </p:txBody>
      </p:sp>
    </p:spTree>
  </p:cSld>
</p:sld>
</file>

<file path=ppt/slides/slide30.xml><?xml version="1.0" encoding="utf-8"?>
<p:sld xmlns:p="http://schemas.openxmlformats.org/presentationml/2006/main" xmlns:a="http://schemas.openxmlformats.org/drawingml/2006/main">
  <p:cSld>
    <p:spTree>
      <p:nvGrpSpPr>
        <p:cNvPr id="549" name="" descr="&lt;Slide style={{ width: 1280, height: 720, background: '#0B7285', padding: 0, fontFamily: 'Arial, &quot;Microsoft YaHei&quot;, &quot;PingFang SC&quot;, sans-serif', position: 'relative' }}&gt;&#10;    &lt;Box style={{ position: 'absolute', top: 0, left: 0, right: 0, height: 10, background: '#E8590C' }} /&gt;&#10;    &lt;Text style={{ position: 'absolute', top: 60, left: 80, fontSize: 150, fontWeight: 'bold', color: '#FFA94D', lineHeight: 1 }}&gt;04&lt;/Text&gt;&#10;    &lt;Box style={{ position: 'absolute', top: 250, left: 84, right: 84 }}&gt;&#10;        &lt;Text style={{ fontSize: 52, fontWeight: 'bold', color: '#FFFFFF' }}&gt;高风险作业管控&lt;/Text&gt;&#10;        &lt;Text style={{ fontSize: 24, color: '#CFE8EE', marginTop: 18, lineHeight: 1.6 }}&gt;化工检修的四大夺命作业：动火、受限空间、盲板抽堵、高处——&lt;/Text&gt;&#10;        &lt;Text style={{ fontSize: 24, color: '#CFE8EE', lineHeight: 1.6 }}&gt;节后复工检维修集中，正是这些作业最密集的时候。&lt;/Text&gt;&#10;    &lt;/Box&gt;&#10;    &lt;Box style={{ position: 'absolute', left: 84, right: 84, bottom: 70, background: '#FFFFFF', padding: '14px 22px' }}&gt;&#10;        &lt;Text style={{ fontSize: 21, color: '#0B7285', fontWeight: 'bold' }}&gt;本章内容：动火&quot;五到位&quot; · 受限空间&quot;七必须&quot; · 盲板抽堵 · 承包商管理 · 反应失控与静电 · 科学施救&lt;/Text&gt;&#10;    &lt;/Box&gt;&#10;    &lt;Text style={{ position: 'absolute', right: 70, bottom: 26, fontSize: 14, color: '#CFE8EE' }}&gt;30 / 55&lt;/Text&gt;&#10;&lt;/Slide&gt;&#10;"/>
        <p:cNvGrpSpPr/>
        <p:nvPr/>
      </p:nvGrpSpPr>
      <p:grpSpPr>
        <a:xfrm>
          <a:off x="0" y="0"/>
          <a:ext cx="0" cy="0"/>
          <a:chOff x="0" y="0"/>
          <a:chExt cx="0" cy="0"/>
        </a:xfrm>
      </p:grpSpPr>
      <p:sp>
        <p:nvSpPr>
          <p:cNvPr id="550" name=""/>
          <p:cNvSpPr/>
          <p:nvPr/>
        </p:nvSpPr>
        <p:spPr>
          <a:xfrm rot="0" flipH="0" flipV="0">
            <a:off x="0" y="0"/>
            <a:ext cx="12192000" cy="6858000"/>
          </a:xfrm>
          <a:prstGeom prst="rect">
            <a:avLst/>
          </a:prstGeom>
          <a:solidFill>
            <a:srgbClr val="0B7285"/>
          </a:solidFill>
          <a:ln/>
        </p:spPr>
        <p:txBody>
          <a:bodyPr/>
          <a:p/>
        </p:txBody>
      </p:sp>
      <p:sp>
        <p:nvSpPr>
          <p:cNvPr id="551" name=""/>
          <p:cNvSpPr/>
          <p:nvPr/>
        </p:nvSpPr>
        <p:spPr>
          <a:xfrm rot="0" flipH="0" flipV="0">
            <a:off x="0" y="0"/>
            <a:ext cx="12192000" cy="95250"/>
          </a:xfrm>
          <a:prstGeom prst="rect">
            <a:avLst/>
          </a:prstGeom>
          <a:solidFill>
            <a:srgbClr val="E8590C"/>
          </a:solidFill>
          <a:ln/>
        </p:spPr>
        <p:txBody>
          <a:bodyPr/>
          <a:p/>
        </p:txBody>
      </p:sp>
      <p:sp>
        <p:nvSpPr>
          <p:cNvPr id="552" name="" descr="{&quot;isTemplate&quot;:true,&quot;type&quot;:&quot;text&quot;}"/>
          <p:cNvSpPr txBox="1"/>
          <p:nvPr/>
        </p:nvSpPr>
        <p:spPr>
          <a:xfrm rot="0" flipH="0" flipV="0">
            <a:off x="762000" y="571500"/>
            <a:ext cx="1590675" cy="1714500"/>
          </a:xfrm>
          <a:prstGeom prst="rect"/>
        </p:spPr>
        <p:txBody>
          <a:bodyPr wrap="none" lIns="0" tIns="0" rIns="0" bIns="0"/>
          <a:p>
            <a:pPr>
              <a:lnSpc>
                <a:spcPct val="100000"/>
              </a:lnSpc>
            </a:pPr>
            <a:r>
              <a:rPr lang="en-US" sz="11250" b="1">
                <a:solidFill>
                  <a:srgbClr val="FFA94D"/>
                </a:solidFill>
                <a:latin typeface="Arial"/>
                <a:ea typeface="Arial"/>
              </a:rPr>
              <a:t>04</a:t>
            </a:r>
            <a:endParaRPr/>
          </a:p>
        </p:txBody>
      </p:sp>
      <p:sp>
        <p:nvSpPr>
          <p:cNvPr id="553" name="" descr="{&quot;isTemplate&quot;:true,&quot;type&quot;:&quot;text&quot;}"/>
          <p:cNvSpPr txBox="1"/>
          <p:nvPr/>
        </p:nvSpPr>
        <p:spPr>
          <a:xfrm rot="0" flipH="0" flipV="0">
            <a:off x="800100" y="2381250"/>
            <a:ext cx="10591800" cy="600075"/>
          </a:xfrm>
          <a:prstGeom prst="rect"/>
        </p:spPr>
        <p:txBody>
          <a:bodyPr wrap="none" lIns="0" tIns="0" rIns="0" bIns="0"/>
          <a:p>
            <a:pPr>
              <a:lnSpc>
                <a:spcPct val="100000"/>
              </a:lnSpc>
            </a:pPr>
            <a:r>
              <a:rPr lang="zh-CN" sz="3900" b="1">
                <a:solidFill>
                  <a:srgbClr val="FFFFFF"/>
                </a:solidFill>
                <a:latin typeface="Arial"/>
                <a:ea typeface="Arial"/>
              </a:rPr>
              <a:t>高风险作业管控</a:t>
            </a:r>
            <a:endParaRPr/>
          </a:p>
        </p:txBody>
      </p:sp>
      <p:sp>
        <p:nvSpPr>
          <p:cNvPr id="554" name="" descr="{&quot;isTemplate&quot;:true,&quot;type&quot;:&quot;text&quot;}"/>
          <p:cNvSpPr txBox="1"/>
          <p:nvPr/>
        </p:nvSpPr>
        <p:spPr>
          <a:xfrm rot="0" flipH="0" flipV="0">
            <a:off x="800100" y="3152775"/>
            <a:ext cx="10591800" cy="447675"/>
          </a:xfrm>
          <a:prstGeom prst="rect"/>
        </p:spPr>
        <p:txBody>
          <a:bodyPr wrap="none" lIns="0" tIns="0" rIns="0" bIns="0"/>
          <a:p>
            <a:pPr>
              <a:lnSpc>
                <a:spcPct val="160000"/>
              </a:lnSpc>
            </a:pPr>
            <a:r>
              <a:rPr lang="zh-CN" sz="1800">
                <a:solidFill>
                  <a:srgbClr val="CFE8EE"/>
                </a:solidFill>
                <a:latin typeface="Arial"/>
                <a:ea typeface="Arial"/>
              </a:rPr>
              <a:t>化工检修的四大夺命作业：动火、受限空间、盲板抽堵、高处——</a:t>
            </a:r>
            <a:endParaRPr/>
          </a:p>
        </p:txBody>
      </p:sp>
      <p:sp>
        <p:nvSpPr>
          <p:cNvPr id="555" name="" descr="{&quot;isTemplate&quot;:true,&quot;type&quot;:&quot;text&quot;}"/>
          <p:cNvSpPr txBox="1"/>
          <p:nvPr/>
        </p:nvSpPr>
        <p:spPr>
          <a:xfrm rot="0" flipH="0" flipV="0">
            <a:off x="800100" y="3600450"/>
            <a:ext cx="10591800" cy="447675"/>
          </a:xfrm>
          <a:prstGeom prst="rect"/>
        </p:spPr>
        <p:txBody>
          <a:bodyPr wrap="none" lIns="0" tIns="0" rIns="0" bIns="0"/>
          <a:p>
            <a:pPr>
              <a:lnSpc>
                <a:spcPct val="160000"/>
              </a:lnSpc>
            </a:pPr>
            <a:r>
              <a:rPr lang="zh-CN" sz="1800">
                <a:solidFill>
                  <a:srgbClr val="CFE8EE"/>
                </a:solidFill>
                <a:latin typeface="Arial"/>
                <a:ea typeface="Arial"/>
              </a:rPr>
              <a:t>节后复工检维修集中，正是这些作业最密集的时候。</a:t>
            </a:r>
            <a:endParaRPr/>
          </a:p>
        </p:txBody>
      </p:sp>
      <p:sp>
        <p:nvSpPr>
          <p:cNvPr id="556" name=""/>
          <p:cNvSpPr/>
          <p:nvPr/>
        </p:nvSpPr>
        <p:spPr>
          <a:xfrm rot="0" flipH="0" flipV="0">
            <a:off x="800100" y="5676900"/>
            <a:ext cx="10591800" cy="514350"/>
          </a:xfrm>
          <a:prstGeom prst="rect">
            <a:avLst/>
          </a:prstGeom>
          <a:solidFill>
            <a:srgbClr val="FFFFFF"/>
          </a:solidFill>
          <a:ln/>
        </p:spPr>
        <p:txBody>
          <a:bodyPr/>
          <a:p/>
        </p:txBody>
      </p:sp>
      <p:sp>
        <p:nvSpPr>
          <p:cNvPr id="557" name="" descr="{&quot;isTemplate&quot;:true,&quot;type&quot;:&quot;text&quot;}"/>
          <p:cNvSpPr txBox="1"/>
          <p:nvPr/>
        </p:nvSpPr>
        <p:spPr>
          <a:xfrm rot="0" flipH="0" flipV="0">
            <a:off x="1009650" y="5810250"/>
            <a:ext cx="10172700" cy="247650"/>
          </a:xfrm>
          <a:prstGeom prst="rect"/>
        </p:spPr>
        <p:txBody>
          <a:bodyPr wrap="none" lIns="0" tIns="0" rIns="0" bIns="0"/>
          <a:p>
            <a:pPr>
              <a:lnSpc>
                <a:spcPct val="100000"/>
              </a:lnSpc>
            </a:pPr>
            <a:r>
              <a:rPr lang="zh-CN" sz="1575" b="1">
                <a:solidFill>
                  <a:srgbClr val="0B7285"/>
                </a:solidFill>
                <a:latin typeface="Arial"/>
                <a:ea typeface="Arial"/>
              </a:rPr>
              <a:t>本章内容：动火</a:t>
            </a:r>
            <a:r>
              <a:rPr lang="en-US" sz="1575" b="1">
                <a:solidFill>
                  <a:srgbClr val="0B7285"/>
                </a:solidFill>
                <a:latin typeface="Arial"/>
                <a:ea typeface="Arial"/>
              </a:rPr>
              <a:t>"</a:t>
            </a:r>
            <a:r>
              <a:rPr lang="zh-CN" sz="1575" b="1">
                <a:solidFill>
                  <a:srgbClr val="0B7285"/>
                </a:solidFill>
                <a:latin typeface="Arial"/>
                <a:ea typeface="Arial"/>
              </a:rPr>
              <a:t>五到位</a:t>
            </a:r>
            <a:r>
              <a:rPr lang="en-US" sz="1575" b="1">
                <a:solidFill>
                  <a:srgbClr val="0B7285"/>
                </a:solidFill>
                <a:latin typeface="Arial"/>
                <a:ea typeface="Arial"/>
              </a:rPr>
              <a:t xml:space="preserve">" · </a:t>
            </a:r>
            <a:r>
              <a:rPr lang="zh-CN" sz="1575" b="1">
                <a:solidFill>
                  <a:srgbClr val="0B7285"/>
                </a:solidFill>
                <a:latin typeface="Arial"/>
                <a:ea typeface="Arial"/>
              </a:rPr>
              <a:t>受限空间</a:t>
            </a:r>
            <a:r>
              <a:rPr lang="en-US" sz="1575" b="1">
                <a:solidFill>
                  <a:srgbClr val="0B7285"/>
                </a:solidFill>
                <a:latin typeface="Arial"/>
                <a:ea typeface="Arial"/>
              </a:rPr>
              <a:t>"</a:t>
            </a:r>
            <a:r>
              <a:rPr lang="zh-CN" sz="1575" b="1">
                <a:solidFill>
                  <a:srgbClr val="0B7285"/>
                </a:solidFill>
                <a:latin typeface="Arial"/>
                <a:ea typeface="Arial"/>
              </a:rPr>
              <a:t>七必须</a:t>
            </a:r>
            <a:r>
              <a:rPr lang="en-US" sz="1575" b="1">
                <a:solidFill>
                  <a:srgbClr val="0B7285"/>
                </a:solidFill>
                <a:latin typeface="Arial"/>
                <a:ea typeface="Arial"/>
              </a:rPr>
              <a:t xml:space="preserve">" · </a:t>
            </a:r>
            <a:r>
              <a:rPr lang="zh-CN" sz="1575" b="1">
                <a:solidFill>
                  <a:srgbClr val="0B7285"/>
                </a:solidFill>
                <a:latin typeface="Arial"/>
                <a:ea typeface="Arial"/>
              </a:rPr>
              <a:t>盲板抽堵</a:t>
            </a:r>
            <a:r>
              <a:rPr lang="en-US" sz="1575" b="1">
                <a:solidFill>
                  <a:srgbClr val="0B7285"/>
                </a:solidFill>
                <a:latin typeface="Arial"/>
                <a:ea typeface="Arial"/>
              </a:rPr>
              <a:t xml:space="preserve"> · </a:t>
            </a:r>
            <a:r>
              <a:rPr lang="zh-CN" sz="1575" b="1">
                <a:solidFill>
                  <a:srgbClr val="0B7285"/>
                </a:solidFill>
                <a:latin typeface="Arial"/>
                <a:ea typeface="Arial"/>
              </a:rPr>
              <a:t>承包商管理</a:t>
            </a:r>
            <a:r>
              <a:rPr lang="en-US" sz="1575" b="1">
                <a:solidFill>
                  <a:srgbClr val="0B7285"/>
                </a:solidFill>
                <a:latin typeface="Arial"/>
                <a:ea typeface="Arial"/>
              </a:rPr>
              <a:t xml:space="preserve"> · </a:t>
            </a:r>
            <a:r>
              <a:rPr lang="zh-CN" sz="1575" b="1">
                <a:solidFill>
                  <a:srgbClr val="0B7285"/>
                </a:solidFill>
                <a:latin typeface="Arial"/>
                <a:ea typeface="Arial"/>
              </a:rPr>
              <a:t>反应失控与静电</a:t>
            </a:r>
            <a:r>
              <a:rPr lang="en-US" sz="1575" b="1">
                <a:solidFill>
                  <a:srgbClr val="0B7285"/>
                </a:solidFill>
                <a:latin typeface="Arial"/>
                <a:ea typeface="Arial"/>
              </a:rPr>
              <a:t xml:space="preserve"> · </a:t>
            </a:r>
            <a:r>
              <a:rPr lang="zh-CN" sz="1575" b="1">
                <a:solidFill>
                  <a:srgbClr val="0B7285"/>
                </a:solidFill>
                <a:latin typeface="Arial"/>
                <a:ea typeface="Arial"/>
              </a:rPr>
              <a:t>科学施救</a:t>
            </a:r>
            <a:endParaRPr/>
          </a:p>
        </p:txBody>
      </p:sp>
      <p:sp>
        <p:nvSpPr>
          <p:cNvPr id="558" name="" descr="{&quot;isTemplate&quot;:true,&quot;type&quot;:&quot;text&quot;}"/>
          <p:cNvSpPr txBox="1"/>
          <p:nvPr/>
        </p:nvSpPr>
        <p:spPr>
          <a:xfrm rot="0" flipH="0" flipV="0">
            <a:off x="11115675" y="6448425"/>
            <a:ext cx="409575" cy="161925"/>
          </a:xfrm>
          <a:prstGeom prst="rect"/>
        </p:spPr>
        <p:txBody>
          <a:bodyPr wrap="none" lIns="0" tIns="0" rIns="0" bIns="0"/>
          <a:p>
            <a:pPr>
              <a:lnSpc>
                <a:spcPct val="100000"/>
              </a:lnSpc>
            </a:pPr>
            <a:r>
              <a:rPr lang="en-US" sz="1050">
                <a:solidFill>
                  <a:srgbClr val="CFE8EE"/>
                </a:solidFill>
                <a:latin typeface="Arial"/>
                <a:ea typeface="Arial"/>
              </a:rPr>
              <a:t>30 / 55</a:t>
            </a:r>
            <a:endParaRPr/>
          </a:p>
        </p:txBody>
      </p:sp>
    </p:spTree>
  </p:cSld>
</p:sld>
</file>

<file path=ppt/slides/slide31.xml><?xml version="1.0" encoding="utf-8"?>
<p:sld xmlns:p="http://schemas.openxmlformats.org/presentationml/2006/main" xmlns:a="http://schemas.openxmlformats.org/drawingml/2006/main">
  <p:cSld>
    <p:spTree>
      <p:nvGrpSpPr>
        <p:cNvPr id="559" name="" descr="&lt;Slide style={{ width: 1280, height: 720, background: '#FFFFFF', padding: 0, fontFamily: 'Arial, &quot;Microsoft YaHei&quot;, &quot;PingFang SC&quot;, sans-serif', position: 'relative' }}&gt;&#10;    &lt;Text style={{ position: 'absolute', top: 16, right: 70, fontSize: 14, color: '#868E96' }}&gt;04 · 高风险作业&lt;/Text&gt;&#10;    &lt;Box style={{ position: 'absolute', top: 44, left: 70, right: 70 }}&gt;&#10;        &lt;Text style={{ fontSize: 32, fontWeight: 'bold', color: '#0B7285' }}&gt;动火作业&quot;五到位&quot;（依据 GB 30871-2022）&lt;/Text&gt;&#10;        &lt;Box style={{ width: '100%', height: 1, background: '#DEE2E6', marginTop: 10 }} /&gt;&#10;    &lt;/Box&gt;&#10;    &lt;Box style={{ position: 'absolute', top: 126, left: 70, right: 70, bottom: 130, flexDirection: 'column', gap: 10 }}&gt;&#10;        {[&#10;            ['1 分析到位', '动火前30分钟内完成可燃气体分析：爆炸下限≥4%时浓度＜0.5%LEL；＜4%时浓度＜0.2%LEL；中断超30分钟（特级/一级）或60分钟（二级）须重新分析。'],&#10;            ['2 隔离到位', '与动火设备相连的管线加盲板隔断（不得以关阀代替），清洗、蒸煮、置换合格，设备内可燃介质清空。'],&#10;            ['3 票证到位', '动火作业票逐级审批、专人监火；特级动火采集作业过程影像；一张票对应一个动火点，严禁&quot;一票多点&quot;。'],&#10;            ['4 防护到位', '电焊机双线完好、气瓶间距≥5m、动火点下方可燃物清理、消防器材就位、火星飞溅范围警戒。'],&#10;            ['5 收尾到位', '动火结束后确认无残火、无阴燃方可离开，作业票关闭归档。'],&#10;        ].map((it) =&gt; (&#10;            &lt;Box key={it[0]} style={{ flex: 1, background: '#F1F3F5', borderLeft: '4px solid #C92A2A', padding: '6px 18px', flexDirection: 'row', alignItems: 'center', gap: 16 }}&gt;&#10;                &lt;Text style={{ fontSize: 20, fontWeight: 'bold', color: '#C92A2A', width: 110 }}&gt;{it[0]}&lt;/Text&gt;&#10;                &lt;Text style={{ fontSize: 18, color: '#343A40', lineHeight: 1.5, flex: 1 }}&gt;{it[1]}&lt;/Text&gt;&#10;            &lt;/Box&gt;&#10;        ))}&#10;    &lt;/Box&gt;&#10;    &lt;Box style={{ position: 'absolute', left: 70, right: 70, bottom: 34, background: '#F1F3F5', borderLeft: '4px solid #E8590C', padding: '10px 18px' }}&gt;&#10;        &lt;Text style={{ fontSize: 19, color: '#343A40' }}&gt;&lt;span style={{ fontWeight: 'bold', color: '#C92A2A' }}&gt;历史之鉴：&lt;/span&gt;2004年大庆石化&quot;10·27&quot;事故（7死）——罐顶动火，罐内烃类从焊缝开裂处泄漏遇火花爆炸。动火分析不能代替隔离。&lt;/Text&gt;&#10;    &lt;/Box&gt;&#10;    &lt;Text style={{ position: 'absolute', left: 70, bottom: 26, fontSize: 13, color: '#868E96' }}&gt;来源：GB 30871-2022《危险化学品企业特殊作业安全规范》（全文强制）&lt;/Text&gt;&#10;    &lt;Text style={{ position: 'absolute', right: 70, bottom: 24, fontSize: 14, color: '#868E96' }}&gt;31 / 55&lt;/Text&gt;&#10;&lt;/Slide&gt;&#10;"/>
        <p:cNvGrpSpPr/>
        <p:nvPr/>
      </p:nvGrpSpPr>
      <p:grpSpPr>
        <a:xfrm>
          <a:off x="0" y="0"/>
          <a:ext cx="0" cy="0"/>
          <a:chOff x="0" y="0"/>
          <a:chExt cx="0" cy="0"/>
        </a:xfrm>
      </p:grpSpPr>
      <p:sp>
        <p:nvSpPr>
          <p:cNvPr id="560" name=""/>
          <p:cNvSpPr/>
          <p:nvPr/>
        </p:nvSpPr>
        <p:spPr>
          <a:xfrm rot="0" flipH="0" flipV="0">
            <a:off x="0" y="0"/>
            <a:ext cx="12192000" cy="6858000"/>
          </a:xfrm>
          <a:prstGeom prst="rect">
            <a:avLst/>
          </a:prstGeom>
          <a:solidFill>
            <a:srgbClr val="FFFFFF"/>
          </a:solidFill>
          <a:ln/>
        </p:spPr>
        <p:txBody>
          <a:bodyPr/>
          <a:p/>
        </p:txBody>
      </p:sp>
      <p:sp>
        <p:nvSpPr>
          <p:cNvPr id="561" name="" descr="{&quot;isTemplate&quot;:true,&quot;type&quot;:&quot;text&quot;}"/>
          <p:cNvSpPr txBox="1"/>
          <p:nvPr/>
        </p:nvSpPr>
        <p:spPr>
          <a:xfrm rot="0" flipH="0" flipV="0">
            <a:off x="10582275" y="152400"/>
            <a:ext cx="942975" cy="161925"/>
          </a:xfrm>
          <a:prstGeom prst="rect"/>
        </p:spPr>
        <p:txBody>
          <a:bodyPr wrap="none" lIns="0" tIns="0" rIns="0" bIns="0"/>
          <a:p>
            <a:pPr>
              <a:lnSpc>
                <a:spcPct val="100000"/>
              </a:lnSpc>
            </a:pPr>
            <a:r>
              <a:rPr lang="en-US" sz="1050">
                <a:solidFill>
                  <a:srgbClr val="868E96"/>
                </a:solidFill>
                <a:latin typeface="Arial"/>
                <a:ea typeface="Arial"/>
              </a:rPr>
              <a:t xml:space="preserve">04 · </a:t>
            </a:r>
            <a:r>
              <a:rPr lang="zh-CN" sz="1050">
                <a:solidFill>
                  <a:srgbClr val="868E96"/>
                </a:solidFill>
                <a:latin typeface="Arial"/>
                <a:ea typeface="Arial"/>
              </a:rPr>
              <a:t>高风险作业</a:t>
            </a:r>
            <a:endParaRPr/>
          </a:p>
        </p:txBody>
      </p:sp>
      <p:sp>
        <p:nvSpPr>
          <p:cNvPr id="562"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动火作业</a:t>
            </a:r>
            <a:r>
              <a:rPr lang="en-US" sz="2400" b="1">
                <a:solidFill>
                  <a:srgbClr val="0B7285"/>
                </a:solidFill>
                <a:latin typeface="Arial"/>
                <a:ea typeface="Arial"/>
              </a:rPr>
              <a:t>"</a:t>
            </a:r>
            <a:r>
              <a:rPr lang="zh-CN" sz="2400" b="1">
                <a:solidFill>
                  <a:srgbClr val="0B7285"/>
                </a:solidFill>
                <a:latin typeface="Arial"/>
                <a:ea typeface="Arial"/>
              </a:rPr>
              <a:t>五到位</a:t>
            </a:r>
            <a:r>
              <a:rPr lang="en-US" sz="2400" b="1">
                <a:solidFill>
                  <a:srgbClr val="0B7285"/>
                </a:solidFill>
                <a:latin typeface="Arial"/>
                <a:ea typeface="Arial"/>
              </a:rPr>
              <a:t>"</a:t>
            </a:r>
            <a:r>
              <a:rPr lang="zh-CN" sz="2400" b="1">
                <a:solidFill>
                  <a:srgbClr val="0B7285"/>
                </a:solidFill>
                <a:latin typeface="Arial"/>
                <a:ea typeface="Arial"/>
              </a:rPr>
              <a:t>（依据</a:t>
            </a:r>
            <a:r>
              <a:rPr lang="en-US" sz="2400" b="1">
                <a:solidFill>
                  <a:srgbClr val="0B7285"/>
                </a:solidFill>
                <a:latin typeface="Arial"/>
                <a:ea typeface="Arial"/>
              </a:rPr>
              <a:t xml:space="preserve"> GB 30871-2022</a:t>
            </a:r>
            <a:r>
              <a:rPr lang="zh-CN" sz="2400" b="1">
                <a:solidFill>
                  <a:srgbClr val="0B7285"/>
                </a:solidFill>
                <a:latin typeface="Arial"/>
                <a:ea typeface="Arial"/>
              </a:rPr>
              <a:t>）</a:t>
            </a:r>
            <a:endParaRPr/>
          </a:p>
        </p:txBody>
      </p:sp>
      <p:sp>
        <p:nvSpPr>
          <p:cNvPr id="563" name=""/>
          <p:cNvSpPr/>
          <p:nvPr/>
        </p:nvSpPr>
        <p:spPr>
          <a:xfrm rot="0" flipH="0" flipV="0">
            <a:off x="666750" y="885825"/>
            <a:ext cx="10858500" cy="9525"/>
          </a:xfrm>
          <a:prstGeom prst="rect">
            <a:avLst/>
          </a:prstGeom>
          <a:solidFill>
            <a:srgbClr val="DEE2E6"/>
          </a:solidFill>
          <a:ln/>
        </p:spPr>
        <p:txBody>
          <a:bodyPr/>
          <a:p/>
        </p:txBody>
      </p:sp>
      <p:sp>
        <p:nvSpPr>
          <p:cNvPr id="564" name=""/>
          <p:cNvSpPr/>
          <p:nvPr/>
        </p:nvSpPr>
        <p:spPr>
          <a:xfrm rot="0" flipH="0" flipV="0">
            <a:off x="704850" y="1200150"/>
            <a:ext cx="10858500" cy="1047750"/>
          </a:xfrm>
          <a:prstGeom prst="rect">
            <a:avLst/>
          </a:prstGeom>
          <a:solidFill>
            <a:srgbClr val="F1F3F5"/>
          </a:solidFill>
          <a:ln/>
        </p:spPr>
        <p:txBody>
          <a:bodyPr/>
          <a:p/>
        </p:txBody>
      </p:sp>
      <p:sp>
        <p:nvSpPr>
          <p:cNvPr id="565" name=""/>
          <p:cNvSpPr/>
          <p:nvPr/>
        </p:nvSpPr>
        <p:spPr>
          <a:xfrm rot="0" flipH="0" flipV="0">
            <a:off x="666750" y="1200150"/>
            <a:ext cx="10896600" cy="1047750"/>
          </a:xfrm>
          <a:custGeom>
            <a:pathLst>
              <a:path w="1144" h="110">
                <a:moveTo>
                  <a:pt x="0" y="0"/>
                </a:moveTo>
                <a:lnTo>
                  <a:pt x="4" y="0"/>
                </a:lnTo>
                <a:lnTo>
                  <a:pt x="4" y="110"/>
                </a:lnTo>
                <a:lnTo>
                  <a:pt x="0" y="110"/>
                </a:lnTo>
                <a:close/>
              </a:path>
            </a:pathLst>
          </a:custGeom>
          <a:solidFill>
            <a:srgbClr val="C92A2A"/>
          </a:solidFill>
          <a:ln/>
        </p:spPr>
        <p:txBody>
          <a:bodyPr/>
          <a:p/>
        </p:txBody>
      </p:sp>
      <p:sp>
        <p:nvSpPr>
          <p:cNvPr id="566" name="" descr="{&quot;isTemplate&quot;:true,&quot;type&quot;:&quot;text&quot;}"/>
          <p:cNvSpPr txBox="1"/>
          <p:nvPr/>
        </p:nvSpPr>
        <p:spPr>
          <a:xfrm rot="0" flipH="0" flipV="0">
            <a:off x="876300" y="1609725"/>
            <a:ext cx="1047750" cy="228600"/>
          </a:xfrm>
          <a:prstGeom prst="rect"/>
        </p:spPr>
        <p:txBody>
          <a:bodyPr wrap="none" lIns="0" tIns="0" rIns="0" bIns="0"/>
          <a:p>
            <a:pPr>
              <a:lnSpc>
                <a:spcPct val="100000"/>
              </a:lnSpc>
            </a:pPr>
            <a:r>
              <a:rPr lang="en-US" sz="1500" b="1">
                <a:solidFill>
                  <a:srgbClr val="C92A2A"/>
                </a:solidFill>
                <a:latin typeface="Arial"/>
                <a:ea typeface="Arial"/>
              </a:rPr>
              <a:t xml:space="preserve">1 </a:t>
            </a:r>
            <a:r>
              <a:rPr lang="zh-CN" sz="1500" b="1">
                <a:solidFill>
                  <a:srgbClr val="C92A2A"/>
                </a:solidFill>
                <a:latin typeface="Arial"/>
                <a:ea typeface="Arial"/>
              </a:rPr>
              <a:t>分析到位</a:t>
            </a:r>
            <a:endParaRPr/>
          </a:p>
        </p:txBody>
      </p:sp>
      <p:sp>
        <p:nvSpPr>
          <p:cNvPr id="567" name="" descr="{&quot;isTemplate&quot;:true,&quot;type&quot;:&quot;text&quot;}"/>
          <p:cNvSpPr txBox="1"/>
          <p:nvPr/>
        </p:nvSpPr>
        <p:spPr>
          <a:xfrm rot="0" flipH="0" flipV="0">
            <a:off x="2076450" y="1419225"/>
            <a:ext cx="9277350" cy="619125"/>
          </a:xfrm>
          <a:prstGeom prst="rect"/>
        </p:spPr>
        <p:txBody>
          <a:bodyPr wrap="square" lIns="0" tIns="0" rIns="0" bIns="0">
            <a:normAutofit/>
          </a:bodyPr>
          <a:p>
            <a:pPr>
              <a:lnSpc>
                <a:spcPct val="150000"/>
              </a:lnSpc>
            </a:pPr>
            <a:r>
              <a:rPr lang="zh-CN" sz="1350">
                <a:solidFill>
                  <a:srgbClr val="343A40"/>
                </a:solidFill>
                <a:latin typeface="Arial"/>
                <a:ea typeface="Arial"/>
              </a:rPr>
              <a:t>动火前</a:t>
            </a:r>
            <a:r>
              <a:rPr lang="en-US" sz="1350">
                <a:solidFill>
                  <a:srgbClr val="343A40"/>
                </a:solidFill>
                <a:latin typeface="Arial"/>
                <a:ea typeface="Arial"/>
              </a:rPr>
              <a:t>30</a:t>
            </a:r>
            <a:r>
              <a:rPr lang="zh-CN" sz="1350">
                <a:solidFill>
                  <a:srgbClr val="343A40"/>
                </a:solidFill>
                <a:latin typeface="Arial"/>
                <a:ea typeface="Arial"/>
              </a:rPr>
              <a:t>分钟内完成可燃气体分析：爆炸下限≥</a:t>
            </a:r>
            <a:r>
              <a:rPr lang="en-US" sz="1350">
                <a:solidFill>
                  <a:srgbClr val="343A40"/>
                </a:solidFill>
                <a:latin typeface="Arial"/>
                <a:ea typeface="Arial"/>
              </a:rPr>
              <a:t>4%</a:t>
            </a:r>
            <a:r>
              <a:rPr lang="zh-CN" sz="1350">
                <a:solidFill>
                  <a:srgbClr val="343A40"/>
                </a:solidFill>
                <a:latin typeface="Arial"/>
                <a:ea typeface="Arial"/>
              </a:rPr>
              <a:t>时浓度＜</a:t>
            </a:r>
            <a:r>
              <a:rPr lang="en-US" sz="1350">
                <a:solidFill>
                  <a:srgbClr val="343A40"/>
                </a:solidFill>
                <a:latin typeface="Arial"/>
                <a:ea typeface="Arial"/>
              </a:rPr>
              <a:t>0.5%LEL</a:t>
            </a:r>
            <a:r>
              <a:rPr lang="zh-CN" sz="1350">
                <a:solidFill>
                  <a:srgbClr val="343A40"/>
                </a:solidFill>
                <a:latin typeface="Arial"/>
                <a:ea typeface="Arial"/>
              </a:rPr>
              <a:t>；＜</a:t>
            </a:r>
            <a:r>
              <a:rPr lang="en-US" sz="1350">
                <a:solidFill>
                  <a:srgbClr val="343A40"/>
                </a:solidFill>
                <a:latin typeface="Arial"/>
                <a:ea typeface="Arial"/>
              </a:rPr>
              <a:t>4%</a:t>
            </a:r>
            <a:r>
              <a:rPr lang="zh-CN" sz="1350">
                <a:solidFill>
                  <a:srgbClr val="343A40"/>
                </a:solidFill>
                <a:latin typeface="Arial"/>
                <a:ea typeface="Arial"/>
              </a:rPr>
              <a:t>时浓度＜</a:t>
            </a:r>
            <a:r>
              <a:rPr lang="en-US" sz="1350">
                <a:solidFill>
                  <a:srgbClr val="343A40"/>
                </a:solidFill>
                <a:latin typeface="Arial"/>
                <a:ea typeface="Arial"/>
              </a:rPr>
              <a:t>0.2%LEL</a:t>
            </a:r>
            <a:r>
              <a:rPr lang="zh-CN" sz="1350">
                <a:solidFill>
                  <a:srgbClr val="343A40"/>
                </a:solidFill>
                <a:latin typeface="Arial"/>
                <a:ea typeface="Arial"/>
              </a:rPr>
              <a:t>；中断超</a:t>
            </a:r>
            <a:r>
              <a:rPr lang="en-US" sz="1350">
                <a:solidFill>
                  <a:srgbClr val="343A40"/>
                </a:solidFill>
                <a:latin typeface="Arial"/>
                <a:ea typeface="Arial"/>
              </a:rPr>
              <a:t>30</a:t>
            </a:r>
            <a:r>
              <a:rPr lang="zh-CN" sz="1350">
                <a:solidFill>
                  <a:srgbClr val="343A40"/>
                </a:solidFill>
                <a:latin typeface="Arial"/>
                <a:ea typeface="Arial"/>
              </a:rPr>
              <a:t>分钟（特级</a:t>
            </a:r>
            <a:r>
              <a:rPr lang="en-US" sz="1350">
                <a:solidFill>
                  <a:srgbClr val="343A40"/>
                </a:solidFill>
                <a:latin typeface="Arial"/>
                <a:ea typeface="Arial"/>
              </a:rPr>
              <a:t>/</a:t>
            </a:r>
            <a:r>
              <a:rPr lang="zh-CN" sz="1350">
                <a:solidFill>
                  <a:srgbClr val="343A40"/>
                </a:solidFill>
                <a:latin typeface="Arial"/>
                <a:ea typeface="Arial"/>
              </a:rPr>
              <a:t>一级）或</a:t>
            </a:r>
            <a:r>
              <a:rPr lang="en-US" sz="1350">
                <a:solidFill>
                  <a:srgbClr val="343A40"/>
                </a:solidFill>
                <a:latin typeface="Arial"/>
                <a:ea typeface="Arial"/>
              </a:rPr>
              <a:t>60</a:t>
            </a:r>
            <a:r>
              <a:rPr lang="zh-CN" sz="1350">
                <a:solidFill>
                  <a:srgbClr val="343A40"/>
                </a:solidFill>
                <a:latin typeface="Arial"/>
                <a:ea typeface="Arial"/>
              </a:rPr>
              <a:t>分钟（二级）须重新分析。</a:t>
            </a:r>
            <a:endParaRPr/>
          </a:p>
        </p:txBody>
      </p:sp>
      <p:sp>
        <p:nvSpPr>
          <p:cNvPr id="568" name=""/>
          <p:cNvSpPr/>
          <p:nvPr/>
        </p:nvSpPr>
        <p:spPr>
          <a:xfrm rot="0" flipH="0" flipV="0">
            <a:off x="704850" y="2343150"/>
            <a:ext cx="10858500" cy="752475"/>
          </a:xfrm>
          <a:prstGeom prst="rect">
            <a:avLst/>
          </a:prstGeom>
          <a:solidFill>
            <a:srgbClr val="F1F3F5"/>
          </a:solidFill>
          <a:ln/>
        </p:spPr>
        <p:txBody>
          <a:bodyPr/>
          <a:p/>
        </p:txBody>
      </p:sp>
      <p:sp>
        <p:nvSpPr>
          <p:cNvPr id="569" name=""/>
          <p:cNvSpPr/>
          <p:nvPr/>
        </p:nvSpPr>
        <p:spPr>
          <a:xfrm rot="0" flipH="0" flipV="0">
            <a:off x="666750" y="2343150"/>
            <a:ext cx="10896600" cy="752475"/>
          </a:xfrm>
          <a:custGeom>
            <a:pathLst>
              <a:path w="1144" h="79">
                <a:moveTo>
                  <a:pt x="0" y="0"/>
                </a:moveTo>
                <a:lnTo>
                  <a:pt x="4" y="0"/>
                </a:lnTo>
                <a:lnTo>
                  <a:pt x="4" y="79"/>
                </a:lnTo>
                <a:lnTo>
                  <a:pt x="0" y="79"/>
                </a:lnTo>
                <a:close/>
              </a:path>
            </a:pathLst>
          </a:custGeom>
          <a:solidFill>
            <a:srgbClr val="C92A2A"/>
          </a:solidFill>
          <a:ln/>
        </p:spPr>
        <p:txBody>
          <a:bodyPr/>
          <a:p/>
        </p:txBody>
      </p:sp>
      <p:sp>
        <p:nvSpPr>
          <p:cNvPr id="570" name="" descr="{&quot;isTemplate&quot;:true,&quot;type&quot;:&quot;text&quot;}"/>
          <p:cNvSpPr txBox="1"/>
          <p:nvPr/>
        </p:nvSpPr>
        <p:spPr>
          <a:xfrm rot="0" flipH="0" flipV="0">
            <a:off x="876300" y="2609850"/>
            <a:ext cx="1047750" cy="228600"/>
          </a:xfrm>
          <a:prstGeom prst="rect"/>
        </p:spPr>
        <p:txBody>
          <a:bodyPr wrap="none" lIns="0" tIns="0" rIns="0" bIns="0"/>
          <a:p>
            <a:pPr>
              <a:lnSpc>
                <a:spcPct val="100000"/>
              </a:lnSpc>
            </a:pPr>
            <a:r>
              <a:rPr lang="en-US" sz="1500" b="1">
                <a:solidFill>
                  <a:srgbClr val="C92A2A"/>
                </a:solidFill>
                <a:latin typeface="Arial"/>
                <a:ea typeface="Arial"/>
              </a:rPr>
              <a:t xml:space="preserve">2 </a:t>
            </a:r>
            <a:r>
              <a:rPr lang="zh-CN" sz="1500" b="1">
                <a:solidFill>
                  <a:srgbClr val="C92A2A"/>
                </a:solidFill>
                <a:latin typeface="Arial"/>
                <a:ea typeface="Arial"/>
              </a:rPr>
              <a:t>隔离到位</a:t>
            </a:r>
            <a:endParaRPr/>
          </a:p>
        </p:txBody>
      </p:sp>
      <p:sp>
        <p:nvSpPr>
          <p:cNvPr id="571" name="" descr="{&quot;isTemplate&quot;:true,&quot;type&quot;:&quot;text&quot;}"/>
          <p:cNvSpPr txBox="1"/>
          <p:nvPr/>
        </p:nvSpPr>
        <p:spPr>
          <a:xfrm rot="0" flipH="0" flipV="0">
            <a:off x="2076450" y="2562225"/>
            <a:ext cx="9277350" cy="314325"/>
          </a:xfrm>
          <a:prstGeom prst="rect"/>
        </p:spPr>
        <p:txBody>
          <a:bodyPr wrap="none" lIns="0" tIns="0" rIns="0" bIns="0"/>
          <a:p>
            <a:pPr>
              <a:lnSpc>
                <a:spcPct val="150000"/>
              </a:lnSpc>
            </a:pPr>
            <a:r>
              <a:rPr lang="zh-CN" sz="1350">
                <a:solidFill>
                  <a:srgbClr val="343A40"/>
                </a:solidFill>
                <a:latin typeface="Arial"/>
                <a:ea typeface="Arial"/>
              </a:rPr>
              <a:t>与动火设备相连的管线加盲板隔断（不得以关阀代替），清洗、蒸煮、置换合格，设备内可燃介质清空。</a:t>
            </a:r>
            <a:endParaRPr/>
          </a:p>
        </p:txBody>
      </p:sp>
      <p:sp>
        <p:nvSpPr>
          <p:cNvPr id="572" name=""/>
          <p:cNvSpPr/>
          <p:nvPr/>
        </p:nvSpPr>
        <p:spPr>
          <a:xfrm rot="0" flipH="0" flipV="0">
            <a:off x="704850" y="3190875"/>
            <a:ext cx="10858500" cy="742950"/>
          </a:xfrm>
          <a:prstGeom prst="rect">
            <a:avLst/>
          </a:prstGeom>
          <a:solidFill>
            <a:srgbClr val="F1F3F5"/>
          </a:solidFill>
          <a:ln/>
        </p:spPr>
        <p:txBody>
          <a:bodyPr/>
          <a:p/>
        </p:txBody>
      </p:sp>
      <p:sp>
        <p:nvSpPr>
          <p:cNvPr id="573" name=""/>
          <p:cNvSpPr/>
          <p:nvPr/>
        </p:nvSpPr>
        <p:spPr>
          <a:xfrm rot="0" flipH="0" flipV="0">
            <a:off x="666750" y="3190875"/>
            <a:ext cx="10896600" cy="742950"/>
          </a:xfrm>
          <a:custGeom>
            <a:pathLst>
              <a:path w="1144" h="78">
                <a:moveTo>
                  <a:pt x="0" y="0"/>
                </a:moveTo>
                <a:lnTo>
                  <a:pt x="4" y="0"/>
                </a:lnTo>
                <a:lnTo>
                  <a:pt x="4" y="78"/>
                </a:lnTo>
                <a:lnTo>
                  <a:pt x="0" y="78"/>
                </a:lnTo>
                <a:close/>
              </a:path>
            </a:pathLst>
          </a:custGeom>
          <a:solidFill>
            <a:srgbClr val="C92A2A"/>
          </a:solidFill>
          <a:ln/>
        </p:spPr>
        <p:txBody>
          <a:bodyPr/>
          <a:p/>
        </p:txBody>
      </p:sp>
      <p:sp>
        <p:nvSpPr>
          <p:cNvPr id="574" name="" descr="{&quot;isTemplate&quot;:true,&quot;type&quot;:&quot;text&quot;}"/>
          <p:cNvSpPr txBox="1"/>
          <p:nvPr/>
        </p:nvSpPr>
        <p:spPr>
          <a:xfrm rot="0" flipH="0" flipV="0">
            <a:off x="876300" y="3448050"/>
            <a:ext cx="1047750" cy="228600"/>
          </a:xfrm>
          <a:prstGeom prst="rect"/>
        </p:spPr>
        <p:txBody>
          <a:bodyPr wrap="none" lIns="0" tIns="0" rIns="0" bIns="0"/>
          <a:p>
            <a:pPr>
              <a:lnSpc>
                <a:spcPct val="100000"/>
              </a:lnSpc>
            </a:pPr>
            <a:r>
              <a:rPr lang="en-US" sz="1500" b="1">
                <a:solidFill>
                  <a:srgbClr val="C92A2A"/>
                </a:solidFill>
                <a:latin typeface="Arial"/>
                <a:ea typeface="Arial"/>
              </a:rPr>
              <a:t xml:space="preserve">3 </a:t>
            </a:r>
            <a:r>
              <a:rPr lang="zh-CN" sz="1500" b="1">
                <a:solidFill>
                  <a:srgbClr val="C92A2A"/>
                </a:solidFill>
                <a:latin typeface="Arial"/>
                <a:ea typeface="Arial"/>
              </a:rPr>
              <a:t>票证到位</a:t>
            </a:r>
            <a:endParaRPr/>
          </a:p>
        </p:txBody>
      </p:sp>
      <p:sp>
        <p:nvSpPr>
          <p:cNvPr id="575" name="" descr="{&quot;isTemplate&quot;:true,&quot;type&quot;:&quot;text&quot;}"/>
          <p:cNvSpPr txBox="1"/>
          <p:nvPr/>
        </p:nvSpPr>
        <p:spPr>
          <a:xfrm rot="0" flipH="0" flipV="0">
            <a:off x="2076450" y="3409950"/>
            <a:ext cx="9277350" cy="314325"/>
          </a:xfrm>
          <a:prstGeom prst="rect"/>
        </p:spPr>
        <p:txBody>
          <a:bodyPr wrap="none" lIns="0" tIns="0" rIns="0" bIns="0"/>
          <a:p>
            <a:pPr>
              <a:lnSpc>
                <a:spcPct val="150000"/>
              </a:lnSpc>
            </a:pPr>
            <a:r>
              <a:rPr lang="zh-CN" sz="1350">
                <a:solidFill>
                  <a:srgbClr val="343A40"/>
                </a:solidFill>
                <a:latin typeface="Arial"/>
                <a:ea typeface="Arial"/>
              </a:rPr>
              <a:t>动火作业票逐级审批、专人监火；特级动火采集作业过程影像；一张票对应一个动火点，严禁</a:t>
            </a:r>
            <a:r>
              <a:rPr lang="en-US" sz="1350">
                <a:solidFill>
                  <a:srgbClr val="343A40"/>
                </a:solidFill>
                <a:latin typeface="Arial"/>
                <a:ea typeface="Arial"/>
              </a:rPr>
              <a:t>"</a:t>
            </a:r>
            <a:r>
              <a:rPr lang="zh-CN" sz="1350">
                <a:solidFill>
                  <a:srgbClr val="343A40"/>
                </a:solidFill>
                <a:latin typeface="Arial"/>
                <a:ea typeface="Arial"/>
              </a:rPr>
              <a:t>一票多点</a:t>
            </a:r>
            <a:r>
              <a:rPr lang="en-US" sz="1350">
                <a:solidFill>
                  <a:srgbClr val="343A40"/>
                </a:solidFill>
                <a:latin typeface="Arial"/>
                <a:ea typeface="Arial"/>
              </a:rPr>
              <a:t>"</a:t>
            </a:r>
            <a:r>
              <a:rPr lang="zh-CN" sz="1350">
                <a:solidFill>
                  <a:srgbClr val="343A40"/>
                </a:solidFill>
                <a:latin typeface="Arial"/>
                <a:ea typeface="Arial"/>
              </a:rPr>
              <a:t>。</a:t>
            </a:r>
            <a:endParaRPr/>
          </a:p>
        </p:txBody>
      </p:sp>
      <p:sp>
        <p:nvSpPr>
          <p:cNvPr id="576" name=""/>
          <p:cNvSpPr/>
          <p:nvPr/>
        </p:nvSpPr>
        <p:spPr>
          <a:xfrm rot="0" flipH="0" flipV="0">
            <a:off x="704850" y="4029075"/>
            <a:ext cx="10858500" cy="752475"/>
          </a:xfrm>
          <a:prstGeom prst="rect">
            <a:avLst/>
          </a:prstGeom>
          <a:solidFill>
            <a:srgbClr val="F1F3F5"/>
          </a:solidFill>
          <a:ln/>
        </p:spPr>
        <p:txBody>
          <a:bodyPr/>
          <a:p/>
        </p:txBody>
      </p:sp>
      <p:sp>
        <p:nvSpPr>
          <p:cNvPr id="577" name=""/>
          <p:cNvSpPr/>
          <p:nvPr/>
        </p:nvSpPr>
        <p:spPr>
          <a:xfrm rot="0" flipH="0" flipV="0">
            <a:off x="666750" y="4029075"/>
            <a:ext cx="10896600" cy="752475"/>
          </a:xfrm>
          <a:custGeom>
            <a:pathLst>
              <a:path w="1144" h="79">
                <a:moveTo>
                  <a:pt x="0" y="0"/>
                </a:moveTo>
                <a:lnTo>
                  <a:pt x="4" y="0"/>
                </a:lnTo>
                <a:lnTo>
                  <a:pt x="4" y="79"/>
                </a:lnTo>
                <a:lnTo>
                  <a:pt x="0" y="79"/>
                </a:lnTo>
                <a:close/>
              </a:path>
            </a:pathLst>
          </a:custGeom>
          <a:solidFill>
            <a:srgbClr val="C92A2A"/>
          </a:solidFill>
          <a:ln/>
        </p:spPr>
        <p:txBody>
          <a:bodyPr/>
          <a:p/>
        </p:txBody>
      </p:sp>
      <p:sp>
        <p:nvSpPr>
          <p:cNvPr id="578" name="" descr="{&quot;isTemplate&quot;:true,&quot;type&quot;:&quot;text&quot;}"/>
          <p:cNvSpPr txBox="1"/>
          <p:nvPr/>
        </p:nvSpPr>
        <p:spPr>
          <a:xfrm rot="0" flipH="0" flipV="0">
            <a:off x="876300" y="4295775"/>
            <a:ext cx="1047750" cy="228600"/>
          </a:xfrm>
          <a:prstGeom prst="rect"/>
        </p:spPr>
        <p:txBody>
          <a:bodyPr wrap="none" lIns="0" tIns="0" rIns="0" bIns="0"/>
          <a:p>
            <a:pPr>
              <a:lnSpc>
                <a:spcPct val="100000"/>
              </a:lnSpc>
            </a:pPr>
            <a:r>
              <a:rPr lang="en-US" sz="1500" b="1">
                <a:solidFill>
                  <a:srgbClr val="C92A2A"/>
                </a:solidFill>
                <a:latin typeface="Arial"/>
                <a:ea typeface="Arial"/>
              </a:rPr>
              <a:t xml:space="preserve">4 </a:t>
            </a:r>
            <a:r>
              <a:rPr lang="zh-CN" sz="1500" b="1">
                <a:solidFill>
                  <a:srgbClr val="C92A2A"/>
                </a:solidFill>
                <a:latin typeface="Arial"/>
                <a:ea typeface="Arial"/>
              </a:rPr>
              <a:t>防护到位</a:t>
            </a:r>
            <a:endParaRPr/>
          </a:p>
        </p:txBody>
      </p:sp>
      <p:sp>
        <p:nvSpPr>
          <p:cNvPr id="579" name="" descr="{&quot;isTemplate&quot;:true,&quot;type&quot;:&quot;text&quot;}"/>
          <p:cNvSpPr txBox="1"/>
          <p:nvPr/>
        </p:nvSpPr>
        <p:spPr>
          <a:xfrm rot="0" flipH="0" flipV="0">
            <a:off x="2076450" y="4248150"/>
            <a:ext cx="9277350" cy="314325"/>
          </a:xfrm>
          <a:prstGeom prst="rect"/>
        </p:spPr>
        <p:txBody>
          <a:bodyPr wrap="none" lIns="0" tIns="0" rIns="0" bIns="0"/>
          <a:p>
            <a:pPr>
              <a:lnSpc>
                <a:spcPct val="150000"/>
              </a:lnSpc>
            </a:pPr>
            <a:r>
              <a:rPr lang="zh-CN" sz="1350">
                <a:solidFill>
                  <a:srgbClr val="343A40"/>
                </a:solidFill>
                <a:latin typeface="Arial"/>
                <a:ea typeface="Arial"/>
              </a:rPr>
              <a:t>电焊机双线完好、气瓶间距≥</a:t>
            </a:r>
            <a:r>
              <a:rPr lang="en-US" sz="1350">
                <a:solidFill>
                  <a:srgbClr val="343A40"/>
                </a:solidFill>
                <a:latin typeface="Arial"/>
                <a:ea typeface="Arial"/>
              </a:rPr>
              <a:t>5m</a:t>
            </a:r>
            <a:r>
              <a:rPr lang="zh-CN" sz="1350">
                <a:solidFill>
                  <a:srgbClr val="343A40"/>
                </a:solidFill>
                <a:latin typeface="Arial"/>
                <a:ea typeface="Arial"/>
              </a:rPr>
              <a:t>、动火点下方可燃物清理、消防器材就位、火星飞溅范围警戒。</a:t>
            </a:r>
            <a:endParaRPr/>
          </a:p>
        </p:txBody>
      </p:sp>
      <p:sp>
        <p:nvSpPr>
          <p:cNvPr id="580" name=""/>
          <p:cNvSpPr/>
          <p:nvPr/>
        </p:nvSpPr>
        <p:spPr>
          <a:xfrm rot="0" flipH="0" flipV="0">
            <a:off x="704850" y="4876800"/>
            <a:ext cx="10858500" cy="742950"/>
          </a:xfrm>
          <a:prstGeom prst="rect">
            <a:avLst/>
          </a:prstGeom>
          <a:solidFill>
            <a:srgbClr val="F1F3F5"/>
          </a:solidFill>
          <a:ln/>
        </p:spPr>
        <p:txBody>
          <a:bodyPr/>
          <a:p/>
        </p:txBody>
      </p:sp>
      <p:sp>
        <p:nvSpPr>
          <p:cNvPr id="581" name=""/>
          <p:cNvSpPr/>
          <p:nvPr/>
        </p:nvSpPr>
        <p:spPr>
          <a:xfrm rot="0" flipH="0" flipV="0">
            <a:off x="666750" y="4876800"/>
            <a:ext cx="10896600" cy="742950"/>
          </a:xfrm>
          <a:custGeom>
            <a:pathLst>
              <a:path w="1144" h="78">
                <a:moveTo>
                  <a:pt x="0" y="0"/>
                </a:moveTo>
                <a:lnTo>
                  <a:pt x="4" y="0"/>
                </a:lnTo>
                <a:lnTo>
                  <a:pt x="4" y="78"/>
                </a:lnTo>
                <a:lnTo>
                  <a:pt x="0" y="78"/>
                </a:lnTo>
                <a:close/>
              </a:path>
            </a:pathLst>
          </a:custGeom>
          <a:solidFill>
            <a:srgbClr val="C92A2A"/>
          </a:solidFill>
          <a:ln/>
        </p:spPr>
        <p:txBody>
          <a:bodyPr/>
          <a:p/>
        </p:txBody>
      </p:sp>
      <p:sp>
        <p:nvSpPr>
          <p:cNvPr id="582" name="" descr="{&quot;isTemplate&quot;:true,&quot;type&quot;:&quot;text&quot;}"/>
          <p:cNvSpPr txBox="1"/>
          <p:nvPr/>
        </p:nvSpPr>
        <p:spPr>
          <a:xfrm rot="0" flipH="0" flipV="0">
            <a:off x="876300" y="5133975"/>
            <a:ext cx="1047750" cy="228600"/>
          </a:xfrm>
          <a:prstGeom prst="rect"/>
        </p:spPr>
        <p:txBody>
          <a:bodyPr wrap="none" lIns="0" tIns="0" rIns="0" bIns="0"/>
          <a:p>
            <a:pPr>
              <a:lnSpc>
                <a:spcPct val="100000"/>
              </a:lnSpc>
            </a:pPr>
            <a:r>
              <a:rPr lang="en-US" sz="1500" b="1">
                <a:solidFill>
                  <a:srgbClr val="C92A2A"/>
                </a:solidFill>
                <a:latin typeface="Arial"/>
                <a:ea typeface="Arial"/>
              </a:rPr>
              <a:t xml:space="preserve">5 </a:t>
            </a:r>
            <a:r>
              <a:rPr lang="zh-CN" sz="1500" b="1">
                <a:solidFill>
                  <a:srgbClr val="C92A2A"/>
                </a:solidFill>
                <a:latin typeface="Arial"/>
                <a:ea typeface="Arial"/>
              </a:rPr>
              <a:t>收尾到位</a:t>
            </a:r>
            <a:endParaRPr/>
          </a:p>
        </p:txBody>
      </p:sp>
      <p:sp>
        <p:nvSpPr>
          <p:cNvPr id="583" name="" descr="{&quot;isTemplate&quot;:true,&quot;type&quot;:&quot;text&quot;}"/>
          <p:cNvSpPr txBox="1"/>
          <p:nvPr/>
        </p:nvSpPr>
        <p:spPr>
          <a:xfrm rot="0" flipH="0" flipV="0">
            <a:off x="2076450" y="5095875"/>
            <a:ext cx="9277350" cy="314325"/>
          </a:xfrm>
          <a:prstGeom prst="rect"/>
        </p:spPr>
        <p:txBody>
          <a:bodyPr wrap="none" lIns="0" tIns="0" rIns="0" bIns="0"/>
          <a:p>
            <a:pPr>
              <a:lnSpc>
                <a:spcPct val="150000"/>
              </a:lnSpc>
            </a:pPr>
            <a:r>
              <a:rPr lang="zh-CN" sz="1350">
                <a:solidFill>
                  <a:srgbClr val="343A40"/>
                </a:solidFill>
                <a:latin typeface="Arial"/>
                <a:ea typeface="Arial"/>
              </a:rPr>
              <a:t>动火结束后确认无残火、无阴燃方可离开，作业票关闭归档。</a:t>
            </a:r>
            <a:endParaRPr/>
          </a:p>
        </p:txBody>
      </p:sp>
      <p:sp>
        <p:nvSpPr>
          <p:cNvPr id="584" name=""/>
          <p:cNvSpPr/>
          <p:nvPr/>
        </p:nvSpPr>
        <p:spPr>
          <a:xfrm rot="0" flipH="0" flipV="0">
            <a:off x="704850" y="6124575"/>
            <a:ext cx="10858500" cy="409575"/>
          </a:xfrm>
          <a:prstGeom prst="rect">
            <a:avLst/>
          </a:prstGeom>
          <a:solidFill>
            <a:srgbClr val="F1F3F5"/>
          </a:solidFill>
          <a:ln/>
        </p:spPr>
        <p:txBody>
          <a:bodyPr/>
          <a:p/>
        </p:txBody>
      </p:sp>
      <p:sp>
        <p:nvSpPr>
          <p:cNvPr id="585" name=""/>
          <p:cNvSpPr/>
          <p:nvPr/>
        </p:nvSpPr>
        <p:spPr>
          <a:xfrm rot="0" flipH="0" flipV="0">
            <a:off x="666750" y="6124575"/>
            <a:ext cx="10896600" cy="409575"/>
          </a:xfrm>
          <a:custGeom>
            <a:pathLst>
              <a:path w="1144" h="43">
                <a:moveTo>
                  <a:pt x="0" y="0"/>
                </a:moveTo>
                <a:lnTo>
                  <a:pt x="4" y="0"/>
                </a:lnTo>
                <a:lnTo>
                  <a:pt x="4" y="43"/>
                </a:lnTo>
                <a:lnTo>
                  <a:pt x="0" y="43"/>
                </a:lnTo>
                <a:close/>
              </a:path>
            </a:pathLst>
          </a:custGeom>
          <a:solidFill>
            <a:srgbClr val="E8590C"/>
          </a:solidFill>
          <a:ln/>
        </p:spPr>
        <p:txBody>
          <a:bodyPr/>
          <a:p/>
        </p:txBody>
      </p:sp>
      <p:sp>
        <p:nvSpPr>
          <p:cNvPr id="586" name="" descr="{&quot;isTemplate&quot;:true,&quot;type&quot;:&quot;text&quot;}"/>
          <p:cNvSpPr txBox="1"/>
          <p:nvPr/>
        </p:nvSpPr>
        <p:spPr>
          <a:xfrm rot="0" flipH="0" flipV="0">
            <a:off x="876300" y="6219825"/>
            <a:ext cx="10477500" cy="219075"/>
          </a:xfrm>
          <a:prstGeom prst="rect"/>
        </p:spPr>
        <p:txBody>
          <a:bodyPr wrap="none" lIns="0" tIns="0" rIns="0" bIns="0"/>
          <a:p>
            <a:pPr>
              <a:lnSpc>
                <a:spcPct val="100000"/>
              </a:lnSpc>
            </a:pPr>
            <a:r>
              <a:rPr lang="zh-CN" sz="1425" b="1">
                <a:solidFill>
                  <a:srgbClr val="C92A2A"/>
                </a:solidFill>
                <a:latin typeface="Arial"/>
                <a:ea typeface="Arial"/>
              </a:rPr>
              <a:t>历史之鉴：</a:t>
            </a:r>
            <a:r>
              <a:rPr lang="en-US" sz="1425">
                <a:solidFill>
                  <a:srgbClr val="343A40"/>
                </a:solidFill>
                <a:latin typeface="Arial"/>
                <a:ea typeface="Arial"/>
              </a:rPr>
              <a:t>2004</a:t>
            </a:r>
            <a:r>
              <a:rPr lang="zh-CN" sz="1425">
                <a:solidFill>
                  <a:srgbClr val="343A40"/>
                </a:solidFill>
                <a:latin typeface="Arial"/>
                <a:ea typeface="Arial"/>
              </a:rPr>
              <a:t>年大庆石化</a:t>
            </a:r>
            <a:r>
              <a:rPr lang="en-US" sz="1425">
                <a:solidFill>
                  <a:srgbClr val="343A40"/>
                </a:solidFill>
                <a:latin typeface="Arial"/>
                <a:ea typeface="Arial"/>
              </a:rPr>
              <a:t>"10·27"</a:t>
            </a:r>
            <a:r>
              <a:rPr lang="zh-CN" sz="1425">
                <a:solidFill>
                  <a:srgbClr val="343A40"/>
                </a:solidFill>
                <a:latin typeface="Arial"/>
                <a:ea typeface="Arial"/>
              </a:rPr>
              <a:t>事故（</a:t>
            </a:r>
            <a:r>
              <a:rPr lang="en-US" sz="1425">
                <a:solidFill>
                  <a:srgbClr val="343A40"/>
                </a:solidFill>
                <a:latin typeface="Arial"/>
                <a:ea typeface="Arial"/>
              </a:rPr>
              <a:t>7</a:t>
            </a:r>
            <a:r>
              <a:rPr lang="zh-CN" sz="1425">
                <a:solidFill>
                  <a:srgbClr val="343A40"/>
                </a:solidFill>
                <a:latin typeface="Arial"/>
                <a:ea typeface="Arial"/>
              </a:rPr>
              <a:t>死）——罐顶动火，罐内烃类从焊缝开裂处泄漏遇火花爆炸。动火分析不能代替隔离。</a:t>
            </a:r>
            <a:endParaRPr/>
          </a:p>
        </p:txBody>
      </p:sp>
      <p:sp>
        <p:nvSpPr>
          <p:cNvPr id="587" name="" descr="{&quot;isTemplate&quot;:true,&quot;type&quot;:&quot;text&quot;}"/>
          <p:cNvSpPr txBox="1"/>
          <p:nvPr/>
        </p:nvSpPr>
        <p:spPr>
          <a:xfrm rot="0" flipH="0" flipV="0">
            <a:off x="666750" y="6457950"/>
            <a:ext cx="4095750" cy="152400"/>
          </a:xfrm>
          <a:prstGeom prst="rect"/>
        </p:spPr>
        <p:txBody>
          <a:bodyPr wrap="none" lIns="0" tIns="0" rIns="0" bIns="0"/>
          <a:p>
            <a:pPr>
              <a:lnSpc>
                <a:spcPct val="100000"/>
              </a:lnSpc>
            </a:pPr>
            <a:r>
              <a:rPr lang="zh-CN" sz="975">
                <a:solidFill>
                  <a:srgbClr val="868E96"/>
                </a:solidFill>
                <a:latin typeface="Arial"/>
                <a:ea typeface="Arial"/>
              </a:rPr>
              <a:t>来源：</a:t>
            </a:r>
            <a:r>
              <a:rPr lang="en-US" sz="975">
                <a:solidFill>
                  <a:srgbClr val="868E96"/>
                </a:solidFill>
                <a:latin typeface="Arial"/>
                <a:ea typeface="Arial"/>
              </a:rPr>
              <a:t>GB 30871-2022</a:t>
            </a:r>
            <a:r>
              <a:rPr lang="zh-CN" sz="975">
                <a:solidFill>
                  <a:srgbClr val="868E96"/>
                </a:solidFill>
                <a:latin typeface="Arial"/>
                <a:ea typeface="Arial"/>
              </a:rPr>
              <a:t>《危险化学品企业特殊作业安全规范》（全文强制）</a:t>
            </a:r>
            <a:endParaRPr/>
          </a:p>
        </p:txBody>
      </p:sp>
      <p:sp>
        <p:nvSpPr>
          <p:cNvPr id="588"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31 / 55</a:t>
            </a:r>
            <a:endParaRPr/>
          </a:p>
        </p:txBody>
      </p:sp>
    </p:spTree>
  </p:cSld>
</p:sld>
</file>

<file path=ppt/slides/slide32.xml><?xml version="1.0" encoding="utf-8"?>
<p:sld xmlns:p="http://schemas.openxmlformats.org/presentationml/2006/main" xmlns:a="http://schemas.openxmlformats.org/drawingml/2006/main">
  <p:cSld>
    <p:spTree>
      <p:nvGrpSpPr>
        <p:cNvPr id="589" name="" descr="&lt;Slide style={{ width: 1280, height: 720, background: '#FFFFFF', padding: 0, fontFamily: 'Arial, &quot;Microsoft YaHei&quot;, &quot;PingFang SC&quot;, sans-serif', position: 'relative' }}&gt;&#10;    &lt;Text style={{ position: 'absolute', top: 16, right: 70, fontSize: 14, color: '#868E96' }}&gt;04 · 高风险作业&lt;/Text&gt;&#10;    &lt;Box style={{ position: 'absolute', top: 44, left: 70, right: 70 }}&gt;&#10;        &lt;Text style={{ fontSize: 32, fontWeight: 'bold', color: '#0B7285' }}&gt;受限空间&quot;七必须&quot;——五年三起事故的教训都写在里面&lt;/Text&gt;&#10;        &lt;Box style={{ width: '100%', height: 1, background: '#DEE2E6', marginTop: 10 }} /&gt;&#10;    &lt;/Box&gt;&#10;    &lt;Box style={{ position: 'absolute', top: 126, left: 70, right: 70, bottom: 130, flexDirection: 'row', flexWrap: 'wrap', gap: 14 }}&gt;&#10;        {[&#10;            ['必须办票', '受限空间作业票逐级审批，严禁无票进罐（池州鑫泰2025）'],&#10;            ['必须隔离', '相连管线加盲板、断开或上锁挂签，能量隔离到位'],&#10;            ['必须清洗置换', '蒸煮、氮气置换、通风，消除物料残留危害'],&#10;            ['必须检测', '氧19.5%–21%、可燃气&lt;10%LEL、有毒物低于GBZ 2.1限值，作业中连续或每2h复测'],&#10;            ['必须通风照明', '机械通风持续运行；照明电压≤12V（金属容器内），行灯防爆'],&#10;            ['必须监护', '监护人全程在口不得离岗，与作业人约定联络信号'],&#10;            ['必须会应急', '作业前演练救援：三脚架+全身带+隔绝式呼吸器就位，严禁盲目施救（寿光2024）'],&#10;        ].map((it) =&gt; (&#10;            &lt;Box key={it[0]} style={{ width: 362, background: '#F1F3F5', borderTop: '4px solid #0B7285', padding: '10px 14px' }}&gt;&#10;                &lt;Text style={{ fontSize: 19, fontWeight: 'bold', color: '#0B7285' }}&gt;{it[0]}&lt;/Text&gt;&#10;                &lt;Text style={{ fontSize: 16, color: '#343A40', lineHeight: 1.45, marginTop: 4 }}&gt;{it[1]}&lt;/Text&gt;&#10;            &lt;/Box&gt;&#10;        ))}&#10;    &lt;/Box&gt;&#10;    &lt;Box style={{ position: 'absolute', left: 70, right: 70, bottom: 34, background: '#F1F3F5', borderLeft: '4px solid #C92A2A', padding: '10px 18px' }}&gt;&#10;        &lt;Text style={{ fontSize: 19, color: '#343A40' }}&gt;&lt;span style={{ fontWeight: 'bold', color: '#C92A2A' }}&gt;数字警示：&lt;/span&gt;2019恒翔6死、2024寿光7死、2025池州4死——17条人命，全在&quot;无票进罐+盲目施救&quot;这一条链上。&lt;/Text&gt;&#10;    &lt;/Box&gt;&#10;    &lt;Text style={{ position: 'absolute', left: 70, bottom: 26, fontSize: 13, color: '#868E96' }}&gt;来源：GB 30871-2022、《工贸企业有限空间作业安全规定》（应急管理部令第13号，2024-01-01施行）&lt;/Text&gt;&#10;    &lt;Text style={{ position: 'absolute', right: 70, bottom: 24, fontSize: 14, color: '#868E96' }}&gt;32 / 55&lt;/Text&gt;&#10;&lt;/Slide&gt;&#10;"/>
        <p:cNvGrpSpPr/>
        <p:nvPr/>
      </p:nvGrpSpPr>
      <p:grpSpPr>
        <a:xfrm>
          <a:off x="0" y="0"/>
          <a:ext cx="0" cy="0"/>
          <a:chOff x="0" y="0"/>
          <a:chExt cx="0" cy="0"/>
        </a:xfrm>
      </p:grpSpPr>
      <p:sp>
        <p:nvSpPr>
          <p:cNvPr id="590" name=""/>
          <p:cNvSpPr/>
          <p:nvPr/>
        </p:nvSpPr>
        <p:spPr>
          <a:xfrm rot="0" flipH="0" flipV="0">
            <a:off x="0" y="0"/>
            <a:ext cx="12192000" cy="6858000"/>
          </a:xfrm>
          <a:prstGeom prst="rect">
            <a:avLst/>
          </a:prstGeom>
          <a:solidFill>
            <a:srgbClr val="FFFFFF"/>
          </a:solidFill>
          <a:ln/>
        </p:spPr>
        <p:txBody>
          <a:bodyPr/>
          <a:p/>
        </p:txBody>
      </p:sp>
      <p:sp>
        <p:nvSpPr>
          <p:cNvPr id="591" name="" descr="{&quot;isTemplate&quot;:true,&quot;type&quot;:&quot;text&quot;}"/>
          <p:cNvSpPr txBox="1"/>
          <p:nvPr/>
        </p:nvSpPr>
        <p:spPr>
          <a:xfrm rot="0" flipH="0" flipV="0">
            <a:off x="10582275" y="152400"/>
            <a:ext cx="942975" cy="161925"/>
          </a:xfrm>
          <a:prstGeom prst="rect"/>
        </p:spPr>
        <p:txBody>
          <a:bodyPr wrap="none" lIns="0" tIns="0" rIns="0" bIns="0"/>
          <a:p>
            <a:pPr>
              <a:lnSpc>
                <a:spcPct val="100000"/>
              </a:lnSpc>
            </a:pPr>
            <a:r>
              <a:rPr lang="en-US" sz="1050">
                <a:solidFill>
                  <a:srgbClr val="868E96"/>
                </a:solidFill>
                <a:latin typeface="Arial"/>
                <a:ea typeface="Arial"/>
              </a:rPr>
              <a:t xml:space="preserve">04 · </a:t>
            </a:r>
            <a:r>
              <a:rPr lang="zh-CN" sz="1050">
                <a:solidFill>
                  <a:srgbClr val="868E96"/>
                </a:solidFill>
                <a:latin typeface="Arial"/>
                <a:ea typeface="Arial"/>
              </a:rPr>
              <a:t>高风险作业</a:t>
            </a:r>
            <a:endParaRPr/>
          </a:p>
        </p:txBody>
      </p:sp>
      <p:sp>
        <p:nvSpPr>
          <p:cNvPr id="592"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受限空间</a:t>
            </a:r>
            <a:r>
              <a:rPr lang="en-US" sz="2400" b="1">
                <a:solidFill>
                  <a:srgbClr val="0B7285"/>
                </a:solidFill>
                <a:latin typeface="Arial"/>
                <a:ea typeface="Arial"/>
              </a:rPr>
              <a:t>"</a:t>
            </a:r>
            <a:r>
              <a:rPr lang="zh-CN" sz="2400" b="1">
                <a:solidFill>
                  <a:srgbClr val="0B7285"/>
                </a:solidFill>
                <a:latin typeface="Arial"/>
                <a:ea typeface="Arial"/>
              </a:rPr>
              <a:t>七必须</a:t>
            </a:r>
            <a:r>
              <a:rPr lang="en-US" sz="2400" b="1">
                <a:solidFill>
                  <a:srgbClr val="0B7285"/>
                </a:solidFill>
                <a:latin typeface="Arial"/>
                <a:ea typeface="Arial"/>
              </a:rPr>
              <a:t>"——</a:t>
            </a:r>
            <a:r>
              <a:rPr lang="zh-CN" sz="2400" b="1">
                <a:solidFill>
                  <a:srgbClr val="0B7285"/>
                </a:solidFill>
                <a:latin typeface="Arial"/>
                <a:ea typeface="Arial"/>
              </a:rPr>
              <a:t>五年三起事故的教训都写在里面</a:t>
            </a:r>
            <a:endParaRPr/>
          </a:p>
        </p:txBody>
      </p:sp>
      <p:sp>
        <p:nvSpPr>
          <p:cNvPr id="593" name=""/>
          <p:cNvSpPr/>
          <p:nvPr/>
        </p:nvSpPr>
        <p:spPr>
          <a:xfrm rot="0" flipH="0" flipV="0">
            <a:off x="666750" y="885825"/>
            <a:ext cx="10858500" cy="9525"/>
          </a:xfrm>
          <a:prstGeom prst="rect">
            <a:avLst/>
          </a:prstGeom>
          <a:solidFill>
            <a:srgbClr val="DEE2E6"/>
          </a:solidFill>
          <a:ln/>
        </p:spPr>
        <p:txBody>
          <a:bodyPr/>
          <a:p/>
        </p:txBody>
      </p:sp>
      <p:sp>
        <p:nvSpPr>
          <p:cNvPr id="594" name=""/>
          <p:cNvSpPr/>
          <p:nvPr/>
        </p:nvSpPr>
        <p:spPr>
          <a:xfrm rot="0" flipH="0" flipV="0">
            <a:off x="666750" y="1238250"/>
            <a:ext cx="3448050" cy="1381125"/>
          </a:xfrm>
          <a:prstGeom prst="rect">
            <a:avLst/>
          </a:prstGeom>
          <a:solidFill>
            <a:srgbClr val="F1F3F5"/>
          </a:solidFill>
          <a:ln/>
        </p:spPr>
        <p:txBody>
          <a:bodyPr/>
          <a:p/>
        </p:txBody>
      </p:sp>
      <p:sp>
        <p:nvSpPr>
          <p:cNvPr id="595" name=""/>
          <p:cNvSpPr/>
          <p:nvPr/>
        </p:nvSpPr>
        <p:spPr>
          <a:xfrm rot="0" flipH="0" flipV="0">
            <a:off x="666750" y="1200150"/>
            <a:ext cx="3448050" cy="1419225"/>
          </a:xfrm>
          <a:custGeom>
            <a:pathLst>
              <a:path w="362" h="149">
                <a:moveTo>
                  <a:pt x="0" y="0"/>
                </a:moveTo>
                <a:lnTo>
                  <a:pt x="362" y="0"/>
                </a:lnTo>
                <a:lnTo>
                  <a:pt x="362" y="4"/>
                </a:lnTo>
                <a:lnTo>
                  <a:pt x="0" y="4"/>
                </a:lnTo>
                <a:close/>
              </a:path>
            </a:pathLst>
          </a:custGeom>
          <a:solidFill>
            <a:srgbClr val="0B7285"/>
          </a:solidFill>
          <a:ln/>
        </p:spPr>
        <p:txBody>
          <a:bodyPr/>
          <a:p/>
        </p:txBody>
      </p:sp>
      <p:sp>
        <p:nvSpPr>
          <p:cNvPr id="596" name="" descr="{&quot;isTemplate&quot;:true,&quot;type&quot;:&quot;text&quot;}"/>
          <p:cNvSpPr txBox="1"/>
          <p:nvPr/>
        </p:nvSpPr>
        <p:spPr>
          <a:xfrm rot="0" flipH="0" flipV="0">
            <a:off x="800100" y="1333500"/>
            <a:ext cx="3181350" cy="219075"/>
          </a:xfrm>
          <a:prstGeom prst="rect"/>
        </p:spPr>
        <p:txBody>
          <a:bodyPr wrap="none" lIns="0" tIns="0" rIns="0" bIns="0"/>
          <a:p>
            <a:pPr>
              <a:lnSpc>
                <a:spcPct val="100000"/>
              </a:lnSpc>
            </a:pPr>
            <a:r>
              <a:rPr lang="zh-CN" sz="1425" b="1">
                <a:solidFill>
                  <a:srgbClr val="0B7285"/>
                </a:solidFill>
                <a:latin typeface="Arial"/>
                <a:ea typeface="Arial"/>
              </a:rPr>
              <a:t>必须办票</a:t>
            </a:r>
            <a:endParaRPr/>
          </a:p>
        </p:txBody>
      </p:sp>
      <p:sp>
        <p:nvSpPr>
          <p:cNvPr id="597" name="" descr="{&quot;isTemplate&quot;:true,&quot;type&quot;:&quot;text&quot;}"/>
          <p:cNvSpPr txBox="1"/>
          <p:nvPr/>
        </p:nvSpPr>
        <p:spPr>
          <a:xfrm rot="0" flipH="0" flipV="0">
            <a:off x="800100" y="1590675"/>
            <a:ext cx="3181350" cy="533400"/>
          </a:xfrm>
          <a:prstGeom prst="rect"/>
        </p:spPr>
        <p:txBody>
          <a:bodyPr wrap="square" lIns="0" tIns="0" rIns="0" bIns="0">
            <a:normAutofit/>
          </a:bodyPr>
          <a:p>
            <a:pPr>
              <a:lnSpc>
                <a:spcPct val="145000"/>
              </a:lnSpc>
            </a:pPr>
            <a:r>
              <a:rPr lang="zh-CN" sz="1200">
                <a:solidFill>
                  <a:srgbClr val="343A40"/>
                </a:solidFill>
                <a:latin typeface="Arial"/>
                <a:ea typeface="Arial"/>
              </a:rPr>
              <a:t>受限空间作业票逐级审批，严禁无票进罐（池州鑫泰</a:t>
            </a:r>
            <a:r>
              <a:rPr lang="en-US" sz="1200">
                <a:solidFill>
                  <a:srgbClr val="343A40"/>
                </a:solidFill>
                <a:latin typeface="Arial"/>
                <a:ea typeface="Arial"/>
              </a:rPr>
              <a:t>2025</a:t>
            </a:r>
            <a:r>
              <a:rPr lang="zh-CN" sz="1200">
                <a:solidFill>
                  <a:srgbClr val="343A40"/>
                </a:solidFill>
                <a:latin typeface="Arial"/>
                <a:ea typeface="Arial"/>
              </a:rPr>
              <a:t>）</a:t>
            </a:r>
            <a:endParaRPr/>
          </a:p>
        </p:txBody>
      </p:sp>
      <p:sp>
        <p:nvSpPr>
          <p:cNvPr id="598" name=""/>
          <p:cNvSpPr/>
          <p:nvPr/>
        </p:nvSpPr>
        <p:spPr>
          <a:xfrm rot="0" flipH="0" flipV="0">
            <a:off x="4248150" y="1238250"/>
            <a:ext cx="3448050" cy="1381125"/>
          </a:xfrm>
          <a:prstGeom prst="rect">
            <a:avLst/>
          </a:prstGeom>
          <a:solidFill>
            <a:srgbClr val="F1F3F5"/>
          </a:solidFill>
          <a:ln/>
        </p:spPr>
        <p:txBody>
          <a:bodyPr/>
          <a:p/>
        </p:txBody>
      </p:sp>
      <p:sp>
        <p:nvSpPr>
          <p:cNvPr id="599" name=""/>
          <p:cNvSpPr/>
          <p:nvPr/>
        </p:nvSpPr>
        <p:spPr>
          <a:xfrm rot="0" flipH="0" flipV="0">
            <a:off x="4248150" y="1200150"/>
            <a:ext cx="3448050" cy="1419225"/>
          </a:xfrm>
          <a:custGeom>
            <a:pathLst>
              <a:path w="362" h="149">
                <a:moveTo>
                  <a:pt x="0" y="0"/>
                </a:moveTo>
                <a:lnTo>
                  <a:pt x="362" y="0"/>
                </a:lnTo>
                <a:lnTo>
                  <a:pt x="362" y="4"/>
                </a:lnTo>
                <a:lnTo>
                  <a:pt x="0" y="4"/>
                </a:lnTo>
                <a:close/>
              </a:path>
            </a:pathLst>
          </a:custGeom>
          <a:solidFill>
            <a:srgbClr val="0B7285"/>
          </a:solidFill>
          <a:ln/>
        </p:spPr>
        <p:txBody>
          <a:bodyPr/>
          <a:p/>
        </p:txBody>
      </p:sp>
      <p:sp>
        <p:nvSpPr>
          <p:cNvPr id="600" name="" descr="{&quot;isTemplate&quot;:true,&quot;type&quot;:&quot;text&quot;}"/>
          <p:cNvSpPr txBox="1"/>
          <p:nvPr/>
        </p:nvSpPr>
        <p:spPr>
          <a:xfrm rot="0" flipH="0" flipV="0">
            <a:off x="4381500" y="1333500"/>
            <a:ext cx="3181350" cy="219075"/>
          </a:xfrm>
          <a:prstGeom prst="rect"/>
        </p:spPr>
        <p:txBody>
          <a:bodyPr wrap="none" lIns="0" tIns="0" rIns="0" bIns="0"/>
          <a:p>
            <a:pPr>
              <a:lnSpc>
                <a:spcPct val="100000"/>
              </a:lnSpc>
            </a:pPr>
            <a:r>
              <a:rPr lang="zh-CN" sz="1425" b="1">
                <a:solidFill>
                  <a:srgbClr val="0B7285"/>
                </a:solidFill>
                <a:latin typeface="Arial"/>
                <a:ea typeface="Arial"/>
              </a:rPr>
              <a:t>必须隔离</a:t>
            </a:r>
            <a:endParaRPr/>
          </a:p>
        </p:txBody>
      </p:sp>
      <p:sp>
        <p:nvSpPr>
          <p:cNvPr id="601" name="" descr="{&quot;isTemplate&quot;:true,&quot;type&quot;:&quot;text&quot;}"/>
          <p:cNvSpPr txBox="1"/>
          <p:nvPr/>
        </p:nvSpPr>
        <p:spPr>
          <a:xfrm rot="0" flipH="0" flipV="0">
            <a:off x="4381500" y="1590675"/>
            <a:ext cx="3181350" cy="533400"/>
          </a:xfrm>
          <a:prstGeom prst="rect"/>
        </p:spPr>
        <p:txBody>
          <a:bodyPr wrap="square" lIns="0" tIns="0" rIns="0" bIns="0">
            <a:normAutofit/>
          </a:bodyPr>
          <a:p>
            <a:pPr>
              <a:lnSpc>
                <a:spcPct val="145000"/>
              </a:lnSpc>
            </a:pPr>
            <a:r>
              <a:rPr lang="zh-CN" sz="1200">
                <a:solidFill>
                  <a:srgbClr val="343A40"/>
                </a:solidFill>
                <a:latin typeface="Arial"/>
                <a:ea typeface="Arial"/>
              </a:rPr>
              <a:t>相连管线加盲板、断开或上锁挂签，能量隔离到位</a:t>
            </a:r>
            <a:endParaRPr/>
          </a:p>
        </p:txBody>
      </p:sp>
      <p:sp>
        <p:nvSpPr>
          <p:cNvPr id="602" name=""/>
          <p:cNvSpPr/>
          <p:nvPr/>
        </p:nvSpPr>
        <p:spPr>
          <a:xfrm rot="0" flipH="0" flipV="0">
            <a:off x="7829550" y="1238250"/>
            <a:ext cx="3448050" cy="1381125"/>
          </a:xfrm>
          <a:prstGeom prst="rect">
            <a:avLst/>
          </a:prstGeom>
          <a:solidFill>
            <a:srgbClr val="F1F3F5"/>
          </a:solidFill>
          <a:ln/>
        </p:spPr>
        <p:txBody>
          <a:bodyPr/>
          <a:p/>
        </p:txBody>
      </p:sp>
      <p:sp>
        <p:nvSpPr>
          <p:cNvPr id="603" name=""/>
          <p:cNvSpPr/>
          <p:nvPr/>
        </p:nvSpPr>
        <p:spPr>
          <a:xfrm rot="0" flipH="0" flipV="0">
            <a:off x="7829550" y="1200150"/>
            <a:ext cx="3448050" cy="1419225"/>
          </a:xfrm>
          <a:custGeom>
            <a:pathLst>
              <a:path w="362" h="149">
                <a:moveTo>
                  <a:pt x="0" y="0"/>
                </a:moveTo>
                <a:lnTo>
                  <a:pt x="362" y="0"/>
                </a:lnTo>
                <a:lnTo>
                  <a:pt x="362" y="4"/>
                </a:lnTo>
                <a:lnTo>
                  <a:pt x="0" y="4"/>
                </a:lnTo>
                <a:close/>
              </a:path>
            </a:pathLst>
          </a:custGeom>
          <a:solidFill>
            <a:srgbClr val="0B7285"/>
          </a:solidFill>
          <a:ln/>
        </p:spPr>
        <p:txBody>
          <a:bodyPr/>
          <a:p/>
        </p:txBody>
      </p:sp>
      <p:sp>
        <p:nvSpPr>
          <p:cNvPr id="604" name="" descr="{&quot;isTemplate&quot;:true,&quot;type&quot;:&quot;text&quot;}"/>
          <p:cNvSpPr txBox="1"/>
          <p:nvPr/>
        </p:nvSpPr>
        <p:spPr>
          <a:xfrm rot="0" flipH="0" flipV="0">
            <a:off x="7962900" y="1333500"/>
            <a:ext cx="3181350" cy="219075"/>
          </a:xfrm>
          <a:prstGeom prst="rect"/>
        </p:spPr>
        <p:txBody>
          <a:bodyPr wrap="none" lIns="0" tIns="0" rIns="0" bIns="0"/>
          <a:p>
            <a:pPr>
              <a:lnSpc>
                <a:spcPct val="100000"/>
              </a:lnSpc>
            </a:pPr>
            <a:r>
              <a:rPr lang="zh-CN" sz="1425" b="1">
                <a:solidFill>
                  <a:srgbClr val="0B7285"/>
                </a:solidFill>
                <a:latin typeface="Arial"/>
                <a:ea typeface="Arial"/>
              </a:rPr>
              <a:t>必须清洗置换</a:t>
            </a:r>
            <a:endParaRPr/>
          </a:p>
        </p:txBody>
      </p:sp>
      <p:sp>
        <p:nvSpPr>
          <p:cNvPr id="605" name="" descr="{&quot;isTemplate&quot;:true,&quot;type&quot;:&quot;text&quot;}"/>
          <p:cNvSpPr txBox="1"/>
          <p:nvPr/>
        </p:nvSpPr>
        <p:spPr>
          <a:xfrm rot="0" flipH="0" flipV="0">
            <a:off x="7962900" y="1590675"/>
            <a:ext cx="3181350" cy="266700"/>
          </a:xfrm>
          <a:prstGeom prst="rect"/>
        </p:spPr>
        <p:txBody>
          <a:bodyPr wrap="none" lIns="0" tIns="0" rIns="0" bIns="0"/>
          <a:p>
            <a:pPr>
              <a:lnSpc>
                <a:spcPct val="145000"/>
              </a:lnSpc>
            </a:pPr>
            <a:r>
              <a:rPr lang="zh-CN" sz="1200">
                <a:solidFill>
                  <a:srgbClr val="343A40"/>
                </a:solidFill>
                <a:latin typeface="Arial"/>
                <a:ea typeface="Arial"/>
              </a:rPr>
              <a:t>蒸煮、氮气置换、通风，消除物料残留危害</a:t>
            </a:r>
            <a:endParaRPr/>
          </a:p>
        </p:txBody>
      </p:sp>
      <p:sp>
        <p:nvSpPr>
          <p:cNvPr id="606" name=""/>
          <p:cNvSpPr/>
          <p:nvPr/>
        </p:nvSpPr>
        <p:spPr>
          <a:xfrm rot="0" flipH="0" flipV="0">
            <a:off x="666750" y="2752725"/>
            <a:ext cx="3448050" cy="1390650"/>
          </a:xfrm>
          <a:prstGeom prst="rect">
            <a:avLst/>
          </a:prstGeom>
          <a:solidFill>
            <a:srgbClr val="F1F3F5"/>
          </a:solidFill>
          <a:ln/>
        </p:spPr>
        <p:txBody>
          <a:bodyPr/>
          <a:p/>
        </p:txBody>
      </p:sp>
      <p:sp>
        <p:nvSpPr>
          <p:cNvPr id="607" name=""/>
          <p:cNvSpPr/>
          <p:nvPr/>
        </p:nvSpPr>
        <p:spPr>
          <a:xfrm rot="0" flipH="0" flipV="0">
            <a:off x="666750" y="2714625"/>
            <a:ext cx="3448050" cy="1428750"/>
          </a:xfrm>
          <a:custGeom>
            <a:pathLst>
              <a:path w="362" h="150">
                <a:moveTo>
                  <a:pt x="0" y="0"/>
                </a:moveTo>
                <a:lnTo>
                  <a:pt x="362" y="0"/>
                </a:lnTo>
                <a:lnTo>
                  <a:pt x="362" y="4"/>
                </a:lnTo>
                <a:lnTo>
                  <a:pt x="0" y="4"/>
                </a:lnTo>
                <a:close/>
              </a:path>
            </a:pathLst>
          </a:custGeom>
          <a:solidFill>
            <a:srgbClr val="0B7285"/>
          </a:solidFill>
          <a:ln/>
        </p:spPr>
        <p:txBody>
          <a:bodyPr/>
          <a:p/>
        </p:txBody>
      </p:sp>
      <p:sp>
        <p:nvSpPr>
          <p:cNvPr id="608" name="" descr="{&quot;isTemplate&quot;:true,&quot;type&quot;:&quot;text&quot;}"/>
          <p:cNvSpPr txBox="1"/>
          <p:nvPr/>
        </p:nvSpPr>
        <p:spPr>
          <a:xfrm rot="0" flipH="0" flipV="0">
            <a:off x="800100" y="2847975"/>
            <a:ext cx="3181350" cy="219075"/>
          </a:xfrm>
          <a:prstGeom prst="rect"/>
        </p:spPr>
        <p:txBody>
          <a:bodyPr wrap="none" lIns="0" tIns="0" rIns="0" bIns="0"/>
          <a:p>
            <a:pPr>
              <a:lnSpc>
                <a:spcPct val="100000"/>
              </a:lnSpc>
            </a:pPr>
            <a:r>
              <a:rPr lang="zh-CN" sz="1425" b="1">
                <a:solidFill>
                  <a:srgbClr val="0B7285"/>
                </a:solidFill>
                <a:latin typeface="Arial"/>
                <a:ea typeface="Arial"/>
              </a:rPr>
              <a:t>必须检测</a:t>
            </a:r>
            <a:endParaRPr/>
          </a:p>
        </p:txBody>
      </p:sp>
      <p:sp>
        <p:nvSpPr>
          <p:cNvPr id="609" name="" descr="{&quot;isTemplate&quot;:true,&quot;type&quot;:&quot;text&quot;}"/>
          <p:cNvSpPr txBox="1"/>
          <p:nvPr/>
        </p:nvSpPr>
        <p:spPr>
          <a:xfrm rot="0" flipH="0" flipV="0">
            <a:off x="800100" y="3105150"/>
            <a:ext cx="3181350" cy="533400"/>
          </a:xfrm>
          <a:prstGeom prst="rect"/>
        </p:spPr>
        <p:txBody>
          <a:bodyPr wrap="square" lIns="0" tIns="0" rIns="0" bIns="0">
            <a:normAutofit/>
          </a:bodyPr>
          <a:p>
            <a:pPr>
              <a:lnSpc>
                <a:spcPct val="145000"/>
              </a:lnSpc>
            </a:pPr>
            <a:r>
              <a:rPr lang="zh-CN" sz="1200">
                <a:solidFill>
                  <a:srgbClr val="343A40"/>
                </a:solidFill>
                <a:latin typeface="Arial"/>
                <a:ea typeface="Arial"/>
              </a:rPr>
              <a:t>氧</a:t>
            </a:r>
            <a:r>
              <a:rPr lang="en-US" sz="1200">
                <a:solidFill>
                  <a:srgbClr val="343A40"/>
                </a:solidFill>
                <a:latin typeface="Arial"/>
                <a:ea typeface="Arial"/>
              </a:rPr>
              <a:t>19.5%–21%</a:t>
            </a:r>
            <a:r>
              <a:rPr lang="zh-CN" sz="1200">
                <a:solidFill>
                  <a:srgbClr val="343A40"/>
                </a:solidFill>
                <a:latin typeface="Arial"/>
                <a:ea typeface="Arial"/>
              </a:rPr>
              <a:t>、可燃气</a:t>
            </a:r>
            <a:r>
              <a:rPr lang="en-US" sz="1200">
                <a:solidFill>
                  <a:srgbClr val="343A40"/>
                </a:solidFill>
                <a:latin typeface="Arial"/>
                <a:ea typeface="Arial"/>
              </a:rPr>
              <a:t>&lt;10%LEL</a:t>
            </a:r>
            <a:r>
              <a:rPr lang="zh-CN" sz="1200">
                <a:solidFill>
                  <a:srgbClr val="343A40"/>
                </a:solidFill>
                <a:latin typeface="Arial"/>
                <a:ea typeface="Arial"/>
              </a:rPr>
              <a:t>、有毒物低于</a:t>
            </a:r>
            <a:r>
              <a:rPr lang="en-US" sz="1200">
                <a:solidFill>
                  <a:srgbClr val="343A40"/>
                </a:solidFill>
                <a:latin typeface="Arial"/>
                <a:ea typeface="Arial"/>
              </a:rPr>
              <a:t>GBZ 2.1</a:t>
            </a:r>
            <a:r>
              <a:rPr lang="zh-CN" sz="1200">
                <a:solidFill>
                  <a:srgbClr val="343A40"/>
                </a:solidFill>
                <a:latin typeface="Arial"/>
                <a:ea typeface="Arial"/>
              </a:rPr>
              <a:t>限值，作业中连续或每</a:t>
            </a:r>
            <a:r>
              <a:rPr lang="en-US" sz="1200">
                <a:solidFill>
                  <a:srgbClr val="343A40"/>
                </a:solidFill>
                <a:latin typeface="Arial"/>
                <a:ea typeface="Arial"/>
              </a:rPr>
              <a:t>2h</a:t>
            </a:r>
            <a:r>
              <a:rPr lang="zh-CN" sz="1200">
                <a:solidFill>
                  <a:srgbClr val="343A40"/>
                </a:solidFill>
                <a:latin typeface="Arial"/>
                <a:ea typeface="Arial"/>
              </a:rPr>
              <a:t>复测</a:t>
            </a:r>
            <a:endParaRPr/>
          </a:p>
        </p:txBody>
      </p:sp>
      <p:sp>
        <p:nvSpPr>
          <p:cNvPr id="610" name=""/>
          <p:cNvSpPr/>
          <p:nvPr/>
        </p:nvSpPr>
        <p:spPr>
          <a:xfrm rot="0" flipH="0" flipV="0">
            <a:off x="4248150" y="2752725"/>
            <a:ext cx="3448050" cy="1390650"/>
          </a:xfrm>
          <a:prstGeom prst="rect">
            <a:avLst/>
          </a:prstGeom>
          <a:solidFill>
            <a:srgbClr val="F1F3F5"/>
          </a:solidFill>
          <a:ln/>
        </p:spPr>
        <p:txBody>
          <a:bodyPr/>
          <a:p/>
        </p:txBody>
      </p:sp>
      <p:sp>
        <p:nvSpPr>
          <p:cNvPr id="611" name=""/>
          <p:cNvSpPr/>
          <p:nvPr/>
        </p:nvSpPr>
        <p:spPr>
          <a:xfrm rot="0" flipH="0" flipV="0">
            <a:off x="4248150" y="2714625"/>
            <a:ext cx="3448050" cy="1428750"/>
          </a:xfrm>
          <a:custGeom>
            <a:pathLst>
              <a:path w="362" h="150">
                <a:moveTo>
                  <a:pt x="0" y="0"/>
                </a:moveTo>
                <a:lnTo>
                  <a:pt x="362" y="0"/>
                </a:lnTo>
                <a:lnTo>
                  <a:pt x="362" y="4"/>
                </a:lnTo>
                <a:lnTo>
                  <a:pt x="0" y="4"/>
                </a:lnTo>
                <a:close/>
              </a:path>
            </a:pathLst>
          </a:custGeom>
          <a:solidFill>
            <a:srgbClr val="0B7285"/>
          </a:solidFill>
          <a:ln/>
        </p:spPr>
        <p:txBody>
          <a:bodyPr/>
          <a:p/>
        </p:txBody>
      </p:sp>
      <p:sp>
        <p:nvSpPr>
          <p:cNvPr id="612" name="" descr="{&quot;isTemplate&quot;:true,&quot;type&quot;:&quot;text&quot;}"/>
          <p:cNvSpPr txBox="1"/>
          <p:nvPr/>
        </p:nvSpPr>
        <p:spPr>
          <a:xfrm rot="0" flipH="0" flipV="0">
            <a:off x="4381500" y="2847975"/>
            <a:ext cx="3181350" cy="219075"/>
          </a:xfrm>
          <a:prstGeom prst="rect"/>
        </p:spPr>
        <p:txBody>
          <a:bodyPr wrap="none" lIns="0" tIns="0" rIns="0" bIns="0"/>
          <a:p>
            <a:pPr>
              <a:lnSpc>
                <a:spcPct val="100000"/>
              </a:lnSpc>
            </a:pPr>
            <a:r>
              <a:rPr lang="zh-CN" sz="1425" b="1">
                <a:solidFill>
                  <a:srgbClr val="0B7285"/>
                </a:solidFill>
                <a:latin typeface="Arial"/>
                <a:ea typeface="Arial"/>
              </a:rPr>
              <a:t>必须通风照明</a:t>
            </a:r>
            <a:endParaRPr/>
          </a:p>
        </p:txBody>
      </p:sp>
      <p:sp>
        <p:nvSpPr>
          <p:cNvPr id="613" name="" descr="{&quot;isTemplate&quot;:true,&quot;type&quot;:&quot;text&quot;}"/>
          <p:cNvSpPr txBox="1"/>
          <p:nvPr/>
        </p:nvSpPr>
        <p:spPr>
          <a:xfrm rot="0" flipH="0" flipV="0">
            <a:off x="4381500" y="3105150"/>
            <a:ext cx="3181350" cy="533400"/>
          </a:xfrm>
          <a:prstGeom prst="rect"/>
        </p:spPr>
        <p:txBody>
          <a:bodyPr wrap="square" lIns="0" tIns="0" rIns="0" bIns="0">
            <a:normAutofit/>
          </a:bodyPr>
          <a:p>
            <a:pPr>
              <a:lnSpc>
                <a:spcPct val="145000"/>
              </a:lnSpc>
            </a:pPr>
            <a:r>
              <a:rPr lang="zh-CN" sz="1200">
                <a:solidFill>
                  <a:srgbClr val="343A40"/>
                </a:solidFill>
                <a:latin typeface="Arial"/>
                <a:ea typeface="Arial"/>
              </a:rPr>
              <a:t>机械通风持续运行；照明电压≤</a:t>
            </a:r>
            <a:r>
              <a:rPr lang="en-US" sz="1200">
                <a:solidFill>
                  <a:srgbClr val="343A40"/>
                </a:solidFill>
                <a:latin typeface="Arial"/>
                <a:ea typeface="Arial"/>
              </a:rPr>
              <a:t>12V</a:t>
            </a:r>
            <a:r>
              <a:rPr lang="zh-CN" sz="1200">
                <a:solidFill>
                  <a:srgbClr val="343A40"/>
                </a:solidFill>
                <a:latin typeface="Arial"/>
                <a:ea typeface="Arial"/>
              </a:rPr>
              <a:t>（金属容器内），行灯防爆</a:t>
            </a:r>
            <a:endParaRPr/>
          </a:p>
        </p:txBody>
      </p:sp>
      <p:sp>
        <p:nvSpPr>
          <p:cNvPr id="614" name=""/>
          <p:cNvSpPr/>
          <p:nvPr/>
        </p:nvSpPr>
        <p:spPr>
          <a:xfrm rot="0" flipH="0" flipV="0">
            <a:off x="7829550" y="2752725"/>
            <a:ext cx="3448050" cy="1390650"/>
          </a:xfrm>
          <a:prstGeom prst="rect">
            <a:avLst/>
          </a:prstGeom>
          <a:solidFill>
            <a:srgbClr val="F1F3F5"/>
          </a:solidFill>
          <a:ln/>
        </p:spPr>
        <p:txBody>
          <a:bodyPr/>
          <a:p/>
        </p:txBody>
      </p:sp>
      <p:sp>
        <p:nvSpPr>
          <p:cNvPr id="615" name=""/>
          <p:cNvSpPr/>
          <p:nvPr/>
        </p:nvSpPr>
        <p:spPr>
          <a:xfrm rot="0" flipH="0" flipV="0">
            <a:off x="7829550" y="2714625"/>
            <a:ext cx="3448050" cy="1428750"/>
          </a:xfrm>
          <a:custGeom>
            <a:pathLst>
              <a:path w="362" h="150">
                <a:moveTo>
                  <a:pt x="0" y="0"/>
                </a:moveTo>
                <a:lnTo>
                  <a:pt x="362" y="0"/>
                </a:lnTo>
                <a:lnTo>
                  <a:pt x="362" y="4"/>
                </a:lnTo>
                <a:lnTo>
                  <a:pt x="0" y="4"/>
                </a:lnTo>
                <a:close/>
              </a:path>
            </a:pathLst>
          </a:custGeom>
          <a:solidFill>
            <a:srgbClr val="0B7285"/>
          </a:solidFill>
          <a:ln/>
        </p:spPr>
        <p:txBody>
          <a:bodyPr/>
          <a:p/>
        </p:txBody>
      </p:sp>
      <p:sp>
        <p:nvSpPr>
          <p:cNvPr id="616" name="" descr="{&quot;isTemplate&quot;:true,&quot;type&quot;:&quot;text&quot;}"/>
          <p:cNvSpPr txBox="1"/>
          <p:nvPr/>
        </p:nvSpPr>
        <p:spPr>
          <a:xfrm rot="0" flipH="0" flipV="0">
            <a:off x="7962900" y="2847975"/>
            <a:ext cx="3181350" cy="219075"/>
          </a:xfrm>
          <a:prstGeom prst="rect"/>
        </p:spPr>
        <p:txBody>
          <a:bodyPr wrap="none" lIns="0" tIns="0" rIns="0" bIns="0"/>
          <a:p>
            <a:pPr>
              <a:lnSpc>
                <a:spcPct val="100000"/>
              </a:lnSpc>
            </a:pPr>
            <a:r>
              <a:rPr lang="zh-CN" sz="1425" b="1">
                <a:solidFill>
                  <a:srgbClr val="0B7285"/>
                </a:solidFill>
                <a:latin typeface="Arial"/>
                <a:ea typeface="Arial"/>
              </a:rPr>
              <a:t>必须监护</a:t>
            </a:r>
            <a:endParaRPr/>
          </a:p>
        </p:txBody>
      </p:sp>
      <p:sp>
        <p:nvSpPr>
          <p:cNvPr id="617" name="" descr="{&quot;isTemplate&quot;:true,&quot;type&quot;:&quot;text&quot;}"/>
          <p:cNvSpPr txBox="1"/>
          <p:nvPr/>
        </p:nvSpPr>
        <p:spPr>
          <a:xfrm rot="0" flipH="0" flipV="0">
            <a:off x="7962900" y="3105150"/>
            <a:ext cx="3181350" cy="533400"/>
          </a:xfrm>
          <a:prstGeom prst="rect"/>
        </p:spPr>
        <p:txBody>
          <a:bodyPr wrap="square" lIns="0" tIns="0" rIns="0" bIns="0">
            <a:normAutofit/>
          </a:bodyPr>
          <a:p>
            <a:pPr>
              <a:lnSpc>
                <a:spcPct val="145000"/>
              </a:lnSpc>
            </a:pPr>
            <a:r>
              <a:rPr lang="zh-CN" sz="1200">
                <a:solidFill>
                  <a:srgbClr val="343A40"/>
                </a:solidFill>
                <a:latin typeface="Arial"/>
                <a:ea typeface="Arial"/>
              </a:rPr>
              <a:t>监护人全程在口不得离岗，与作业人约定联络信号</a:t>
            </a:r>
            <a:endParaRPr/>
          </a:p>
        </p:txBody>
      </p:sp>
      <p:sp>
        <p:nvSpPr>
          <p:cNvPr id="618" name=""/>
          <p:cNvSpPr/>
          <p:nvPr/>
        </p:nvSpPr>
        <p:spPr>
          <a:xfrm rot="0" flipH="0" flipV="0">
            <a:off x="666750" y="4276725"/>
            <a:ext cx="3448050" cy="1381125"/>
          </a:xfrm>
          <a:prstGeom prst="rect">
            <a:avLst/>
          </a:prstGeom>
          <a:solidFill>
            <a:srgbClr val="F1F3F5"/>
          </a:solidFill>
          <a:ln/>
        </p:spPr>
        <p:txBody>
          <a:bodyPr/>
          <a:p/>
        </p:txBody>
      </p:sp>
      <p:sp>
        <p:nvSpPr>
          <p:cNvPr id="619" name=""/>
          <p:cNvSpPr/>
          <p:nvPr/>
        </p:nvSpPr>
        <p:spPr>
          <a:xfrm rot="0" flipH="0" flipV="0">
            <a:off x="666750" y="4238625"/>
            <a:ext cx="3448050" cy="1419225"/>
          </a:xfrm>
          <a:custGeom>
            <a:pathLst>
              <a:path w="362" h="149">
                <a:moveTo>
                  <a:pt x="0" y="0"/>
                </a:moveTo>
                <a:lnTo>
                  <a:pt x="362" y="0"/>
                </a:lnTo>
                <a:lnTo>
                  <a:pt x="362" y="4"/>
                </a:lnTo>
                <a:lnTo>
                  <a:pt x="0" y="4"/>
                </a:lnTo>
                <a:close/>
              </a:path>
            </a:pathLst>
          </a:custGeom>
          <a:solidFill>
            <a:srgbClr val="0B7285"/>
          </a:solidFill>
          <a:ln/>
        </p:spPr>
        <p:txBody>
          <a:bodyPr/>
          <a:p/>
        </p:txBody>
      </p:sp>
      <p:sp>
        <p:nvSpPr>
          <p:cNvPr id="620" name="" descr="{&quot;isTemplate&quot;:true,&quot;type&quot;:&quot;text&quot;}"/>
          <p:cNvSpPr txBox="1"/>
          <p:nvPr/>
        </p:nvSpPr>
        <p:spPr>
          <a:xfrm rot="0" flipH="0" flipV="0">
            <a:off x="800100" y="4371975"/>
            <a:ext cx="3181350" cy="219075"/>
          </a:xfrm>
          <a:prstGeom prst="rect"/>
        </p:spPr>
        <p:txBody>
          <a:bodyPr wrap="none" lIns="0" tIns="0" rIns="0" bIns="0"/>
          <a:p>
            <a:pPr>
              <a:lnSpc>
                <a:spcPct val="100000"/>
              </a:lnSpc>
            </a:pPr>
            <a:r>
              <a:rPr lang="zh-CN" sz="1425" b="1">
                <a:solidFill>
                  <a:srgbClr val="0B7285"/>
                </a:solidFill>
                <a:latin typeface="Arial"/>
                <a:ea typeface="Arial"/>
              </a:rPr>
              <a:t>必须会应急</a:t>
            </a:r>
            <a:endParaRPr/>
          </a:p>
        </p:txBody>
      </p:sp>
      <p:sp>
        <p:nvSpPr>
          <p:cNvPr id="621" name="" descr="{&quot;isTemplate&quot;:true,&quot;type&quot;:&quot;text&quot;}"/>
          <p:cNvSpPr txBox="1"/>
          <p:nvPr/>
        </p:nvSpPr>
        <p:spPr>
          <a:xfrm rot="0" flipH="0" flipV="0">
            <a:off x="800100" y="4629150"/>
            <a:ext cx="3181350" cy="533400"/>
          </a:xfrm>
          <a:prstGeom prst="rect"/>
        </p:spPr>
        <p:txBody>
          <a:bodyPr wrap="square" lIns="0" tIns="0" rIns="0" bIns="0">
            <a:normAutofit/>
          </a:bodyPr>
          <a:p>
            <a:pPr>
              <a:lnSpc>
                <a:spcPct val="145000"/>
              </a:lnSpc>
            </a:pPr>
            <a:r>
              <a:rPr lang="zh-CN" sz="1200">
                <a:solidFill>
                  <a:srgbClr val="343A40"/>
                </a:solidFill>
                <a:latin typeface="Arial"/>
                <a:ea typeface="Arial"/>
              </a:rPr>
              <a:t>作业前演练救援：三脚架</a:t>
            </a:r>
            <a:r>
              <a:rPr lang="en-US" sz="1200">
                <a:solidFill>
                  <a:srgbClr val="343A40"/>
                </a:solidFill>
                <a:latin typeface="Arial"/>
                <a:ea typeface="Arial"/>
              </a:rPr>
              <a:t>+</a:t>
            </a:r>
            <a:r>
              <a:rPr lang="zh-CN" sz="1200">
                <a:solidFill>
                  <a:srgbClr val="343A40"/>
                </a:solidFill>
                <a:latin typeface="Arial"/>
                <a:ea typeface="Arial"/>
              </a:rPr>
              <a:t>全身带</a:t>
            </a:r>
            <a:r>
              <a:rPr lang="en-US" sz="1200">
                <a:solidFill>
                  <a:srgbClr val="343A40"/>
                </a:solidFill>
                <a:latin typeface="Arial"/>
                <a:ea typeface="Arial"/>
              </a:rPr>
              <a:t>+</a:t>
            </a:r>
            <a:r>
              <a:rPr lang="zh-CN" sz="1200">
                <a:solidFill>
                  <a:srgbClr val="343A40"/>
                </a:solidFill>
                <a:latin typeface="Arial"/>
                <a:ea typeface="Arial"/>
              </a:rPr>
              <a:t>隔绝式呼吸器就位，严禁盲目施救（寿光</a:t>
            </a:r>
            <a:r>
              <a:rPr lang="en-US" sz="1200">
                <a:solidFill>
                  <a:srgbClr val="343A40"/>
                </a:solidFill>
                <a:latin typeface="Arial"/>
                <a:ea typeface="Arial"/>
              </a:rPr>
              <a:t>2024</a:t>
            </a:r>
            <a:r>
              <a:rPr lang="zh-CN" sz="1200">
                <a:solidFill>
                  <a:srgbClr val="343A40"/>
                </a:solidFill>
                <a:latin typeface="Arial"/>
                <a:ea typeface="Arial"/>
              </a:rPr>
              <a:t>）</a:t>
            </a:r>
            <a:endParaRPr/>
          </a:p>
        </p:txBody>
      </p:sp>
      <p:sp>
        <p:nvSpPr>
          <p:cNvPr id="622" name=""/>
          <p:cNvSpPr/>
          <p:nvPr/>
        </p:nvSpPr>
        <p:spPr>
          <a:xfrm rot="0" flipH="0" flipV="0">
            <a:off x="704850" y="6124575"/>
            <a:ext cx="10858500" cy="409575"/>
          </a:xfrm>
          <a:prstGeom prst="rect">
            <a:avLst/>
          </a:prstGeom>
          <a:solidFill>
            <a:srgbClr val="F1F3F5"/>
          </a:solidFill>
          <a:ln/>
        </p:spPr>
        <p:txBody>
          <a:bodyPr/>
          <a:p/>
        </p:txBody>
      </p:sp>
      <p:sp>
        <p:nvSpPr>
          <p:cNvPr id="623" name=""/>
          <p:cNvSpPr/>
          <p:nvPr/>
        </p:nvSpPr>
        <p:spPr>
          <a:xfrm rot="0" flipH="0" flipV="0">
            <a:off x="666750" y="6124575"/>
            <a:ext cx="10896600" cy="409575"/>
          </a:xfrm>
          <a:custGeom>
            <a:pathLst>
              <a:path w="1144" h="43">
                <a:moveTo>
                  <a:pt x="0" y="0"/>
                </a:moveTo>
                <a:lnTo>
                  <a:pt x="4" y="0"/>
                </a:lnTo>
                <a:lnTo>
                  <a:pt x="4" y="43"/>
                </a:lnTo>
                <a:lnTo>
                  <a:pt x="0" y="43"/>
                </a:lnTo>
                <a:close/>
              </a:path>
            </a:pathLst>
          </a:custGeom>
          <a:solidFill>
            <a:srgbClr val="C92A2A"/>
          </a:solidFill>
          <a:ln/>
        </p:spPr>
        <p:txBody>
          <a:bodyPr/>
          <a:p/>
        </p:txBody>
      </p:sp>
      <p:sp>
        <p:nvSpPr>
          <p:cNvPr id="624" name="" descr="{&quot;isTemplate&quot;:true,&quot;type&quot;:&quot;text&quot;}"/>
          <p:cNvSpPr txBox="1"/>
          <p:nvPr/>
        </p:nvSpPr>
        <p:spPr>
          <a:xfrm rot="0" flipH="0" flipV="0">
            <a:off x="876300" y="6219825"/>
            <a:ext cx="10477500" cy="219075"/>
          </a:xfrm>
          <a:prstGeom prst="rect"/>
        </p:spPr>
        <p:txBody>
          <a:bodyPr wrap="none" lIns="0" tIns="0" rIns="0" bIns="0"/>
          <a:p>
            <a:pPr>
              <a:lnSpc>
                <a:spcPct val="100000"/>
              </a:lnSpc>
            </a:pPr>
            <a:r>
              <a:rPr lang="zh-CN" sz="1425" b="1">
                <a:solidFill>
                  <a:srgbClr val="C92A2A"/>
                </a:solidFill>
                <a:latin typeface="Arial"/>
                <a:ea typeface="Arial"/>
              </a:rPr>
              <a:t>数字警示：</a:t>
            </a:r>
            <a:r>
              <a:rPr lang="en-US" sz="1425">
                <a:solidFill>
                  <a:srgbClr val="343A40"/>
                </a:solidFill>
                <a:latin typeface="Arial"/>
                <a:ea typeface="Arial"/>
              </a:rPr>
              <a:t>2019</a:t>
            </a:r>
            <a:r>
              <a:rPr lang="zh-CN" sz="1425">
                <a:solidFill>
                  <a:srgbClr val="343A40"/>
                </a:solidFill>
                <a:latin typeface="Arial"/>
                <a:ea typeface="Arial"/>
              </a:rPr>
              <a:t>恒翔</a:t>
            </a:r>
            <a:r>
              <a:rPr lang="en-US" sz="1425">
                <a:solidFill>
                  <a:srgbClr val="343A40"/>
                </a:solidFill>
                <a:latin typeface="Arial"/>
                <a:ea typeface="Arial"/>
              </a:rPr>
              <a:t>6</a:t>
            </a:r>
            <a:r>
              <a:rPr lang="zh-CN" sz="1425">
                <a:solidFill>
                  <a:srgbClr val="343A40"/>
                </a:solidFill>
                <a:latin typeface="Arial"/>
                <a:ea typeface="Arial"/>
              </a:rPr>
              <a:t>死、</a:t>
            </a:r>
            <a:r>
              <a:rPr lang="en-US" sz="1425">
                <a:solidFill>
                  <a:srgbClr val="343A40"/>
                </a:solidFill>
                <a:latin typeface="Arial"/>
                <a:ea typeface="Arial"/>
              </a:rPr>
              <a:t>2024</a:t>
            </a:r>
            <a:r>
              <a:rPr lang="zh-CN" sz="1425">
                <a:solidFill>
                  <a:srgbClr val="343A40"/>
                </a:solidFill>
                <a:latin typeface="Arial"/>
                <a:ea typeface="Arial"/>
              </a:rPr>
              <a:t>寿光</a:t>
            </a:r>
            <a:r>
              <a:rPr lang="en-US" sz="1425">
                <a:solidFill>
                  <a:srgbClr val="343A40"/>
                </a:solidFill>
                <a:latin typeface="Arial"/>
                <a:ea typeface="Arial"/>
              </a:rPr>
              <a:t>7</a:t>
            </a:r>
            <a:r>
              <a:rPr lang="zh-CN" sz="1425">
                <a:solidFill>
                  <a:srgbClr val="343A40"/>
                </a:solidFill>
                <a:latin typeface="Arial"/>
                <a:ea typeface="Arial"/>
              </a:rPr>
              <a:t>死、</a:t>
            </a:r>
            <a:r>
              <a:rPr lang="en-US" sz="1425">
                <a:solidFill>
                  <a:srgbClr val="343A40"/>
                </a:solidFill>
                <a:latin typeface="Arial"/>
                <a:ea typeface="Arial"/>
              </a:rPr>
              <a:t>2025</a:t>
            </a:r>
            <a:r>
              <a:rPr lang="zh-CN" sz="1425">
                <a:solidFill>
                  <a:srgbClr val="343A40"/>
                </a:solidFill>
                <a:latin typeface="Arial"/>
                <a:ea typeface="Arial"/>
              </a:rPr>
              <a:t>池州</a:t>
            </a:r>
            <a:r>
              <a:rPr lang="en-US" sz="1425">
                <a:solidFill>
                  <a:srgbClr val="343A40"/>
                </a:solidFill>
                <a:latin typeface="Arial"/>
                <a:ea typeface="Arial"/>
              </a:rPr>
              <a:t>4</a:t>
            </a:r>
            <a:r>
              <a:rPr lang="zh-CN" sz="1425">
                <a:solidFill>
                  <a:srgbClr val="343A40"/>
                </a:solidFill>
                <a:latin typeface="Arial"/>
                <a:ea typeface="Arial"/>
              </a:rPr>
              <a:t>死——</a:t>
            </a:r>
            <a:r>
              <a:rPr lang="en-US" sz="1425">
                <a:solidFill>
                  <a:srgbClr val="343A40"/>
                </a:solidFill>
                <a:latin typeface="Arial"/>
                <a:ea typeface="Arial"/>
              </a:rPr>
              <a:t>17</a:t>
            </a:r>
            <a:r>
              <a:rPr lang="zh-CN" sz="1425">
                <a:solidFill>
                  <a:srgbClr val="343A40"/>
                </a:solidFill>
                <a:latin typeface="Arial"/>
                <a:ea typeface="Arial"/>
              </a:rPr>
              <a:t>条人命，全在</a:t>
            </a:r>
            <a:r>
              <a:rPr lang="en-US" sz="1425">
                <a:solidFill>
                  <a:srgbClr val="343A40"/>
                </a:solidFill>
                <a:latin typeface="Arial"/>
                <a:ea typeface="Arial"/>
              </a:rPr>
              <a:t>"</a:t>
            </a:r>
            <a:r>
              <a:rPr lang="zh-CN" sz="1425">
                <a:solidFill>
                  <a:srgbClr val="343A40"/>
                </a:solidFill>
                <a:latin typeface="Arial"/>
                <a:ea typeface="Arial"/>
              </a:rPr>
              <a:t>无票进罐</a:t>
            </a:r>
            <a:r>
              <a:rPr lang="en-US" sz="1425">
                <a:solidFill>
                  <a:srgbClr val="343A40"/>
                </a:solidFill>
                <a:latin typeface="Arial"/>
                <a:ea typeface="Arial"/>
              </a:rPr>
              <a:t>+</a:t>
            </a:r>
            <a:r>
              <a:rPr lang="zh-CN" sz="1425">
                <a:solidFill>
                  <a:srgbClr val="343A40"/>
                </a:solidFill>
                <a:latin typeface="Arial"/>
                <a:ea typeface="Arial"/>
              </a:rPr>
              <a:t>盲目施救</a:t>
            </a:r>
            <a:r>
              <a:rPr lang="en-US" sz="1425">
                <a:solidFill>
                  <a:srgbClr val="343A40"/>
                </a:solidFill>
                <a:latin typeface="Arial"/>
                <a:ea typeface="Arial"/>
              </a:rPr>
              <a:t>"</a:t>
            </a:r>
            <a:r>
              <a:rPr lang="zh-CN" sz="1425">
                <a:solidFill>
                  <a:srgbClr val="343A40"/>
                </a:solidFill>
                <a:latin typeface="Arial"/>
                <a:ea typeface="Arial"/>
              </a:rPr>
              <a:t>这一条链上。</a:t>
            </a:r>
            <a:endParaRPr/>
          </a:p>
        </p:txBody>
      </p:sp>
      <p:sp>
        <p:nvSpPr>
          <p:cNvPr id="625" name="" descr="{&quot;isTemplate&quot;:true,&quot;type&quot;:&quot;text&quot;}"/>
          <p:cNvSpPr txBox="1"/>
          <p:nvPr/>
        </p:nvSpPr>
        <p:spPr>
          <a:xfrm rot="0" flipH="0" flipV="0">
            <a:off x="666750" y="6457950"/>
            <a:ext cx="5734050" cy="152400"/>
          </a:xfrm>
          <a:prstGeom prst="rect"/>
        </p:spPr>
        <p:txBody>
          <a:bodyPr wrap="none" lIns="0" tIns="0" rIns="0" bIns="0"/>
          <a:p>
            <a:pPr>
              <a:lnSpc>
                <a:spcPct val="100000"/>
              </a:lnSpc>
            </a:pPr>
            <a:r>
              <a:rPr lang="zh-CN" sz="975">
                <a:solidFill>
                  <a:srgbClr val="868E96"/>
                </a:solidFill>
                <a:latin typeface="Arial"/>
                <a:ea typeface="Arial"/>
              </a:rPr>
              <a:t>来源：</a:t>
            </a:r>
            <a:r>
              <a:rPr lang="en-US" sz="975">
                <a:solidFill>
                  <a:srgbClr val="868E96"/>
                </a:solidFill>
                <a:latin typeface="Arial"/>
                <a:ea typeface="Arial"/>
              </a:rPr>
              <a:t>GB 30871-2022</a:t>
            </a:r>
            <a:r>
              <a:rPr lang="zh-CN" sz="975">
                <a:solidFill>
                  <a:srgbClr val="868E96"/>
                </a:solidFill>
                <a:latin typeface="Arial"/>
                <a:ea typeface="Arial"/>
              </a:rPr>
              <a:t>、《工贸企业有限空间作业安全规定》（应急管理部令第</a:t>
            </a:r>
            <a:r>
              <a:rPr lang="en-US" sz="975">
                <a:solidFill>
                  <a:srgbClr val="868E96"/>
                </a:solidFill>
                <a:latin typeface="Arial"/>
                <a:ea typeface="Arial"/>
              </a:rPr>
              <a:t>13</a:t>
            </a:r>
            <a:r>
              <a:rPr lang="zh-CN" sz="975">
                <a:solidFill>
                  <a:srgbClr val="868E96"/>
                </a:solidFill>
                <a:latin typeface="Arial"/>
                <a:ea typeface="Arial"/>
              </a:rPr>
              <a:t>号，</a:t>
            </a:r>
            <a:r>
              <a:rPr lang="en-US" sz="975">
                <a:solidFill>
                  <a:srgbClr val="868E96"/>
                </a:solidFill>
                <a:latin typeface="Arial"/>
                <a:ea typeface="Arial"/>
              </a:rPr>
              <a:t>2024-01-01</a:t>
            </a:r>
            <a:r>
              <a:rPr lang="zh-CN" sz="975">
                <a:solidFill>
                  <a:srgbClr val="868E96"/>
                </a:solidFill>
                <a:latin typeface="Arial"/>
                <a:ea typeface="Arial"/>
              </a:rPr>
              <a:t>施行）</a:t>
            </a:r>
            <a:endParaRPr/>
          </a:p>
        </p:txBody>
      </p:sp>
      <p:sp>
        <p:nvSpPr>
          <p:cNvPr id="626"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32 / 55</a:t>
            </a:r>
            <a:endParaRPr/>
          </a:p>
        </p:txBody>
      </p:sp>
    </p:spTree>
  </p:cSld>
</p:sld>
</file>

<file path=ppt/slides/slide33.xml><?xml version="1.0" encoding="utf-8"?>
<p:sld xmlns:p="http://schemas.openxmlformats.org/presentationml/2006/main" xmlns:a="http://schemas.openxmlformats.org/drawingml/2006/main">
  <p:cSld>
    <p:spTree>
      <p:nvGrpSpPr>
        <p:cNvPr id="627" name="" descr="&lt;Slide style={{ width: 1280, height: 720, background: '#FFFFFF', padding: 0, fontFamily: 'Arial, &quot;Microsoft YaHei&quot;, &quot;PingFang SC&quot;, sans-serif', position: 'relative' }}&gt;&#10;    &lt;Text style={{ position: 'absolute', top: 16, right: 70, fontSize: 14, color: '#868E96' }}&gt;04 · 高风险作业&lt;/Text&gt;&#10;    &lt;Box style={{ position: 'absolute', top: 44, left: 70, right: 70 }}&gt;&#10;        &lt;Text style={{ fontSize: 32, fontWeight: 'bold', color: '#0B7285' }}&gt;盲板抽堵与能量隔离：化工检修的&quot;第一道闸&quot;&lt;/Text&gt;&#10;        &lt;Box style={{ width: '100%', height: 1, background: '#DEE2E6', marginTop: 10 }} /&gt;&#10;    &lt;/Box&gt;&#10;    &lt;Box style={{ position: 'absolute', top: 126, left: 70, right: 70, bottom: 130, flexDirection: 'column', gap: 12 }}&gt;&#10;        {[&#10;            ['一盲板一票', '每块盲板对应一张作业票，编号、位置、规格、抽堵时间登记造册，专人保管。'],&#10;            ['位置上锁挂牌', '盲板登记牌挂现场，抽堵盲板清单与工艺流程图逐一核对——2018年张家口&quot;11·28&quot;等事故均与隔离失效有关。'],&#10;            ['泄压置换合格', '带压抽堵严禁作业：先泄压、排净、置换，分析合格后方可操作；高处抽堵设平台并系安全带。'],&#10;            ['复位双确认', '复工开车前，按清单逐块核对盲板状态，双人签字——漏抽一块盲板，开车就是憋压事故。'],&#10;        ].map((it) =&gt; (&#10;            &lt;Box key={it[0]} style={{ flex: 1, background: '#F1F3F5', borderLeft: '4px solid #0B7285', padding: '6px 18px', flexDirection: 'row', alignItems: 'center', gap: 16 }}&gt;&#10;                &lt;Text style={{ fontSize: 20, fontWeight: 'bold', color: '#0B7285', width: 130 }}&gt;{it[0]}&lt;/Text&gt;&#10;                &lt;Text style={{ fontSize: 18, color: '#343A40', lineHeight: 1.5, flex: 1 }}&gt;{it[1]}&lt;/Text&gt;&#10;            &lt;/Box&gt;&#10;        ))}&#10;    &lt;/Box&gt;&#10;    &lt;Box style={{ position: 'absolute', left: 70, right: 70, bottom: 34, background: '#F1F3F5', borderLeft: '4px solid #E8590C', padding: '10px 18px' }}&gt;&#10;        &lt;Text style={{ fontSize: 19, color: '#343A40' }}&gt;&lt;span style={{ fontWeight: 'bold', color: '#E8590C' }}&gt;节后重点：&lt;/span&gt;节前为检修加的盲板，节后开车必须100%按单复位——&quot;盲板管理混乱&quot;在化工检查中是最高频问题之一。&lt;/Text&gt;&#10;    &lt;/Box&gt;&#10;    &lt;Text style={{ position: 'absolute', right: 70, bottom: 24, fontSize: 14, color: '#868E96' }}&gt;33 / 55&lt;/Text&gt;&#10;&lt;/Slide&gt;&#10;"/>
        <p:cNvGrpSpPr/>
        <p:nvPr/>
      </p:nvGrpSpPr>
      <p:grpSpPr>
        <a:xfrm>
          <a:off x="0" y="0"/>
          <a:ext cx="0" cy="0"/>
          <a:chOff x="0" y="0"/>
          <a:chExt cx="0" cy="0"/>
        </a:xfrm>
      </p:grpSpPr>
      <p:sp>
        <p:nvSpPr>
          <p:cNvPr id="628" name=""/>
          <p:cNvSpPr/>
          <p:nvPr/>
        </p:nvSpPr>
        <p:spPr>
          <a:xfrm rot="0" flipH="0" flipV="0">
            <a:off x="0" y="0"/>
            <a:ext cx="12192000" cy="6858000"/>
          </a:xfrm>
          <a:prstGeom prst="rect">
            <a:avLst/>
          </a:prstGeom>
          <a:solidFill>
            <a:srgbClr val="FFFFFF"/>
          </a:solidFill>
          <a:ln/>
        </p:spPr>
        <p:txBody>
          <a:bodyPr/>
          <a:p/>
        </p:txBody>
      </p:sp>
      <p:sp>
        <p:nvSpPr>
          <p:cNvPr id="629" name="" descr="{&quot;isTemplate&quot;:true,&quot;type&quot;:&quot;text&quot;}"/>
          <p:cNvSpPr txBox="1"/>
          <p:nvPr/>
        </p:nvSpPr>
        <p:spPr>
          <a:xfrm rot="0" flipH="0" flipV="0">
            <a:off x="10582275" y="152400"/>
            <a:ext cx="942975" cy="161925"/>
          </a:xfrm>
          <a:prstGeom prst="rect"/>
        </p:spPr>
        <p:txBody>
          <a:bodyPr wrap="none" lIns="0" tIns="0" rIns="0" bIns="0"/>
          <a:p>
            <a:pPr>
              <a:lnSpc>
                <a:spcPct val="100000"/>
              </a:lnSpc>
            </a:pPr>
            <a:r>
              <a:rPr lang="en-US" sz="1050">
                <a:solidFill>
                  <a:srgbClr val="868E96"/>
                </a:solidFill>
                <a:latin typeface="Arial"/>
                <a:ea typeface="Arial"/>
              </a:rPr>
              <a:t xml:space="preserve">04 · </a:t>
            </a:r>
            <a:r>
              <a:rPr lang="zh-CN" sz="1050">
                <a:solidFill>
                  <a:srgbClr val="868E96"/>
                </a:solidFill>
                <a:latin typeface="Arial"/>
                <a:ea typeface="Arial"/>
              </a:rPr>
              <a:t>高风险作业</a:t>
            </a:r>
            <a:endParaRPr/>
          </a:p>
        </p:txBody>
      </p:sp>
      <p:sp>
        <p:nvSpPr>
          <p:cNvPr id="630"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盲板抽堵与能量隔离：化工检修的</a:t>
            </a:r>
            <a:r>
              <a:rPr lang="en-US" sz="2400" b="1">
                <a:solidFill>
                  <a:srgbClr val="0B7285"/>
                </a:solidFill>
                <a:latin typeface="Arial"/>
                <a:ea typeface="Arial"/>
              </a:rPr>
              <a:t>"</a:t>
            </a:r>
            <a:r>
              <a:rPr lang="zh-CN" sz="2400" b="1">
                <a:solidFill>
                  <a:srgbClr val="0B7285"/>
                </a:solidFill>
                <a:latin typeface="Arial"/>
                <a:ea typeface="Arial"/>
              </a:rPr>
              <a:t>第一道闸</a:t>
            </a:r>
            <a:r>
              <a:rPr lang="en-US" sz="2400" b="1">
                <a:solidFill>
                  <a:srgbClr val="0B7285"/>
                </a:solidFill>
                <a:latin typeface="Arial"/>
                <a:ea typeface="Arial"/>
              </a:rPr>
              <a:t>"</a:t>
            </a:r>
            <a:endParaRPr/>
          </a:p>
        </p:txBody>
      </p:sp>
      <p:sp>
        <p:nvSpPr>
          <p:cNvPr id="631" name=""/>
          <p:cNvSpPr/>
          <p:nvPr/>
        </p:nvSpPr>
        <p:spPr>
          <a:xfrm rot="0" flipH="0" flipV="0">
            <a:off x="666750" y="885825"/>
            <a:ext cx="10858500" cy="9525"/>
          </a:xfrm>
          <a:prstGeom prst="rect">
            <a:avLst/>
          </a:prstGeom>
          <a:solidFill>
            <a:srgbClr val="DEE2E6"/>
          </a:solidFill>
          <a:ln/>
        </p:spPr>
        <p:txBody>
          <a:bodyPr/>
          <a:p/>
        </p:txBody>
      </p:sp>
      <p:sp>
        <p:nvSpPr>
          <p:cNvPr id="632" name=""/>
          <p:cNvSpPr/>
          <p:nvPr/>
        </p:nvSpPr>
        <p:spPr>
          <a:xfrm rot="0" flipH="0" flipV="0">
            <a:off x="704850" y="1200150"/>
            <a:ext cx="10858500" cy="1019175"/>
          </a:xfrm>
          <a:prstGeom prst="rect">
            <a:avLst/>
          </a:prstGeom>
          <a:solidFill>
            <a:srgbClr val="F1F3F5"/>
          </a:solidFill>
          <a:ln/>
        </p:spPr>
        <p:txBody>
          <a:bodyPr/>
          <a:p/>
        </p:txBody>
      </p:sp>
      <p:sp>
        <p:nvSpPr>
          <p:cNvPr id="633" name=""/>
          <p:cNvSpPr/>
          <p:nvPr/>
        </p:nvSpPr>
        <p:spPr>
          <a:xfrm rot="0" flipH="0" flipV="0">
            <a:off x="666750" y="1200150"/>
            <a:ext cx="10896600" cy="1019175"/>
          </a:xfrm>
          <a:custGeom>
            <a:pathLst>
              <a:path w="1144" h="107">
                <a:moveTo>
                  <a:pt x="0" y="0"/>
                </a:moveTo>
                <a:lnTo>
                  <a:pt x="4" y="0"/>
                </a:lnTo>
                <a:lnTo>
                  <a:pt x="4" y="107"/>
                </a:lnTo>
                <a:lnTo>
                  <a:pt x="0" y="107"/>
                </a:lnTo>
                <a:close/>
              </a:path>
            </a:pathLst>
          </a:custGeom>
          <a:solidFill>
            <a:srgbClr val="0B7285"/>
          </a:solidFill>
          <a:ln/>
        </p:spPr>
        <p:txBody>
          <a:bodyPr/>
          <a:p/>
        </p:txBody>
      </p:sp>
      <p:sp>
        <p:nvSpPr>
          <p:cNvPr id="634" name="" descr="{&quot;isTemplate&quot;:true,&quot;type&quot;:&quot;text&quot;}"/>
          <p:cNvSpPr txBox="1"/>
          <p:nvPr/>
        </p:nvSpPr>
        <p:spPr>
          <a:xfrm rot="0" flipH="0" flipV="0">
            <a:off x="876300" y="1600200"/>
            <a:ext cx="1238250" cy="228600"/>
          </a:xfrm>
          <a:prstGeom prst="rect"/>
        </p:spPr>
        <p:txBody>
          <a:bodyPr wrap="none" lIns="0" tIns="0" rIns="0" bIns="0"/>
          <a:p>
            <a:pPr>
              <a:lnSpc>
                <a:spcPct val="100000"/>
              </a:lnSpc>
            </a:pPr>
            <a:r>
              <a:rPr lang="zh-CN" sz="1500" b="1">
                <a:solidFill>
                  <a:srgbClr val="0B7285"/>
                </a:solidFill>
                <a:latin typeface="Arial"/>
                <a:ea typeface="Arial"/>
              </a:rPr>
              <a:t>一盲板一票</a:t>
            </a:r>
            <a:endParaRPr/>
          </a:p>
        </p:txBody>
      </p:sp>
      <p:sp>
        <p:nvSpPr>
          <p:cNvPr id="635" name="" descr="{&quot;isTemplate&quot;:true,&quot;type&quot;:&quot;text&quot;}"/>
          <p:cNvSpPr txBox="1"/>
          <p:nvPr/>
        </p:nvSpPr>
        <p:spPr>
          <a:xfrm rot="0" flipH="0" flipV="0">
            <a:off x="2266950" y="1552575"/>
            <a:ext cx="9086850" cy="314325"/>
          </a:xfrm>
          <a:prstGeom prst="rect"/>
        </p:spPr>
        <p:txBody>
          <a:bodyPr wrap="none" lIns="0" tIns="0" rIns="0" bIns="0"/>
          <a:p>
            <a:pPr>
              <a:lnSpc>
                <a:spcPct val="150000"/>
              </a:lnSpc>
            </a:pPr>
            <a:r>
              <a:rPr lang="zh-CN" sz="1350">
                <a:solidFill>
                  <a:srgbClr val="343A40"/>
                </a:solidFill>
                <a:latin typeface="Arial"/>
                <a:ea typeface="Arial"/>
              </a:rPr>
              <a:t>每块盲板对应一张作业票，编号、位置、规格、抽堵时间登记造册，专人保管。</a:t>
            </a:r>
            <a:endParaRPr/>
          </a:p>
        </p:txBody>
      </p:sp>
      <p:sp>
        <p:nvSpPr>
          <p:cNvPr id="636" name=""/>
          <p:cNvSpPr/>
          <p:nvPr/>
        </p:nvSpPr>
        <p:spPr>
          <a:xfrm rot="0" flipH="0" flipV="0">
            <a:off x="704850" y="2333625"/>
            <a:ext cx="10858500" cy="1019175"/>
          </a:xfrm>
          <a:prstGeom prst="rect">
            <a:avLst/>
          </a:prstGeom>
          <a:solidFill>
            <a:srgbClr val="F1F3F5"/>
          </a:solidFill>
          <a:ln/>
        </p:spPr>
        <p:txBody>
          <a:bodyPr/>
          <a:p/>
        </p:txBody>
      </p:sp>
      <p:sp>
        <p:nvSpPr>
          <p:cNvPr id="637" name=""/>
          <p:cNvSpPr/>
          <p:nvPr/>
        </p:nvSpPr>
        <p:spPr>
          <a:xfrm rot="0" flipH="0" flipV="0">
            <a:off x="666750" y="2333625"/>
            <a:ext cx="10896600" cy="1019175"/>
          </a:xfrm>
          <a:custGeom>
            <a:pathLst>
              <a:path w="1144" h="107">
                <a:moveTo>
                  <a:pt x="0" y="0"/>
                </a:moveTo>
                <a:lnTo>
                  <a:pt x="4" y="0"/>
                </a:lnTo>
                <a:lnTo>
                  <a:pt x="4" y="107"/>
                </a:lnTo>
                <a:lnTo>
                  <a:pt x="0" y="107"/>
                </a:lnTo>
                <a:close/>
              </a:path>
            </a:pathLst>
          </a:custGeom>
          <a:solidFill>
            <a:srgbClr val="0B7285"/>
          </a:solidFill>
          <a:ln/>
        </p:spPr>
        <p:txBody>
          <a:bodyPr/>
          <a:p/>
        </p:txBody>
      </p:sp>
      <p:sp>
        <p:nvSpPr>
          <p:cNvPr id="638" name="" descr="{&quot;isTemplate&quot;:true,&quot;type&quot;:&quot;text&quot;}"/>
          <p:cNvSpPr txBox="1"/>
          <p:nvPr/>
        </p:nvSpPr>
        <p:spPr>
          <a:xfrm rot="0" flipH="0" flipV="0">
            <a:off x="876300" y="2733675"/>
            <a:ext cx="1238250" cy="228600"/>
          </a:xfrm>
          <a:prstGeom prst="rect"/>
        </p:spPr>
        <p:txBody>
          <a:bodyPr wrap="none" lIns="0" tIns="0" rIns="0" bIns="0"/>
          <a:p>
            <a:pPr>
              <a:lnSpc>
                <a:spcPct val="100000"/>
              </a:lnSpc>
            </a:pPr>
            <a:r>
              <a:rPr lang="zh-CN" sz="1500" b="1">
                <a:solidFill>
                  <a:srgbClr val="0B7285"/>
                </a:solidFill>
                <a:latin typeface="Arial"/>
                <a:ea typeface="Arial"/>
              </a:rPr>
              <a:t>位置上锁挂牌</a:t>
            </a:r>
            <a:endParaRPr/>
          </a:p>
        </p:txBody>
      </p:sp>
      <p:sp>
        <p:nvSpPr>
          <p:cNvPr id="639" name="" descr="{&quot;isTemplate&quot;:true,&quot;type&quot;:&quot;text&quot;}"/>
          <p:cNvSpPr txBox="1"/>
          <p:nvPr/>
        </p:nvSpPr>
        <p:spPr>
          <a:xfrm rot="0" flipH="0" flipV="0">
            <a:off x="2266950" y="2686050"/>
            <a:ext cx="9086850" cy="314325"/>
          </a:xfrm>
          <a:prstGeom prst="rect"/>
        </p:spPr>
        <p:txBody>
          <a:bodyPr wrap="none" lIns="0" tIns="0" rIns="0" bIns="0"/>
          <a:p>
            <a:pPr>
              <a:lnSpc>
                <a:spcPct val="150000"/>
              </a:lnSpc>
            </a:pPr>
            <a:r>
              <a:rPr lang="zh-CN" sz="1350">
                <a:solidFill>
                  <a:srgbClr val="343A40"/>
                </a:solidFill>
                <a:latin typeface="Arial"/>
                <a:ea typeface="Arial"/>
              </a:rPr>
              <a:t>盲板登记牌挂现场，抽堵盲板清单与工艺流程图逐一核对——</a:t>
            </a:r>
            <a:r>
              <a:rPr lang="en-US" sz="1350">
                <a:solidFill>
                  <a:srgbClr val="343A40"/>
                </a:solidFill>
                <a:latin typeface="Arial"/>
                <a:ea typeface="Arial"/>
              </a:rPr>
              <a:t>2018</a:t>
            </a:r>
            <a:r>
              <a:rPr lang="zh-CN" sz="1350">
                <a:solidFill>
                  <a:srgbClr val="343A40"/>
                </a:solidFill>
                <a:latin typeface="Arial"/>
                <a:ea typeface="Arial"/>
              </a:rPr>
              <a:t>年张家口</a:t>
            </a:r>
            <a:r>
              <a:rPr lang="en-US" sz="1350">
                <a:solidFill>
                  <a:srgbClr val="343A40"/>
                </a:solidFill>
                <a:latin typeface="Arial"/>
                <a:ea typeface="Arial"/>
              </a:rPr>
              <a:t>"11·28"</a:t>
            </a:r>
            <a:r>
              <a:rPr lang="zh-CN" sz="1350">
                <a:solidFill>
                  <a:srgbClr val="343A40"/>
                </a:solidFill>
                <a:latin typeface="Arial"/>
                <a:ea typeface="Arial"/>
              </a:rPr>
              <a:t>等事故均与隔离失效有关。</a:t>
            </a:r>
            <a:endParaRPr/>
          </a:p>
        </p:txBody>
      </p:sp>
      <p:sp>
        <p:nvSpPr>
          <p:cNvPr id="640" name=""/>
          <p:cNvSpPr/>
          <p:nvPr/>
        </p:nvSpPr>
        <p:spPr>
          <a:xfrm rot="0" flipH="0" flipV="0">
            <a:off x="704850" y="3467100"/>
            <a:ext cx="10858500" cy="1019175"/>
          </a:xfrm>
          <a:prstGeom prst="rect">
            <a:avLst/>
          </a:prstGeom>
          <a:solidFill>
            <a:srgbClr val="F1F3F5"/>
          </a:solidFill>
          <a:ln/>
        </p:spPr>
        <p:txBody>
          <a:bodyPr/>
          <a:p/>
        </p:txBody>
      </p:sp>
      <p:sp>
        <p:nvSpPr>
          <p:cNvPr id="641" name=""/>
          <p:cNvSpPr/>
          <p:nvPr/>
        </p:nvSpPr>
        <p:spPr>
          <a:xfrm rot="0" flipH="0" flipV="0">
            <a:off x="666750" y="3467100"/>
            <a:ext cx="10896600" cy="1019175"/>
          </a:xfrm>
          <a:custGeom>
            <a:pathLst>
              <a:path w="1144" h="107">
                <a:moveTo>
                  <a:pt x="0" y="0"/>
                </a:moveTo>
                <a:lnTo>
                  <a:pt x="4" y="0"/>
                </a:lnTo>
                <a:lnTo>
                  <a:pt x="4" y="107"/>
                </a:lnTo>
                <a:lnTo>
                  <a:pt x="0" y="107"/>
                </a:lnTo>
                <a:close/>
              </a:path>
            </a:pathLst>
          </a:custGeom>
          <a:solidFill>
            <a:srgbClr val="0B7285"/>
          </a:solidFill>
          <a:ln/>
        </p:spPr>
        <p:txBody>
          <a:bodyPr/>
          <a:p/>
        </p:txBody>
      </p:sp>
      <p:sp>
        <p:nvSpPr>
          <p:cNvPr id="642" name="" descr="{&quot;isTemplate&quot;:true,&quot;type&quot;:&quot;text&quot;}"/>
          <p:cNvSpPr txBox="1"/>
          <p:nvPr/>
        </p:nvSpPr>
        <p:spPr>
          <a:xfrm rot="0" flipH="0" flipV="0">
            <a:off x="876300" y="3867150"/>
            <a:ext cx="1238250" cy="228600"/>
          </a:xfrm>
          <a:prstGeom prst="rect"/>
        </p:spPr>
        <p:txBody>
          <a:bodyPr wrap="none" lIns="0" tIns="0" rIns="0" bIns="0"/>
          <a:p>
            <a:pPr>
              <a:lnSpc>
                <a:spcPct val="100000"/>
              </a:lnSpc>
            </a:pPr>
            <a:r>
              <a:rPr lang="zh-CN" sz="1500" b="1">
                <a:solidFill>
                  <a:srgbClr val="0B7285"/>
                </a:solidFill>
                <a:latin typeface="Arial"/>
                <a:ea typeface="Arial"/>
              </a:rPr>
              <a:t>泄压置换合格</a:t>
            </a:r>
            <a:endParaRPr/>
          </a:p>
        </p:txBody>
      </p:sp>
      <p:sp>
        <p:nvSpPr>
          <p:cNvPr id="643" name="" descr="{&quot;isTemplate&quot;:true,&quot;type&quot;:&quot;text&quot;}"/>
          <p:cNvSpPr txBox="1"/>
          <p:nvPr/>
        </p:nvSpPr>
        <p:spPr>
          <a:xfrm rot="0" flipH="0" flipV="0">
            <a:off x="2266950" y="3819525"/>
            <a:ext cx="9086850" cy="314325"/>
          </a:xfrm>
          <a:prstGeom prst="rect"/>
        </p:spPr>
        <p:txBody>
          <a:bodyPr wrap="none" lIns="0" tIns="0" rIns="0" bIns="0"/>
          <a:p>
            <a:pPr>
              <a:lnSpc>
                <a:spcPct val="150000"/>
              </a:lnSpc>
            </a:pPr>
            <a:r>
              <a:rPr lang="zh-CN" sz="1350">
                <a:solidFill>
                  <a:srgbClr val="343A40"/>
                </a:solidFill>
                <a:latin typeface="Arial"/>
                <a:ea typeface="Arial"/>
              </a:rPr>
              <a:t>带压抽堵严禁作业：先泄压、排净、置换，分析合格后方可操作；高处抽堵设平台并系安全带。</a:t>
            </a:r>
            <a:endParaRPr/>
          </a:p>
        </p:txBody>
      </p:sp>
      <p:sp>
        <p:nvSpPr>
          <p:cNvPr id="644" name=""/>
          <p:cNvSpPr/>
          <p:nvPr/>
        </p:nvSpPr>
        <p:spPr>
          <a:xfrm rot="0" flipH="0" flipV="0">
            <a:off x="704850" y="4600575"/>
            <a:ext cx="10858500" cy="1019175"/>
          </a:xfrm>
          <a:prstGeom prst="rect">
            <a:avLst/>
          </a:prstGeom>
          <a:solidFill>
            <a:srgbClr val="F1F3F5"/>
          </a:solidFill>
          <a:ln/>
        </p:spPr>
        <p:txBody>
          <a:bodyPr/>
          <a:p/>
        </p:txBody>
      </p:sp>
      <p:sp>
        <p:nvSpPr>
          <p:cNvPr id="645" name=""/>
          <p:cNvSpPr/>
          <p:nvPr/>
        </p:nvSpPr>
        <p:spPr>
          <a:xfrm rot="0" flipH="0" flipV="0">
            <a:off x="666750" y="4600575"/>
            <a:ext cx="10896600" cy="1019175"/>
          </a:xfrm>
          <a:custGeom>
            <a:pathLst>
              <a:path w="1144" h="107">
                <a:moveTo>
                  <a:pt x="0" y="0"/>
                </a:moveTo>
                <a:lnTo>
                  <a:pt x="4" y="0"/>
                </a:lnTo>
                <a:lnTo>
                  <a:pt x="4" y="107"/>
                </a:lnTo>
                <a:lnTo>
                  <a:pt x="0" y="107"/>
                </a:lnTo>
                <a:close/>
              </a:path>
            </a:pathLst>
          </a:custGeom>
          <a:solidFill>
            <a:srgbClr val="0B7285"/>
          </a:solidFill>
          <a:ln/>
        </p:spPr>
        <p:txBody>
          <a:bodyPr/>
          <a:p/>
        </p:txBody>
      </p:sp>
      <p:sp>
        <p:nvSpPr>
          <p:cNvPr id="646" name="" descr="{&quot;isTemplate&quot;:true,&quot;type&quot;:&quot;text&quot;}"/>
          <p:cNvSpPr txBox="1"/>
          <p:nvPr/>
        </p:nvSpPr>
        <p:spPr>
          <a:xfrm rot="0" flipH="0" flipV="0">
            <a:off x="876300" y="5000625"/>
            <a:ext cx="1238250" cy="228600"/>
          </a:xfrm>
          <a:prstGeom prst="rect"/>
        </p:spPr>
        <p:txBody>
          <a:bodyPr wrap="none" lIns="0" tIns="0" rIns="0" bIns="0"/>
          <a:p>
            <a:pPr>
              <a:lnSpc>
                <a:spcPct val="100000"/>
              </a:lnSpc>
            </a:pPr>
            <a:r>
              <a:rPr lang="zh-CN" sz="1500" b="1">
                <a:solidFill>
                  <a:srgbClr val="0B7285"/>
                </a:solidFill>
                <a:latin typeface="Arial"/>
                <a:ea typeface="Arial"/>
              </a:rPr>
              <a:t>复位双确认</a:t>
            </a:r>
            <a:endParaRPr/>
          </a:p>
        </p:txBody>
      </p:sp>
      <p:sp>
        <p:nvSpPr>
          <p:cNvPr id="647" name="" descr="{&quot;isTemplate&quot;:true,&quot;type&quot;:&quot;text&quot;}"/>
          <p:cNvSpPr txBox="1"/>
          <p:nvPr/>
        </p:nvSpPr>
        <p:spPr>
          <a:xfrm rot="0" flipH="0" flipV="0">
            <a:off x="2266950" y="4953000"/>
            <a:ext cx="9086850" cy="314325"/>
          </a:xfrm>
          <a:prstGeom prst="rect"/>
        </p:spPr>
        <p:txBody>
          <a:bodyPr wrap="none" lIns="0" tIns="0" rIns="0" bIns="0"/>
          <a:p>
            <a:pPr>
              <a:lnSpc>
                <a:spcPct val="150000"/>
              </a:lnSpc>
            </a:pPr>
            <a:r>
              <a:rPr lang="zh-CN" sz="1350">
                <a:solidFill>
                  <a:srgbClr val="343A40"/>
                </a:solidFill>
                <a:latin typeface="Arial"/>
                <a:ea typeface="Arial"/>
              </a:rPr>
              <a:t>复工开车前，按清单逐块核对盲板状态，双人签字——漏抽一块盲板，开车就是憋压事故。</a:t>
            </a:r>
            <a:endParaRPr/>
          </a:p>
        </p:txBody>
      </p:sp>
      <p:sp>
        <p:nvSpPr>
          <p:cNvPr id="648" name=""/>
          <p:cNvSpPr/>
          <p:nvPr/>
        </p:nvSpPr>
        <p:spPr>
          <a:xfrm rot="0" flipH="0" flipV="0">
            <a:off x="704850" y="6124575"/>
            <a:ext cx="10858500" cy="409575"/>
          </a:xfrm>
          <a:prstGeom prst="rect">
            <a:avLst/>
          </a:prstGeom>
          <a:solidFill>
            <a:srgbClr val="F1F3F5"/>
          </a:solidFill>
          <a:ln/>
        </p:spPr>
        <p:txBody>
          <a:bodyPr/>
          <a:p/>
        </p:txBody>
      </p:sp>
      <p:sp>
        <p:nvSpPr>
          <p:cNvPr id="649" name=""/>
          <p:cNvSpPr/>
          <p:nvPr/>
        </p:nvSpPr>
        <p:spPr>
          <a:xfrm rot="0" flipH="0" flipV="0">
            <a:off x="666750" y="6124575"/>
            <a:ext cx="10896600" cy="409575"/>
          </a:xfrm>
          <a:custGeom>
            <a:pathLst>
              <a:path w="1144" h="43">
                <a:moveTo>
                  <a:pt x="0" y="0"/>
                </a:moveTo>
                <a:lnTo>
                  <a:pt x="4" y="0"/>
                </a:lnTo>
                <a:lnTo>
                  <a:pt x="4" y="43"/>
                </a:lnTo>
                <a:lnTo>
                  <a:pt x="0" y="43"/>
                </a:lnTo>
                <a:close/>
              </a:path>
            </a:pathLst>
          </a:custGeom>
          <a:solidFill>
            <a:srgbClr val="E8590C"/>
          </a:solidFill>
          <a:ln/>
        </p:spPr>
        <p:txBody>
          <a:bodyPr/>
          <a:p/>
        </p:txBody>
      </p:sp>
      <p:sp>
        <p:nvSpPr>
          <p:cNvPr id="650" name="" descr="{&quot;isTemplate&quot;:true,&quot;type&quot;:&quot;text&quot;}"/>
          <p:cNvSpPr txBox="1"/>
          <p:nvPr/>
        </p:nvSpPr>
        <p:spPr>
          <a:xfrm rot="0" flipH="0" flipV="0">
            <a:off x="876300" y="6219825"/>
            <a:ext cx="10477500" cy="219075"/>
          </a:xfrm>
          <a:prstGeom prst="rect"/>
        </p:spPr>
        <p:txBody>
          <a:bodyPr wrap="none" lIns="0" tIns="0" rIns="0" bIns="0"/>
          <a:p>
            <a:pPr>
              <a:lnSpc>
                <a:spcPct val="100000"/>
              </a:lnSpc>
            </a:pPr>
            <a:r>
              <a:rPr lang="zh-CN" sz="1425" b="1">
                <a:solidFill>
                  <a:srgbClr val="E8590C"/>
                </a:solidFill>
                <a:latin typeface="Arial"/>
                <a:ea typeface="Arial"/>
              </a:rPr>
              <a:t>节后重点：</a:t>
            </a:r>
            <a:r>
              <a:rPr lang="zh-CN" sz="1425">
                <a:solidFill>
                  <a:srgbClr val="343A40"/>
                </a:solidFill>
                <a:latin typeface="Arial"/>
                <a:ea typeface="Arial"/>
              </a:rPr>
              <a:t>节前为检修加的盲板，节后开车必须</a:t>
            </a:r>
            <a:r>
              <a:rPr lang="en-US" sz="1425">
                <a:solidFill>
                  <a:srgbClr val="343A40"/>
                </a:solidFill>
                <a:latin typeface="Arial"/>
                <a:ea typeface="Arial"/>
              </a:rPr>
              <a:t>100%</a:t>
            </a:r>
            <a:r>
              <a:rPr lang="zh-CN" sz="1425">
                <a:solidFill>
                  <a:srgbClr val="343A40"/>
                </a:solidFill>
                <a:latin typeface="Arial"/>
                <a:ea typeface="Arial"/>
              </a:rPr>
              <a:t>按单复位——</a:t>
            </a:r>
            <a:r>
              <a:rPr lang="en-US" sz="1425">
                <a:solidFill>
                  <a:srgbClr val="343A40"/>
                </a:solidFill>
                <a:latin typeface="Arial"/>
                <a:ea typeface="Arial"/>
              </a:rPr>
              <a:t>"</a:t>
            </a:r>
            <a:r>
              <a:rPr lang="zh-CN" sz="1425">
                <a:solidFill>
                  <a:srgbClr val="343A40"/>
                </a:solidFill>
                <a:latin typeface="Arial"/>
                <a:ea typeface="Arial"/>
              </a:rPr>
              <a:t>盲板管理混乱</a:t>
            </a:r>
            <a:r>
              <a:rPr lang="en-US" sz="1425">
                <a:solidFill>
                  <a:srgbClr val="343A40"/>
                </a:solidFill>
                <a:latin typeface="Arial"/>
                <a:ea typeface="Arial"/>
              </a:rPr>
              <a:t>"</a:t>
            </a:r>
            <a:r>
              <a:rPr lang="zh-CN" sz="1425">
                <a:solidFill>
                  <a:srgbClr val="343A40"/>
                </a:solidFill>
                <a:latin typeface="Arial"/>
                <a:ea typeface="Arial"/>
              </a:rPr>
              <a:t>在化工检查中是最高频问题之一。</a:t>
            </a:r>
            <a:endParaRPr/>
          </a:p>
        </p:txBody>
      </p:sp>
      <p:sp>
        <p:nvSpPr>
          <p:cNvPr id="651"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33 / 55</a:t>
            </a:r>
            <a:endParaRPr/>
          </a:p>
        </p:txBody>
      </p:sp>
    </p:spTree>
  </p:cSld>
</p:sld>
</file>

<file path=ppt/slides/slide34.xml><?xml version="1.0" encoding="utf-8"?>
<p:sld xmlns:p="http://schemas.openxmlformats.org/presentationml/2006/main" xmlns:a="http://schemas.openxmlformats.org/drawingml/2006/main">
  <p:cSld>
    <p:spTree>
      <p:nvGrpSpPr>
        <p:cNvPr id="652" name="" descr="&lt;Slide style={{ width: 1280, height: 720, background: '#FFFFFF', padding: 0, fontFamily: 'Arial, &quot;Microsoft YaHei&quot;, &quot;PingFang SC&quot;, sans-serif', position: 'relative' }}&gt;&#10;    &lt;Text style={{ position: 'absolute', top: 16, right: 70, fontSize: 14, color: '#868E96' }}&gt;04 · 高风险作业&lt;/Text&gt;&#10;    &lt;Box style={{ position: 'absolute', top: 44, left: 70, right: 70 }}&gt;&#10;        &lt;Text style={{ fontSize: 32, fontWeight: 'bold', color: '#0B7285' }}&gt;高处 · 吊装 · 临时用电：节后抢修&quot;三大件&quot;要点&lt;/Text&gt;&#10;        &lt;Box style={{ width: '100%', height: 1, background: '#DEE2E6', marginTop: 10 }} /&gt;&#10;    &lt;/Box&gt;&#10;    &lt;Box style={{ position: 'absolute', top: 126, left: 70, right: 70, bottom: 130, flexDirection: 'row', gap: 18 }}&gt;&#10;        &lt;Box style={{ flex: 1, background: '#F1F3F5', borderTop: '4px solid #E8590C', padding: '14px 18px' }}&gt;&#10;            &lt;Text style={{ fontSize: 21, fontWeight: 'bold', color: '#E8590C' }}&gt;高处作业&lt;/Text&gt;&#10;            &lt;Text style={{ fontSize: 18, color: '#343A40', lineHeight: 1.6, marginTop: 8 }}&gt;□ 2m以上办高处作业票，30m以上特级{'\n'}□ 安全带高挂低用、全程系挂{'\n'}□ 脚手架验收挂牌后使用{'\n'}□ 六级以上大风、雨天停止露天高处作业{'\n'}□ 平台孔洞盖板护栏复位确认&lt;/Text&gt;&#10;        &lt;/Box&gt;&#10;        &lt;Box style={{ flex: 1, background: '#F1F3F5', borderTop: '4px solid #0B7285', padding: '14px 18px' }}&gt;&#10;            &lt;Text style={{ fontSize: 21, fontWeight: 'bold', color: '#0B7285' }}&gt;吊装作业&lt;/Text&gt;&#10;            &lt;Text style={{ fontSize: 18, color: '#343A40', lineHeight: 1.6, marginTop: 8 }}&gt;□ 100t以上一级、40t以上二级、其余三级，按级办票{'\n'}□ 起重机司机、指挥、司索持证{'\n'}□ 吊装区域警戒，严禁斜拉斜吊、超载{'\n'}□ 先试吊（离地20–30cm）确认制动 {'\n'}□ 管廊、带电线路附近核对安全距离&lt;/Text&gt;&#10;        &lt;/Box&gt;&#10;        &lt;Box style={{ flex: 1, background: '#F1F3F5', borderTop: '4px solid #C92A2A', padding: '14px 18px' }}&gt;&#10;            &lt;Text style={{ fontSize: 21, fontWeight: 'bold', color: '#C92A2A' }}&gt;临时用电&lt;/Text&gt;&#10;            &lt;Text style={{ fontSize: 18, color: '#343A40', lineHeight: 1.6, marginTop: 8 }}&gt;□ 办理临时用电票，TN-S 三相五线制{'\n'}□ 三级配电两级保护，漏保≤30mA/0.1s{'\n'}□ 电缆架空或穿管保护，不得拖地泡水{'\n'}□ 防爆区域使用防爆电气{'\n'}□ 用后即拆，不得&quot;临时变长期&quot;&lt;/Text&gt;&#10;        &lt;/Box&gt;&#10;    &lt;/Box&gt;&#10;    &lt;Box style={{ position: 'absolute', left: 70, right: 70, bottom: 34, background: '#F1F3F5', borderLeft: '4px solid #2B8A3E', padding: '10px 18px' }}&gt;&#10;        &lt;Text style={{ fontSize: 19, color: '#343A40' }}&gt;&lt;span style={{ fontWeight: 'bold', color: '#2B8A3E' }}&gt;依据：&lt;/span&gt;GB 30871-2022、JGJ/T 46-2024《施工现场临时用电安全技术标准》（2025-01-01实施）。&lt;/Text&gt;&#10;    &lt;/Box&gt;&#10;    &lt;Text style={{ position: 'absolute', right: 70, bottom: 24, fontSize: 14, color: '#868E96' }}&gt;34 / 55&lt;/Text&gt;&#10;&lt;/Slide&gt;&#10;"/>
        <p:cNvGrpSpPr/>
        <p:nvPr/>
      </p:nvGrpSpPr>
      <p:grpSpPr>
        <a:xfrm>
          <a:off x="0" y="0"/>
          <a:ext cx="0" cy="0"/>
          <a:chOff x="0" y="0"/>
          <a:chExt cx="0" cy="0"/>
        </a:xfrm>
      </p:grpSpPr>
      <p:sp>
        <p:nvSpPr>
          <p:cNvPr id="653" name=""/>
          <p:cNvSpPr/>
          <p:nvPr/>
        </p:nvSpPr>
        <p:spPr>
          <a:xfrm rot="0" flipH="0" flipV="0">
            <a:off x="0" y="0"/>
            <a:ext cx="12192000" cy="6858000"/>
          </a:xfrm>
          <a:prstGeom prst="rect">
            <a:avLst/>
          </a:prstGeom>
          <a:solidFill>
            <a:srgbClr val="FFFFFF"/>
          </a:solidFill>
          <a:ln/>
        </p:spPr>
        <p:txBody>
          <a:bodyPr/>
          <a:p/>
        </p:txBody>
      </p:sp>
      <p:sp>
        <p:nvSpPr>
          <p:cNvPr id="654" name="" descr="{&quot;isTemplate&quot;:true,&quot;type&quot;:&quot;text&quot;}"/>
          <p:cNvSpPr txBox="1"/>
          <p:nvPr/>
        </p:nvSpPr>
        <p:spPr>
          <a:xfrm rot="0" flipH="0" flipV="0">
            <a:off x="10582275" y="152400"/>
            <a:ext cx="942975" cy="161925"/>
          </a:xfrm>
          <a:prstGeom prst="rect"/>
        </p:spPr>
        <p:txBody>
          <a:bodyPr wrap="none" lIns="0" tIns="0" rIns="0" bIns="0"/>
          <a:p>
            <a:pPr>
              <a:lnSpc>
                <a:spcPct val="100000"/>
              </a:lnSpc>
            </a:pPr>
            <a:r>
              <a:rPr lang="en-US" sz="1050">
                <a:solidFill>
                  <a:srgbClr val="868E96"/>
                </a:solidFill>
                <a:latin typeface="Arial"/>
                <a:ea typeface="Arial"/>
              </a:rPr>
              <a:t xml:space="preserve">04 · </a:t>
            </a:r>
            <a:r>
              <a:rPr lang="zh-CN" sz="1050">
                <a:solidFill>
                  <a:srgbClr val="868E96"/>
                </a:solidFill>
                <a:latin typeface="Arial"/>
                <a:ea typeface="Arial"/>
              </a:rPr>
              <a:t>高风险作业</a:t>
            </a:r>
            <a:endParaRPr/>
          </a:p>
        </p:txBody>
      </p:sp>
      <p:sp>
        <p:nvSpPr>
          <p:cNvPr id="655"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高处</a:t>
            </a:r>
            <a:r>
              <a:rPr lang="en-US" sz="2400" b="1">
                <a:solidFill>
                  <a:srgbClr val="0B7285"/>
                </a:solidFill>
                <a:latin typeface="Arial"/>
                <a:ea typeface="Arial"/>
              </a:rPr>
              <a:t xml:space="preserve"> · </a:t>
            </a:r>
            <a:r>
              <a:rPr lang="zh-CN" sz="2400" b="1">
                <a:solidFill>
                  <a:srgbClr val="0B7285"/>
                </a:solidFill>
                <a:latin typeface="Arial"/>
                <a:ea typeface="Arial"/>
              </a:rPr>
              <a:t>吊装</a:t>
            </a:r>
            <a:r>
              <a:rPr lang="en-US" sz="2400" b="1">
                <a:solidFill>
                  <a:srgbClr val="0B7285"/>
                </a:solidFill>
                <a:latin typeface="Arial"/>
                <a:ea typeface="Arial"/>
              </a:rPr>
              <a:t xml:space="preserve"> · </a:t>
            </a:r>
            <a:r>
              <a:rPr lang="zh-CN" sz="2400" b="1">
                <a:solidFill>
                  <a:srgbClr val="0B7285"/>
                </a:solidFill>
                <a:latin typeface="Arial"/>
                <a:ea typeface="Arial"/>
              </a:rPr>
              <a:t>临时用电：节后抢修</a:t>
            </a:r>
            <a:r>
              <a:rPr lang="en-US" sz="2400" b="1">
                <a:solidFill>
                  <a:srgbClr val="0B7285"/>
                </a:solidFill>
                <a:latin typeface="Arial"/>
                <a:ea typeface="Arial"/>
              </a:rPr>
              <a:t>"</a:t>
            </a:r>
            <a:r>
              <a:rPr lang="zh-CN" sz="2400" b="1">
                <a:solidFill>
                  <a:srgbClr val="0B7285"/>
                </a:solidFill>
                <a:latin typeface="Arial"/>
                <a:ea typeface="Arial"/>
              </a:rPr>
              <a:t>三大件</a:t>
            </a:r>
            <a:r>
              <a:rPr lang="en-US" sz="2400" b="1">
                <a:solidFill>
                  <a:srgbClr val="0B7285"/>
                </a:solidFill>
                <a:latin typeface="Arial"/>
                <a:ea typeface="Arial"/>
              </a:rPr>
              <a:t>"</a:t>
            </a:r>
            <a:r>
              <a:rPr lang="zh-CN" sz="2400" b="1">
                <a:solidFill>
                  <a:srgbClr val="0B7285"/>
                </a:solidFill>
                <a:latin typeface="Arial"/>
                <a:ea typeface="Arial"/>
              </a:rPr>
              <a:t>要点</a:t>
            </a:r>
            <a:endParaRPr/>
          </a:p>
        </p:txBody>
      </p:sp>
      <p:sp>
        <p:nvSpPr>
          <p:cNvPr id="656" name=""/>
          <p:cNvSpPr/>
          <p:nvPr/>
        </p:nvSpPr>
        <p:spPr>
          <a:xfrm rot="0" flipH="0" flipV="0">
            <a:off x="666750" y="885825"/>
            <a:ext cx="10858500" cy="9525"/>
          </a:xfrm>
          <a:prstGeom prst="rect">
            <a:avLst/>
          </a:prstGeom>
          <a:solidFill>
            <a:srgbClr val="DEE2E6"/>
          </a:solidFill>
          <a:ln/>
        </p:spPr>
        <p:txBody>
          <a:bodyPr/>
          <a:p/>
        </p:txBody>
      </p:sp>
      <p:sp>
        <p:nvSpPr>
          <p:cNvPr id="657" name=""/>
          <p:cNvSpPr/>
          <p:nvPr/>
        </p:nvSpPr>
        <p:spPr>
          <a:xfrm rot="0" flipH="0" flipV="0">
            <a:off x="666750" y="1238250"/>
            <a:ext cx="3505200" cy="4419600"/>
          </a:xfrm>
          <a:prstGeom prst="rect">
            <a:avLst/>
          </a:prstGeom>
          <a:solidFill>
            <a:srgbClr val="F1F3F5"/>
          </a:solidFill>
          <a:ln/>
        </p:spPr>
        <p:txBody>
          <a:bodyPr/>
          <a:p/>
        </p:txBody>
      </p:sp>
      <p:sp>
        <p:nvSpPr>
          <p:cNvPr id="658" name=""/>
          <p:cNvSpPr/>
          <p:nvPr/>
        </p:nvSpPr>
        <p:spPr>
          <a:xfrm rot="0" flipH="0" flipV="0">
            <a:off x="666750" y="1200150"/>
            <a:ext cx="3505200" cy="4457700"/>
          </a:xfrm>
          <a:custGeom>
            <a:pathLst>
              <a:path w="368" h="468">
                <a:moveTo>
                  <a:pt x="0" y="0"/>
                </a:moveTo>
                <a:lnTo>
                  <a:pt x="368" y="0"/>
                </a:lnTo>
                <a:lnTo>
                  <a:pt x="368" y="4"/>
                </a:lnTo>
                <a:lnTo>
                  <a:pt x="0" y="4"/>
                </a:lnTo>
                <a:close/>
              </a:path>
            </a:pathLst>
          </a:custGeom>
          <a:solidFill>
            <a:srgbClr val="E8590C"/>
          </a:solidFill>
          <a:ln/>
        </p:spPr>
        <p:txBody>
          <a:bodyPr/>
          <a:p/>
        </p:txBody>
      </p:sp>
      <p:sp>
        <p:nvSpPr>
          <p:cNvPr id="659" name="" descr="{&quot;isTemplate&quot;:true,&quot;type&quot;:&quot;text&quot;}"/>
          <p:cNvSpPr txBox="1"/>
          <p:nvPr/>
        </p:nvSpPr>
        <p:spPr>
          <a:xfrm rot="0" flipH="0" flipV="0">
            <a:off x="838200" y="1371600"/>
            <a:ext cx="3162300" cy="247650"/>
          </a:xfrm>
          <a:prstGeom prst="rect"/>
        </p:spPr>
        <p:txBody>
          <a:bodyPr wrap="none" lIns="0" tIns="0" rIns="0" bIns="0"/>
          <a:p>
            <a:pPr>
              <a:lnSpc>
                <a:spcPct val="100000"/>
              </a:lnSpc>
            </a:pPr>
            <a:r>
              <a:rPr lang="zh-CN" sz="1575" b="1">
                <a:solidFill>
                  <a:srgbClr val="E8590C"/>
                </a:solidFill>
                <a:latin typeface="Arial"/>
                <a:ea typeface="Arial"/>
              </a:rPr>
              <a:t>高处作业</a:t>
            </a:r>
            <a:endParaRPr/>
          </a:p>
        </p:txBody>
      </p:sp>
      <p:sp>
        <p:nvSpPr>
          <p:cNvPr id="660" name="" descr="{&quot;isTemplate&quot;:true,&quot;type&quot;:&quot;text&quot;}"/>
          <p:cNvSpPr txBox="1"/>
          <p:nvPr/>
        </p:nvSpPr>
        <p:spPr>
          <a:xfrm rot="0" flipH="0" flipV="0">
            <a:off x="838200" y="1695450"/>
            <a:ext cx="3162300" cy="1647825"/>
          </a:xfrm>
          <a:prstGeom prst="rect"/>
        </p:spPr>
        <p:txBody>
          <a:bodyPr wrap="none" lIns="0" tIns="0" rIns="0" bIns="0"/>
          <a:p>
            <a:pPr>
              <a:lnSpc>
                <a:spcPct val="160000"/>
              </a:lnSpc>
            </a:pPr>
            <a:r>
              <a:rPr lang="en-US" sz="1350">
                <a:solidFill>
                  <a:srgbClr val="343A40"/>
                </a:solidFill>
                <a:latin typeface="Arial"/>
                <a:ea typeface="Arial"/>
              </a:rPr>
              <a:t>□ 2m</a:t>
            </a:r>
            <a:r>
              <a:rPr lang="zh-CN" sz="1350">
                <a:solidFill>
                  <a:srgbClr val="343A40"/>
                </a:solidFill>
                <a:latin typeface="Arial"/>
                <a:ea typeface="Arial"/>
              </a:rPr>
              <a:t>以上办高处作业票，</a:t>
            </a:r>
            <a:r>
              <a:rPr lang="en-US" sz="1350">
                <a:solidFill>
                  <a:srgbClr val="343A40"/>
                </a:solidFill>
                <a:latin typeface="Arial"/>
                <a:ea typeface="Arial"/>
              </a:rPr>
              <a:t>30m</a:t>
            </a:r>
            <a:r>
              <a:rPr lang="zh-CN" sz="1350">
                <a:solidFill>
                  <a:srgbClr val="343A40"/>
                </a:solidFill>
                <a:latin typeface="Arial"/>
                <a:ea typeface="Arial"/>
              </a:rPr>
              <a:t>以上特级</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安全带高挂低用、全程系挂</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脚手架验收挂牌后使用</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六级以上大风、雨天停止露天高处作业</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平台孔洞盖板护栏复位确认</a:t>
            </a:r>
            <a:endParaRPr/>
          </a:p>
        </p:txBody>
      </p:sp>
      <p:sp>
        <p:nvSpPr>
          <p:cNvPr id="661" name=""/>
          <p:cNvSpPr/>
          <p:nvPr/>
        </p:nvSpPr>
        <p:spPr>
          <a:xfrm rot="0" flipH="0" flipV="0">
            <a:off x="4343400" y="1238250"/>
            <a:ext cx="3505200" cy="4419600"/>
          </a:xfrm>
          <a:prstGeom prst="rect">
            <a:avLst/>
          </a:prstGeom>
          <a:solidFill>
            <a:srgbClr val="F1F3F5"/>
          </a:solidFill>
          <a:ln/>
        </p:spPr>
        <p:txBody>
          <a:bodyPr/>
          <a:p/>
        </p:txBody>
      </p:sp>
      <p:sp>
        <p:nvSpPr>
          <p:cNvPr id="662" name=""/>
          <p:cNvSpPr/>
          <p:nvPr/>
        </p:nvSpPr>
        <p:spPr>
          <a:xfrm rot="0" flipH="0" flipV="0">
            <a:off x="4343400" y="1200150"/>
            <a:ext cx="3505200" cy="4457700"/>
          </a:xfrm>
          <a:custGeom>
            <a:pathLst>
              <a:path w="368" h="468">
                <a:moveTo>
                  <a:pt x="0" y="0"/>
                </a:moveTo>
                <a:lnTo>
                  <a:pt x="368" y="0"/>
                </a:lnTo>
                <a:lnTo>
                  <a:pt x="368" y="4"/>
                </a:lnTo>
                <a:lnTo>
                  <a:pt x="0" y="4"/>
                </a:lnTo>
                <a:close/>
              </a:path>
            </a:pathLst>
          </a:custGeom>
          <a:solidFill>
            <a:srgbClr val="0B7285"/>
          </a:solidFill>
          <a:ln/>
        </p:spPr>
        <p:txBody>
          <a:bodyPr/>
          <a:p/>
        </p:txBody>
      </p:sp>
      <p:sp>
        <p:nvSpPr>
          <p:cNvPr id="663" name="" descr="{&quot;isTemplate&quot;:true,&quot;type&quot;:&quot;text&quot;}"/>
          <p:cNvSpPr txBox="1"/>
          <p:nvPr/>
        </p:nvSpPr>
        <p:spPr>
          <a:xfrm rot="0" flipH="0" flipV="0">
            <a:off x="4514850" y="1371600"/>
            <a:ext cx="3162300" cy="247650"/>
          </a:xfrm>
          <a:prstGeom prst="rect"/>
        </p:spPr>
        <p:txBody>
          <a:bodyPr wrap="none" lIns="0" tIns="0" rIns="0" bIns="0"/>
          <a:p>
            <a:pPr>
              <a:lnSpc>
                <a:spcPct val="100000"/>
              </a:lnSpc>
            </a:pPr>
            <a:r>
              <a:rPr lang="zh-CN" sz="1575" b="1">
                <a:solidFill>
                  <a:srgbClr val="0B7285"/>
                </a:solidFill>
                <a:latin typeface="Arial"/>
                <a:ea typeface="Arial"/>
              </a:rPr>
              <a:t>吊装作业</a:t>
            </a:r>
            <a:endParaRPr/>
          </a:p>
        </p:txBody>
      </p:sp>
      <p:sp>
        <p:nvSpPr>
          <p:cNvPr id="664" name="" descr="{&quot;isTemplate&quot;:true,&quot;type&quot;:&quot;text&quot;}"/>
          <p:cNvSpPr txBox="1"/>
          <p:nvPr/>
        </p:nvSpPr>
        <p:spPr>
          <a:xfrm rot="0" flipH="0" flipV="0">
            <a:off x="4514850" y="1695450"/>
            <a:ext cx="3162300" cy="1981200"/>
          </a:xfrm>
          <a:prstGeom prst="rect"/>
        </p:spPr>
        <p:txBody>
          <a:bodyPr wrap="square" lIns="0" tIns="0" rIns="0" bIns="0">
            <a:normAutofit/>
          </a:bodyPr>
          <a:p>
            <a:pPr>
              <a:lnSpc>
                <a:spcPct val="160000"/>
              </a:lnSpc>
            </a:pPr>
            <a:r>
              <a:rPr lang="en-US" sz="1350">
                <a:solidFill>
                  <a:srgbClr val="343A40"/>
                </a:solidFill>
                <a:latin typeface="Arial"/>
                <a:ea typeface="Arial"/>
              </a:rPr>
              <a:t>□ 100t</a:t>
            </a:r>
            <a:r>
              <a:rPr lang="zh-CN" sz="1350">
                <a:solidFill>
                  <a:srgbClr val="343A40"/>
                </a:solidFill>
                <a:latin typeface="Arial"/>
                <a:ea typeface="Arial"/>
              </a:rPr>
              <a:t>以上一级、</a:t>
            </a:r>
            <a:r>
              <a:rPr lang="en-US" sz="1350">
                <a:solidFill>
                  <a:srgbClr val="343A40"/>
                </a:solidFill>
                <a:latin typeface="Arial"/>
                <a:ea typeface="Arial"/>
              </a:rPr>
              <a:t>40t</a:t>
            </a:r>
            <a:r>
              <a:rPr lang="zh-CN" sz="1350">
                <a:solidFill>
                  <a:srgbClr val="343A40"/>
                </a:solidFill>
                <a:latin typeface="Arial"/>
                <a:ea typeface="Arial"/>
              </a:rPr>
              <a:t>以上二级、其余三级，按级办票</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起重机司机、指挥、司索持证</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吊装区域警戒，严禁斜拉斜吊、超载</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先试吊（离地</a:t>
            </a:r>
            <a:r>
              <a:rPr lang="en-US" sz="1350">
                <a:solidFill>
                  <a:srgbClr val="343A40"/>
                </a:solidFill>
                <a:latin typeface="Arial"/>
                <a:ea typeface="Arial"/>
              </a:rPr>
              <a:t>20–30cm</a:t>
            </a:r>
            <a:r>
              <a:rPr lang="zh-CN" sz="1350">
                <a:solidFill>
                  <a:srgbClr val="343A40"/>
                </a:solidFill>
                <a:latin typeface="Arial"/>
                <a:ea typeface="Arial"/>
              </a:rPr>
              <a:t>）确认制动</a:t>
            </a:r>
            <a:r>
              <a:rPr lang="en-US" sz="1350">
                <a:solidFill>
                  <a:srgbClr val="343A40"/>
                </a:solidFill>
                <a:latin typeface="Arial"/>
                <a:ea typeface="Arial"/>
              </a:rPr>
              <a:t xml:space="preserve"> </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管廊、带电线路附近核对安全距离</a:t>
            </a:r>
            <a:endParaRPr/>
          </a:p>
        </p:txBody>
      </p:sp>
      <p:sp>
        <p:nvSpPr>
          <p:cNvPr id="665" name=""/>
          <p:cNvSpPr/>
          <p:nvPr/>
        </p:nvSpPr>
        <p:spPr>
          <a:xfrm rot="0" flipH="0" flipV="0">
            <a:off x="8020050" y="1238250"/>
            <a:ext cx="3505200" cy="4419600"/>
          </a:xfrm>
          <a:prstGeom prst="rect">
            <a:avLst/>
          </a:prstGeom>
          <a:solidFill>
            <a:srgbClr val="F1F3F5"/>
          </a:solidFill>
          <a:ln/>
        </p:spPr>
        <p:txBody>
          <a:bodyPr/>
          <a:p/>
        </p:txBody>
      </p:sp>
      <p:sp>
        <p:nvSpPr>
          <p:cNvPr id="666" name=""/>
          <p:cNvSpPr/>
          <p:nvPr/>
        </p:nvSpPr>
        <p:spPr>
          <a:xfrm rot="0" flipH="0" flipV="0">
            <a:off x="8020050" y="1200150"/>
            <a:ext cx="3505200" cy="4457700"/>
          </a:xfrm>
          <a:custGeom>
            <a:pathLst>
              <a:path w="368" h="468">
                <a:moveTo>
                  <a:pt x="0" y="0"/>
                </a:moveTo>
                <a:lnTo>
                  <a:pt x="368" y="0"/>
                </a:lnTo>
                <a:lnTo>
                  <a:pt x="368" y="4"/>
                </a:lnTo>
                <a:lnTo>
                  <a:pt x="0" y="4"/>
                </a:lnTo>
                <a:close/>
              </a:path>
            </a:pathLst>
          </a:custGeom>
          <a:solidFill>
            <a:srgbClr val="C92A2A"/>
          </a:solidFill>
          <a:ln/>
        </p:spPr>
        <p:txBody>
          <a:bodyPr/>
          <a:p/>
        </p:txBody>
      </p:sp>
      <p:sp>
        <p:nvSpPr>
          <p:cNvPr id="667" name="" descr="{&quot;isTemplate&quot;:true,&quot;type&quot;:&quot;text&quot;}"/>
          <p:cNvSpPr txBox="1"/>
          <p:nvPr/>
        </p:nvSpPr>
        <p:spPr>
          <a:xfrm rot="0" flipH="0" flipV="0">
            <a:off x="8191500" y="1371600"/>
            <a:ext cx="3162300" cy="247650"/>
          </a:xfrm>
          <a:prstGeom prst="rect"/>
        </p:spPr>
        <p:txBody>
          <a:bodyPr wrap="none" lIns="0" tIns="0" rIns="0" bIns="0"/>
          <a:p>
            <a:pPr>
              <a:lnSpc>
                <a:spcPct val="100000"/>
              </a:lnSpc>
            </a:pPr>
            <a:r>
              <a:rPr lang="zh-CN" sz="1575" b="1">
                <a:solidFill>
                  <a:srgbClr val="C92A2A"/>
                </a:solidFill>
                <a:latin typeface="Arial"/>
                <a:ea typeface="Arial"/>
              </a:rPr>
              <a:t>临时用电</a:t>
            </a:r>
            <a:endParaRPr/>
          </a:p>
        </p:txBody>
      </p:sp>
      <p:sp>
        <p:nvSpPr>
          <p:cNvPr id="668" name="" descr="{&quot;isTemplate&quot;:true,&quot;type&quot;:&quot;text&quot;}"/>
          <p:cNvSpPr txBox="1"/>
          <p:nvPr/>
        </p:nvSpPr>
        <p:spPr>
          <a:xfrm rot="0" flipH="0" flipV="0">
            <a:off x="8191500" y="1695450"/>
            <a:ext cx="3162300" cy="1647825"/>
          </a:xfrm>
          <a:prstGeom prst="rect"/>
        </p:spPr>
        <p:txBody>
          <a:bodyPr wrap="none" lIns="0" tIns="0" rIns="0" bIns="0"/>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办理临时用电票，</a:t>
            </a:r>
            <a:r>
              <a:rPr lang="en-US" sz="1350">
                <a:solidFill>
                  <a:srgbClr val="343A40"/>
                </a:solidFill>
                <a:latin typeface="Arial"/>
                <a:ea typeface="Arial"/>
              </a:rPr>
              <a:t xml:space="preserve">TN-S </a:t>
            </a:r>
            <a:r>
              <a:rPr lang="zh-CN" sz="1350">
                <a:solidFill>
                  <a:srgbClr val="343A40"/>
                </a:solidFill>
                <a:latin typeface="Arial"/>
                <a:ea typeface="Arial"/>
              </a:rPr>
              <a:t>三相五线制</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三级配电两级保护，漏保≤</a:t>
            </a:r>
            <a:r>
              <a:rPr lang="en-US" sz="1350">
                <a:solidFill>
                  <a:srgbClr val="343A40"/>
                </a:solidFill>
                <a:latin typeface="Arial"/>
                <a:ea typeface="Arial"/>
              </a:rPr>
              <a:t>30mA/0.1s</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电缆架空或穿管保护，不得拖地泡水</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防爆区域使用防爆电气</a:t>
            </a:r>
            <a:endParaRPr/>
          </a:p>
          <a:p>
            <a:pPr>
              <a:lnSpc>
                <a:spcPct val="160000"/>
              </a:lnSpc>
            </a:pPr>
            <a:r>
              <a:rPr lang="en-US" sz="1350">
                <a:solidFill>
                  <a:srgbClr val="343A40"/>
                </a:solidFill>
                <a:latin typeface="Arial"/>
                <a:ea typeface="Arial"/>
              </a:rPr>
              <a:t xml:space="preserve">□ </a:t>
            </a:r>
            <a:r>
              <a:rPr lang="zh-CN" sz="1350">
                <a:solidFill>
                  <a:srgbClr val="343A40"/>
                </a:solidFill>
                <a:latin typeface="Arial"/>
                <a:ea typeface="Arial"/>
              </a:rPr>
              <a:t>用后即拆，不得</a:t>
            </a:r>
            <a:r>
              <a:rPr lang="en-US" sz="1350">
                <a:solidFill>
                  <a:srgbClr val="343A40"/>
                </a:solidFill>
                <a:latin typeface="Arial"/>
                <a:ea typeface="Arial"/>
              </a:rPr>
              <a:t>"</a:t>
            </a:r>
            <a:r>
              <a:rPr lang="zh-CN" sz="1350">
                <a:solidFill>
                  <a:srgbClr val="343A40"/>
                </a:solidFill>
                <a:latin typeface="Arial"/>
                <a:ea typeface="Arial"/>
              </a:rPr>
              <a:t>临时变长期</a:t>
            </a:r>
            <a:r>
              <a:rPr lang="en-US" sz="1350">
                <a:solidFill>
                  <a:srgbClr val="343A40"/>
                </a:solidFill>
                <a:latin typeface="Arial"/>
                <a:ea typeface="Arial"/>
              </a:rPr>
              <a:t>"</a:t>
            </a:r>
            <a:endParaRPr/>
          </a:p>
        </p:txBody>
      </p:sp>
      <p:sp>
        <p:nvSpPr>
          <p:cNvPr id="669" name=""/>
          <p:cNvSpPr/>
          <p:nvPr/>
        </p:nvSpPr>
        <p:spPr>
          <a:xfrm rot="0" flipH="0" flipV="0">
            <a:off x="704850" y="6124575"/>
            <a:ext cx="10858500" cy="409575"/>
          </a:xfrm>
          <a:prstGeom prst="rect">
            <a:avLst/>
          </a:prstGeom>
          <a:solidFill>
            <a:srgbClr val="F1F3F5"/>
          </a:solidFill>
          <a:ln/>
        </p:spPr>
        <p:txBody>
          <a:bodyPr/>
          <a:p/>
        </p:txBody>
      </p:sp>
      <p:sp>
        <p:nvSpPr>
          <p:cNvPr id="670" name=""/>
          <p:cNvSpPr/>
          <p:nvPr/>
        </p:nvSpPr>
        <p:spPr>
          <a:xfrm rot="0" flipH="0" flipV="0">
            <a:off x="666750" y="6124575"/>
            <a:ext cx="10896600" cy="409575"/>
          </a:xfrm>
          <a:custGeom>
            <a:pathLst>
              <a:path w="1144" h="43">
                <a:moveTo>
                  <a:pt x="0" y="0"/>
                </a:moveTo>
                <a:lnTo>
                  <a:pt x="4" y="0"/>
                </a:lnTo>
                <a:lnTo>
                  <a:pt x="4" y="43"/>
                </a:lnTo>
                <a:lnTo>
                  <a:pt x="0" y="43"/>
                </a:lnTo>
                <a:close/>
              </a:path>
            </a:pathLst>
          </a:custGeom>
          <a:solidFill>
            <a:srgbClr val="2B8A3E"/>
          </a:solidFill>
          <a:ln/>
        </p:spPr>
        <p:txBody>
          <a:bodyPr/>
          <a:p/>
        </p:txBody>
      </p:sp>
      <p:sp>
        <p:nvSpPr>
          <p:cNvPr id="671" name="" descr="{&quot;isTemplate&quot;:true,&quot;type&quot;:&quot;text&quot;}"/>
          <p:cNvSpPr txBox="1"/>
          <p:nvPr/>
        </p:nvSpPr>
        <p:spPr>
          <a:xfrm rot="0" flipH="0" flipV="0">
            <a:off x="876300" y="6219825"/>
            <a:ext cx="10477500" cy="219075"/>
          </a:xfrm>
          <a:prstGeom prst="rect"/>
        </p:spPr>
        <p:txBody>
          <a:bodyPr wrap="none" lIns="0" tIns="0" rIns="0" bIns="0"/>
          <a:p>
            <a:pPr>
              <a:lnSpc>
                <a:spcPct val="100000"/>
              </a:lnSpc>
            </a:pPr>
            <a:r>
              <a:rPr lang="zh-CN" sz="1425" b="1">
                <a:solidFill>
                  <a:srgbClr val="2B8A3E"/>
                </a:solidFill>
                <a:latin typeface="Arial"/>
                <a:ea typeface="Arial"/>
              </a:rPr>
              <a:t>依据：</a:t>
            </a:r>
            <a:r>
              <a:rPr lang="en-US" sz="1425">
                <a:solidFill>
                  <a:srgbClr val="343A40"/>
                </a:solidFill>
                <a:latin typeface="Arial"/>
                <a:ea typeface="Arial"/>
              </a:rPr>
              <a:t>GB 30871-2022</a:t>
            </a:r>
            <a:r>
              <a:rPr lang="zh-CN" sz="1425">
                <a:solidFill>
                  <a:srgbClr val="343A40"/>
                </a:solidFill>
                <a:latin typeface="Arial"/>
                <a:ea typeface="Arial"/>
              </a:rPr>
              <a:t>、</a:t>
            </a:r>
            <a:r>
              <a:rPr lang="en-US" sz="1425">
                <a:solidFill>
                  <a:srgbClr val="343A40"/>
                </a:solidFill>
                <a:latin typeface="Arial"/>
                <a:ea typeface="Arial"/>
              </a:rPr>
              <a:t>JGJ/T 46-2024</a:t>
            </a:r>
            <a:r>
              <a:rPr lang="zh-CN" sz="1425">
                <a:solidFill>
                  <a:srgbClr val="343A40"/>
                </a:solidFill>
                <a:latin typeface="Arial"/>
                <a:ea typeface="Arial"/>
              </a:rPr>
              <a:t>《施工现场临时用电安全技术标准》（</a:t>
            </a:r>
            <a:r>
              <a:rPr lang="en-US" sz="1425">
                <a:solidFill>
                  <a:srgbClr val="343A40"/>
                </a:solidFill>
                <a:latin typeface="Arial"/>
                <a:ea typeface="Arial"/>
              </a:rPr>
              <a:t>2025-01-01</a:t>
            </a:r>
            <a:r>
              <a:rPr lang="zh-CN" sz="1425">
                <a:solidFill>
                  <a:srgbClr val="343A40"/>
                </a:solidFill>
                <a:latin typeface="Arial"/>
                <a:ea typeface="Arial"/>
              </a:rPr>
              <a:t>实施）。</a:t>
            </a:r>
            <a:endParaRPr/>
          </a:p>
        </p:txBody>
      </p:sp>
      <p:sp>
        <p:nvSpPr>
          <p:cNvPr id="672"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34 / 55</a:t>
            </a:r>
            <a:endParaRPr/>
          </a:p>
        </p:txBody>
      </p:sp>
    </p:spTree>
  </p:cSld>
</p:sld>
</file>

<file path=ppt/slides/slide35.xml><?xml version="1.0" encoding="utf-8"?>
<p:sld xmlns:p="http://schemas.openxmlformats.org/presentationml/2006/main" xmlns:a="http://schemas.openxmlformats.org/drawingml/2006/main">
  <p:cSld>
    <p:spTree>
      <p:nvGrpSpPr>
        <p:cNvPr id="673" name="" descr="&lt;Slide style={{ width: 1280, height: 720, background: '#FFFFFF', padding: 0, fontFamily: 'Arial, &quot;Microsoft YaHei&quot;, &quot;PingFang SC&quot;, sans-serif', position: 'relative' }}&gt;&#10;    &lt;Text style={{ position: 'absolute', top: 16, right: 70, fontSize: 14, color: '#868E96' }}&gt;04 · 高风险作业&lt;/Text&gt;&#10;    &lt;Box style={{ position: 'absolute', top: 44, left: 70, right: 70 }}&gt;&#10;        &lt;Text style={{ fontSize: 32, fontWeight: 'bold', color: '#0B7285' }}&gt;承包商管理：外包不等于外责&lt;/Text&gt;&#10;        &lt;Box style={{ width: '100%', height: 1, background: '#DEE2E6', marginTop: 10 }} /&gt;&#10;    &lt;/Box&gt;&#10;    &lt;Box style={{ position: 'absolute', top: 126, left: 70, bottom: 80, width: 620, flexDirection: 'column' }}&gt;&#10;        &lt;Box style={{ background: '#F1F3F5', borderLeft: '4px solid #C92A2A', padding: '12px 16px' }}&gt;&#10;            &lt;Text style={{ fontSize: 19, color: '#343A40', lineHeight: 1.55 }}&gt;&lt;span style={{ fontWeight: 'bold', color: '#C92A2A' }}&gt;血的教训：&lt;/span&gt;2025年八一钢铁&quot;10·18&quot;事故（4死），承包单位西安陕鼓违规清理油箱、未交底未通风未检测；而&lt;span style={{ fontWeight: 'bold' }}&gt;2023年1月&lt;/span&gt;该承包单位在另一企业已致5死——同一单位、同一环节、2年8条命。&lt;/Text&gt;&#10;        &lt;/Box&gt;&#10;        &lt;Box style={{ background: '#F1F3F5', borderLeft: '4px solid #0B7285', padding: '12px 16px', marginTop: 12 }}&gt;&#10;            &lt;Text style={{ fontSize: 19, color: '#343A40', lineHeight: 1.55 }}&gt;&lt;span style={{ fontWeight: 'bold', color: '#0B7285' }}&gt;判定标准：&lt;/span&gt;未对承包商作业统一协调管理、未定期进行安全检查——直接判定为&lt;span style={{ fontWeight: 'bold', color: '#C92A2A' }}&gt;重大事故隐患&lt;/span&gt;（《工贸企业重大事故隐患判定标准》第三条）。&lt;/Text&gt;&#10;        &lt;/Box&gt;&#10;        &lt;Box style={{ background: '#F1F3F5', borderLeft: '4px solid #E8590C', padding: '12px 16px', marginTop: 12 }}&gt;&#10;            &lt;Text style={{ fontSize: 19, color: '#343A40', lineHeight: 1.55 }}&gt;&lt;span style={{ fontWeight: 'bold', color: '#E8590C' }}&gt;节后动作：&lt;/span&gt;承包商100%重新入场教育、证件复核、作业交底；发包方指定专人现场监护检查，每日巡查签字。&lt;/Text&gt;&#10;        &lt;/Box&gt;&#10;    &lt;/Box&gt;&#10;    &lt;Box style={{ position: 'absolute', top: 126, right: 70, bottom: 80, width: 460, background: '#0B7285', padding: 20, flexDirection: 'column' }}&gt;&#10;        &lt;Text style={{ fontSize: 20, fontWeight: 'bold', color: '#FFA94D' }}&gt;发包方六件套&lt;/Text&gt;&#10;        {['① 资质审核（安许、业绩、人员）', '② 安全生产管理协议', '③ 入厂三级教育', '④ 作业方案与交底审查', '⑤ 现场统一协调+定期检查', '⑥ 违章即停即清退'].map((t) =&gt; (&#10;            &lt;Text key={t.slice(0, 8)} style={{ fontSize: 19, color: '#FFFFFF', lineHeight: 1.75, marginTop: 8 }}&gt;{t}&lt;/Text&gt;&#10;        ))}&#10;    &lt;/Box&gt;&#10;    &lt;Text style={{ position: 'absolute', left: 70, bottom: 26, fontSize: 13, color: '#868E96' }}&gt;来源：国务院安委会办公室通报、应急管理部；《工贸企业重大事故隐患判定标准》（应急管理部令第10号）&lt;/Text&gt;&#10;    &lt;Text style={{ position: 'absolute', right: 70, bottom: 24, fontSize: 14, color: '#868E96' }}&gt;35 / 55&lt;/Text&gt;&#10;&lt;/Slide&gt;&#10;"/>
        <p:cNvGrpSpPr/>
        <p:nvPr/>
      </p:nvGrpSpPr>
      <p:grpSpPr>
        <a:xfrm>
          <a:off x="0" y="0"/>
          <a:ext cx="0" cy="0"/>
          <a:chOff x="0" y="0"/>
          <a:chExt cx="0" cy="0"/>
        </a:xfrm>
      </p:grpSpPr>
      <p:sp>
        <p:nvSpPr>
          <p:cNvPr id="674" name=""/>
          <p:cNvSpPr/>
          <p:nvPr/>
        </p:nvSpPr>
        <p:spPr>
          <a:xfrm rot="0" flipH="0" flipV="0">
            <a:off x="0" y="0"/>
            <a:ext cx="12192000" cy="6858000"/>
          </a:xfrm>
          <a:prstGeom prst="rect">
            <a:avLst/>
          </a:prstGeom>
          <a:solidFill>
            <a:srgbClr val="FFFFFF"/>
          </a:solidFill>
          <a:ln/>
        </p:spPr>
        <p:txBody>
          <a:bodyPr/>
          <a:p/>
        </p:txBody>
      </p:sp>
      <p:sp>
        <p:nvSpPr>
          <p:cNvPr id="675" name="" descr="{&quot;isTemplate&quot;:true,&quot;type&quot;:&quot;text&quot;}"/>
          <p:cNvSpPr txBox="1"/>
          <p:nvPr/>
        </p:nvSpPr>
        <p:spPr>
          <a:xfrm rot="0" flipH="0" flipV="0">
            <a:off x="10582275" y="152400"/>
            <a:ext cx="942975" cy="161925"/>
          </a:xfrm>
          <a:prstGeom prst="rect"/>
        </p:spPr>
        <p:txBody>
          <a:bodyPr wrap="none" lIns="0" tIns="0" rIns="0" bIns="0"/>
          <a:p>
            <a:pPr>
              <a:lnSpc>
                <a:spcPct val="100000"/>
              </a:lnSpc>
            </a:pPr>
            <a:r>
              <a:rPr lang="en-US" sz="1050">
                <a:solidFill>
                  <a:srgbClr val="868E96"/>
                </a:solidFill>
                <a:latin typeface="Arial"/>
                <a:ea typeface="Arial"/>
              </a:rPr>
              <a:t xml:space="preserve">04 · </a:t>
            </a:r>
            <a:r>
              <a:rPr lang="zh-CN" sz="1050">
                <a:solidFill>
                  <a:srgbClr val="868E96"/>
                </a:solidFill>
                <a:latin typeface="Arial"/>
                <a:ea typeface="Arial"/>
              </a:rPr>
              <a:t>高风险作业</a:t>
            </a:r>
            <a:endParaRPr/>
          </a:p>
        </p:txBody>
      </p:sp>
      <p:sp>
        <p:nvSpPr>
          <p:cNvPr id="676"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承包商管理：外包不等于外责</a:t>
            </a:r>
            <a:endParaRPr/>
          </a:p>
        </p:txBody>
      </p:sp>
      <p:sp>
        <p:nvSpPr>
          <p:cNvPr id="677" name=""/>
          <p:cNvSpPr/>
          <p:nvPr/>
        </p:nvSpPr>
        <p:spPr>
          <a:xfrm rot="0" flipH="0" flipV="0">
            <a:off x="666750" y="885825"/>
            <a:ext cx="10858500" cy="9525"/>
          </a:xfrm>
          <a:prstGeom prst="rect">
            <a:avLst/>
          </a:prstGeom>
          <a:solidFill>
            <a:srgbClr val="DEE2E6"/>
          </a:solidFill>
          <a:ln/>
        </p:spPr>
        <p:txBody>
          <a:bodyPr/>
          <a:p/>
        </p:txBody>
      </p:sp>
      <p:sp>
        <p:nvSpPr>
          <p:cNvPr id="678" name=""/>
          <p:cNvSpPr/>
          <p:nvPr/>
        </p:nvSpPr>
        <p:spPr>
          <a:xfrm rot="0" flipH="0" flipV="0">
            <a:off x="704850" y="1200150"/>
            <a:ext cx="5905500" cy="1247775"/>
          </a:xfrm>
          <a:prstGeom prst="rect">
            <a:avLst/>
          </a:prstGeom>
          <a:solidFill>
            <a:srgbClr val="F1F3F5"/>
          </a:solidFill>
          <a:ln/>
        </p:spPr>
        <p:txBody>
          <a:bodyPr/>
          <a:p/>
        </p:txBody>
      </p:sp>
      <p:sp>
        <p:nvSpPr>
          <p:cNvPr id="679" name=""/>
          <p:cNvSpPr/>
          <p:nvPr/>
        </p:nvSpPr>
        <p:spPr>
          <a:xfrm rot="0" flipH="0" flipV="0">
            <a:off x="666750" y="1200150"/>
            <a:ext cx="5943600" cy="1247775"/>
          </a:xfrm>
          <a:custGeom>
            <a:pathLst>
              <a:path w="624" h="131">
                <a:moveTo>
                  <a:pt x="0" y="0"/>
                </a:moveTo>
                <a:lnTo>
                  <a:pt x="4" y="0"/>
                </a:lnTo>
                <a:lnTo>
                  <a:pt x="4" y="131"/>
                </a:lnTo>
                <a:lnTo>
                  <a:pt x="0" y="131"/>
                </a:lnTo>
                <a:close/>
              </a:path>
            </a:pathLst>
          </a:custGeom>
          <a:solidFill>
            <a:srgbClr val="C92A2A"/>
          </a:solidFill>
          <a:ln/>
        </p:spPr>
        <p:txBody>
          <a:bodyPr/>
          <a:p/>
        </p:txBody>
      </p:sp>
      <p:sp>
        <p:nvSpPr>
          <p:cNvPr id="680" name="" descr="{&quot;isTemplate&quot;:true,&quot;type&quot;:&quot;text&quot;}"/>
          <p:cNvSpPr txBox="1"/>
          <p:nvPr/>
        </p:nvSpPr>
        <p:spPr>
          <a:xfrm rot="0" flipH="0" flipV="0">
            <a:off x="857250" y="1314450"/>
            <a:ext cx="5562600" cy="1019175"/>
          </a:xfrm>
          <a:prstGeom prst="rect"/>
        </p:spPr>
        <p:txBody>
          <a:bodyPr wrap="square" lIns="0" tIns="0" rIns="0" bIns="0">
            <a:normAutofit/>
          </a:bodyPr>
          <a:p>
            <a:pPr>
              <a:lnSpc>
                <a:spcPct val="155000"/>
              </a:lnSpc>
            </a:pPr>
            <a:r>
              <a:rPr lang="zh-CN" sz="1425" b="1">
                <a:solidFill>
                  <a:srgbClr val="C92A2A"/>
                </a:solidFill>
                <a:latin typeface="Arial"/>
                <a:ea typeface="Arial"/>
              </a:rPr>
              <a:t>血的教训：</a:t>
            </a:r>
            <a:r>
              <a:rPr lang="en-US" sz="1425">
                <a:solidFill>
                  <a:srgbClr val="343A40"/>
                </a:solidFill>
                <a:latin typeface="Arial"/>
                <a:ea typeface="Arial"/>
              </a:rPr>
              <a:t>2025</a:t>
            </a:r>
            <a:r>
              <a:rPr lang="zh-CN" sz="1425">
                <a:solidFill>
                  <a:srgbClr val="343A40"/>
                </a:solidFill>
                <a:latin typeface="Arial"/>
                <a:ea typeface="Arial"/>
              </a:rPr>
              <a:t>年八一钢铁</a:t>
            </a:r>
            <a:r>
              <a:rPr lang="en-US" sz="1425">
                <a:solidFill>
                  <a:srgbClr val="343A40"/>
                </a:solidFill>
                <a:latin typeface="Arial"/>
                <a:ea typeface="Arial"/>
              </a:rPr>
              <a:t>"10·18"</a:t>
            </a:r>
            <a:r>
              <a:rPr lang="zh-CN" sz="1425">
                <a:solidFill>
                  <a:srgbClr val="343A40"/>
                </a:solidFill>
                <a:latin typeface="Arial"/>
                <a:ea typeface="Arial"/>
              </a:rPr>
              <a:t>事故（</a:t>
            </a:r>
            <a:r>
              <a:rPr lang="en-US" sz="1425">
                <a:solidFill>
                  <a:srgbClr val="343A40"/>
                </a:solidFill>
                <a:latin typeface="Arial"/>
                <a:ea typeface="Arial"/>
              </a:rPr>
              <a:t>4</a:t>
            </a:r>
            <a:r>
              <a:rPr lang="zh-CN" sz="1425">
                <a:solidFill>
                  <a:srgbClr val="343A40"/>
                </a:solidFill>
                <a:latin typeface="Arial"/>
                <a:ea typeface="Arial"/>
              </a:rPr>
              <a:t>死），承包单位西安陕鼓违规清理油箱、未交底未通风未检测；而</a:t>
            </a:r>
            <a:r>
              <a:rPr lang="en-US" sz="1425" b="1">
                <a:solidFill>
                  <a:srgbClr val="343A40"/>
                </a:solidFill>
                <a:latin typeface="Arial"/>
                <a:ea typeface="Arial"/>
              </a:rPr>
              <a:t>2023</a:t>
            </a:r>
            <a:r>
              <a:rPr lang="zh-CN" sz="1425" b="1">
                <a:solidFill>
                  <a:srgbClr val="343A40"/>
                </a:solidFill>
                <a:latin typeface="Arial"/>
                <a:ea typeface="Arial"/>
              </a:rPr>
              <a:t>年</a:t>
            </a:r>
            <a:r>
              <a:rPr lang="en-US" sz="1425" b="1">
                <a:solidFill>
                  <a:srgbClr val="343A40"/>
                </a:solidFill>
                <a:latin typeface="Arial"/>
                <a:ea typeface="Arial"/>
              </a:rPr>
              <a:t>1</a:t>
            </a:r>
            <a:r>
              <a:rPr lang="zh-CN" sz="1425" b="1">
                <a:solidFill>
                  <a:srgbClr val="343A40"/>
                </a:solidFill>
                <a:latin typeface="Arial"/>
                <a:ea typeface="Arial"/>
              </a:rPr>
              <a:t>月</a:t>
            </a:r>
            <a:r>
              <a:rPr lang="zh-CN" sz="1425">
                <a:solidFill>
                  <a:srgbClr val="343A40"/>
                </a:solidFill>
                <a:latin typeface="Arial"/>
                <a:ea typeface="Arial"/>
              </a:rPr>
              <a:t>该承包单位在另一企业已致</a:t>
            </a:r>
            <a:r>
              <a:rPr lang="en-US" sz="1425">
                <a:solidFill>
                  <a:srgbClr val="343A40"/>
                </a:solidFill>
                <a:latin typeface="Arial"/>
                <a:ea typeface="Arial"/>
              </a:rPr>
              <a:t>5</a:t>
            </a:r>
            <a:r>
              <a:rPr lang="zh-CN" sz="1425">
                <a:solidFill>
                  <a:srgbClr val="343A40"/>
                </a:solidFill>
                <a:latin typeface="Arial"/>
                <a:ea typeface="Arial"/>
              </a:rPr>
              <a:t>死——同一单位、同一环节、</a:t>
            </a:r>
            <a:r>
              <a:rPr lang="en-US" sz="1425">
                <a:solidFill>
                  <a:srgbClr val="343A40"/>
                </a:solidFill>
                <a:latin typeface="Arial"/>
                <a:ea typeface="Arial"/>
              </a:rPr>
              <a:t>2</a:t>
            </a:r>
            <a:r>
              <a:rPr lang="zh-CN" sz="1425">
                <a:solidFill>
                  <a:srgbClr val="343A40"/>
                </a:solidFill>
                <a:latin typeface="Arial"/>
                <a:ea typeface="Arial"/>
              </a:rPr>
              <a:t>年</a:t>
            </a:r>
            <a:r>
              <a:rPr lang="en-US" sz="1425">
                <a:solidFill>
                  <a:srgbClr val="343A40"/>
                </a:solidFill>
                <a:latin typeface="Arial"/>
                <a:ea typeface="Arial"/>
              </a:rPr>
              <a:t>8</a:t>
            </a:r>
            <a:r>
              <a:rPr lang="zh-CN" sz="1425">
                <a:solidFill>
                  <a:srgbClr val="343A40"/>
                </a:solidFill>
                <a:latin typeface="Arial"/>
                <a:ea typeface="Arial"/>
              </a:rPr>
              <a:t>条命。</a:t>
            </a:r>
            <a:endParaRPr/>
          </a:p>
        </p:txBody>
      </p:sp>
      <p:sp>
        <p:nvSpPr>
          <p:cNvPr id="681" name=""/>
          <p:cNvSpPr/>
          <p:nvPr/>
        </p:nvSpPr>
        <p:spPr>
          <a:xfrm rot="0" flipH="0" flipV="0">
            <a:off x="704850" y="2562225"/>
            <a:ext cx="5905500" cy="1247775"/>
          </a:xfrm>
          <a:prstGeom prst="rect">
            <a:avLst/>
          </a:prstGeom>
          <a:solidFill>
            <a:srgbClr val="F1F3F5"/>
          </a:solidFill>
          <a:ln/>
        </p:spPr>
        <p:txBody>
          <a:bodyPr/>
          <a:p/>
        </p:txBody>
      </p:sp>
      <p:sp>
        <p:nvSpPr>
          <p:cNvPr id="682" name=""/>
          <p:cNvSpPr/>
          <p:nvPr/>
        </p:nvSpPr>
        <p:spPr>
          <a:xfrm rot="0" flipH="0" flipV="0">
            <a:off x="666750" y="2562225"/>
            <a:ext cx="5943600" cy="1247775"/>
          </a:xfrm>
          <a:custGeom>
            <a:pathLst>
              <a:path w="624" h="131">
                <a:moveTo>
                  <a:pt x="0" y="0"/>
                </a:moveTo>
                <a:lnTo>
                  <a:pt x="4" y="0"/>
                </a:lnTo>
                <a:lnTo>
                  <a:pt x="4" y="131"/>
                </a:lnTo>
                <a:lnTo>
                  <a:pt x="0" y="131"/>
                </a:lnTo>
                <a:close/>
              </a:path>
            </a:pathLst>
          </a:custGeom>
          <a:solidFill>
            <a:srgbClr val="0B7285"/>
          </a:solidFill>
          <a:ln/>
        </p:spPr>
        <p:txBody>
          <a:bodyPr/>
          <a:p/>
        </p:txBody>
      </p:sp>
      <p:sp>
        <p:nvSpPr>
          <p:cNvPr id="683" name="" descr="{&quot;isTemplate&quot;:true,&quot;type&quot;:&quot;text&quot;}"/>
          <p:cNvSpPr txBox="1"/>
          <p:nvPr/>
        </p:nvSpPr>
        <p:spPr>
          <a:xfrm rot="0" flipH="0" flipV="0">
            <a:off x="857250" y="2676525"/>
            <a:ext cx="5562600" cy="1019175"/>
          </a:xfrm>
          <a:prstGeom prst="rect"/>
        </p:spPr>
        <p:txBody>
          <a:bodyPr wrap="square" lIns="0" tIns="0" rIns="0" bIns="0">
            <a:normAutofit/>
          </a:bodyPr>
          <a:p>
            <a:pPr>
              <a:lnSpc>
                <a:spcPct val="155000"/>
              </a:lnSpc>
            </a:pPr>
            <a:r>
              <a:rPr lang="zh-CN" sz="1425" b="1">
                <a:solidFill>
                  <a:srgbClr val="0B7285"/>
                </a:solidFill>
                <a:latin typeface="Arial"/>
                <a:ea typeface="Arial"/>
              </a:rPr>
              <a:t>判定标准：</a:t>
            </a:r>
            <a:r>
              <a:rPr lang="zh-CN" sz="1425">
                <a:solidFill>
                  <a:srgbClr val="343A40"/>
                </a:solidFill>
                <a:latin typeface="Arial"/>
                <a:ea typeface="Arial"/>
              </a:rPr>
              <a:t>未对承包商作业统一协调管理、未定期进行安全检查——直接判定为</a:t>
            </a:r>
            <a:r>
              <a:rPr lang="zh-CN" sz="1425" b="1">
                <a:solidFill>
                  <a:srgbClr val="C92A2A"/>
                </a:solidFill>
                <a:latin typeface="Arial"/>
                <a:ea typeface="Arial"/>
              </a:rPr>
              <a:t>重大事故隐患</a:t>
            </a:r>
            <a:r>
              <a:rPr lang="zh-CN" sz="1425">
                <a:solidFill>
                  <a:srgbClr val="343A40"/>
                </a:solidFill>
                <a:latin typeface="Arial"/>
                <a:ea typeface="Arial"/>
              </a:rPr>
              <a:t>（《工贸企业重大事故隐患判定标准》第三条）。</a:t>
            </a:r>
            <a:endParaRPr/>
          </a:p>
        </p:txBody>
      </p:sp>
      <p:sp>
        <p:nvSpPr>
          <p:cNvPr id="684" name=""/>
          <p:cNvSpPr/>
          <p:nvPr/>
        </p:nvSpPr>
        <p:spPr>
          <a:xfrm rot="0" flipH="0" flipV="0">
            <a:off x="704850" y="3924300"/>
            <a:ext cx="5905500" cy="904875"/>
          </a:xfrm>
          <a:prstGeom prst="rect">
            <a:avLst/>
          </a:prstGeom>
          <a:solidFill>
            <a:srgbClr val="F1F3F5"/>
          </a:solidFill>
          <a:ln/>
        </p:spPr>
        <p:txBody>
          <a:bodyPr/>
          <a:p/>
        </p:txBody>
      </p:sp>
      <p:sp>
        <p:nvSpPr>
          <p:cNvPr id="685" name=""/>
          <p:cNvSpPr/>
          <p:nvPr/>
        </p:nvSpPr>
        <p:spPr>
          <a:xfrm rot="0" flipH="0" flipV="0">
            <a:off x="666750" y="3924300"/>
            <a:ext cx="5943600" cy="904875"/>
          </a:xfrm>
          <a:custGeom>
            <a:pathLst>
              <a:path w="624" h="95">
                <a:moveTo>
                  <a:pt x="0" y="0"/>
                </a:moveTo>
                <a:lnTo>
                  <a:pt x="4" y="0"/>
                </a:lnTo>
                <a:lnTo>
                  <a:pt x="4" y="95"/>
                </a:lnTo>
                <a:lnTo>
                  <a:pt x="0" y="95"/>
                </a:lnTo>
                <a:close/>
              </a:path>
            </a:pathLst>
          </a:custGeom>
          <a:solidFill>
            <a:srgbClr val="E8590C"/>
          </a:solidFill>
          <a:ln/>
        </p:spPr>
        <p:txBody>
          <a:bodyPr/>
          <a:p/>
        </p:txBody>
      </p:sp>
      <p:sp>
        <p:nvSpPr>
          <p:cNvPr id="686" name="" descr="{&quot;isTemplate&quot;:true,&quot;type&quot;:&quot;text&quot;}"/>
          <p:cNvSpPr txBox="1"/>
          <p:nvPr/>
        </p:nvSpPr>
        <p:spPr>
          <a:xfrm rot="0" flipH="0" flipV="0">
            <a:off x="857250" y="4038600"/>
            <a:ext cx="5562600" cy="676275"/>
          </a:xfrm>
          <a:prstGeom prst="rect"/>
        </p:spPr>
        <p:txBody>
          <a:bodyPr wrap="square" lIns="0" tIns="0" rIns="0" bIns="0">
            <a:normAutofit/>
          </a:bodyPr>
          <a:p>
            <a:pPr>
              <a:lnSpc>
                <a:spcPct val="155000"/>
              </a:lnSpc>
            </a:pPr>
            <a:r>
              <a:rPr lang="zh-CN" sz="1425" b="1">
                <a:solidFill>
                  <a:srgbClr val="E8590C"/>
                </a:solidFill>
                <a:latin typeface="Arial"/>
                <a:ea typeface="Arial"/>
              </a:rPr>
              <a:t>节后动作：</a:t>
            </a:r>
            <a:r>
              <a:rPr lang="zh-CN" sz="1425">
                <a:solidFill>
                  <a:srgbClr val="343A40"/>
                </a:solidFill>
                <a:latin typeface="Arial"/>
                <a:ea typeface="Arial"/>
              </a:rPr>
              <a:t>承包商</a:t>
            </a:r>
            <a:r>
              <a:rPr lang="en-US" sz="1425">
                <a:solidFill>
                  <a:srgbClr val="343A40"/>
                </a:solidFill>
                <a:latin typeface="Arial"/>
                <a:ea typeface="Arial"/>
              </a:rPr>
              <a:t>100%</a:t>
            </a:r>
            <a:r>
              <a:rPr lang="zh-CN" sz="1425">
                <a:solidFill>
                  <a:srgbClr val="343A40"/>
                </a:solidFill>
                <a:latin typeface="Arial"/>
                <a:ea typeface="Arial"/>
              </a:rPr>
              <a:t>重新入场教育、证件复核、作业交底；发包方指定专人现场监护检查，每日巡查签字。</a:t>
            </a:r>
            <a:endParaRPr/>
          </a:p>
        </p:txBody>
      </p:sp>
      <p:sp>
        <p:nvSpPr>
          <p:cNvPr id="687" name=""/>
          <p:cNvSpPr/>
          <p:nvPr/>
        </p:nvSpPr>
        <p:spPr>
          <a:xfrm rot="0" flipH="0" flipV="0">
            <a:off x="7143750" y="1200150"/>
            <a:ext cx="4381500" cy="4895850"/>
          </a:xfrm>
          <a:prstGeom prst="rect">
            <a:avLst/>
          </a:prstGeom>
          <a:solidFill>
            <a:srgbClr val="0B7285"/>
          </a:solidFill>
          <a:ln/>
        </p:spPr>
        <p:txBody>
          <a:bodyPr/>
          <a:p/>
        </p:txBody>
      </p:sp>
      <p:sp>
        <p:nvSpPr>
          <p:cNvPr id="688" name="" descr="{&quot;isTemplate&quot;:true,&quot;type&quot;:&quot;text&quot;}"/>
          <p:cNvSpPr txBox="1"/>
          <p:nvPr/>
        </p:nvSpPr>
        <p:spPr>
          <a:xfrm rot="0" flipH="0" flipV="0">
            <a:off x="7334250" y="1390650"/>
            <a:ext cx="4000500" cy="228600"/>
          </a:xfrm>
          <a:prstGeom prst="rect"/>
        </p:spPr>
        <p:txBody>
          <a:bodyPr wrap="none" lIns="0" tIns="0" rIns="0" bIns="0"/>
          <a:p>
            <a:pPr>
              <a:lnSpc>
                <a:spcPct val="100000"/>
              </a:lnSpc>
            </a:pPr>
            <a:r>
              <a:rPr lang="zh-CN" sz="1500" b="1">
                <a:solidFill>
                  <a:srgbClr val="FFA94D"/>
                </a:solidFill>
                <a:latin typeface="Arial"/>
                <a:ea typeface="Arial"/>
              </a:rPr>
              <a:t>发包方六件套</a:t>
            </a:r>
            <a:endParaRPr/>
          </a:p>
        </p:txBody>
      </p:sp>
      <p:sp>
        <p:nvSpPr>
          <p:cNvPr id="689" name="" descr="{&quot;isTemplate&quot;:true,&quot;type&quot;:&quot;text&quot;}"/>
          <p:cNvSpPr txBox="1"/>
          <p:nvPr/>
        </p:nvSpPr>
        <p:spPr>
          <a:xfrm rot="0" flipH="0" flipV="0">
            <a:off x="7334250" y="1695450"/>
            <a:ext cx="4000500" cy="381000"/>
          </a:xfrm>
          <a:prstGeom prst="rect"/>
        </p:spPr>
        <p:txBody>
          <a:bodyPr wrap="none" lIns="0" tIns="0" rIns="0" bIns="0"/>
          <a:p>
            <a:pPr>
              <a:lnSpc>
                <a:spcPct val="175000"/>
              </a:lnSpc>
            </a:pPr>
            <a:r>
              <a:rPr lang="en-US" sz="1425">
                <a:solidFill>
                  <a:srgbClr val="FFFFFF"/>
                </a:solidFill>
                <a:latin typeface="Arial"/>
                <a:ea typeface="Arial"/>
              </a:rPr>
              <a:t xml:space="preserve">① </a:t>
            </a:r>
            <a:r>
              <a:rPr lang="zh-CN" sz="1425">
                <a:solidFill>
                  <a:srgbClr val="FFFFFF"/>
                </a:solidFill>
                <a:latin typeface="Arial"/>
                <a:ea typeface="Arial"/>
              </a:rPr>
              <a:t>资质审核（安许、业绩、人员）</a:t>
            </a:r>
            <a:endParaRPr/>
          </a:p>
        </p:txBody>
      </p:sp>
      <p:sp>
        <p:nvSpPr>
          <p:cNvPr id="690" name="" descr="{&quot;isTemplate&quot;:true,&quot;type&quot;:&quot;text&quot;}"/>
          <p:cNvSpPr txBox="1"/>
          <p:nvPr/>
        </p:nvSpPr>
        <p:spPr>
          <a:xfrm rot="0" flipH="0" flipV="0">
            <a:off x="7334250" y="2152650"/>
            <a:ext cx="4000500" cy="381000"/>
          </a:xfrm>
          <a:prstGeom prst="rect"/>
        </p:spPr>
        <p:txBody>
          <a:bodyPr wrap="none" lIns="0" tIns="0" rIns="0" bIns="0"/>
          <a:p>
            <a:pPr>
              <a:lnSpc>
                <a:spcPct val="175000"/>
              </a:lnSpc>
            </a:pPr>
            <a:r>
              <a:rPr lang="en-US" sz="1425">
                <a:solidFill>
                  <a:srgbClr val="FFFFFF"/>
                </a:solidFill>
                <a:latin typeface="Arial"/>
                <a:ea typeface="Arial"/>
              </a:rPr>
              <a:t xml:space="preserve">② </a:t>
            </a:r>
            <a:r>
              <a:rPr lang="zh-CN" sz="1425">
                <a:solidFill>
                  <a:srgbClr val="FFFFFF"/>
                </a:solidFill>
                <a:latin typeface="Arial"/>
                <a:ea typeface="Arial"/>
              </a:rPr>
              <a:t>安全生产管理协议</a:t>
            </a:r>
            <a:endParaRPr/>
          </a:p>
        </p:txBody>
      </p:sp>
      <p:sp>
        <p:nvSpPr>
          <p:cNvPr id="691" name="" descr="{&quot;isTemplate&quot;:true,&quot;type&quot;:&quot;text&quot;}"/>
          <p:cNvSpPr txBox="1"/>
          <p:nvPr/>
        </p:nvSpPr>
        <p:spPr>
          <a:xfrm rot="0" flipH="0" flipV="0">
            <a:off x="7334250" y="2609850"/>
            <a:ext cx="4000500" cy="381000"/>
          </a:xfrm>
          <a:prstGeom prst="rect"/>
        </p:spPr>
        <p:txBody>
          <a:bodyPr wrap="none" lIns="0" tIns="0" rIns="0" bIns="0"/>
          <a:p>
            <a:pPr>
              <a:lnSpc>
                <a:spcPct val="175000"/>
              </a:lnSpc>
            </a:pPr>
            <a:r>
              <a:rPr lang="en-US" sz="1425">
                <a:solidFill>
                  <a:srgbClr val="FFFFFF"/>
                </a:solidFill>
                <a:latin typeface="Arial"/>
                <a:ea typeface="Arial"/>
              </a:rPr>
              <a:t xml:space="preserve">③ </a:t>
            </a:r>
            <a:r>
              <a:rPr lang="zh-CN" sz="1425">
                <a:solidFill>
                  <a:srgbClr val="FFFFFF"/>
                </a:solidFill>
                <a:latin typeface="Arial"/>
                <a:ea typeface="Arial"/>
              </a:rPr>
              <a:t>入厂三级教育</a:t>
            </a:r>
            <a:endParaRPr/>
          </a:p>
        </p:txBody>
      </p:sp>
      <p:sp>
        <p:nvSpPr>
          <p:cNvPr id="692" name="" descr="{&quot;isTemplate&quot;:true,&quot;type&quot;:&quot;text&quot;}"/>
          <p:cNvSpPr txBox="1"/>
          <p:nvPr/>
        </p:nvSpPr>
        <p:spPr>
          <a:xfrm rot="0" flipH="0" flipV="0">
            <a:off x="7334250" y="3067050"/>
            <a:ext cx="4000500" cy="381000"/>
          </a:xfrm>
          <a:prstGeom prst="rect"/>
        </p:spPr>
        <p:txBody>
          <a:bodyPr wrap="none" lIns="0" tIns="0" rIns="0" bIns="0"/>
          <a:p>
            <a:pPr>
              <a:lnSpc>
                <a:spcPct val="175000"/>
              </a:lnSpc>
            </a:pPr>
            <a:r>
              <a:rPr lang="en-US" sz="1425">
                <a:solidFill>
                  <a:srgbClr val="FFFFFF"/>
                </a:solidFill>
                <a:latin typeface="Arial"/>
                <a:ea typeface="Arial"/>
              </a:rPr>
              <a:t xml:space="preserve">④ </a:t>
            </a:r>
            <a:r>
              <a:rPr lang="zh-CN" sz="1425">
                <a:solidFill>
                  <a:srgbClr val="FFFFFF"/>
                </a:solidFill>
                <a:latin typeface="Arial"/>
                <a:ea typeface="Arial"/>
              </a:rPr>
              <a:t>作业方案与交底审查</a:t>
            </a:r>
            <a:endParaRPr/>
          </a:p>
        </p:txBody>
      </p:sp>
      <p:sp>
        <p:nvSpPr>
          <p:cNvPr id="693" name="" descr="{&quot;isTemplate&quot;:true,&quot;type&quot;:&quot;text&quot;}"/>
          <p:cNvSpPr txBox="1"/>
          <p:nvPr/>
        </p:nvSpPr>
        <p:spPr>
          <a:xfrm rot="0" flipH="0" flipV="0">
            <a:off x="7334250" y="3524250"/>
            <a:ext cx="4000500" cy="381000"/>
          </a:xfrm>
          <a:prstGeom prst="rect"/>
        </p:spPr>
        <p:txBody>
          <a:bodyPr wrap="none" lIns="0" tIns="0" rIns="0" bIns="0"/>
          <a:p>
            <a:pPr>
              <a:lnSpc>
                <a:spcPct val="175000"/>
              </a:lnSpc>
            </a:pPr>
            <a:r>
              <a:rPr lang="en-US" sz="1425">
                <a:solidFill>
                  <a:srgbClr val="FFFFFF"/>
                </a:solidFill>
                <a:latin typeface="Arial"/>
                <a:ea typeface="Arial"/>
              </a:rPr>
              <a:t xml:space="preserve">⑤ </a:t>
            </a:r>
            <a:r>
              <a:rPr lang="zh-CN" sz="1425">
                <a:solidFill>
                  <a:srgbClr val="FFFFFF"/>
                </a:solidFill>
                <a:latin typeface="Arial"/>
                <a:ea typeface="Arial"/>
              </a:rPr>
              <a:t>现场统一协调</a:t>
            </a:r>
            <a:r>
              <a:rPr lang="en-US" sz="1425">
                <a:solidFill>
                  <a:srgbClr val="FFFFFF"/>
                </a:solidFill>
                <a:latin typeface="Arial"/>
                <a:ea typeface="Arial"/>
              </a:rPr>
              <a:t>+</a:t>
            </a:r>
            <a:r>
              <a:rPr lang="zh-CN" sz="1425">
                <a:solidFill>
                  <a:srgbClr val="FFFFFF"/>
                </a:solidFill>
                <a:latin typeface="Arial"/>
                <a:ea typeface="Arial"/>
              </a:rPr>
              <a:t>定期检查</a:t>
            </a:r>
            <a:endParaRPr/>
          </a:p>
        </p:txBody>
      </p:sp>
      <p:sp>
        <p:nvSpPr>
          <p:cNvPr id="694" name="" descr="{&quot;isTemplate&quot;:true,&quot;type&quot;:&quot;text&quot;}"/>
          <p:cNvSpPr txBox="1"/>
          <p:nvPr/>
        </p:nvSpPr>
        <p:spPr>
          <a:xfrm rot="0" flipH="0" flipV="0">
            <a:off x="7334250" y="3981450"/>
            <a:ext cx="4000500" cy="381000"/>
          </a:xfrm>
          <a:prstGeom prst="rect"/>
        </p:spPr>
        <p:txBody>
          <a:bodyPr wrap="none" lIns="0" tIns="0" rIns="0" bIns="0"/>
          <a:p>
            <a:pPr>
              <a:lnSpc>
                <a:spcPct val="175000"/>
              </a:lnSpc>
            </a:pPr>
            <a:r>
              <a:rPr lang="en-US" sz="1425">
                <a:solidFill>
                  <a:srgbClr val="FFFFFF"/>
                </a:solidFill>
                <a:latin typeface="Arial"/>
                <a:ea typeface="Arial"/>
              </a:rPr>
              <a:t xml:space="preserve">⑥ </a:t>
            </a:r>
            <a:r>
              <a:rPr lang="zh-CN" sz="1425">
                <a:solidFill>
                  <a:srgbClr val="FFFFFF"/>
                </a:solidFill>
                <a:latin typeface="Arial"/>
                <a:ea typeface="Arial"/>
              </a:rPr>
              <a:t>违章即停即清退</a:t>
            </a:r>
            <a:endParaRPr/>
          </a:p>
        </p:txBody>
      </p:sp>
      <p:sp>
        <p:nvSpPr>
          <p:cNvPr id="695" name="" descr="{&quot;isTemplate&quot;:true,&quot;type&quot;:&quot;text&quot;}"/>
          <p:cNvSpPr txBox="1"/>
          <p:nvPr/>
        </p:nvSpPr>
        <p:spPr>
          <a:xfrm rot="0" flipH="0" flipV="0">
            <a:off x="666750" y="6457950"/>
            <a:ext cx="5962650" cy="152400"/>
          </a:xfrm>
          <a:prstGeom prst="rect"/>
        </p:spPr>
        <p:txBody>
          <a:bodyPr wrap="none" lIns="0" tIns="0" rIns="0" bIns="0"/>
          <a:p>
            <a:pPr>
              <a:lnSpc>
                <a:spcPct val="100000"/>
              </a:lnSpc>
            </a:pPr>
            <a:r>
              <a:rPr lang="zh-CN" sz="975">
                <a:solidFill>
                  <a:srgbClr val="868E96"/>
                </a:solidFill>
                <a:latin typeface="Arial"/>
                <a:ea typeface="Arial"/>
              </a:rPr>
              <a:t>来源：国务院安委会办公室通报、应急管理部；《工贸企业重大事故隐患判定标准》（应急管理部令第</a:t>
            </a:r>
            <a:r>
              <a:rPr lang="en-US" sz="975">
                <a:solidFill>
                  <a:srgbClr val="868E96"/>
                </a:solidFill>
                <a:latin typeface="Arial"/>
                <a:ea typeface="Arial"/>
              </a:rPr>
              <a:t>10</a:t>
            </a:r>
            <a:r>
              <a:rPr lang="zh-CN" sz="975">
                <a:solidFill>
                  <a:srgbClr val="868E96"/>
                </a:solidFill>
                <a:latin typeface="Arial"/>
                <a:ea typeface="Arial"/>
              </a:rPr>
              <a:t>号）</a:t>
            </a:r>
            <a:endParaRPr/>
          </a:p>
        </p:txBody>
      </p:sp>
      <p:sp>
        <p:nvSpPr>
          <p:cNvPr id="696"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35 / 55</a:t>
            </a:r>
            <a:endParaRPr/>
          </a:p>
        </p:txBody>
      </p:sp>
    </p:spTree>
  </p:cSld>
</p:sld>
</file>

<file path=ppt/slides/slide36.xml><?xml version="1.0" encoding="utf-8"?>
<p:sld xmlns:p="http://schemas.openxmlformats.org/presentationml/2006/main" xmlns:a="http://schemas.openxmlformats.org/drawingml/2006/main">
  <p:cSld>
    <p:spTree>
      <p:nvGrpSpPr>
        <p:cNvPr id="697" name="" descr="&lt;Slide style={{ width: 1280, height: 720, background: '#FFFFFF', padding: 0, fontFamily: 'Arial, &quot;Microsoft YaHei&quot;, &quot;PingFang SC&quot;, sans-serif', position: 'relative' }}&gt;&#10;    &lt;Text style={{ position: 'absolute', top: 16, right: 70, fontSize: 14, color: '#868E96' }}&gt;04 · 高风险作业&lt;/Text&gt;&#10;    &lt;Box style={{ position: 'absolute', top: 44, left: 70, right: 70 }}&gt;&#10;        &lt;Text style={{ fontSize: 32, fontWeight: 'bold', color: '#0B7285' }}&gt;化工版八类习惯性违章：自查打勾，对照改&lt;/Text&gt;&#10;        &lt;Box style={{ width: '100%', height: 1, background: '#DEE2E6', marginTop: 10 }} /&gt;&#10;    &lt;/Box&gt;&#10;    &lt;Box style={{ position: 'absolute', top: 126, left: 70, right: 70, bottom: 110, flexDirection: 'row', flexWrap: 'wrap', gap: 14 }}&gt;&#10;        {[&#10;            ['未分析就动火', '凭&quot;昨天刚分析过&quot;省略动火分析'],&#10;            ['以关阀代盲板', '隔离靠手阀，不装盲板'],&#10;            ['不戴滤毒罐进罐区', '防护装备&quot;嫌热不戴&quot;'],&#10;            ['跨越大管/踩阀门', '把管线当人行道'],&#10;            ['摘除联锁不申报', '报警烦人就旁路'],&#10;            ['交底代签字', '人没到字先签'],&#10;            ['未断能就检修', '不挂牌不上锁就动手'],&#10;            ['代班脱岗抽烟', '中控离人、吸烟区违规'],&#10;        ].map((it) =&gt; (&#10;            &lt;Box key={it[0]} style={{ width: 268, background: '#F1F3F5', borderLeft: '4px solid #C92A2A', padding: '10px 14px' }}&gt;&#10;                &lt;Text style={{ fontSize: 18, fontWeight: 'bold', color: '#C92A2A' }}&gt;□ {it[0]}&lt;/Text&gt;&#10;                &lt;Text style={{ fontSize: 15, color: '#495057', lineHeight: 1.45, marginTop: 4 }}&gt;{it[1]}&lt;/Text&gt;&#10;            &lt;/Box&gt;&#10;        ))}&#10;    &lt;/Box&gt;&#10;    &lt;Box style={{ position: 'absolute', left: 70, right: 70, bottom: 34, background: '#0B7285', padding: '12px 20px' }}&gt;&#10;        &lt;Text style={{ fontSize: 20, color: '#FFFFFF', fontWeight: 'bold' }}&gt;八类违章对应了本课件绝大多数事故——改掉一条，风险少一半。&lt;/Text&gt;&#10;    &lt;/Box&gt;&#10;    &lt;Text style={{ position: 'absolute', right: 70, bottom: 24, fontSize: 14, color: '#868E96' }}&gt;36 / 55&lt;/Text&gt;&#10;&lt;/Slide&gt;&#10;"/>
        <p:cNvGrpSpPr/>
        <p:nvPr/>
      </p:nvGrpSpPr>
      <p:grpSpPr>
        <a:xfrm>
          <a:off x="0" y="0"/>
          <a:ext cx="0" cy="0"/>
          <a:chOff x="0" y="0"/>
          <a:chExt cx="0" cy="0"/>
        </a:xfrm>
      </p:grpSpPr>
      <p:sp>
        <p:nvSpPr>
          <p:cNvPr id="698" name=""/>
          <p:cNvSpPr/>
          <p:nvPr/>
        </p:nvSpPr>
        <p:spPr>
          <a:xfrm rot="0" flipH="0" flipV="0">
            <a:off x="0" y="0"/>
            <a:ext cx="12192000" cy="6858000"/>
          </a:xfrm>
          <a:prstGeom prst="rect">
            <a:avLst/>
          </a:prstGeom>
          <a:solidFill>
            <a:srgbClr val="FFFFFF"/>
          </a:solidFill>
          <a:ln/>
        </p:spPr>
        <p:txBody>
          <a:bodyPr/>
          <a:p/>
        </p:txBody>
      </p:sp>
      <p:sp>
        <p:nvSpPr>
          <p:cNvPr id="699" name="" descr="{&quot;isTemplate&quot;:true,&quot;type&quot;:&quot;text&quot;}"/>
          <p:cNvSpPr txBox="1"/>
          <p:nvPr/>
        </p:nvSpPr>
        <p:spPr>
          <a:xfrm rot="0" flipH="0" flipV="0">
            <a:off x="10582275" y="152400"/>
            <a:ext cx="942975" cy="161925"/>
          </a:xfrm>
          <a:prstGeom prst="rect"/>
        </p:spPr>
        <p:txBody>
          <a:bodyPr wrap="none" lIns="0" tIns="0" rIns="0" bIns="0"/>
          <a:p>
            <a:pPr>
              <a:lnSpc>
                <a:spcPct val="100000"/>
              </a:lnSpc>
            </a:pPr>
            <a:r>
              <a:rPr lang="en-US" sz="1050">
                <a:solidFill>
                  <a:srgbClr val="868E96"/>
                </a:solidFill>
                <a:latin typeface="Arial"/>
                <a:ea typeface="Arial"/>
              </a:rPr>
              <a:t xml:space="preserve">04 · </a:t>
            </a:r>
            <a:r>
              <a:rPr lang="zh-CN" sz="1050">
                <a:solidFill>
                  <a:srgbClr val="868E96"/>
                </a:solidFill>
                <a:latin typeface="Arial"/>
                <a:ea typeface="Arial"/>
              </a:rPr>
              <a:t>高风险作业</a:t>
            </a:r>
            <a:endParaRPr/>
          </a:p>
        </p:txBody>
      </p:sp>
      <p:sp>
        <p:nvSpPr>
          <p:cNvPr id="700"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化工版八类习惯性违章：自查打勾，对照改</a:t>
            </a:r>
            <a:endParaRPr/>
          </a:p>
        </p:txBody>
      </p:sp>
      <p:sp>
        <p:nvSpPr>
          <p:cNvPr id="701" name=""/>
          <p:cNvSpPr/>
          <p:nvPr/>
        </p:nvSpPr>
        <p:spPr>
          <a:xfrm rot="0" flipH="0" flipV="0">
            <a:off x="666750" y="885825"/>
            <a:ext cx="10858500" cy="9525"/>
          </a:xfrm>
          <a:prstGeom prst="rect">
            <a:avLst/>
          </a:prstGeom>
          <a:solidFill>
            <a:srgbClr val="DEE2E6"/>
          </a:solidFill>
          <a:ln/>
        </p:spPr>
        <p:txBody>
          <a:bodyPr/>
          <a:p/>
        </p:txBody>
      </p:sp>
      <p:sp>
        <p:nvSpPr>
          <p:cNvPr id="702" name=""/>
          <p:cNvSpPr/>
          <p:nvPr/>
        </p:nvSpPr>
        <p:spPr>
          <a:xfrm rot="0" flipH="0" flipV="0">
            <a:off x="704850" y="1200150"/>
            <a:ext cx="2514600" cy="2238375"/>
          </a:xfrm>
          <a:prstGeom prst="rect">
            <a:avLst/>
          </a:prstGeom>
          <a:solidFill>
            <a:srgbClr val="F1F3F5"/>
          </a:solidFill>
          <a:ln/>
        </p:spPr>
        <p:txBody>
          <a:bodyPr/>
          <a:p/>
        </p:txBody>
      </p:sp>
      <p:sp>
        <p:nvSpPr>
          <p:cNvPr id="703" name=""/>
          <p:cNvSpPr/>
          <p:nvPr/>
        </p:nvSpPr>
        <p:spPr>
          <a:xfrm rot="0" flipH="0" flipV="0">
            <a:off x="666750" y="1200150"/>
            <a:ext cx="2552700" cy="2238375"/>
          </a:xfrm>
          <a:custGeom>
            <a:pathLst>
              <a:path w="268" h="235">
                <a:moveTo>
                  <a:pt x="0" y="0"/>
                </a:moveTo>
                <a:lnTo>
                  <a:pt x="4" y="0"/>
                </a:lnTo>
                <a:lnTo>
                  <a:pt x="4" y="235"/>
                </a:lnTo>
                <a:lnTo>
                  <a:pt x="0" y="235"/>
                </a:lnTo>
                <a:close/>
              </a:path>
            </a:pathLst>
          </a:custGeom>
          <a:solidFill>
            <a:srgbClr val="C92A2A"/>
          </a:solidFill>
          <a:ln/>
        </p:spPr>
        <p:txBody>
          <a:bodyPr/>
          <a:p/>
        </p:txBody>
      </p:sp>
      <p:sp>
        <p:nvSpPr>
          <p:cNvPr id="704" name="" descr="{&quot;isTemplate&quot;:true,&quot;type&quot;:&quot;text&quot;}"/>
          <p:cNvSpPr txBox="1"/>
          <p:nvPr/>
        </p:nvSpPr>
        <p:spPr>
          <a:xfrm rot="0" flipH="0" flipV="0">
            <a:off x="838200" y="1295400"/>
            <a:ext cx="2247900" cy="209550"/>
          </a:xfrm>
          <a:prstGeom prst="rect"/>
        </p:spPr>
        <p:txBody>
          <a:bodyPr wrap="none" lIns="0" tIns="0" rIns="0" bIns="0"/>
          <a:p>
            <a:pPr>
              <a:lnSpc>
                <a:spcPct val="100000"/>
              </a:lnSpc>
            </a:pPr>
            <a:r>
              <a:rPr lang="en-US" sz="1350" b="1">
                <a:solidFill>
                  <a:srgbClr val="C92A2A"/>
                </a:solidFill>
                <a:latin typeface="Arial"/>
                <a:ea typeface="Arial"/>
              </a:rPr>
              <a:t xml:space="preserve">□ </a:t>
            </a:r>
            <a:r>
              <a:rPr lang="zh-CN" sz="1350" b="1">
                <a:solidFill>
                  <a:srgbClr val="C92A2A"/>
                </a:solidFill>
                <a:latin typeface="Arial"/>
                <a:ea typeface="Arial"/>
              </a:rPr>
              <a:t>未分析就动火</a:t>
            </a:r>
            <a:endParaRPr/>
          </a:p>
        </p:txBody>
      </p:sp>
      <p:sp>
        <p:nvSpPr>
          <p:cNvPr id="705" name="" descr="{&quot;isTemplate&quot;:true,&quot;type&quot;:&quot;text&quot;}"/>
          <p:cNvSpPr txBox="1"/>
          <p:nvPr/>
        </p:nvSpPr>
        <p:spPr>
          <a:xfrm rot="0" flipH="0" flipV="0">
            <a:off x="838200" y="1543050"/>
            <a:ext cx="2247900" cy="257175"/>
          </a:xfrm>
          <a:prstGeom prst="rect"/>
        </p:spPr>
        <p:txBody>
          <a:bodyPr wrap="none" lIns="0" tIns="0" rIns="0" bIns="0"/>
          <a:p>
            <a:pPr>
              <a:lnSpc>
                <a:spcPct val="145000"/>
              </a:lnSpc>
            </a:pPr>
            <a:r>
              <a:rPr lang="zh-CN" sz="1125">
                <a:solidFill>
                  <a:srgbClr val="495057"/>
                </a:solidFill>
                <a:latin typeface="Arial"/>
                <a:ea typeface="Arial"/>
              </a:rPr>
              <a:t>凭</a:t>
            </a:r>
            <a:r>
              <a:rPr lang="en-US" sz="1125">
                <a:solidFill>
                  <a:srgbClr val="495057"/>
                </a:solidFill>
                <a:latin typeface="Arial"/>
                <a:ea typeface="Arial"/>
              </a:rPr>
              <a:t>"</a:t>
            </a:r>
            <a:r>
              <a:rPr lang="zh-CN" sz="1125">
                <a:solidFill>
                  <a:srgbClr val="495057"/>
                </a:solidFill>
                <a:latin typeface="Arial"/>
                <a:ea typeface="Arial"/>
              </a:rPr>
              <a:t>昨天刚分析过</a:t>
            </a:r>
            <a:r>
              <a:rPr lang="en-US" sz="1125">
                <a:solidFill>
                  <a:srgbClr val="495057"/>
                </a:solidFill>
                <a:latin typeface="Arial"/>
                <a:ea typeface="Arial"/>
              </a:rPr>
              <a:t>"</a:t>
            </a:r>
            <a:r>
              <a:rPr lang="zh-CN" sz="1125">
                <a:solidFill>
                  <a:srgbClr val="495057"/>
                </a:solidFill>
                <a:latin typeface="Arial"/>
                <a:ea typeface="Arial"/>
              </a:rPr>
              <a:t>省略动火分析</a:t>
            </a:r>
            <a:endParaRPr/>
          </a:p>
        </p:txBody>
      </p:sp>
      <p:sp>
        <p:nvSpPr>
          <p:cNvPr id="706" name=""/>
          <p:cNvSpPr/>
          <p:nvPr/>
        </p:nvSpPr>
        <p:spPr>
          <a:xfrm rot="0" flipH="0" flipV="0">
            <a:off x="3390900" y="1200150"/>
            <a:ext cx="2514600" cy="2238375"/>
          </a:xfrm>
          <a:prstGeom prst="rect">
            <a:avLst/>
          </a:prstGeom>
          <a:solidFill>
            <a:srgbClr val="F1F3F5"/>
          </a:solidFill>
          <a:ln/>
        </p:spPr>
        <p:txBody>
          <a:bodyPr/>
          <a:p/>
        </p:txBody>
      </p:sp>
      <p:sp>
        <p:nvSpPr>
          <p:cNvPr id="707" name=""/>
          <p:cNvSpPr/>
          <p:nvPr/>
        </p:nvSpPr>
        <p:spPr>
          <a:xfrm rot="0" flipH="0" flipV="0">
            <a:off x="3352800" y="1200150"/>
            <a:ext cx="2552700" cy="2238375"/>
          </a:xfrm>
          <a:custGeom>
            <a:pathLst>
              <a:path w="268" h="235">
                <a:moveTo>
                  <a:pt x="0" y="0"/>
                </a:moveTo>
                <a:lnTo>
                  <a:pt x="4" y="0"/>
                </a:lnTo>
                <a:lnTo>
                  <a:pt x="4" y="235"/>
                </a:lnTo>
                <a:lnTo>
                  <a:pt x="0" y="235"/>
                </a:lnTo>
                <a:close/>
              </a:path>
            </a:pathLst>
          </a:custGeom>
          <a:solidFill>
            <a:srgbClr val="C92A2A"/>
          </a:solidFill>
          <a:ln/>
        </p:spPr>
        <p:txBody>
          <a:bodyPr/>
          <a:p/>
        </p:txBody>
      </p:sp>
      <p:sp>
        <p:nvSpPr>
          <p:cNvPr id="708" name="" descr="{&quot;isTemplate&quot;:true,&quot;type&quot;:&quot;text&quot;}"/>
          <p:cNvSpPr txBox="1"/>
          <p:nvPr/>
        </p:nvSpPr>
        <p:spPr>
          <a:xfrm rot="0" flipH="0" flipV="0">
            <a:off x="3524250" y="1295400"/>
            <a:ext cx="2247900" cy="209550"/>
          </a:xfrm>
          <a:prstGeom prst="rect"/>
        </p:spPr>
        <p:txBody>
          <a:bodyPr wrap="none" lIns="0" tIns="0" rIns="0" bIns="0"/>
          <a:p>
            <a:pPr>
              <a:lnSpc>
                <a:spcPct val="100000"/>
              </a:lnSpc>
            </a:pPr>
            <a:r>
              <a:rPr lang="en-US" sz="1350" b="1">
                <a:solidFill>
                  <a:srgbClr val="C92A2A"/>
                </a:solidFill>
                <a:latin typeface="Arial"/>
                <a:ea typeface="Arial"/>
              </a:rPr>
              <a:t xml:space="preserve">□ </a:t>
            </a:r>
            <a:r>
              <a:rPr lang="zh-CN" sz="1350" b="1">
                <a:solidFill>
                  <a:srgbClr val="C92A2A"/>
                </a:solidFill>
                <a:latin typeface="Arial"/>
                <a:ea typeface="Arial"/>
              </a:rPr>
              <a:t>以关阀代盲板</a:t>
            </a:r>
            <a:endParaRPr/>
          </a:p>
        </p:txBody>
      </p:sp>
      <p:sp>
        <p:nvSpPr>
          <p:cNvPr id="709" name="" descr="{&quot;isTemplate&quot;:true,&quot;type&quot;:&quot;text&quot;}"/>
          <p:cNvSpPr txBox="1"/>
          <p:nvPr/>
        </p:nvSpPr>
        <p:spPr>
          <a:xfrm rot="0" flipH="0" flipV="0">
            <a:off x="3524250" y="1543050"/>
            <a:ext cx="2247900" cy="257175"/>
          </a:xfrm>
          <a:prstGeom prst="rect"/>
        </p:spPr>
        <p:txBody>
          <a:bodyPr wrap="none" lIns="0" tIns="0" rIns="0" bIns="0"/>
          <a:p>
            <a:pPr>
              <a:lnSpc>
                <a:spcPct val="145000"/>
              </a:lnSpc>
            </a:pPr>
            <a:r>
              <a:rPr lang="zh-CN" sz="1125">
                <a:solidFill>
                  <a:srgbClr val="495057"/>
                </a:solidFill>
                <a:latin typeface="Arial"/>
                <a:ea typeface="Arial"/>
              </a:rPr>
              <a:t>隔离靠手阀，不装盲板</a:t>
            </a:r>
            <a:endParaRPr/>
          </a:p>
        </p:txBody>
      </p:sp>
      <p:sp>
        <p:nvSpPr>
          <p:cNvPr id="710" name=""/>
          <p:cNvSpPr/>
          <p:nvPr/>
        </p:nvSpPr>
        <p:spPr>
          <a:xfrm rot="0" flipH="0" flipV="0">
            <a:off x="6076950" y="1200150"/>
            <a:ext cx="2514600" cy="2238375"/>
          </a:xfrm>
          <a:prstGeom prst="rect">
            <a:avLst/>
          </a:prstGeom>
          <a:solidFill>
            <a:srgbClr val="F1F3F5"/>
          </a:solidFill>
          <a:ln/>
        </p:spPr>
        <p:txBody>
          <a:bodyPr/>
          <a:p/>
        </p:txBody>
      </p:sp>
      <p:sp>
        <p:nvSpPr>
          <p:cNvPr id="711" name=""/>
          <p:cNvSpPr/>
          <p:nvPr/>
        </p:nvSpPr>
        <p:spPr>
          <a:xfrm rot="0" flipH="0" flipV="0">
            <a:off x="6038850" y="1200150"/>
            <a:ext cx="2552700" cy="2238375"/>
          </a:xfrm>
          <a:custGeom>
            <a:pathLst>
              <a:path w="268" h="235">
                <a:moveTo>
                  <a:pt x="0" y="0"/>
                </a:moveTo>
                <a:lnTo>
                  <a:pt x="4" y="0"/>
                </a:lnTo>
                <a:lnTo>
                  <a:pt x="4" y="235"/>
                </a:lnTo>
                <a:lnTo>
                  <a:pt x="0" y="235"/>
                </a:lnTo>
                <a:close/>
              </a:path>
            </a:pathLst>
          </a:custGeom>
          <a:solidFill>
            <a:srgbClr val="C92A2A"/>
          </a:solidFill>
          <a:ln/>
        </p:spPr>
        <p:txBody>
          <a:bodyPr/>
          <a:p/>
        </p:txBody>
      </p:sp>
      <p:sp>
        <p:nvSpPr>
          <p:cNvPr id="712" name="" descr="{&quot;isTemplate&quot;:true,&quot;type&quot;:&quot;text&quot;}"/>
          <p:cNvSpPr txBox="1"/>
          <p:nvPr/>
        </p:nvSpPr>
        <p:spPr>
          <a:xfrm rot="0" flipH="0" flipV="0">
            <a:off x="6210300" y="1295400"/>
            <a:ext cx="2247900" cy="209550"/>
          </a:xfrm>
          <a:prstGeom prst="rect"/>
        </p:spPr>
        <p:txBody>
          <a:bodyPr wrap="none" lIns="0" tIns="0" rIns="0" bIns="0"/>
          <a:p>
            <a:pPr>
              <a:lnSpc>
                <a:spcPct val="100000"/>
              </a:lnSpc>
            </a:pPr>
            <a:r>
              <a:rPr lang="en-US" sz="1350" b="1">
                <a:solidFill>
                  <a:srgbClr val="C92A2A"/>
                </a:solidFill>
                <a:latin typeface="Arial"/>
                <a:ea typeface="Arial"/>
              </a:rPr>
              <a:t xml:space="preserve">□ </a:t>
            </a:r>
            <a:r>
              <a:rPr lang="zh-CN" sz="1350" b="1">
                <a:solidFill>
                  <a:srgbClr val="C92A2A"/>
                </a:solidFill>
                <a:latin typeface="Arial"/>
                <a:ea typeface="Arial"/>
              </a:rPr>
              <a:t>不戴滤毒罐进罐区</a:t>
            </a:r>
            <a:endParaRPr/>
          </a:p>
        </p:txBody>
      </p:sp>
      <p:sp>
        <p:nvSpPr>
          <p:cNvPr id="713" name="" descr="{&quot;isTemplate&quot;:true,&quot;type&quot;:&quot;text&quot;}"/>
          <p:cNvSpPr txBox="1"/>
          <p:nvPr/>
        </p:nvSpPr>
        <p:spPr>
          <a:xfrm rot="0" flipH="0" flipV="0">
            <a:off x="6210300" y="1543050"/>
            <a:ext cx="2247900" cy="257175"/>
          </a:xfrm>
          <a:prstGeom prst="rect"/>
        </p:spPr>
        <p:txBody>
          <a:bodyPr wrap="none" lIns="0" tIns="0" rIns="0" bIns="0"/>
          <a:p>
            <a:pPr>
              <a:lnSpc>
                <a:spcPct val="145000"/>
              </a:lnSpc>
            </a:pPr>
            <a:r>
              <a:rPr lang="zh-CN" sz="1125">
                <a:solidFill>
                  <a:srgbClr val="495057"/>
                </a:solidFill>
                <a:latin typeface="Arial"/>
                <a:ea typeface="Arial"/>
              </a:rPr>
              <a:t>防护装备</a:t>
            </a:r>
            <a:r>
              <a:rPr lang="en-US" sz="1125">
                <a:solidFill>
                  <a:srgbClr val="495057"/>
                </a:solidFill>
                <a:latin typeface="Arial"/>
                <a:ea typeface="Arial"/>
              </a:rPr>
              <a:t>"</a:t>
            </a:r>
            <a:r>
              <a:rPr lang="zh-CN" sz="1125">
                <a:solidFill>
                  <a:srgbClr val="495057"/>
                </a:solidFill>
                <a:latin typeface="Arial"/>
                <a:ea typeface="Arial"/>
              </a:rPr>
              <a:t>嫌热不戴</a:t>
            </a:r>
            <a:r>
              <a:rPr lang="en-US" sz="1125">
                <a:solidFill>
                  <a:srgbClr val="495057"/>
                </a:solidFill>
                <a:latin typeface="Arial"/>
                <a:ea typeface="Arial"/>
              </a:rPr>
              <a:t>"</a:t>
            </a:r>
            <a:endParaRPr/>
          </a:p>
        </p:txBody>
      </p:sp>
      <p:sp>
        <p:nvSpPr>
          <p:cNvPr id="714" name=""/>
          <p:cNvSpPr/>
          <p:nvPr/>
        </p:nvSpPr>
        <p:spPr>
          <a:xfrm rot="0" flipH="0" flipV="0">
            <a:off x="8763000" y="1200150"/>
            <a:ext cx="2514600" cy="2238375"/>
          </a:xfrm>
          <a:prstGeom prst="rect">
            <a:avLst/>
          </a:prstGeom>
          <a:solidFill>
            <a:srgbClr val="F1F3F5"/>
          </a:solidFill>
          <a:ln/>
        </p:spPr>
        <p:txBody>
          <a:bodyPr/>
          <a:p/>
        </p:txBody>
      </p:sp>
      <p:sp>
        <p:nvSpPr>
          <p:cNvPr id="715" name=""/>
          <p:cNvSpPr/>
          <p:nvPr/>
        </p:nvSpPr>
        <p:spPr>
          <a:xfrm rot="0" flipH="0" flipV="0">
            <a:off x="8724900" y="1200150"/>
            <a:ext cx="2552700" cy="2238375"/>
          </a:xfrm>
          <a:custGeom>
            <a:pathLst>
              <a:path w="268" h="235">
                <a:moveTo>
                  <a:pt x="0" y="0"/>
                </a:moveTo>
                <a:lnTo>
                  <a:pt x="4" y="0"/>
                </a:lnTo>
                <a:lnTo>
                  <a:pt x="4" y="235"/>
                </a:lnTo>
                <a:lnTo>
                  <a:pt x="0" y="235"/>
                </a:lnTo>
                <a:close/>
              </a:path>
            </a:pathLst>
          </a:custGeom>
          <a:solidFill>
            <a:srgbClr val="C92A2A"/>
          </a:solidFill>
          <a:ln/>
        </p:spPr>
        <p:txBody>
          <a:bodyPr/>
          <a:p/>
        </p:txBody>
      </p:sp>
      <p:sp>
        <p:nvSpPr>
          <p:cNvPr id="716" name="" descr="{&quot;isTemplate&quot;:true,&quot;type&quot;:&quot;text&quot;}"/>
          <p:cNvSpPr txBox="1"/>
          <p:nvPr/>
        </p:nvSpPr>
        <p:spPr>
          <a:xfrm rot="0" flipH="0" flipV="0">
            <a:off x="8896350" y="1295400"/>
            <a:ext cx="2247900" cy="209550"/>
          </a:xfrm>
          <a:prstGeom prst="rect"/>
        </p:spPr>
        <p:txBody>
          <a:bodyPr wrap="none" lIns="0" tIns="0" rIns="0" bIns="0"/>
          <a:p>
            <a:pPr>
              <a:lnSpc>
                <a:spcPct val="100000"/>
              </a:lnSpc>
            </a:pPr>
            <a:r>
              <a:rPr lang="en-US" sz="1350" b="1">
                <a:solidFill>
                  <a:srgbClr val="C92A2A"/>
                </a:solidFill>
                <a:latin typeface="Arial"/>
                <a:ea typeface="Arial"/>
              </a:rPr>
              <a:t xml:space="preserve">□ </a:t>
            </a:r>
            <a:r>
              <a:rPr lang="zh-CN" sz="1350" b="1">
                <a:solidFill>
                  <a:srgbClr val="C92A2A"/>
                </a:solidFill>
                <a:latin typeface="Arial"/>
                <a:ea typeface="Arial"/>
              </a:rPr>
              <a:t>跨越大管</a:t>
            </a:r>
            <a:r>
              <a:rPr lang="en-US" sz="1350" b="1">
                <a:solidFill>
                  <a:srgbClr val="C92A2A"/>
                </a:solidFill>
                <a:latin typeface="Arial"/>
                <a:ea typeface="Arial"/>
              </a:rPr>
              <a:t>/</a:t>
            </a:r>
            <a:r>
              <a:rPr lang="zh-CN" sz="1350" b="1">
                <a:solidFill>
                  <a:srgbClr val="C92A2A"/>
                </a:solidFill>
                <a:latin typeface="Arial"/>
                <a:ea typeface="Arial"/>
              </a:rPr>
              <a:t>踩阀门</a:t>
            </a:r>
            <a:endParaRPr/>
          </a:p>
        </p:txBody>
      </p:sp>
      <p:sp>
        <p:nvSpPr>
          <p:cNvPr id="717" name="" descr="{&quot;isTemplate&quot;:true,&quot;type&quot;:&quot;text&quot;}"/>
          <p:cNvSpPr txBox="1"/>
          <p:nvPr/>
        </p:nvSpPr>
        <p:spPr>
          <a:xfrm rot="0" flipH="0" flipV="0">
            <a:off x="8896350" y="1543050"/>
            <a:ext cx="2247900" cy="257175"/>
          </a:xfrm>
          <a:prstGeom prst="rect"/>
        </p:spPr>
        <p:txBody>
          <a:bodyPr wrap="none" lIns="0" tIns="0" rIns="0" bIns="0"/>
          <a:p>
            <a:pPr>
              <a:lnSpc>
                <a:spcPct val="145000"/>
              </a:lnSpc>
            </a:pPr>
            <a:r>
              <a:rPr lang="zh-CN" sz="1125">
                <a:solidFill>
                  <a:srgbClr val="495057"/>
                </a:solidFill>
                <a:latin typeface="Arial"/>
                <a:ea typeface="Arial"/>
              </a:rPr>
              <a:t>把管线当人行道</a:t>
            </a:r>
            <a:endParaRPr/>
          </a:p>
        </p:txBody>
      </p:sp>
      <p:sp>
        <p:nvSpPr>
          <p:cNvPr id="718" name=""/>
          <p:cNvSpPr/>
          <p:nvPr/>
        </p:nvSpPr>
        <p:spPr>
          <a:xfrm rot="0" flipH="0" flipV="0">
            <a:off x="704850" y="3571875"/>
            <a:ext cx="2514600" cy="2238375"/>
          </a:xfrm>
          <a:prstGeom prst="rect">
            <a:avLst/>
          </a:prstGeom>
          <a:solidFill>
            <a:srgbClr val="F1F3F5"/>
          </a:solidFill>
          <a:ln/>
        </p:spPr>
        <p:txBody>
          <a:bodyPr/>
          <a:p/>
        </p:txBody>
      </p:sp>
      <p:sp>
        <p:nvSpPr>
          <p:cNvPr id="719" name=""/>
          <p:cNvSpPr/>
          <p:nvPr/>
        </p:nvSpPr>
        <p:spPr>
          <a:xfrm rot="0" flipH="0" flipV="0">
            <a:off x="666750" y="3571875"/>
            <a:ext cx="2552700" cy="2238375"/>
          </a:xfrm>
          <a:custGeom>
            <a:pathLst>
              <a:path w="268" h="235">
                <a:moveTo>
                  <a:pt x="0" y="0"/>
                </a:moveTo>
                <a:lnTo>
                  <a:pt x="4" y="0"/>
                </a:lnTo>
                <a:lnTo>
                  <a:pt x="4" y="235"/>
                </a:lnTo>
                <a:lnTo>
                  <a:pt x="0" y="235"/>
                </a:lnTo>
                <a:close/>
              </a:path>
            </a:pathLst>
          </a:custGeom>
          <a:solidFill>
            <a:srgbClr val="C92A2A"/>
          </a:solidFill>
          <a:ln/>
        </p:spPr>
        <p:txBody>
          <a:bodyPr/>
          <a:p/>
        </p:txBody>
      </p:sp>
      <p:sp>
        <p:nvSpPr>
          <p:cNvPr id="720" name="" descr="{&quot;isTemplate&quot;:true,&quot;type&quot;:&quot;text&quot;}"/>
          <p:cNvSpPr txBox="1"/>
          <p:nvPr/>
        </p:nvSpPr>
        <p:spPr>
          <a:xfrm rot="0" flipH="0" flipV="0">
            <a:off x="838200" y="3667125"/>
            <a:ext cx="2247900" cy="209550"/>
          </a:xfrm>
          <a:prstGeom prst="rect"/>
        </p:spPr>
        <p:txBody>
          <a:bodyPr wrap="none" lIns="0" tIns="0" rIns="0" bIns="0"/>
          <a:p>
            <a:pPr>
              <a:lnSpc>
                <a:spcPct val="100000"/>
              </a:lnSpc>
            </a:pPr>
            <a:r>
              <a:rPr lang="en-US" sz="1350" b="1">
                <a:solidFill>
                  <a:srgbClr val="C92A2A"/>
                </a:solidFill>
                <a:latin typeface="Arial"/>
                <a:ea typeface="Arial"/>
              </a:rPr>
              <a:t xml:space="preserve">□ </a:t>
            </a:r>
            <a:r>
              <a:rPr lang="zh-CN" sz="1350" b="1">
                <a:solidFill>
                  <a:srgbClr val="C92A2A"/>
                </a:solidFill>
                <a:latin typeface="Arial"/>
                <a:ea typeface="Arial"/>
              </a:rPr>
              <a:t>摘除联锁不申报</a:t>
            </a:r>
            <a:endParaRPr/>
          </a:p>
        </p:txBody>
      </p:sp>
      <p:sp>
        <p:nvSpPr>
          <p:cNvPr id="721" name="" descr="{&quot;isTemplate&quot;:true,&quot;type&quot;:&quot;text&quot;}"/>
          <p:cNvSpPr txBox="1"/>
          <p:nvPr/>
        </p:nvSpPr>
        <p:spPr>
          <a:xfrm rot="0" flipH="0" flipV="0">
            <a:off x="838200" y="3914775"/>
            <a:ext cx="2247900" cy="257175"/>
          </a:xfrm>
          <a:prstGeom prst="rect"/>
        </p:spPr>
        <p:txBody>
          <a:bodyPr wrap="none" lIns="0" tIns="0" rIns="0" bIns="0"/>
          <a:p>
            <a:pPr>
              <a:lnSpc>
                <a:spcPct val="145000"/>
              </a:lnSpc>
            </a:pPr>
            <a:r>
              <a:rPr lang="zh-CN" sz="1125">
                <a:solidFill>
                  <a:srgbClr val="495057"/>
                </a:solidFill>
                <a:latin typeface="Arial"/>
                <a:ea typeface="Arial"/>
              </a:rPr>
              <a:t>报警烦人就旁路</a:t>
            </a:r>
            <a:endParaRPr/>
          </a:p>
        </p:txBody>
      </p:sp>
      <p:sp>
        <p:nvSpPr>
          <p:cNvPr id="722" name=""/>
          <p:cNvSpPr/>
          <p:nvPr/>
        </p:nvSpPr>
        <p:spPr>
          <a:xfrm rot="0" flipH="0" flipV="0">
            <a:off x="3390900" y="3571875"/>
            <a:ext cx="2514600" cy="2238375"/>
          </a:xfrm>
          <a:prstGeom prst="rect">
            <a:avLst/>
          </a:prstGeom>
          <a:solidFill>
            <a:srgbClr val="F1F3F5"/>
          </a:solidFill>
          <a:ln/>
        </p:spPr>
        <p:txBody>
          <a:bodyPr/>
          <a:p/>
        </p:txBody>
      </p:sp>
      <p:sp>
        <p:nvSpPr>
          <p:cNvPr id="723" name=""/>
          <p:cNvSpPr/>
          <p:nvPr/>
        </p:nvSpPr>
        <p:spPr>
          <a:xfrm rot="0" flipH="0" flipV="0">
            <a:off x="3352800" y="3571875"/>
            <a:ext cx="2552700" cy="2238375"/>
          </a:xfrm>
          <a:custGeom>
            <a:pathLst>
              <a:path w="268" h="235">
                <a:moveTo>
                  <a:pt x="0" y="0"/>
                </a:moveTo>
                <a:lnTo>
                  <a:pt x="4" y="0"/>
                </a:lnTo>
                <a:lnTo>
                  <a:pt x="4" y="235"/>
                </a:lnTo>
                <a:lnTo>
                  <a:pt x="0" y="235"/>
                </a:lnTo>
                <a:close/>
              </a:path>
            </a:pathLst>
          </a:custGeom>
          <a:solidFill>
            <a:srgbClr val="C92A2A"/>
          </a:solidFill>
          <a:ln/>
        </p:spPr>
        <p:txBody>
          <a:bodyPr/>
          <a:p/>
        </p:txBody>
      </p:sp>
      <p:sp>
        <p:nvSpPr>
          <p:cNvPr id="724" name="" descr="{&quot;isTemplate&quot;:true,&quot;type&quot;:&quot;text&quot;}"/>
          <p:cNvSpPr txBox="1"/>
          <p:nvPr/>
        </p:nvSpPr>
        <p:spPr>
          <a:xfrm rot="0" flipH="0" flipV="0">
            <a:off x="3524250" y="3667125"/>
            <a:ext cx="2247900" cy="209550"/>
          </a:xfrm>
          <a:prstGeom prst="rect"/>
        </p:spPr>
        <p:txBody>
          <a:bodyPr wrap="none" lIns="0" tIns="0" rIns="0" bIns="0"/>
          <a:p>
            <a:pPr>
              <a:lnSpc>
                <a:spcPct val="100000"/>
              </a:lnSpc>
            </a:pPr>
            <a:r>
              <a:rPr lang="en-US" sz="1350" b="1">
                <a:solidFill>
                  <a:srgbClr val="C92A2A"/>
                </a:solidFill>
                <a:latin typeface="Arial"/>
                <a:ea typeface="Arial"/>
              </a:rPr>
              <a:t xml:space="preserve">□ </a:t>
            </a:r>
            <a:r>
              <a:rPr lang="zh-CN" sz="1350" b="1">
                <a:solidFill>
                  <a:srgbClr val="C92A2A"/>
                </a:solidFill>
                <a:latin typeface="Arial"/>
                <a:ea typeface="Arial"/>
              </a:rPr>
              <a:t>交底代签字</a:t>
            </a:r>
            <a:endParaRPr/>
          </a:p>
        </p:txBody>
      </p:sp>
      <p:sp>
        <p:nvSpPr>
          <p:cNvPr id="725" name="" descr="{&quot;isTemplate&quot;:true,&quot;type&quot;:&quot;text&quot;}"/>
          <p:cNvSpPr txBox="1"/>
          <p:nvPr/>
        </p:nvSpPr>
        <p:spPr>
          <a:xfrm rot="0" flipH="0" flipV="0">
            <a:off x="3524250" y="3914775"/>
            <a:ext cx="2247900" cy="257175"/>
          </a:xfrm>
          <a:prstGeom prst="rect"/>
        </p:spPr>
        <p:txBody>
          <a:bodyPr wrap="none" lIns="0" tIns="0" rIns="0" bIns="0"/>
          <a:p>
            <a:pPr>
              <a:lnSpc>
                <a:spcPct val="145000"/>
              </a:lnSpc>
            </a:pPr>
            <a:r>
              <a:rPr lang="zh-CN" sz="1125">
                <a:solidFill>
                  <a:srgbClr val="495057"/>
                </a:solidFill>
                <a:latin typeface="Arial"/>
                <a:ea typeface="Arial"/>
              </a:rPr>
              <a:t>人没到字先签</a:t>
            </a:r>
            <a:endParaRPr/>
          </a:p>
        </p:txBody>
      </p:sp>
      <p:sp>
        <p:nvSpPr>
          <p:cNvPr id="726" name=""/>
          <p:cNvSpPr/>
          <p:nvPr/>
        </p:nvSpPr>
        <p:spPr>
          <a:xfrm rot="0" flipH="0" flipV="0">
            <a:off x="6076950" y="3571875"/>
            <a:ext cx="2514600" cy="2238375"/>
          </a:xfrm>
          <a:prstGeom prst="rect">
            <a:avLst/>
          </a:prstGeom>
          <a:solidFill>
            <a:srgbClr val="F1F3F5"/>
          </a:solidFill>
          <a:ln/>
        </p:spPr>
        <p:txBody>
          <a:bodyPr/>
          <a:p/>
        </p:txBody>
      </p:sp>
      <p:sp>
        <p:nvSpPr>
          <p:cNvPr id="727" name=""/>
          <p:cNvSpPr/>
          <p:nvPr/>
        </p:nvSpPr>
        <p:spPr>
          <a:xfrm rot="0" flipH="0" flipV="0">
            <a:off x="6038850" y="3571875"/>
            <a:ext cx="2552700" cy="2238375"/>
          </a:xfrm>
          <a:custGeom>
            <a:pathLst>
              <a:path w="268" h="235">
                <a:moveTo>
                  <a:pt x="0" y="0"/>
                </a:moveTo>
                <a:lnTo>
                  <a:pt x="4" y="0"/>
                </a:lnTo>
                <a:lnTo>
                  <a:pt x="4" y="235"/>
                </a:lnTo>
                <a:lnTo>
                  <a:pt x="0" y="235"/>
                </a:lnTo>
                <a:close/>
              </a:path>
            </a:pathLst>
          </a:custGeom>
          <a:solidFill>
            <a:srgbClr val="C92A2A"/>
          </a:solidFill>
          <a:ln/>
        </p:spPr>
        <p:txBody>
          <a:bodyPr/>
          <a:p/>
        </p:txBody>
      </p:sp>
      <p:sp>
        <p:nvSpPr>
          <p:cNvPr id="728" name="" descr="{&quot;isTemplate&quot;:true,&quot;type&quot;:&quot;text&quot;}"/>
          <p:cNvSpPr txBox="1"/>
          <p:nvPr/>
        </p:nvSpPr>
        <p:spPr>
          <a:xfrm rot="0" flipH="0" flipV="0">
            <a:off x="6210300" y="3667125"/>
            <a:ext cx="2247900" cy="209550"/>
          </a:xfrm>
          <a:prstGeom prst="rect"/>
        </p:spPr>
        <p:txBody>
          <a:bodyPr wrap="none" lIns="0" tIns="0" rIns="0" bIns="0"/>
          <a:p>
            <a:pPr>
              <a:lnSpc>
                <a:spcPct val="100000"/>
              </a:lnSpc>
            </a:pPr>
            <a:r>
              <a:rPr lang="en-US" sz="1350" b="1">
                <a:solidFill>
                  <a:srgbClr val="C92A2A"/>
                </a:solidFill>
                <a:latin typeface="Arial"/>
                <a:ea typeface="Arial"/>
              </a:rPr>
              <a:t xml:space="preserve">□ </a:t>
            </a:r>
            <a:r>
              <a:rPr lang="zh-CN" sz="1350" b="1">
                <a:solidFill>
                  <a:srgbClr val="C92A2A"/>
                </a:solidFill>
                <a:latin typeface="Arial"/>
                <a:ea typeface="Arial"/>
              </a:rPr>
              <a:t>未断能就检修</a:t>
            </a:r>
            <a:endParaRPr/>
          </a:p>
        </p:txBody>
      </p:sp>
      <p:sp>
        <p:nvSpPr>
          <p:cNvPr id="729" name="" descr="{&quot;isTemplate&quot;:true,&quot;type&quot;:&quot;text&quot;}"/>
          <p:cNvSpPr txBox="1"/>
          <p:nvPr/>
        </p:nvSpPr>
        <p:spPr>
          <a:xfrm rot="0" flipH="0" flipV="0">
            <a:off x="6210300" y="3914775"/>
            <a:ext cx="2247900" cy="257175"/>
          </a:xfrm>
          <a:prstGeom prst="rect"/>
        </p:spPr>
        <p:txBody>
          <a:bodyPr wrap="none" lIns="0" tIns="0" rIns="0" bIns="0"/>
          <a:p>
            <a:pPr>
              <a:lnSpc>
                <a:spcPct val="145000"/>
              </a:lnSpc>
            </a:pPr>
            <a:r>
              <a:rPr lang="zh-CN" sz="1125">
                <a:solidFill>
                  <a:srgbClr val="495057"/>
                </a:solidFill>
                <a:latin typeface="Arial"/>
                <a:ea typeface="Arial"/>
              </a:rPr>
              <a:t>不挂牌不上锁就动手</a:t>
            </a:r>
            <a:endParaRPr/>
          </a:p>
        </p:txBody>
      </p:sp>
      <p:sp>
        <p:nvSpPr>
          <p:cNvPr id="730" name=""/>
          <p:cNvSpPr/>
          <p:nvPr/>
        </p:nvSpPr>
        <p:spPr>
          <a:xfrm rot="0" flipH="0" flipV="0">
            <a:off x="8763000" y="3571875"/>
            <a:ext cx="2514600" cy="2238375"/>
          </a:xfrm>
          <a:prstGeom prst="rect">
            <a:avLst/>
          </a:prstGeom>
          <a:solidFill>
            <a:srgbClr val="F1F3F5"/>
          </a:solidFill>
          <a:ln/>
        </p:spPr>
        <p:txBody>
          <a:bodyPr/>
          <a:p/>
        </p:txBody>
      </p:sp>
      <p:sp>
        <p:nvSpPr>
          <p:cNvPr id="731" name=""/>
          <p:cNvSpPr/>
          <p:nvPr/>
        </p:nvSpPr>
        <p:spPr>
          <a:xfrm rot="0" flipH="0" flipV="0">
            <a:off x="8724900" y="3571875"/>
            <a:ext cx="2552700" cy="2238375"/>
          </a:xfrm>
          <a:custGeom>
            <a:pathLst>
              <a:path w="268" h="235">
                <a:moveTo>
                  <a:pt x="0" y="0"/>
                </a:moveTo>
                <a:lnTo>
                  <a:pt x="4" y="0"/>
                </a:lnTo>
                <a:lnTo>
                  <a:pt x="4" y="235"/>
                </a:lnTo>
                <a:lnTo>
                  <a:pt x="0" y="235"/>
                </a:lnTo>
                <a:close/>
              </a:path>
            </a:pathLst>
          </a:custGeom>
          <a:solidFill>
            <a:srgbClr val="C92A2A"/>
          </a:solidFill>
          <a:ln/>
        </p:spPr>
        <p:txBody>
          <a:bodyPr/>
          <a:p/>
        </p:txBody>
      </p:sp>
      <p:sp>
        <p:nvSpPr>
          <p:cNvPr id="732" name="" descr="{&quot;isTemplate&quot;:true,&quot;type&quot;:&quot;text&quot;}"/>
          <p:cNvSpPr txBox="1"/>
          <p:nvPr/>
        </p:nvSpPr>
        <p:spPr>
          <a:xfrm rot="0" flipH="0" flipV="0">
            <a:off x="8896350" y="3667125"/>
            <a:ext cx="2247900" cy="209550"/>
          </a:xfrm>
          <a:prstGeom prst="rect"/>
        </p:spPr>
        <p:txBody>
          <a:bodyPr wrap="none" lIns="0" tIns="0" rIns="0" bIns="0"/>
          <a:p>
            <a:pPr>
              <a:lnSpc>
                <a:spcPct val="100000"/>
              </a:lnSpc>
            </a:pPr>
            <a:r>
              <a:rPr lang="en-US" sz="1350" b="1">
                <a:solidFill>
                  <a:srgbClr val="C92A2A"/>
                </a:solidFill>
                <a:latin typeface="Arial"/>
                <a:ea typeface="Arial"/>
              </a:rPr>
              <a:t xml:space="preserve">□ </a:t>
            </a:r>
            <a:r>
              <a:rPr lang="zh-CN" sz="1350" b="1">
                <a:solidFill>
                  <a:srgbClr val="C92A2A"/>
                </a:solidFill>
                <a:latin typeface="Arial"/>
                <a:ea typeface="Arial"/>
              </a:rPr>
              <a:t>代班脱岗抽烟</a:t>
            </a:r>
            <a:endParaRPr/>
          </a:p>
        </p:txBody>
      </p:sp>
      <p:sp>
        <p:nvSpPr>
          <p:cNvPr id="733" name="" descr="{&quot;isTemplate&quot;:true,&quot;type&quot;:&quot;text&quot;}"/>
          <p:cNvSpPr txBox="1"/>
          <p:nvPr/>
        </p:nvSpPr>
        <p:spPr>
          <a:xfrm rot="0" flipH="0" flipV="0">
            <a:off x="8896350" y="3914775"/>
            <a:ext cx="2247900" cy="257175"/>
          </a:xfrm>
          <a:prstGeom prst="rect"/>
        </p:spPr>
        <p:txBody>
          <a:bodyPr wrap="none" lIns="0" tIns="0" rIns="0" bIns="0"/>
          <a:p>
            <a:pPr>
              <a:lnSpc>
                <a:spcPct val="145000"/>
              </a:lnSpc>
            </a:pPr>
            <a:r>
              <a:rPr lang="zh-CN" sz="1125">
                <a:solidFill>
                  <a:srgbClr val="495057"/>
                </a:solidFill>
                <a:latin typeface="Arial"/>
                <a:ea typeface="Arial"/>
              </a:rPr>
              <a:t>中控离人、吸烟区违规</a:t>
            </a:r>
            <a:endParaRPr/>
          </a:p>
        </p:txBody>
      </p:sp>
      <p:sp>
        <p:nvSpPr>
          <p:cNvPr id="734" name=""/>
          <p:cNvSpPr/>
          <p:nvPr/>
        </p:nvSpPr>
        <p:spPr>
          <a:xfrm rot="0" flipH="0" flipV="0">
            <a:off x="666750" y="6076950"/>
            <a:ext cx="10858500" cy="457200"/>
          </a:xfrm>
          <a:prstGeom prst="rect">
            <a:avLst/>
          </a:prstGeom>
          <a:solidFill>
            <a:srgbClr val="0B7285"/>
          </a:solidFill>
          <a:ln/>
        </p:spPr>
        <p:txBody>
          <a:bodyPr/>
          <a:p/>
        </p:txBody>
      </p:sp>
      <p:sp>
        <p:nvSpPr>
          <p:cNvPr id="735" name="" descr="{&quot;isTemplate&quot;:true,&quot;type&quot;:&quot;text&quot;}"/>
          <p:cNvSpPr txBox="1"/>
          <p:nvPr/>
        </p:nvSpPr>
        <p:spPr>
          <a:xfrm rot="0" flipH="0" flipV="0">
            <a:off x="857250" y="6191250"/>
            <a:ext cx="10477500" cy="228600"/>
          </a:xfrm>
          <a:prstGeom prst="rect"/>
        </p:spPr>
        <p:txBody>
          <a:bodyPr wrap="none" lIns="0" tIns="0" rIns="0" bIns="0"/>
          <a:p>
            <a:pPr>
              <a:lnSpc>
                <a:spcPct val="100000"/>
              </a:lnSpc>
            </a:pPr>
            <a:r>
              <a:rPr lang="zh-CN" sz="1500" b="1">
                <a:solidFill>
                  <a:srgbClr val="FFFFFF"/>
                </a:solidFill>
                <a:latin typeface="Arial"/>
                <a:ea typeface="Arial"/>
              </a:rPr>
              <a:t>八类违章对应了本课件绝大多数事故——改掉一条，风险少一半。</a:t>
            </a:r>
            <a:endParaRPr/>
          </a:p>
        </p:txBody>
      </p:sp>
      <p:sp>
        <p:nvSpPr>
          <p:cNvPr id="736"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36 / 55</a:t>
            </a:r>
            <a:endParaRPr/>
          </a:p>
        </p:txBody>
      </p:sp>
    </p:spTree>
  </p:cSld>
</p:sld>
</file>

<file path=ppt/slides/slide37.xml><?xml version="1.0" encoding="utf-8"?>
<p:sld xmlns:p="http://schemas.openxmlformats.org/presentationml/2006/main" xmlns:a="http://schemas.openxmlformats.org/drawingml/2006/main">
  <p:cSld>
    <p:spTree>
      <p:nvGrpSpPr>
        <p:cNvPr id="737" name="" descr="&lt;Slide style={{ width: 1280, height: 720, background: '#FFFFFF', padding: 0, fontFamily: 'Arial, &quot;Microsoft YaHei&quot;, &quot;PingFang SC&quot;, sans-serif', position: 'relative' }}&gt;&#13;&#10;    &lt;Text style={{ position: 'absolute', top: 16, right: 70, fontSize: 14, color: '#868E96' }}&gt;04 · 高风险作业&lt;/Text&gt;&#13;&#10;    &lt;Box style={{ position: 'absolute', top: 44, left: 70, right: 70 }}&gt;&#13;&#10;        &lt;Text style={{ fontSize: 32, fontWeight: 'bold', color: '#0B7285' }}&gt;反应失控与超温超压：化工独有的&quot;放大效应&quot;&lt;/Text&gt;&#13;&#10;        &lt;Box style={{ width: '100%', height: 1, background: '#DEE2E6', marginTop: 10 }} /&gt;&#13;&#10;    &lt;/Box&gt;&#13;&#10;    &lt;Box style={{ position: 'absolute', top: 124, left: 70, right: 70, bottom: 118, flexDirection: 'column', gap: 12 }}&gt;&#13;&#10;        {[&#13;&#10;            ['投料顺序与速率', '催化剂、引发剂加入顺序错误或投料过快，是反应失控首要原因；严格按工艺卡执行，一人操作一人复核。'],&#13;&#10;            ['冷却系统可靠性', '开车前确认冷却水（冷冻盐水）已投用、流量正常；冷却中断立即按预案降量或终止反应。'],&#13;&#10;            ['温度压力联锁', '超温超压联锁、紧急泄放、紧急终止（淬灭）系统必须投用并试验正常，严禁旁路。'],&#13;&#10;            ['异常工况处置', '出现温度异常上升、颜色变化、异味、压力波动，立即停止投料、加强冷却、报告班长，严禁&quot;再等等看&quot;。'],&#13;&#10;        ].map((it) =&gt; (&#13;&#10;            &lt;Box key={it[0]} style={{ flex: 1, background: '#F1F3F5', borderLeft: '4px solid #C92A2A', padding: '6px 18px', flexDirection: 'row', alignItems: 'center', gap: 16 }}&gt;&#13;&#10;                &lt;Text style={{ fontSize: 19, fontWeight: 'bold', color: '#C92A2A', width: 170 }}&gt;{it[0]}&lt;/Text&gt;&#13;&#10;                &lt;Text style={{ fontSize: 18, color: '#343A40', lineHeight: 1.45, flex: 1 }}&gt;{it[1]}&lt;/Text&gt;&#13;&#10;            &lt;/Box&gt;&#13;&#10;        ))}&#13;&#10;    &lt;/Box&gt;&#13;&#10;    &lt;Box style={{ position: 'absolute', left: 70, right: 70, bottom: 34, background: '#F1F3F5', borderLeft: '4px solid #E8590C', padding: '10px 18px' }}&gt;&#13;&#10;        &lt;Text style={{ fontSize: 19, color: '#343A40' }}&gt;&lt;span style={{ fontWeight: 'bold', color: '#E8590C' }}&gt;案例关联：&lt;/span&gt;2021中高化工&quot;10·22&quot;（4死）——泵腔物料断流后遇高温分解爆炸；异常工况处置不当，反应热会替你做决定。&lt;/Text&gt;&#13;&#10;    &lt;/Box&gt;&#13;&#10;    &lt;Text style={{ position: 'absolute', right: 70, bottom: 24, fontSize: 14, color: '#868E96' }}&gt;37 / 55&lt;/Text&gt;&#13;&#10;&lt;/Slide&gt;&#13;&#10;"/>
        <p:cNvGrpSpPr/>
        <p:nvPr/>
      </p:nvGrpSpPr>
      <p:grpSpPr>
        <a:xfrm>
          <a:off x="0" y="0"/>
          <a:ext cx="0" cy="0"/>
          <a:chOff x="0" y="0"/>
          <a:chExt cx="0" cy="0"/>
        </a:xfrm>
      </p:grpSpPr>
      <p:sp>
        <p:nvSpPr>
          <p:cNvPr id="738" name=""/>
          <p:cNvSpPr/>
          <p:nvPr/>
        </p:nvSpPr>
        <p:spPr>
          <a:xfrm rot="0" flipH="0" flipV="0">
            <a:off x="0" y="0"/>
            <a:ext cx="12192000" cy="6858000"/>
          </a:xfrm>
          <a:prstGeom prst="rect">
            <a:avLst/>
          </a:prstGeom>
          <a:solidFill>
            <a:srgbClr val="FFFFFF"/>
          </a:solidFill>
          <a:ln/>
        </p:spPr>
        <p:txBody>
          <a:bodyPr/>
          <a:p/>
        </p:txBody>
      </p:sp>
      <p:sp>
        <p:nvSpPr>
          <p:cNvPr id="739" name="" descr="{&quot;isTemplate&quot;:true,&quot;type&quot;:&quot;text&quot;}"/>
          <p:cNvSpPr txBox="1"/>
          <p:nvPr/>
        </p:nvSpPr>
        <p:spPr>
          <a:xfrm rot="0" flipH="0" flipV="0">
            <a:off x="10582275" y="152400"/>
            <a:ext cx="942975" cy="161925"/>
          </a:xfrm>
          <a:prstGeom prst="rect"/>
        </p:spPr>
        <p:txBody>
          <a:bodyPr wrap="none" lIns="0" tIns="0" rIns="0" bIns="0"/>
          <a:p>
            <a:pPr>
              <a:lnSpc>
                <a:spcPct val="100000"/>
              </a:lnSpc>
            </a:pPr>
            <a:r>
              <a:rPr lang="en-US" sz="1050">
                <a:solidFill>
                  <a:srgbClr val="868E96"/>
                </a:solidFill>
                <a:latin typeface="Arial"/>
                <a:ea typeface="Arial"/>
              </a:rPr>
              <a:t xml:space="preserve">04 · </a:t>
            </a:r>
            <a:r>
              <a:rPr lang="zh-CN" sz="1050">
                <a:solidFill>
                  <a:srgbClr val="868E96"/>
                </a:solidFill>
                <a:latin typeface="Arial"/>
                <a:ea typeface="Arial"/>
              </a:rPr>
              <a:t>高风险作业</a:t>
            </a:r>
            <a:endParaRPr/>
          </a:p>
        </p:txBody>
      </p:sp>
      <p:sp>
        <p:nvSpPr>
          <p:cNvPr id="740"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反应失控与超温超压：化工独有的</a:t>
            </a:r>
            <a:r>
              <a:rPr lang="en-US" sz="2400" b="1">
                <a:solidFill>
                  <a:srgbClr val="0B7285"/>
                </a:solidFill>
                <a:latin typeface="Arial"/>
                <a:ea typeface="Arial"/>
              </a:rPr>
              <a:t>"</a:t>
            </a:r>
            <a:r>
              <a:rPr lang="zh-CN" sz="2400" b="1">
                <a:solidFill>
                  <a:srgbClr val="0B7285"/>
                </a:solidFill>
                <a:latin typeface="Arial"/>
                <a:ea typeface="Arial"/>
              </a:rPr>
              <a:t>放大效应</a:t>
            </a:r>
            <a:r>
              <a:rPr lang="en-US" sz="2400" b="1">
                <a:solidFill>
                  <a:srgbClr val="0B7285"/>
                </a:solidFill>
                <a:latin typeface="Arial"/>
                <a:ea typeface="Arial"/>
              </a:rPr>
              <a:t>"</a:t>
            </a:r>
            <a:endParaRPr/>
          </a:p>
        </p:txBody>
      </p:sp>
      <p:sp>
        <p:nvSpPr>
          <p:cNvPr id="741" name=""/>
          <p:cNvSpPr/>
          <p:nvPr/>
        </p:nvSpPr>
        <p:spPr>
          <a:xfrm rot="0" flipH="0" flipV="0">
            <a:off x="666750" y="885825"/>
            <a:ext cx="10858500" cy="9525"/>
          </a:xfrm>
          <a:prstGeom prst="rect">
            <a:avLst/>
          </a:prstGeom>
          <a:solidFill>
            <a:srgbClr val="DEE2E6"/>
          </a:solidFill>
          <a:ln/>
        </p:spPr>
        <p:txBody>
          <a:bodyPr/>
          <a:p/>
        </p:txBody>
      </p:sp>
      <p:sp>
        <p:nvSpPr>
          <p:cNvPr id="742" name=""/>
          <p:cNvSpPr/>
          <p:nvPr/>
        </p:nvSpPr>
        <p:spPr>
          <a:xfrm rot="0" flipH="0" flipV="0">
            <a:off x="704850" y="1181100"/>
            <a:ext cx="10858500" cy="1057275"/>
          </a:xfrm>
          <a:prstGeom prst="rect">
            <a:avLst/>
          </a:prstGeom>
          <a:solidFill>
            <a:srgbClr val="F1F3F5"/>
          </a:solidFill>
          <a:ln/>
        </p:spPr>
        <p:txBody>
          <a:bodyPr/>
          <a:p/>
        </p:txBody>
      </p:sp>
      <p:sp>
        <p:nvSpPr>
          <p:cNvPr id="743" name=""/>
          <p:cNvSpPr/>
          <p:nvPr/>
        </p:nvSpPr>
        <p:spPr>
          <a:xfrm rot="0" flipH="0" flipV="0">
            <a:off x="666750" y="1181100"/>
            <a:ext cx="10896600" cy="1057275"/>
          </a:xfrm>
          <a:custGeom>
            <a:pathLst>
              <a:path w="1144" h="111">
                <a:moveTo>
                  <a:pt x="0" y="0"/>
                </a:moveTo>
                <a:lnTo>
                  <a:pt x="4" y="0"/>
                </a:lnTo>
                <a:lnTo>
                  <a:pt x="4" y="111"/>
                </a:lnTo>
                <a:lnTo>
                  <a:pt x="0" y="111"/>
                </a:lnTo>
                <a:close/>
              </a:path>
            </a:pathLst>
          </a:custGeom>
          <a:solidFill>
            <a:srgbClr val="C92A2A"/>
          </a:solidFill>
          <a:ln/>
        </p:spPr>
        <p:txBody>
          <a:bodyPr/>
          <a:p/>
        </p:txBody>
      </p:sp>
      <p:sp>
        <p:nvSpPr>
          <p:cNvPr id="744" name="" descr="{&quot;isTemplate&quot;:true,&quot;type&quot;:&quot;text&quot;}"/>
          <p:cNvSpPr txBox="1"/>
          <p:nvPr/>
        </p:nvSpPr>
        <p:spPr>
          <a:xfrm rot="0" flipH="0" flipV="0">
            <a:off x="876300" y="1600200"/>
            <a:ext cx="1619250" cy="219075"/>
          </a:xfrm>
          <a:prstGeom prst="rect"/>
        </p:spPr>
        <p:txBody>
          <a:bodyPr wrap="none" lIns="0" tIns="0" rIns="0" bIns="0"/>
          <a:p>
            <a:pPr>
              <a:lnSpc>
                <a:spcPct val="100000"/>
              </a:lnSpc>
            </a:pPr>
            <a:r>
              <a:rPr lang="zh-CN" sz="1425" b="1">
                <a:solidFill>
                  <a:srgbClr val="C92A2A"/>
                </a:solidFill>
                <a:latin typeface="Arial"/>
                <a:ea typeface="Arial"/>
              </a:rPr>
              <a:t>投料顺序与速率</a:t>
            </a:r>
            <a:endParaRPr/>
          </a:p>
        </p:txBody>
      </p:sp>
      <p:sp>
        <p:nvSpPr>
          <p:cNvPr id="745" name="" descr="{&quot;isTemplate&quot;:true,&quot;type&quot;:&quot;text&quot;}"/>
          <p:cNvSpPr txBox="1"/>
          <p:nvPr/>
        </p:nvSpPr>
        <p:spPr>
          <a:xfrm rot="0" flipH="0" flipV="0">
            <a:off x="2647950" y="1562100"/>
            <a:ext cx="8705850" cy="304800"/>
          </a:xfrm>
          <a:prstGeom prst="rect"/>
        </p:spPr>
        <p:txBody>
          <a:bodyPr wrap="none" lIns="0" tIns="0" rIns="0" bIns="0"/>
          <a:p>
            <a:pPr>
              <a:lnSpc>
                <a:spcPct val="145000"/>
              </a:lnSpc>
            </a:pPr>
            <a:r>
              <a:rPr lang="zh-CN" sz="1350">
                <a:solidFill>
                  <a:srgbClr val="343A40"/>
                </a:solidFill>
                <a:latin typeface="Arial"/>
                <a:ea typeface="Arial"/>
              </a:rPr>
              <a:t>催化剂、引发剂加入顺序错误或投料过快，是反应失控首要原因；严格按工艺卡执行，一人操作一人复核。</a:t>
            </a:r>
            <a:endParaRPr/>
          </a:p>
        </p:txBody>
      </p:sp>
      <p:sp>
        <p:nvSpPr>
          <p:cNvPr id="746" name=""/>
          <p:cNvSpPr/>
          <p:nvPr/>
        </p:nvSpPr>
        <p:spPr>
          <a:xfrm rot="0" flipH="0" flipV="0">
            <a:off x="704850" y="2352675"/>
            <a:ext cx="10858500" cy="1047750"/>
          </a:xfrm>
          <a:prstGeom prst="rect">
            <a:avLst/>
          </a:prstGeom>
          <a:solidFill>
            <a:srgbClr val="F1F3F5"/>
          </a:solidFill>
          <a:ln/>
        </p:spPr>
        <p:txBody>
          <a:bodyPr/>
          <a:p/>
        </p:txBody>
      </p:sp>
      <p:sp>
        <p:nvSpPr>
          <p:cNvPr id="747" name=""/>
          <p:cNvSpPr/>
          <p:nvPr/>
        </p:nvSpPr>
        <p:spPr>
          <a:xfrm rot="0" flipH="0" flipV="0">
            <a:off x="666750" y="2352675"/>
            <a:ext cx="10896600" cy="1047750"/>
          </a:xfrm>
          <a:custGeom>
            <a:pathLst>
              <a:path w="1144" h="110">
                <a:moveTo>
                  <a:pt x="0" y="0"/>
                </a:moveTo>
                <a:lnTo>
                  <a:pt x="4" y="0"/>
                </a:lnTo>
                <a:lnTo>
                  <a:pt x="4" y="110"/>
                </a:lnTo>
                <a:lnTo>
                  <a:pt x="0" y="110"/>
                </a:lnTo>
                <a:close/>
              </a:path>
            </a:pathLst>
          </a:custGeom>
          <a:solidFill>
            <a:srgbClr val="C92A2A"/>
          </a:solidFill>
          <a:ln/>
        </p:spPr>
        <p:txBody>
          <a:bodyPr/>
          <a:p/>
        </p:txBody>
      </p:sp>
      <p:sp>
        <p:nvSpPr>
          <p:cNvPr id="748" name="" descr="{&quot;isTemplate&quot;:true,&quot;type&quot;:&quot;text&quot;}"/>
          <p:cNvSpPr txBox="1"/>
          <p:nvPr/>
        </p:nvSpPr>
        <p:spPr>
          <a:xfrm rot="0" flipH="0" flipV="0">
            <a:off x="876300" y="2771775"/>
            <a:ext cx="1619250" cy="219075"/>
          </a:xfrm>
          <a:prstGeom prst="rect"/>
        </p:spPr>
        <p:txBody>
          <a:bodyPr wrap="none" lIns="0" tIns="0" rIns="0" bIns="0"/>
          <a:p>
            <a:pPr>
              <a:lnSpc>
                <a:spcPct val="100000"/>
              </a:lnSpc>
            </a:pPr>
            <a:r>
              <a:rPr lang="zh-CN" sz="1425" b="1">
                <a:solidFill>
                  <a:srgbClr val="C92A2A"/>
                </a:solidFill>
                <a:latin typeface="Arial"/>
                <a:ea typeface="Arial"/>
              </a:rPr>
              <a:t>冷却系统可靠性</a:t>
            </a:r>
            <a:endParaRPr/>
          </a:p>
        </p:txBody>
      </p:sp>
      <p:sp>
        <p:nvSpPr>
          <p:cNvPr id="749" name="" descr="{&quot;isTemplate&quot;:true,&quot;type&quot;:&quot;text&quot;}"/>
          <p:cNvSpPr txBox="1"/>
          <p:nvPr/>
        </p:nvSpPr>
        <p:spPr>
          <a:xfrm rot="0" flipH="0" flipV="0">
            <a:off x="2647950" y="2724150"/>
            <a:ext cx="8705850" cy="304800"/>
          </a:xfrm>
          <a:prstGeom prst="rect"/>
        </p:spPr>
        <p:txBody>
          <a:bodyPr wrap="none" lIns="0" tIns="0" rIns="0" bIns="0"/>
          <a:p>
            <a:pPr>
              <a:lnSpc>
                <a:spcPct val="145000"/>
              </a:lnSpc>
            </a:pPr>
            <a:r>
              <a:rPr lang="zh-CN" sz="1350">
                <a:solidFill>
                  <a:srgbClr val="343A40"/>
                </a:solidFill>
                <a:latin typeface="Arial"/>
                <a:ea typeface="Arial"/>
              </a:rPr>
              <a:t>开车前确认冷却水（冷冻盐水）已投用、流量正常；冷却中断立即按预案降量或终止反应。</a:t>
            </a:r>
            <a:endParaRPr/>
          </a:p>
        </p:txBody>
      </p:sp>
      <p:sp>
        <p:nvSpPr>
          <p:cNvPr id="750" name=""/>
          <p:cNvSpPr/>
          <p:nvPr/>
        </p:nvSpPr>
        <p:spPr>
          <a:xfrm rot="0" flipH="0" flipV="0">
            <a:off x="704850" y="3514725"/>
            <a:ext cx="10858500" cy="1057275"/>
          </a:xfrm>
          <a:prstGeom prst="rect">
            <a:avLst/>
          </a:prstGeom>
          <a:solidFill>
            <a:srgbClr val="F1F3F5"/>
          </a:solidFill>
          <a:ln/>
        </p:spPr>
        <p:txBody>
          <a:bodyPr/>
          <a:p/>
        </p:txBody>
      </p:sp>
      <p:sp>
        <p:nvSpPr>
          <p:cNvPr id="751" name=""/>
          <p:cNvSpPr/>
          <p:nvPr/>
        </p:nvSpPr>
        <p:spPr>
          <a:xfrm rot="0" flipH="0" flipV="0">
            <a:off x="666750" y="3514725"/>
            <a:ext cx="10896600" cy="1057275"/>
          </a:xfrm>
          <a:custGeom>
            <a:pathLst>
              <a:path w="1144" h="111">
                <a:moveTo>
                  <a:pt x="0" y="0"/>
                </a:moveTo>
                <a:lnTo>
                  <a:pt x="4" y="0"/>
                </a:lnTo>
                <a:lnTo>
                  <a:pt x="4" y="111"/>
                </a:lnTo>
                <a:lnTo>
                  <a:pt x="0" y="111"/>
                </a:lnTo>
                <a:close/>
              </a:path>
            </a:pathLst>
          </a:custGeom>
          <a:solidFill>
            <a:srgbClr val="C92A2A"/>
          </a:solidFill>
          <a:ln/>
        </p:spPr>
        <p:txBody>
          <a:bodyPr/>
          <a:p/>
        </p:txBody>
      </p:sp>
      <p:sp>
        <p:nvSpPr>
          <p:cNvPr id="752" name="" descr="{&quot;isTemplate&quot;:true,&quot;type&quot;:&quot;text&quot;}"/>
          <p:cNvSpPr txBox="1"/>
          <p:nvPr/>
        </p:nvSpPr>
        <p:spPr>
          <a:xfrm rot="0" flipH="0" flipV="0">
            <a:off x="876300" y="3933825"/>
            <a:ext cx="1619250" cy="219075"/>
          </a:xfrm>
          <a:prstGeom prst="rect"/>
        </p:spPr>
        <p:txBody>
          <a:bodyPr wrap="none" lIns="0" tIns="0" rIns="0" bIns="0"/>
          <a:p>
            <a:pPr>
              <a:lnSpc>
                <a:spcPct val="100000"/>
              </a:lnSpc>
            </a:pPr>
            <a:r>
              <a:rPr lang="zh-CN" sz="1425" b="1">
                <a:solidFill>
                  <a:srgbClr val="C92A2A"/>
                </a:solidFill>
                <a:latin typeface="Arial"/>
                <a:ea typeface="Arial"/>
              </a:rPr>
              <a:t>温度压力联锁</a:t>
            </a:r>
            <a:endParaRPr/>
          </a:p>
        </p:txBody>
      </p:sp>
      <p:sp>
        <p:nvSpPr>
          <p:cNvPr id="753" name="" descr="{&quot;isTemplate&quot;:true,&quot;type&quot;:&quot;text&quot;}"/>
          <p:cNvSpPr txBox="1"/>
          <p:nvPr/>
        </p:nvSpPr>
        <p:spPr>
          <a:xfrm rot="0" flipH="0" flipV="0">
            <a:off x="2647950" y="3895725"/>
            <a:ext cx="8705850" cy="304800"/>
          </a:xfrm>
          <a:prstGeom prst="rect"/>
        </p:spPr>
        <p:txBody>
          <a:bodyPr wrap="none" lIns="0" tIns="0" rIns="0" bIns="0"/>
          <a:p>
            <a:pPr>
              <a:lnSpc>
                <a:spcPct val="145000"/>
              </a:lnSpc>
            </a:pPr>
            <a:r>
              <a:rPr lang="zh-CN" sz="1350">
                <a:solidFill>
                  <a:srgbClr val="343A40"/>
                </a:solidFill>
                <a:latin typeface="Arial"/>
                <a:ea typeface="Arial"/>
              </a:rPr>
              <a:t>超温超压联锁、紧急泄放、紧急终止（淬灭）系统必须投用并试验正常，严禁旁路。</a:t>
            </a:r>
            <a:endParaRPr/>
          </a:p>
        </p:txBody>
      </p:sp>
      <p:sp>
        <p:nvSpPr>
          <p:cNvPr id="754" name=""/>
          <p:cNvSpPr/>
          <p:nvPr/>
        </p:nvSpPr>
        <p:spPr>
          <a:xfrm rot="0" flipH="0" flipV="0">
            <a:off x="704850" y="4686300"/>
            <a:ext cx="10858500" cy="1047750"/>
          </a:xfrm>
          <a:prstGeom prst="rect">
            <a:avLst/>
          </a:prstGeom>
          <a:solidFill>
            <a:srgbClr val="F1F3F5"/>
          </a:solidFill>
          <a:ln/>
        </p:spPr>
        <p:txBody>
          <a:bodyPr/>
          <a:p/>
        </p:txBody>
      </p:sp>
      <p:sp>
        <p:nvSpPr>
          <p:cNvPr id="755" name=""/>
          <p:cNvSpPr/>
          <p:nvPr/>
        </p:nvSpPr>
        <p:spPr>
          <a:xfrm rot="0" flipH="0" flipV="0">
            <a:off x="666750" y="4686300"/>
            <a:ext cx="10896600" cy="1047750"/>
          </a:xfrm>
          <a:custGeom>
            <a:pathLst>
              <a:path w="1144" h="110">
                <a:moveTo>
                  <a:pt x="0" y="0"/>
                </a:moveTo>
                <a:lnTo>
                  <a:pt x="4" y="0"/>
                </a:lnTo>
                <a:lnTo>
                  <a:pt x="4" y="110"/>
                </a:lnTo>
                <a:lnTo>
                  <a:pt x="0" y="110"/>
                </a:lnTo>
                <a:close/>
              </a:path>
            </a:pathLst>
          </a:custGeom>
          <a:solidFill>
            <a:srgbClr val="C92A2A"/>
          </a:solidFill>
          <a:ln/>
        </p:spPr>
        <p:txBody>
          <a:bodyPr/>
          <a:p/>
        </p:txBody>
      </p:sp>
      <p:sp>
        <p:nvSpPr>
          <p:cNvPr id="756" name="" descr="{&quot;isTemplate&quot;:true,&quot;type&quot;:&quot;text&quot;}"/>
          <p:cNvSpPr txBox="1"/>
          <p:nvPr/>
        </p:nvSpPr>
        <p:spPr>
          <a:xfrm rot="0" flipH="0" flipV="0">
            <a:off x="876300" y="5105400"/>
            <a:ext cx="1619250" cy="219075"/>
          </a:xfrm>
          <a:prstGeom prst="rect"/>
        </p:spPr>
        <p:txBody>
          <a:bodyPr wrap="none" lIns="0" tIns="0" rIns="0" bIns="0"/>
          <a:p>
            <a:pPr>
              <a:lnSpc>
                <a:spcPct val="100000"/>
              </a:lnSpc>
            </a:pPr>
            <a:r>
              <a:rPr lang="zh-CN" sz="1425" b="1">
                <a:solidFill>
                  <a:srgbClr val="C92A2A"/>
                </a:solidFill>
                <a:latin typeface="Arial"/>
                <a:ea typeface="Arial"/>
              </a:rPr>
              <a:t>异常工况处置</a:t>
            </a:r>
            <a:endParaRPr/>
          </a:p>
        </p:txBody>
      </p:sp>
      <p:sp>
        <p:nvSpPr>
          <p:cNvPr id="757" name="" descr="{&quot;isTemplate&quot;:true,&quot;type&quot;:&quot;text&quot;}"/>
          <p:cNvSpPr txBox="1"/>
          <p:nvPr/>
        </p:nvSpPr>
        <p:spPr>
          <a:xfrm rot="0" flipH="0" flipV="0">
            <a:off x="2647950" y="5057775"/>
            <a:ext cx="8705850" cy="304800"/>
          </a:xfrm>
          <a:prstGeom prst="rect"/>
        </p:spPr>
        <p:txBody>
          <a:bodyPr wrap="none" lIns="0" tIns="0" rIns="0" bIns="0"/>
          <a:p>
            <a:pPr>
              <a:lnSpc>
                <a:spcPct val="145000"/>
              </a:lnSpc>
            </a:pPr>
            <a:r>
              <a:rPr lang="zh-CN" sz="1350">
                <a:solidFill>
                  <a:srgbClr val="343A40"/>
                </a:solidFill>
                <a:latin typeface="Arial"/>
                <a:ea typeface="Arial"/>
              </a:rPr>
              <a:t>出现温度异常上升、颜色变化、异味、压力波动，立即停止投料、加强冷却、报告班长，严禁</a:t>
            </a:r>
            <a:r>
              <a:rPr lang="en-US" sz="1350">
                <a:solidFill>
                  <a:srgbClr val="343A40"/>
                </a:solidFill>
                <a:latin typeface="Arial"/>
                <a:ea typeface="Arial"/>
              </a:rPr>
              <a:t>"</a:t>
            </a:r>
            <a:r>
              <a:rPr lang="zh-CN" sz="1350">
                <a:solidFill>
                  <a:srgbClr val="343A40"/>
                </a:solidFill>
                <a:latin typeface="Arial"/>
                <a:ea typeface="Arial"/>
              </a:rPr>
              <a:t>再等等看</a:t>
            </a:r>
            <a:r>
              <a:rPr lang="en-US" sz="1350">
                <a:solidFill>
                  <a:srgbClr val="343A40"/>
                </a:solidFill>
                <a:latin typeface="Arial"/>
                <a:ea typeface="Arial"/>
              </a:rPr>
              <a:t>"</a:t>
            </a:r>
            <a:r>
              <a:rPr lang="zh-CN" sz="1350">
                <a:solidFill>
                  <a:srgbClr val="343A40"/>
                </a:solidFill>
                <a:latin typeface="Arial"/>
                <a:ea typeface="Arial"/>
              </a:rPr>
              <a:t>。</a:t>
            </a:r>
            <a:endParaRPr/>
          </a:p>
        </p:txBody>
      </p:sp>
      <p:sp>
        <p:nvSpPr>
          <p:cNvPr id="758" name=""/>
          <p:cNvSpPr/>
          <p:nvPr/>
        </p:nvSpPr>
        <p:spPr>
          <a:xfrm rot="0" flipH="0" flipV="0">
            <a:off x="704850" y="6124575"/>
            <a:ext cx="10858500" cy="409575"/>
          </a:xfrm>
          <a:prstGeom prst="rect">
            <a:avLst/>
          </a:prstGeom>
          <a:solidFill>
            <a:srgbClr val="F1F3F5"/>
          </a:solidFill>
          <a:ln/>
        </p:spPr>
        <p:txBody>
          <a:bodyPr/>
          <a:p/>
        </p:txBody>
      </p:sp>
      <p:sp>
        <p:nvSpPr>
          <p:cNvPr id="759" name=""/>
          <p:cNvSpPr/>
          <p:nvPr/>
        </p:nvSpPr>
        <p:spPr>
          <a:xfrm rot="0" flipH="0" flipV="0">
            <a:off x="666750" y="6124575"/>
            <a:ext cx="10896600" cy="409575"/>
          </a:xfrm>
          <a:custGeom>
            <a:pathLst>
              <a:path w="1144" h="43">
                <a:moveTo>
                  <a:pt x="0" y="0"/>
                </a:moveTo>
                <a:lnTo>
                  <a:pt x="4" y="0"/>
                </a:lnTo>
                <a:lnTo>
                  <a:pt x="4" y="43"/>
                </a:lnTo>
                <a:lnTo>
                  <a:pt x="0" y="43"/>
                </a:lnTo>
                <a:close/>
              </a:path>
            </a:pathLst>
          </a:custGeom>
          <a:solidFill>
            <a:srgbClr val="E8590C"/>
          </a:solidFill>
          <a:ln/>
        </p:spPr>
        <p:txBody>
          <a:bodyPr/>
          <a:p/>
        </p:txBody>
      </p:sp>
      <p:sp>
        <p:nvSpPr>
          <p:cNvPr id="760" name="" descr="{&quot;isTemplate&quot;:true,&quot;type&quot;:&quot;text&quot;}"/>
          <p:cNvSpPr txBox="1"/>
          <p:nvPr/>
        </p:nvSpPr>
        <p:spPr>
          <a:xfrm rot="0" flipH="0" flipV="0">
            <a:off x="876300" y="6219825"/>
            <a:ext cx="10477500" cy="219075"/>
          </a:xfrm>
          <a:prstGeom prst="rect"/>
        </p:spPr>
        <p:txBody>
          <a:bodyPr wrap="none" lIns="0" tIns="0" rIns="0" bIns="0"/>
          <a:p>
            <a:pPr>
              <a:lnSpc>
                <a:spcPct val="100000"/>
              </a:lnSpc>
            </a:pPr>
            <a:r>
              <a:rPr lang="zh-CN" sz="1425" b="1">
                <a:solidFill>
                  <a:srgbClr val="E8590C"/>
                </a:solidFill>
                <a:latin typeface="Arial"/>
                <a:ea typeface="Arial"/>
              </a:rPr>
              <a:t>案例关联：</a:t>
            </a:r>
            <a:r>
              <a:rPr lang="en-US" sz="1425">
                <a:solidFill>
                  <a:srgbClr val="343A40"/>
                </a:solidFill>
                <a:latin typeface="Arial"/>
                <a:ea typeface="Arial"/>
              </a:rPr>
              <a:t>2021</a:t>
            </a:r>
            <a:r>
              <a:rPr lang="zh-CN" sz="1425">
                <a:solidFill>
                  <a:srgbClr val="343A40"/>
                </a:solidFill>
                <a:latin typeface="Arial"/>
                <a:ea typeface="Arial"/>
              </a:rPr>
              <a:t>中高化工</a:t>
            </a:r>
            <a:r>
              <a:rPr lang="en-US" sz="1425">
                <a:solidFill>
                  <a:srgbClr val="343A40"/>
                </a:solidFill>
                <a:latin typeface="Arial"/>
                <a:ea typeface="Arial"/>
              </a:rPr>
              <a:t>"10·22"</a:t>
            </a:r>
            <a:r>
              <a:rPr lang="zh-CN" sz="1425">
                <a:solidFill>
                  <a:srgbClr val="343A40"/>
                </a:solidFill>
                <a:latin typeface="Arial"/>
                <a:ea typeface="Arial"/>
              </a:rPr>
              <a:t>（</a:t>
            </a:r>
            <a:r>
              <a:rPr lang="en-US" sz="1425">
                <a:solidFill>
                  <a:srgbClr val="343A40"/>
                </a:solidFill>
                <a:latin typeface="Arial"/>
                <a:ea typeface="Arial"/>
              </a:rPr>
              <a:t>4</a:t>
            </a:r>
            <a:r>
              <a:rPr lang="zh-CN" sz="1425">
                <a:solidFill>
                  <a:srgbClr val="343A40"/>
                </a:solidFill>
                <a:latin typeface="Arial"/>
                <a:ea typeface="Arial"/>
              </a:rPr>
              <a:t>死）——泵腔物料断流后遇高温分解爆炸；异常工况处置不当，反应热会替你做决定。</a:t>
            </a:r>
            <a:endParaRPr/>
          </a:p>
        </p:txBody>
      </p:sp>
      <p:sp>
        <p:nvSpPr>
          <p:cNvPr id="761"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37 / 55</a:t>
            </a:r>
            <a:endParaRPr/>
          </a:p>
        </p:txBody>
      </p:sp>
    </p:spTree>
  </p:cSld>
</p:sld>
</file>

<file path=ppt/slides/slide38.xml><?xml version="1.0" encoding="utf-8"?>
<p:sld xmlns:p="http://schemas.openxmlformats.org/presentationml/2006/main" xmlns:a="http://schemas.openxmlformats.org/drawingml/2006/main">
  <p:cSld>
    <p:spTree>
      <p:nvGrpSpPr>
        <p:cNvPr id="762" name="" descr="&lt;Slide style={{ width: 1280, height: 720, background: '#FFFFFF', padding: 0, fontFamily: 'Arial, &quot;Microsoft YaHei&quot;, &quot;PingFang SC&quot;, sans-serif', position: 'relative' }}&gt;&#10;    &lt;Text style={{ position: 'absolute', top: 16, right: 70, fontSize: 14, color: '#868E96' }}&gt;04 · 高风险作业&lt;/Text&gt;&#10;    &lt;Box style={{ position: 'absolute', top: 44, left: 70, right: 70 }}&gt;&#10;        &lt;Text style={{ fontSize: 32, fontWeight: 'bold', color: '#0B7285' }}&gt;秋季干燥与静电：10月最容易被忽略的引火源&lt;/Text&gt;&#10;        &lt;Box style={{ width: '100%', height: 1, background: '#DEE2E6', marginTop: 10 }} /&gt;&#10;    &lt;/Box&gt;&#10;    &lt;Box style={{ position: 'absolute', top: 126, left: 70, right: 70, bottom: 130, flexDirection: 'column', gap: 12 }}&gt;&#10;        {[&#10;            ['易产生静电的场景', '物料高速输送、喷溅装车、过滤、搅拌、皮带传动、穿脱化纤衣物、塑料桶倒料。'],&#10;            ['必须做好的措施', '接地跨接完好并定期测试；装车先接地后开阀、先停泵后拆管；限流装车（初始流速控制）；使用防静电工作服、防静电鞋。'],&#10;            ['干燥季节加强项', '增湿或喷淋降尘；人体静电释放柱（进场先触摸放电）；禁用塑料容器盛装易燃溶剂；气动输送系统接地检查。'],&#10;            ['节后必查', '节前拆除的接地线是否全部恢复？测试记录是否更新？——接地是&quot;看不见的保护&quot;，最容易漏。'],&#10;        ].map((it) =&gt; (&#10;            &lt;Box key={it[0]} style={{ flex: 1, background: '#F1F3F5', borderLeft: '4px solid #0B7285', padding: '8px 18px', flexDirection: 'row', alignItems: 'center', gap: 16 }}&gt;&#10;                &lt;Text style={{ fontSize: 19, fontWeight: 'bold', color: '#0B7285', width: 180 }}&gt;{it[0]}&lt;/Text&gt;&#10;                &lt;Text style={{ fontSize: 18, color: '#343A40', lineHeight: 1.5, flex: 1 }}&gt;{it[1]}&lt;/Text&gt;&#10;            &lt;/Box&gt;&#10;        ))}&#10;    &lt;/Box&gt;&#10;    &lt;Box style={{ position: 'absolute', left: 70, right: 70, bottom: 34, background: '#F1F3F5', borderLeft: '4px solid #C92A2A', padding: '12px 20px' }}&gt;&#10;        &lt;Text style={{ fontSize: 20, color: '#343A40' }}&gt;&lt;span style={{ fontWeight: 'bold', color: '#C92A2A' }}&gt;典型教训：&lt;/span&gt;2011年常山绝缘材料&quot;10·16&quot;（3死）——反应釜温度失控爆沸，甲醇蒸气遇&lt;span style={{ fontWeight: 'bold' }}&gt;非防爆电器火花&lt;/span&gt;爆燃。防爆与防静电，一个都不能省。&lt;/Text&gt;&#10;    &lt;/Box&gt;&#10;    &lt;Text style={{ position: 'absolute', right: 70, bottom: 24, fontSize: 14, color: '#868E96' }}&gt;38 / 55&lt;/Text&gt;&#10;&lt;/Slide&gt;&#10;"/>
        <p:cNvGrpSpPr/>
        <p:nvPr/>
      </p:nvGrpSpPr>
      <p:grpSpPr>
        <a:xfrm>
          <a:off x="0" y="0"/>
          <a:ext cx="0" cy="0"/>
          <a:chOff x="0" y="0"/>
          <a:chExt cx="0" cy="0"/>
        </a:xfrm>
      </p:grpSpPr>
      <p:sp>
        <p:nvSpPr>
          <p:cNvPr id="763" name=""/>
          <p:cNvSpPr/>
          <p:nvPr/>
        </p:nvSpPr>
        <p:spPr>
          <a:xfrm rot="0" flipH="0" flipV="0">
            <a:off x="0" y="0"/>
            <a:ext cx="12192000" cy="6858000"/>
          </a:xfrm>
          <a:prstGeom prst="rect">
            <a:avLst/>
          </a:prstGeom>
          <a:solidFill>
            <a:srgbClr val="FFFFFF"/>
          </a:solidFill>
          <a:ln/>
        </p:spPr>
        <p:txBody>
          <a:bodyPr/>
          <a:p/>
        </p:txBody>
      </p:sp>
      <p:sp>
        <p:nvSpPr>
          <p:cNvPr id="764" name="" descr="{&quot;isTemplate&quot;:true,&quot;type&quot;:&quot;text&quot;}"/>
          <p:cNvSpPr txBox="1"/>
          <p:nvPr/>
        </p:nvSpPr>
        <p:spPr>
          <a:xfrm rot="0" flipH="0" flipV="0">
            <a:off x="10582275" y="152400"/>
            <a:ext cx="942975" cy="161925"/>
          </a:xfrm>
          <a:prstGeom prst="rect"/>
        </p:spPr>
        <p:txBody>
          <a:bodyPr wrap="none" lIns="0" tIns="0" rIns="0" bIns="0"/>
          <a:p>
            <a:pPr>
              <a:lnSpc>
                <a:spcPct val="100000"/>
              </a:lnSpc>
            </a:pPr>
            <a:r>
              <a:rPr lang="en-US" sz="1050">
                <a:solidFill>
                  <a:srgbClr val="868E96"/>
                </a:solidFill>
                <a:latin typeface="Arial"/>
                <a:ea typeface="Arial"/>
              </a:rPr>
              <a:t xml:space="preserve">04 · </a:t>
            </a:r>
            <a:r>
              <a:rPr lang="zh-CN" sz="1050">
                <a:solidFill>
                  <a:srgbClr val="868E96"/>
                </a:solidFill>
                <a:latin typeface="Arial"/>
                <a:ea typeface="Arial"/>
              </a:rPr>
              <a:t>高风险作业</a:t>
            </a:r>
            <a:endParaRPr/>
          </a:p>
        </p:txBody>
      </p:sp>
      <p:sp>
        <p:nvSpPr>
          <p:cNvPr id="765"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秋季干燥与静电：</a:t>
            </a:r>
            <a:r>
              <a:rPr lang="en-US" sz="2400" b="1">
                <a:solidFill>
                  <a:srgbClr val="0B7285"/>
                </a:solidFill>
                <a:latin typeface="Arial"/>
                <a:ea typeface="Arial"/>
              </a:rPr>
              <a:t>10</a:t>
            </a:r>
            <a:r>
              <a:rPr lang="zh-CN" sz="2400" b="1">
                <a:solidFill>
                  <a:srgbClr val="0B7285"/>
                </a:solidFill>
                <a:latin typeface="Arial"/>
                <a:ea typeface="Arial"/>
              </a:rPr>
              <a:t>月最容易被忽略的引火源</a:t>
            </a:r>
            <a:endParaRPr/>
          </a:p>
        </p:txBody>
      </p:sp>
      <p:sp>
        <p:nvSpPr>
          <p:cNvPr id="766" name=""/>
          <p:cNvSpPr/>
          <p:nvPr/>
        </p:nvSpPr>
        <p:spPr>
          <a:xfrm rot="0" flipH="0" flipV="0">
            <a:off x="666750" y="885825"/>
            <a:ext cx="10858500" cy="9525"/>
          </a:xfrm>
          <a:prstGeom prst="rect">
            <a:avLst/>
          </a:prstGeom>
          <a:solidFill>
            <a:srgbClr val="DEE2E6"/>
          </a:solidFill>
          <a:ln/>
        </p:spPr>
        <p:txBody>
          <a:bodyPr/>
          <a:p/>
        </p:txBody>
      </p:sp>
      <p:sp>
        <p:nvSpPr>
          <p:cNvPr id="767" name=""/>
          <p:cNvSpPr/>
          <p:nvPr/>
        </p:nvSpPr>
        <p:spPr>
          <a:xfrm rot="0" flipH="0" flipV="0">
            <a:off x="704850" y="1200150"/>
            <a:ext cx="10858500" cy="942975"/>
          </a:xfrm>
          <a:prstGeom prst="rect">
            <a:avLst/>
          </a:prstGeom>
          <a:solidFill>
            <a:srgbClr val="F1F3F5"/>
          </a:solidFill>
          <a:ln/>
        </p:spPr>
        <p:txBody>
          <a:bodyPr/>
          <a:p/>
        </p:txBody>
      </p:sp>
      <p:sp>
        <p:nvSpPr>
          <p:cNvPr id="768" name=""/>
          <p:cNvSpPr/>
          <p:nvPr/>
        </p:nvSpPr>
        <p:spPr>
          <a:xfrm rot="0" flipH="0" flipV="0">
            <a:off x="666750" y="1200150"/>
            <a:ext cx="10896600" cy="942975"/>
          </a:xfrm>
          <a:custGeom>
            <a:pathLst>
              <a:path w="1144" h="99">
                <a:moveTo>
                  <a:pt x="0" y="0"/>
                </a:moveTo>
                <a:lnTo>
                  <a:pt x="4" y="0"/>
                </a:lnTo>
                <a:lnTo>
                  <a:pt x="4" y="99"/>
                </a:lnTo>
                <a:lnTo>
                  <a:pt x="0" y="99"/>
                </a:lnTo>
                <a:close/>
              </a:path>
            </a:pathLst>
          </a:custGeom>
          <a:solidFill>
            <a:srgbClr val="0B7285"/>
          </a:solidFill>
          <a:ln/>
        </p:spPr>
        <p:txBody>
          <a:bodyPr/>
          <a:p/>
        </p:txBody>
      </p:sp>
      <p:sp>
        <p:nvSpPr>
          <p:cNvPr id="769" name="" descr="{&quot;isTemplate&quot;:true,&quot;type&quot;:&quot;text&quot;}"/>
          <p:cNvSpPr txBox="1"/>
          <p:nvPr/>
        </p:nvSpPr>
        <p:spPr>
          <a:xfrm rot="0" flipH="0" flipV="0">
            <a:off x="876300" y="1562100"/>
            <a:ext cx="1714500" cy="219075"/>
          </a:xfrm>
          <a:prstGeom prst="rect"/>
        </p:spPr>
        <p:txBody>
          <a:bodyPr wrap="none" lIns="0" tIns="0" rIns="0" bIns="0"/>
          <a:p>
            <a:pPr>
              <a:lnSpc>
                <a:spcPct val="100000"/>
              </a:lnSpc>
            </a:pPr>
            <a:r>
              <a:rPr lang="zh-CN" sz="1425" b="1">
                <a:solidFill>
                  <a:srgbClr val="0B7285"/>
                </a:solidFill>
                <a:latin typeface="Arial"/>
                <a:ea typeface="Arial"/>
              </a:rPr>
              <a:t>易产生静电的场景</a:t>
            </a:r>
            <a:endParaRPr/>
          </a:p>
        </p:txBody>
      </p:sp>
      <p:sp>
        <p:nvSpPr>
          <p:cNvPr id="770" name="" descr="{&quot;isTemplate&quot;:true,&quot;type&quot;:&quot;text&quot;}"/>
          <p:cNvSpPr txBox="1"/>
          <p:nvPr/>
        </p:nvSpPr>
        <p:spPr>
          <a:xfrm rot="0" flipH="0" flipV="0">
            <a:off x="2743200" y="1514475"/>
            <a:ext cx="8610600" cy="314325"/>
          </a:xfrm>
          <a:prstGeom prst="rect"/>
        </p:spPr>
        <p:txBody>
          <a:bodyPr wrap="none" lIns="0" tIns="0" rIns="0" bIns="0"/>
          <a:p>
            <a:pPr>
              <a:lnSpc>
                <a:spcPct val="150000"/>
              </a:lnSpc>
            </a:pPr>
            <a:r>
              <a:rPr lang="zh-CN" sz="1350">
                <a:solidFill>
                  <a:srgbClr val="343A40"/>
                </a:solidFill>
                <a:latin typeface="Arial"/>
                <a:ea typeface="Arial"/>
              </a:rPr>
              <a:t>物料高速输送、喷溅装车、过滤、搅拌、皮带传动、穿脱化纤衣物、塑料桶倒料。</a:t>
            </a:r>
            <a:endParaRPr/>
          </a:p>
        </p:txBody>
      </p:sp>
      <p:sp>
        <p:nvSpPr>
          <p:cNvPr id="771" name=""/>
          <p:cNvSpPr/>
          <p:nvPr/>
        </p:nvSpPr>
        <p:spPr>
          <a:xfrm rot="0" flipH="0" flipV="0">
            <a:off x="704850" y="2257425"/>
            <a:ext cx="10858500" cy="1247775"/>
          </a:xfrm>
          <a:prstGeom prst="rect">
            <a:avLst/>
          </a:prstGeom>
          <a:solidFill>
            <a:srgbClr val="F1F3F5"/>
          </a:solidFill>
          <a:ln/>
        </p:spPr>
        <p:txBody>
          <a:bodyPr/>
          <a:p/>
        </p:txBody>
      </p:sp>
      <p:sp>
        <p:nvSpPr>
          <p:cNvPr id="772" name=""/>
          <p:cNvSpPr/>
          <p:nvPr/>
        </p:nvSpPr>
        <p:spPr>
          <a:xfrm rot="0" flipH="0" flipV="0">
            <a:off x="666750" y="2257425"/>
            <a:ext cx="10896600" cy="1247775"/>
          </a:xfrm>
          <a:custGeom>
            <a:pathLst>
              <a:path w="1144" h="131">
                <a:moveTo>
                  <a:pt x="0" y="0"/>
                </a:moveTo>
                <a:lnTo>
                  <a:pt x="4" y="0"/>
                </a:lnTo>
                <a:lnTo>
                  <a:pt x="4" y="131"/>
                </a:lnTo>
                <a:lnTo>
                  <a:pt x="0" y="131"/>
                </a:lnTo>
                <a:close/>
              </a:path>
            </a:pathLst>
          </a:custGeom>
          <a:solidFill>
            <a:srgbClr val="0B7285"/>
          </a:solidFill>
          <a:ln/>
        </p:spPr>
        <p:txBody>
          <a:bodyPr/>
          <a:p/>
        </p:txBody>
      </p:sp>
      <p:sp>
        <p:nvSpPr>
          <p:cNvPr id="773" name="" descr="{&quot;isTemplate&quot;:true,&quot;type&quot;:&quot;text&quot;}"/>
          <p:cNvSpPr txBox="1"/>
          <p:nvPr/>
        </p:nvSpPr>
        <p:spPr>
          <a:xfrm rot="0" flipH="0" flipV="0">
            <a:off x="876300" y="2771775"/>
            <a:ext cx="1714500" cy="219075"/>
          </a:xfrm>
          <a:prstGeom prst="rect"/>
        </p:spPr>
        <p:txBody>
          <a:bodyPr wrap="none" lIns="0" tIns="0" rIns="0" bIns="0"/>
          <a:p>
            <a:pPr>
              <a:lnSpc>
                <a:spcPct val="100000"/>
              </a:lnSpc>
            </a:pPr>
            <a:r>
              <a:rPr lang="zh-CN" sz="1425" b="1">
                <a:solidFill>
                  <a:srgbClr val="0B7285"/>
                </a:solidFill>
                <a:latin typeface="Arial"/>
                <a:ea typeface="Arial"/>
              </a:rPr>
              <a:t>必须做好的措施</a:t>
            </a:r>
            <a:endParaRPr/>
          </a:p>
        </p:txBody>
      </p:sp>
      <p:sp>
        <p:nvSpPr>
          <p:cNvPr id="774" name="" descr="{&quot;isTemplate&quot;:true,&quot;type&quot;:&quot;text&quot;}"/>
          <p:cNvSpPr txBox="1"/>
          <p:nvPr/>
        </p:nvSpPr>
        <p:spPr>
          <a:xfrm rot="0" flipH="0" flipV="0">
            <a:off x="2743200" y="2571750"/>
            <a:ext cx="8610600" cy="619125"/>
          </a:xfrm>
          <a:prstGeom prst="rect"/>
        </p:spPr>
        <p:txBody>
          <a:bodyPr wrap="square" lIns="0" tIns="0" rIns="0" bIns="0">
            <a:normAutofit/>
          </a:bodyPr>
          <a:p>
            <a:pPr>
              <a:lnSpc>
                <a:spcPct val="150000"/>
              </a:lnSpc>
            </a:pPr>
            <a:r>
              <a:rPr lang="zh-CN" sz="1350">
                <a:solidFill>
                  <a:srgbClr val="343A40"/>
                </a:solidFill>
                <a:latin typeface="Arial"/>
                <a:ea typeface="Arial"/>
              </a:rPr>
              <a:t>接地跨接完好并定期测试；装车先接地后开阀、先停泵后拆管；限流装车（初始流速控制）；使用防静电工作服、防静电鞋。</a:t>
            </a:r>
            <a:endParaRPr/>
          </a:p>
        </p:txBody>
      </p:sp>
      <p:sp>
        <p:nvSpPr>
          <p:cNvPr id="775" name=""/>
          <p:cNvSpPr/>
          <p:nvPr/>
        </p:nvSpPr>
        <p:spPr>
          <a:xfrm rot="0" flipH="0" flipV="0">
            <a:off x="704850" y="3619500"/>
            <a:ext cx="10858500" cy="942975"/>
          </a:xfrm>
          <a:prstGeom prst="rect">
            <a:avLst/>
          </a:prstGeom>
          <a:solidFill>
            <a:srgbClr val="F1F3F5"/>
          </a:solidFill>
          <a:ln/>
        </p:spPr>
        <p:txBody>
          <a:bodyPr/>
          <a:p/>
        </p:txBody>
      </p:sp>
      <p:sp>
        <p:nvSpPr>
          <p:cNvPr id="776" name=""/>
          <p:cNvSpPr/>
          <p:nvPr/>
        </p:nvSpPr>
        <p:spPr>
          <a:xfrm rot="0" flipH="0" flipV="0">
            <a:off x="666750" y="3619500"/>
            <a:ext cx="10896600" cy="942975"/>
          </a:xfrm>
          <a:custGeom>
            <a:pathLst>
              <a:path w="1144" h="99">
                <a:moveTo>
                  <a:pt x="0" y="0"/>
                </a:moveTo>
                <a:lnTo>
                  <a:pt x="4" y="0"/>
                </a:lnTo>
                <a:lnTo>
                  <a:pt x="4" y="99"/>
                </a:lnTo>
                <a:lnTo>
                  <a:pt x="0" y="99"/>
                </a:lnTo>
                <a:close/>
              </a:path>
            </a:pathLst>
          </a:custGeom>
          <a:solidFill>
            <a:srgbClr val="0B7285"/>
          </a:solidFill>
          <a:ln/>
        </p:spPr>
        <p:txBody>
          <a:bodyPr/>
          <a:p/>
        </p:txBody>
      </p:sp>
      <p:sp>
        <p:nvSpPr>
          <p:cNvPr id="777" name="" descr="{&quot;isTemplate&quot;:true,&quot;type&quot;:&quot;text&quot;}"/>
          <p:cNvSpPr txBox="1"/>
          <p:nvPr/>
        </p:nvSpPr>
        <p:spPr>
          <a:xfrm rot="0" flipH="0" flipV="0">
            <a:off x="876300" y="3981450"/>
            <a:ext cx="1714500" cy="219075"/>
          </a:xfrm>
          <a:prstGeom prst="rect"/>
        </p:spPr>
        <p:txBody>
          <a:bodyPr wrap="none" lIns="0" tIns="0" rIns="0" bIns="0"/>
          <a:p>
            <a:pPr>
              <a:lnSpc>
                <a:spcPct val="100000"/>
              </a:lnSpc>
            </a:pPr>
            <a:r>
              <a:rPr lang="zh-CN" sz="1425" b="1">
                <a:solidFill>
                  <a:srgbClr val="0B7285"/>
                </a:solidFill>
                <a:latin typeface="Arial"/>
                <a:ea typeface="Arial"/>
              </a:rPr>
              <a:t>干燥季节加强项</a:t>
            </a:r>
            <a:endParaRPr/>
          </a:p>
        </p:txBody>
      </p:sp>
      <p:sp>
        <p:nvSpPr>
          <p:cNvPr id="778" name="" descr="{&quot;isTemplate&quot;:true,&quot;type&quot;:&quot;text&quot;}"/>
          <p:cNvSpPr txBox="1"/>
          <p:nvPr/>
        </p:nvSpPr>
        <p:spPr>
          <a:xfrm rot="0" flipH="0" flipV="0">
            <a:off x="2743200" y="3933825"/>
            <a:ext cx="8610600" cy="314325"/>
          </a:xfrm>
          <a:prstGeom prst="rect"/>
        </p:spPr>
        <p:txBody>
          <a:bodyPr wrap="none" lIns="0" tIns="0" rIns="0" bIns="0"/>
          <a:p>
            <a:pPr>
              <a:lnSpc>
                <a:spcPct val="150000"/>
              </a:lnSpc>
            </a:pPr>
            <a:r>
              <a:rPr lang="zh-CN" sz="1350">
                <a:solidFill>
                  <a:srgbClr val="343A40"/>
                </a:solidFill>
                <a:latin typeface="Arial"/>
                <a:ea typeface="Arial"/>
              </a:rPr>
              <a:t>增湿或喷淋降尘；人体静电释放柱（进场先触摸放电）；禁用塑料容器盛装易燃溶剂；气动输送系统接地检查。</a:t>
            </a:r>
            <a:endParaRPr/>
          </a:p>
        </p:txBody>
      </p:sp>
      <p:sp>
        <p:nvSpPr>
          <p:cNvPr id="779" name=""/>
          <p:cNvSpPr/>
          <p:nvPr/>
        </p:nvSpPr>
        <p:spPr>
          <a:xfrm rot="0" flipH="0" flipV="0">
            <a:off x="704850" y="4676775"/>
            <a:ext cx="10858500" cy="942975"/>
          </a:xfrm>
          <a:prstGeom prst="rect">
            <a:avLst/>
          </a:prstGeom>
          <a:solidFill>
            <a:srgbClr val="F1F3F5"/>
          </a:solidFill>
          <a:ln/>
        </p:spPr>
        <p:txBody>
          <a:bodyPr/>
          <a:p/>
        </p:txBody>
      </p:sp>
      <p:sp>
        <p:nvSpPr>
          <p:cNvPr id="780" name=""/>
          <p:cNvSpPr/>
          <p:nvPr/>
        </p:nvSpPr>
        <p:spPr>
          <a:xfrm rot="0" flipH="0" flipV="0">
            <a:off x="666750" y="4676775"/>
            <a:ext cx="10896600" cy="942975"/>
          </a:xfrm>
          <a:custGeom>
            <a:pathLst>
              <a:path w="1144" h="99">
                <a:moveTo>
                  <a:pt x="0" y="0"/>
                </a:moveTo>
                <a:lnTo>
                  <a:pt x="4" y="0"/>
                </a:lnTo>
                <a:lnTo>
                  <a:pt x="4" y="99"/>
                </a:lnTo>
                <a:lnTo>
                  <a:pt x="0" y="99"/>
                </a:lnTo>
                <a:close/>
              </a:path>
            </a:pathLst>
          </a:custGeom>
          <a:solidFill>
            <a:srgbClr val="0B7285"/>
          </a:solidFill>
          <a:ln/>
        </p:spPr>
        <p:txBody>
          <a:bodyPr/>
          <a:p/>
        </p:txBody>
      </p:sp>
      <p:sp>
        <p:nvSpPr>
          <p:cNvPr id="781" name="" descr="{&quot;isTemplate&quot;:true,&quot;type&quot;:&quot;text&quot;}"/>
          <p:cNvSpPr txBox="1"/>
          <p:nvPr/>
        </p:nvSpPr>
        <p:spPr>
          <a:xfrm rot="0" flipH="0" flipV="0">
            <a:off x="876300" y="5038725"/>
            <a:ext cx="1714500" cy="219075"/>
          </a:xfrm>
          <a:prstGeom prst="rect"/>
        </p:spPr>
        <p:txBody>
          <a:bodyPr wrap="none" lIns="0" tIns="0" rIns="0" bIns="0"/>
          <a:p>
            <a:pPr>
              <a:lnSpc>
                <a:spcPct val="100000"/>
              </a:lnSpc>
            </a:pPr>
            <a:r>
              <a:rPr lang="zh-CN" sz="1425" b="1">
                <a:solidFill>
                  <a:srgbClr val="0B7285"/>
                </a:solidFill>
                <a:latin typeface="Arial"/>
                <a:ea typeface="Arial"/>
              </a:rPr>
              <a:t>节后必查</a:t>
            </a:r>
            <a:endParaRPr/>
          </a:p>
        </p:txBody>
      </p:sp>
      <p:sp>
        <p:nvSpPr>
          <p:cNvPr id="782" name="" descr="{&quot;isTemplate&quot;:true,&quot;type&quot;:&quot;text&quot;}"/>
          <p:cNvSpPr txBox="1"/>
          <p:nvPr/>
        </p:nvSpPr>
        <p:spPr>
          <a:xfrm rot="0" flipH="0" flipV="0">
            <a:off x="2743200" y="4991100"/>
            <a:ext cx="8610600" cy="314325"/>
          </a:xfrm>
          <a:prstGeom prst="rect"/>
        </p:spPr>
        <p:txBody>
          <a:bodyPr wrap="none" lIns="0" tIns="0" rIns="0" bIns="0"/>
          <a:p>
            <a:pPr>
              <a:lnSpc>
                <a:spcPct val="150000"/>
              </a:lnSpc>
            </a:pPr>
            <a:r>
              <a:rPr lang="zh-CN" sz="1350">
                <a:solidFill>
                  <a:srgbClr val="343A40"/>
                </a:solidFill>
                <a:latin typeface="Arial"/>
                <a:ea typeface="Arial"/>
              </a:rPr>
              <a:t>节前拆除的接地线是否全部恢复？测试记录是否更新？——接地是</a:t>
            </a:r>
            <a:r>
              <a:rPr lang="en-US" sz="1350">
                <a:solidFill>
                  <a:srgbClr val="343A40"/>
                </a:solidFill>
                <a:latin typeface="Arial"/>
                <a:ea typeface="Arial"/>
              </a:rPr>
              <a:t>"</a:t>
            </a:r>
            <a:r>
              <a:rPr lang="zh-CN" sz="1350">
                <a:solidFill>
                  <a:srgbClr val="343A40"/>
                </a:solidFill>
                <a:latin typeface="Arial"/>
                <a:ea typeface="Arial"/>
              </a:rPr>
              <a:t>看不见的保护</a:t>
            </a:r>
            <a:r>
              <a:rPr lang="en-US" sz="1350">
                <a:solidFill>
                  <a:srgbClr val="343A40"/>
                </a:solidFill>
                <a:latin typeface="Arial"/>
                <a:ea typeface="Arial"/>
              </a:rPr>
              <a:t>"</a:t>
            </a:r>
            <a:r>
              <a:rPr lang="zh-CN" sz="1350">
                <a:solidFill>
                  <a:srgbClr val="343A40"/>
                </a:solidFill>
                <a:latin typeface="Arial"/>
                <a:ea typeface="Arial"/>
              </a:rPr>
              <a:t>，最容易漏。</a:t>
            </a:r>
            <a:endParaRPr/>
          </a:p>
        </p:txBody>
      </p:sp>
      <p:sp>
        <p:nvSpPr>
          <p:cNvPr id="783" name=""/>
          <p:cNvSpPr/>
          <p:nvPr/>
        </p:nvSpPr>
        <p:spPr>
          <a:xfrm rot="0" flipH="0" flipV="0">
            <a:off x="704850" y="5848350"/>
            <a:ext cx="10858500" cy="685800"/>
          </a:xfrm>
          <a:prstGeom prst="rect">
            <a:avLst/>
          </a:prstGeom>
          <a:solidFill>
            <a:srgbClr val="F1F3F5"/>
          </a:solidFill>
          <a:ln/>
        </p:spPr>
        <p:txBody>
          <a:bodyPr/>
          <a:p/>
        </p:txBody>
      </p:sp>
      <p:sp>
        <p:nvSpPr>
          <p:cNvPr id="784" name=""/>
          <p:cNvSpPr/>
          <p:nvPr/>
        </p:nvSpPr>
        <p:spPr>
          <a:xfrm rot="0" flipH="0" flipV="0">
            <a:off x="666750" y="5848350"/>
            <a:ext cx="10896600" cy="685800"/>
          </a:xfrm>
          <a:custGeom>
            <a:pathLst>
              <a:path w="1144" h="72">
                <a:moveTo>
                  <a:pt x="0" y="0"/>
                </a:moveTo>
                <a:lnTo>
                  <a:pt x="4" y="0"/>
                </a:lnTo>
                <a:lnTo>
                  <a:pt x="4" y="72"/>
                </a:lnTo>
                <a:lnTo>
                  <a:pt x="0" y="72"/>
                </a:lnTo>
                <a:close/>
              </a:path>
            </a:pathLst>
          </a:custGeom>
          <a:solidFill>
            <a:srgbClr val="C92A2A"/>
          </a:solidFill>
          <a:ln/>
        </p:spPr>
        <p:txBody>
          <a:bodyPr/>
          <a:p/>
        </p:txBody>
      </p:sp>
      <p:sp>
        <p:nvSpPr>
          <p:cNvPr id="785" name="" descr="{&quot;isTemplate&quot;:true,&quot;type&quot;:&quot;text&quot;}"/>
          <p:cNvSpPr txBox="1"/>
          <p:nvPr/>
        </p:nvSpPr>
        <p:spPr>
          <a:xfrm rot="0" flipH="0" flipV="0">
            <a:off x="895350" y="5962650"/>
            <a:ext cx="10439400" cy="457200"/>
          </a:xfrm>
          <a:prstGeom prst="rect"/>
        </p:spPr>
        <p:txBody>
          <a:bodyPr wrap="square" lIns="0" tIns="0" rIns="0" bIns="0">
            <a:normAutofit/>
          </a:bodyPr>
          <a:p>
            <a:pPr>
              <a:lnSpc>
                <a:spcPct val="100000"/>
              </a:lnSpc>
            </a:pPr>
            <a:r>
              <a:rPr lang="zh-CN" sz="1500" b="1">
                <a:solidFill>
                  <a:srgbClr val="C92A2A"/>
                </a:solidFill>
                <a:latin typeface="Arial"/>
                <a:ea typeface="Arial"/>
              </a:rPr>
              <a:t>典型教训：</a:t>
            </a:r>
            <a:r>
              <a:rPr lang="en-US" sz="1500">
                <a:solidFill>
                  <a:srgbClr val="343A40"/>
                </a:solidFill>
                <a:latin typeface="Arial"/>
                <a:ea typeface="Arial"/>
              </a:rPr>
              <a:t>2011</a:t>
            </a:r>
            <a:r>
              <a:rPr lang="zh-CN" sz="1500">
                <a:solidFill>
                  <a:srgbClr val="343A40"/>
                </a:solidFill>
                <a:latin typeface="Arial"/>
                <a:ea typeface="Arial"/>
              </a:rPr>
              <a:t>年常山绝缘材料</a:t>
            </a:r>
            <a:r>
              <a:rPr lang="en-US" sz="1500">
                <a:solidFill>
                  <a:srgbClr val="343A40"/>
                </a:solidFill>
                <a:latin typeface="Arial"/>
                <a:ea typeface="Arial"/>
              </a:rPr>
              <a:t>"10·16"</a:t>
            </a:r>
            <a:r>
              <a:rPr lang="zh-CN" sz="1500">
                <a:solidFill>
                  <a:srgbClr val="343A40"/>
                </a:solidFill>
                <a:latin typeface="Arial"/>
                <a:ea typeface="Arial"/>
              </a:rPr>
              <a:t>（</a:t>
            </a:r>
            <a:r>
              <a:rPr lang="en-US" sz="1500">
                <a:solidFill>
                  <a:srgbClr val="343A40"/>
                </a:solidFill>
                <a:latin typeface="Arial"/>
                <a:ea typeface="Arial"/>
              </a:rPr>
              <a:t>3</a:t>
            </a:r>
            <a:r>
              <a:rPr lang="zh-CN" sz="1500">
                <a:solidFill>
                  <a:srgbClr val="343A40"/>
                </a:solidFill>
                <a:latin typeface="Arial"/>
                <a:ea typeface="Arial"/>
              </a:rPr>
              <a:t>死）——反应釜温度失控爆沸，甲醇蒸气遇</a:t>
            </a:r>
            <a:r>
              <a:rPr lang="zh-CN" sz="1500" b="1">
                <a:solidFill>
                  <a:srgbClr val="343A40"/>
                </a:solidFill>
                <a:latin typeface="Arial"/>
                <a:ea typeface="Arial"/>
              </a:rPr>
              <a:t>非防爆电器火花</a:t>
            </a:r>
            <a:r>
              <a:rPr lang="zh-CN" sz="1500">
                <a:solidFill>
                  <a:srgbClr val="343A40"/>
                </a:solidFill>
                <a:latin typeface="Arial"/>
                <a:ea typeface="Arial"/>
              </a:rPr>
              <a:t>爆燃。防爆与防静电，一个都不能省。</a:t>
            </a:r>
            <a:endParaRPr/>
          </a:p>
        </p:txBody>
      </p:sp>
      <p:sp>
        <p:nvSpPr>
          <p:cNvPr id="786"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38 / 55</a:t>
            </a:r>
            <a:endParaRPr/>
          </a:p>
        </p:txBody>
      </p:sp>
    </p:spTree>
  </p:cSld>
</p:sld>
</file>

<file path=ppt/slides/slide39.xml><?xml version="1.0" encoding="utf-8"?>
<p:sld xmlns:p="http://schemas.openxmlformats.org/presentationml/2006/main" xmlns:a="http://schemas.openxmlformats.org/drawingml/2006/main">
  <p:cSld>
    <p:spTree>
      <p:nvGrpSpPr>
        <p:cNvPr id="787" name="" descr="&lt;Slide style={{ width: 1280, height: 720, background: '#FFFFFF', padding: 0, fontFamily: 'Arial, &quot;Microsoft YaHei&quot;, &quot;PingFang SC&quot;, sans-serif', position: 'relative' }}&gt;&#10;    &lt;Text style={{ position: 'absolute', top: 16, right: 70, fontSize: 14, color: '#868E96' }}&gt;04 · 高风险作业&lt;/Text&gt;&#10;    &lt;Box style={{ position: 'absolute', top: 44, left: 70, right: 70 }}&gt;&#10;        &lt;Text style={{ fontSize: 32, fontWeight: 'bold', color: '#0B7285' }}&gt;危化品泄漏初期处置：黄金三分钟做什么&lt;/Text&gt;&#10;        &lt;Box style={{ width: '100%', height: 1, background: '#DEE2E6', marginTop: 10 }} /&gt;&#10;    &lt;/Box&gt;&#10;    &lt;Box style={{ position: 'absolute', top: 126, left: 70, right: 70, bottom: 140, flexDirection: 'row', gap: 16 }}&gt;&#10;        {[&#10;            ['① 报警与疏散', '立即报警（内部+119/120），按风向向上风侧疏散；设置警戒，禁止无关人员与车辆进入。', '#C92A2A'],&#10;            ['② 切断与围堵', '在安全前提下切断泄漏源、关闭上下游阀门；用围堰、沙袋、吸油棉围堵，防止流入下水道。', '#E8590C'],&#10;            ['③ 个体防护', '按MSDS选择防护：防化服、正压式呼吸器、防化手套护目镜；不明物料严禁徒手接触、严禁闻味辨别。', '#0B7285'],&#10;            ['④ 报告与移交', '如实向应急指挥报告物料名称、泄漏量、风向、人员情况；处置产生的废物按危废管理移交。', '#2B8A3E'],&#10;        ].map((it) =&gt; (&#10;            &lt;Box key={it[0]} style={{ flex: 1, background: '#F1F3F5', borderTop: `4px solid ${it[2]}`, padding: '14px 16px' }}&gt;&#10;                &lt;Text style={{ fontSize: 20, fontWeight: 'bold', color: it[2] }}&gt;{it[0]}&lt;/Text&gt;&#10;                &lt;Text style={{ fontSize: 17, color: '#343A40', lineHeight: 1.55, marginTop: 8 }}&gt;{it[1]}&lt;/Text&gt;&#10;            &lt;/Box&gt;&#10;        ))}&#10;    &lt;/Box&gt;&#10;    &lt;Box style={{ position: 'absolute', left: 70, right: 70, bottom: 34, background: '#F1F3F5', borderLeft: '4px solid #C92A2A', padding: '12px 20px' }}&gt;&#10;        &lt;Text style={{ fontSize: 20, color: '#343A40' }}&gt;&lt;span style={{ fontWeight: 'bold', color: '#C92A2A' }}&gt;四不放过前提：&lt;/span&gt;隐患不消除不复产、原因不查清不放过、责任不落实不放过、措施不到位不放过。&lt;/Text&gt;&#10;    &lt;/Box&gt;&#10;    &lt;Text style={{ position: 'absolute', right: 70, bottom: 24, fontSize: 14, color: '#868E96' }}&gt;39 / 55&lt;/Text&gt;&#10;&lt;/Slide&gt;&#10;"/>
        <p:cNvGrpSpPr/>
        <p:nvPr/>
      </p:nvGrpSpPr>
      <p:grpSpPr>
        <a:xfrm>
          <a:off x="0" y="0"/>
          <a:ext cx="0" cy="0"/>
          <a:chOff x="0" y="0"/>
          <a:chExt cx="0" cy="0"/>
        </a:xfrm>
      </p:grpSpPr>
      <p:sp>
        <p:nvSpPr>
          <p:cNvPr id="788" name=""/>
          <p:cNvSpPr/>
          <p:nvPr/>
        </p:nvSpPr>
        <p:spPr>
          <a:xfrm rot="0" flipH="0" flipV="0">
            <a:off x="0" y="0"/>
            <a:ext cx="12192000" cy="6858000"/>
          </a:xfrm>
          <a:prstGeom prst="rect">
            <a:avLst/>
          </a:prstGeom>
          <a:solidFill>
            <a:srgbClr val="FFFFFF"/>
          </a:solidFill>
          <a:ln/>
        </p:spPr>
        <p:txBody>
          <a:bodyPr/>
          <a:p/>
        </p:txBody>
      </p:sp>
      <p:sp>
        <p:nvSpPr>
          <p:cNvPr id="789" name="" descr="{&quot;isTemplate&quot;:true,&quot;type&quot;:&quot;text&quot;}"/>
          <p:cNvSpPr txBox="1"/>
          <p:nvPr/>
        </p:nvSpPr>
        <p:spPr>
          <a:xfrm rot="0" flipH="0" flipV="0">
            <a:off x="10582275" y="152400"/>
            <a:ext cx="942975" cy="161925"/>
          </a:xfrm>
          <a:prstGeom prst="rect"/>
        </p:spPr>
        <p:txBody>
          <a:bodyPr wrap="none" lIns="0" tIns="0" rIns="0" bIns="0"/>
          <a:p>
            <a:pPr>
              <a:lnSpc>
                <a:spcPct val="100000"/>
              </a:lnSpc>
            </a:pPr>
            <a:r>
              <a:rPr lang="en-US" sz="1050">
                <a:solidFill>
                  <a:srgbClr val="868E96"/>
                </a:solidFill>
                <a:latin typeface="Arial"/>
                <a:ea typeface="Arial"/>
              </a:rPr>
              <a:t xml:space="preserve">04 · </a:t>
            </a:r>
            <a:r>
              <a:rPr lang="zh-CN" sz="1050">
                <a:solidFill>
                  <a:srgbClr val="868E96"/>
                </a:solidFill>
                <a:latin typeface="Arial"/>
                <a:ea typeface="Arial"/>
              </a:rPr>
              <a:t>高风险作业</a:t>
            </a:r>
            <a:endParaRPr/>
          </a:p>
        </p:txBody>
      </p:sp>
      <p:sp>
        <p:nvSpPr>
          <p:cNvPr id="790"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危化品泄漏初期处置：黄金三分钟做什么</a:t>
            </a:r>
            <a:endParaRPr/>
          </a:p>
        </p:txBody>
      </p:sp>
      <p:sp>
        <p:nvSpPr>
          <p:cNvPr id="791" name=""/>
          <p:cNvSpPr/>
          <p:nvPr/>
        </p:nvSpPr>
        <p:spPr>
          <a:xfrm rot="0" flipH="0" flipV="0">
            <a:off x="666750" y="885825"/>
            <a:ext cx="10858500" cy="9525"/>
          </a:xfrm>
          <a:prstGeom prst="rect">
            <a:avLst/>
          </a:prstGeom>
          <a:solidFill>
            <a:srgbClr val="DEE2E6"/>
          </a:solidFill>
          <a:ln/>
        </p:spPr>
        <p:txBody>
          <a:bodyPr/>
          <a:p/>
        </p:txBody>
      </p:sp>
      <p:sp>
        <p:nvSpPr>
          <p:cNvPr id="792" name=""/>
          <p:cNvSpPr/>
          <p:nvPr/>
        </p:nvSpPr>
        <p:spPr>
          <a:xfrm rot="0" flipH="0" flipV="0">
            <a:off x="666750" y="1238250"/>
            <a:ext cx="2600325" cy="4324350"/>
          </a:xfrm>
          <a:prstGeom prst="rect">
            <a:avLst/>
          </a:prstGeom>
          <a:solidFill>
            <a:srgbClr val="F1F3F5"/>
          </a:solidFill>
          <a:ln/>
        </p:spPr>
        <p:txBody>
          <a:bodyPr/>
          <a:p/>
        </p:txBody>
      </p:sp>
      <p:sp>
        <p:nvSpPr>
          <p:cNvPr id="793" name=""/>
          <p:cNvSpPr/>
          <p:nvPr/>
        </p:nvSpPr>
        <p:spPr>
          <a:xfrm rot="0" flipH="0" flipV="0">
            <a:off x="666750" y="1200150"/>
            <a:ext cx="2600325" cy="4362450"/>
          </a:xfrm>
          <a:custGeom>
            <a:pathLst>
              <a:path w="273" h="458">
                <a:moveTo>
                  <a:pt x="0" y="0"/>
                </a:moveTo>
                <a:lnTo>
                  <a:pt x="273" y="0"/>
                </a:lnTo>
                <a:lnTo>
                  <a:pt x="273" y="4"/>
                </a:lnTo>
                <a:lnTo>
                  <a:pt x="0" y="4"/>
                </a:lnTo>
                <a:close/>
              </a:path>
            </a:pathLst>
          </a:custGeom>
          <a:solidFill>
            <a:srgbClr val="C92A2A"/>
          </a:solidFill>
          <a:ln/>
        </p:spPr>
        <p:txBody>
          <a:bodyPr/>
          <a:p/>
        </p:txBody>
      </p:sp>
      <p:sp>
        <p:nvSpPr>
          <p:cNvPr id="794" name="" descr="{&quot;isTemplate&quot;:true,&quot;type&quot;:&quot;text&quot;}"/>
          <p:cNvSpPr txBox="1"/>
          <p:nvPr/>
        </p:nvSpPr>
        <p:spPr>
          <a:xfrm rot="0" flipH="0" flipV="0">
            <a:off x="819150" y="1371600"/>
            <a:ext cx="2295525" cy="228600"/>
          </a:xfrm>
          <a:prstGeom prst="rect"/>
        </p:spPr>
        <p:txBody>
          <a:bodyPr wrap="none" lIns="0" tIns="0" rIns="0" bIns="0"/>
          <a:p>
            <a:pPr>
              <a:lnSpc>
                <a:spcPct val="100000"/>
              </a:lnSpc>
            </a:pPr>
            <a:r>
              <a:rPr lang="en-US" sz="1500" b="1">
                <a:solidFill>
                  <a:srgbClr val="C92A2A"/>
                </a:solidFill>
                <a:latin typeface="Arial"/>
                <a:ea typeface="Arial"/>
              </a:rPr>
              <a:t xml:space="preserve">① </a:t>
            </a:r>
            <a:r>
              <a:rPr lang="zh-CN" sz="1500" b="1">
                <a:solidFill>
                  <a:srgbClr val="C92A2A"/>
                </a:solidFill>
                <a:latin typeface="Arial"/>
                <a:ea typeface="Arial"/>
              </a:rPr>
              <a:t>报警与疏散</a:t>
            </a:r>
            <a:endParaRPr/>
          </a:p>
        </p:txBody>
      </p:sp>
      <p:sp>
        <p:nvSpPr>
          <p:cNvPr id="795" name="" descr="{&quot;isTemplate&quot;:true,&quot;type&quot;:&quot;text&quot;}"/>
          <p:cNvSpPr txBox="1"/>
          <p:nvPr/>
        </p:nvSpPr>
        <p:spPr>
          <a:xfrm rot="0" flipH="0" flipV="0">
            <a:off x="819150" y="1676400"/>
            <a:ext cx="2295525" cy="904875"/>
          </a:xfrm>
          <a:prstGeom prst="rect"/>
        </p:spPr>
        <p:txBody>
          <a:bodyPr wrap="square" lIns="0" tIns="0" rIns="0" bIns="0">
            <a:normAutofit/>
          </a:bodyPr>
          <a:p>
            <a:pPr>
              <a:lnSpc>
                <a:spcPct val="155000"/>
              </a:lnSpc>
            </a:pPr>
            <a:r>
              <a:rPr lang="zh-CN" sz="1275">
                <a:solidFill>
                  <a:srgbClr val="343A40"/>
                </a:solidFill>
                <a:latin typeface="Arial"/>
                <a:ea typeface="Arial"/>
              </a:rPr>
              <a:t>立即报警（内部</a:t>
            </a:r>
            <a:r>
              <a:rPr lang="en-US" sz="1275">
                <a:solidFill>
                  <a:srgbClr val="343A40"/>
                </a:solidFill>
                <a:latin typeface="Arial"/>
                <a:ea typeface="Arial"/>
              </a:rPr>
              <a:t>+119/120</a:t>
            </a:r>
            <a:r>
              <a:rPr lang="zh-CN" sz="1275">
                <a:solidFill>
                  <a:srgbClr val="343A40"/>
                </a:solidFill>
                <a:latin typeface="Arial"/>
                <a:ea typeface="Arial"/>
              </a:rPr>
              <a:t>），按风向向上风侧疏散；设置警戒，禁止无关人员与车辆进入。</a:t>
            </a:r>
            <a:endParaRPr/>
          </a:p>
        </p:txBody>
      </p:sp>
      <p:sp>
        <p:nvSpPr>
          <p:cNvPr id="796" name=""/>
          <p:cNvSpPr/>
          <p:nvPr/>
        </p:nvSpPr>
        <p:spPr>
          <a:xfrm rot="0" flipH="0" flipV="0">
            <a:off x="3419475" y="1238250"/>
            <a:ext cx="2600325" cy="4324350"/>
          </a:xfrm>
          <a:prstGeom prst="rect">
            <a:avLst/>
          </a:prstGeom>
          <a:solidFill>
            <a:srgbClr val="F1F3F5"/>
          </a:solidFill>
          <a:ln/>
        </p:spPr>
        <p:txBody>
          <a:bodyPr/>
          <a:p/>
        </p:txBody>
      </p:sp>
      <p:sp>
        <p:nvSpPr>
          <p:cNvPr id="797" name=""/>
          <p:cNvSpPr/>
          <p:nvPr/>
        </p:nvSpPr>
        <p:spPr>
          <a:xfrm rot="0" flipH="0" flipV="0">
            <a:off x="3419475" y="1200150"/>
            <a:ext cx="2600325" cy="4362450"/>
          </a:xfrm>
          <a:custGeom>
            <a:pathLst>
              <a:path w="273" h="458">
                <a:moveTo>
                  <a:pt x="0" y="0"/>
                </a:moveTo>
                <a:lnTo>
                  <a:pt x="273" y="0"/>
                </a:lnTo>
                <a:lnTo>
                  <a:pt x="273" y="4"/>
                </a:lnTo>
                <a:lnTo>
                  <a:pt x="0" y="4"/>
                </a:lnTo>
                <a:close/>
              </a:path>
            </a:pathLst>
          </a:custGeom>
          <a:solidFill>
            <a:srgbClr val="E8590C"/>
          </a:solidFill>
          <a:ln/>
        </p:spPr>
        <p:txBody>
          <a:bodyPr/>
          <a:p/>
        </p:txBody>
      </p:sp>
      <p:sp>
        <p:nvSpPr>
          <p:cNvPr id="798" name="" descr="{&quot;isTemplate&quot;:true,&quot;type&quot;:&quot;text&quot;}"/>
          <p:cNvSpPr txBox="1"/>
          <p:nvPr/>
        </p:nvSpPr>
        <p:spPr>
          <a:xfrm rot="0" flipH="0" flipV="0">
            <a:off x="3571875" y="1371600"/>
            <a:ext cx="2295525" cy="228600"/>
          </a:xfrm>
          <a:prstGeom prst="rect"/>
        </p:spPr>
        <p:txBody>
          <a:bodyPr wrap="none" lIns="0" tIns="0" rIns="0" bIns="0"/>
          <a:p>
            <a:pPr>
              <a:lnSpc>
                <a:spcPct val="100000"/>
              </a:lnSpc>
            </a:pPr>
            <a:r>
              <a:rPr lang="en-US" sz="1500" b="1">
                <a:solidFill>
                  <a:srgbClr val="E8590C"/>
                </a:solidFill>
                <a:latin typeface="Arial"/>
                <a:ea typeface="Arial"/>
              </a:rPr>
              <a:t xml:space="preserve">② </a:t>
            </a:r>
            <a:r>
              <a:rPr lang="zh-CN" sz="1500" b="1">
                <a:solidFill>
                  <a:srgbClr val="E8590C"/>
                </a:solidFill>
                <a:latin typeface="Arial"/>
                <a:ea typeface="Arial"/>
              </a:rPr>
              <a:t>切断与围堵</a:t>
            </a:r>
            <a:endParaRPr/>
          </a:p>
        </p:txBody>
      </p:sp>
      <p:sp>
        <p:nvSpPr>
          <p:cNvPr id="799" name="" descr="{&quot;isTemplate&quot;:true,&quot;type&quot;:&quot;text&quot;}"/>
          <p:cNvSpPr txBox="1"/>
          <p:nvPr/>
        </p:nvSpPr>
        <p:spPr>
          <a:xfrm rot="0" flipH="0" flipV="0">
            <a:off x="3571875" y="1676400"/>
            <a:ext cx="2295525" cy="904875"/>
          </a:xfrm>
          <a:prstGeom prst="rect"/>
        </p:spPr>
        <p:txBody>
          <a:bodyPr wrap="square" lIns="0" tIns="0" rIns="0" bIns="0">
            <a:normAutofit/>
          </a:bodyPr>
          <a:p>
            <a:pPr>
              <a:lnSpc>
                <a:spcPct val="155000"/>
              </a:lnSpc>
            </a:pPr>
            <a:r>
              <a:rPr lang="zh-CN" sz="1275">
                <a:solidFill>
                  <a:srgbClr val="343A40"/>
                </a:solidFill>
                <a:latin typeface="Arial"/>
                <a:ea typeface="Arial"/>
              </a:rPr>
              <a:t>在安全前提下切断泄漏源、关闭上下游阀门；用围堰、沙袋、吸油棉围堵，防止流入下水道。</a:t>
            </a:r>
            <a:endParaRPr/>
          </a:p>
        </p:txBody>
      </p:sp>
      <p:sp>
        <p:nvSpPr>
          <p:cNvPr id="800" name=""/>
          <p:cNvSpPr/>
          <p:nvPr/>
        </p:nvSpPr>
        <p:spPr>
          <a:xfrm rot="0" flipH="0" flipV="0">
            <a:off x="6172200" y="1238250"/>
            <a:ext cx="2600325" cy="4324350"/>
          </a:xfrm>
          <a:prstGeom prst="rect">
            <a:avLst/>
          </a:prstGeom>
          <a:solidFill>
            <a:srgbClr val="F1F3F5"/>
          </a:solidFill>
          <a:ln/>
        </p:spPr>
        <p:txBody>
          <a:bodyPr/>
          <a:p/>
        </p:txBody>
      </p:sp>
      <p:sp>
        <p:nvSpPr>
          <p:cNvPr id="801" name=""/>
          <p:cNvSpPr/>
          <p:nvPr/>
        </p:nvSpPr>
        <p:spPr>
          <a:xfrm rot="0" flipH="0" flipV="0">
            <a:off x="6172200" y="1200150"/>
            <a:ext cx="2600325" cy="4362450"/>
          </a:xfrm>
          <a:custGeom>
            <a:pathLst>
              <a:path w="273" h="458">
                <a:moveTo>
                  <a:pt x="0" y="0"/>
                </a:moveTo>
                <a:lnTo>
                  <a:pt x="273" y="0"/>
                </a:lnTo>
                <a:lnTo>
                  <a:pt x="273" y="4"/>
                </a:lnTo>
                <a:lnTo>
                  <a:pt x="0" y="4"/>
                </a:lnTo>
                <a:close/>
              </a:path>
            </a:pathLst>
          </a:custGeom>
          <a:solidFill>
            <a:srgbClr val="0B7285"/>
          </a:solidFill>
          <a:ln/>
        </p:spPr>
        <p:txBody>
          <a:bodyPr/>
          <a:p/>
        </p:txBody>
      </p:sp>
      <p:sp>
        <p:nvSpPr>
          <p:cNvPr id="802" name="" descr="{&quot;isTemplate&quot;:true,&quot;type&quot;:&quot;text&quot;}"/>
          <p:cNvSpPr txBox="1"/>
          <p:nvPr/>
        </p:nvSpPr>
        <p:spPr>
          <a:xfrm rot="0" flipH="0" flipV="0">
            <a:off x="6324600" y="1371600"/>
            <a:ext cx="2295525" cy="228600"/>
          </a:xfrm>
          <a:prstGeom prst="rect"/>
        </p:spPr>
        <p:txBody>
          <a:bodyPr wrap="none" lIns="0" tIns="0" rIns="0" bIns="0"/>
          <a:p>
            <a:pPr>
              <a:lnSpc>
                <a:spcPct val="100000"/>
              </a:lnSpc>
            </a:pPr>
            <a:r>
              <a:rPr lang="en-US" sz="1500" b="1">
                <a:solidFill>
                  <a:srgbClr val="0B7285"/>
                </a:solidFill>
                <a:latin typeface="Arial"/>
                <a:ea typeface="Arial"/>
              </a:rPr>
              <a:t xml:space="preserve">③ </a:t>
            </a:r>
            <a:r>
              <a:rPr lang="zh-CN" sz="1500" b="1">
                <a:solidFill>
                  <a:srgbClr val="0B7285"/>
                </a:solidFill>
                <a:latin typeface="Arial"/>
                <a:ea typeface="Arial"/>
              </a:rPr>
              <a:t>个体防护</a:t>
            </a:r>
            <a:endParaRPr/>
          </a:p>
        </p:txBody>
      </p:sp>
      <p:sp>
        <p:nvSpPr>
          <p:cNvPr id="803" name="" descr="{&quot;isTemplate&quot;:true,&quot;type&quot;:&quot;text&quot;}"/>
          <p:cNvSpPr txBox="1"/>
          <p:nvPr/>
        </p:nvSpPr>
        <p:spPr>
          <a:xfrm rot="0" flipH="0" flipV="0">
            <a:off x="6324600" y="1676400"/>
            <a:ext cx="2295525" cy="1209675"/>
          </a:xfrm>
          <a:prstGeom prst="rect"/>
        </p:spPr>
        <p:txBody>
          <a:bodyPr wrap="square" lIns="0" tIns="0" rIns="0" bIns="0">
            <a:normAutofit/>
          </a:bodyPr>
          <a:p>
            <a:pPr>
              <a:lnSpc>
                <a:spcPct val="155000"/>
              </a:lnSpc>
            </a:pPr>
            <a:r>
              <a:rPr lang="zh-CN" sz="1275">
                <a:solidFill>
                  <a:srgbClr val="343A40"/>
                </a:solidFill>
                <a:latin typeface="Arial"/>
                <a:ea typeface="Arial"/>
              </a:rPr>
              <a:t>按</a:t>
            </a:r>
            <a:r>
              <a:rPr lang="en-US" sz="1275">
                <a:solidFill>
                  <a:srgbClr val="343A40"/>
                </a:solidFill>
                <a:latin typeface="Arial"/>
                <a:ea typeface="Arial"/>
              </a:rPr>
              <a:t>MSDS</a:t>
            </a:r>
            <a:r>
              <a:rPr lang="zh-CN" sz="1275">
                <a:solidFill>
                  <a:srgbClr val="343A40"/>
                </a:solidFill>
                <a:latin typeface="Arial"/>
                <a:ea typeface="Arial"/>
              </a:rPr>
              <a:t>选择防护：防化服、正压式呼吸器、防化手套护目镜；不明物料严禁徒手接触、严禁闻味辨别。</a:t>
            </a:r>
            <a:endParaRPr/>
          </a:p>
        </p:txBody>
      </p:sp>
      <p:sp>
        <p:nvSpPr>
          <p:cNvPr id="804" name=""/>
          <p:cNvSpPr/>
          <p:nvPr/>
        </p:nvSpPr>
        <p:spPr>
          <a:xfrm rot="0" flipH="0" flipV="0">
            <a:off x="8924925" y="1238250"/>
            <a:ext cx="2600325" cy="4324350"/>
          </a:xfrm>
          <a:prstGeom prst="rect">
            <a:avLst/>
          </a:prstGeom>
          <a:solidFill>
            <a:srgbClr val="F1F3F5"/>
          </a:solidFill>
          <a:ln/>
        </p:spPr>
        <p:txBody>
          <a:bodyPr/>
          <a:p/>
        </p:txBody>
      </p:sp>
      <p:sp>
        <p:nvSpPr>
          <p:cNvPr id="805" name=""/>
          <p:cNvSpPr/>
          <p:nvPr/>
        </p:nvSpPr>
        <p:spPr>
          <a:xfrm rot="0" flipH="0" flipV="0">
            <a:off x="8924925" y="1200150"/>
            <a:ext cx="2600325" cy="4362450"/>
          </a:xfrm>
          <a:custGeom>
            <a:pathLst>
              <a:path w="273" h="458">
                <a:moveTo>
                  <a:pt x="0" y="0"/>
                </a:moveTo>
                <a:lnTo>
                  <a:pt x="273" y="0"/>
                </a:lnTo>
                <a:lnTo>
                  <a:pt x="273" y="4"/>
                </a:lnTo>
                <a:lnTo>
                  <a:pt x="0" y="4"/>
                </a:lnTo>
                <a:close/>
              </a:path>
            </a:pathLst>
          </a:custGeom>
          <a:solidFill>
            <a:srgbClr val="2B8A3E"/>
          </a:solidFill>
          <a:ln/>
        </p:spPr>
        <p:txBody>
          <a:bodyPr/>
          <a:p/>
        </p:txBody>
      </p:sp>
      <p:sp>
        <p:nvSpPr>
          <p:cNvPr id="806" name="" descr="{&quot;isTemplate&quot;:true,&quot;type&quot;:&quot;text&quot;}"/>
          <p:cNvSpPr txBox="1"/>
          <p:nvPr/>
        </p:nvSpPr>
        <p:spPr>
          <a:xfrm rot="0" flipH="0" flipV="0">
            <a:off x="9077325" y="1371600"/>
            <a:ext cx="2295525" cy="228600"/>
          </a:xfrm>
          <a:prstGeom prst="rect"/>
        </p:spPr>
        <p:txBody>
          <a:bodyPr wrap="none" lIns="0" tIns="0" rIns="0" bIns="0"/>
          <a:p>
            <a:pPr>
              <a:lnSpc>
                <a:spcPct val="100000"/>
              </a:lnSpc>
            </a:pPr>
            <a:r>
              <a:rPr lang="en-US" sz="1500" b="1">
                <a:solidFill>
                  <a:srgbClr val="2B8A3E"/>
                </a:solidFill>
                <a:latin typeface="Arial"/>
                <a:ea typeface="Arial"/>
              </a:rPr>
              <a:t xml:space="preserve">④ </a:t>
            </a:r>
            <a:r>
              <a:rPr lang="zh-CN" sz="1500" b="1">
                <a:solidFill>
                  <a:srgbClr val="2B8A3E"/>
                </a:solidFill>
                <a:latin typeface="Arial"/>
                <a:ea typeface="Arial"/>
              </a:rPr>
              <a:t>报告与移交</a:t>
            </a:r>
            <a:endParaRPr/>
          </a:p>
        </p:txBody>
      </p:sp>
      <p:sp>
        <p:nvSpPr>
          <p:cNvPr id="807" name="" descr="{&quot;isTemplate&quot;:true,&quot;type&quot;:&quot;text&quot;}"/>
          <p:cNvSpPr txBox="1"/>
          <p:nvPr/>
        </p:nvSpPr>
        <p:spPr>
          <a:xfrm rot="0" flipH="0" flipV="0">
            <a:off x="9077325" y="1676400"/>
            <a:ext cx="2295525" cy="904875"/>
          </a:xfrm>
          <a:prstGeom prst="rect"/>
        </p:spPr>
        <p:txBody>
          <a:bodyPr wrap="square" lIns="0" tIns="0" rIns="0" bIns="0">
            <a:normAutofit/>
          </a:bodyPr>
          <a:p>
            <a:pPr>
              <a:lnSpc>
                <a:spcPct val="155000"/>
              </a:lnSpc>
            </a:pPr>
            <a:r>
              <a:rPr lang="zh-CN" sz="1275">
                <a:solidFill>
                  <a:srgbClr val="343A40"/>
                </a:solidFill>
                <a:latin typeface="Arial"/>
                <a:ea typeface="Arial"/>
              </a:rPr>
              <a:t>如实向应急指挥报告物料名称、泄漏量、风向、人员情况；处置产生的废物按危废管理移交。</a:t>
            </a:r>
            <a:endParaRPr/>
          </a:p>
        </p:txBody>
      </p:sp>
      <p:sp>
        <p:nvSpPr>
          <p:cNvPr id="808" name=""/>
          <p:cNvSpPr/>
          <p:nvPr/>
        </p:nvSpPr>
        <p:spPr>
          <a:xfrm rot="0" flipH="0" flipV="0">
            <a:off x="704850" y="6076950"/>
            <a:ext cx="10858500" cy="457200"/>
          </a:xfrm>
          <a:prstGeom prst="rect">
            <a:avLst/>
          </a:prstGeom>
          <a:solidFill>
            <a:srgbClr val="F1F3F5"/>
          </a:solidFill>
          <a:ln/>
        </p:spPr>
        <p:txBody>
          <a:bodyPr/>
          <a:p/>
        </p:txBody>
      </p:sp>
      <p:sp>
        <p:nvSpPr>
          <p:cNvPr id="809" name=""/>
          <p:cNvSpPr/>
          <p:nvPr/>
        </p:nvSpPr>
        <p:spPr>
          <a:xfrm rot="0" flipH="0" flipV="0">
            <a:off x="666750" y="6076950"/>
            <a:ext cx="10896600" cy="457200"/>
          </a:xfrm>
          <a:custGeom>
            <a:pathLst>
              <a:path w="1144" h="48">
                <a:moveTo>
                  <a:pt x="0" y="0"/>
                </a:moveTo>
                <a:lnTo>
                  <a:pt x="4" y="0"/>
                </a:lnTo>
                <a:lnTo>
                  <a:pt x="4" y="48"/>
                </a:lnTo>
                <a:lnTo>
                  <a:pt x="0" y="48"/>
                </a:lnTo>
                <a:close/>
              </a:path>
            </a:pathLst>
          </a:custGeom>
          <a:solidFill>
            <a:srgbClr val="C92A2A"/>
          </a:solidFill>
          <a:ln/>
        </p:spPr>
        <p:txBody>
          <a:bodyPr/>
          <a:p/>
        </p:txBody>
      </p:sp>
      <p:sp>
        <p:nvSpPr>
          <p:cNvPr id="810" name="" descr="{&quot;isTemplate&quot;:true,&quot;type&quot;:&quot;text&quot;}"/>
          <p:cNvSpPr txBox="1"/>
          <p:nvPr/>
        </p:nvSpPr>
        <p:spPr>
          <a:xfrm rot="0" flipH="0" flipV="0">
            <a:off x="895350" y="6191250"/>
            <a:ext cx="10439400" cy="228600"/>
          </a:xfrm>
          <a:prstGeom prst="rect"/>
        </p:spPr>
        <p:txBody>
          <a:bodyPr wrap="none" lIns="0" tIns="0" rIns="0" bIns="0"/>
          <a:p>
            <a:pPr>
              <a:lnSpc>
                <a:spcPct val="100000"/>
              </a:lnSpc>
            </a:pPr>
            <a:r>
              <a:rPr lang="zh-CN" sz="1500" b="1">
                <a:solidFill>
                  <a:srgbClr val="C92A2A"/>
                </a:solidFill>
                <a:latin typeface="Arial"/>
                <a:ea typeface="Arial"/>
              </a:rPr>
              <a:t>四不放过前提：</a:t>
            </a:r>
            <a:r>
              <a:rPr lang="zh-CN" sz="1500">
                <a:solidFill>
                  <a:srgbClr val="343A40"/>
                </a:solidFill>
                <a:latin typeface="Arial"/>
                <a:ea typeface="Arial"/>
              </a:rPr>
              <a:t>隐患不消除不复产、原因不查清不放过、责任不落实不放过、措施不到位不放过。</a:t>
            </a:r>
            <a:endParaRPr/>
          </a:p>
        </p:txBody>
      </p:sp>
      <p:sp>
        <p:nvSpPr>
          <p:cNvPr id="811"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39 / 55</a:t>
            </a:r>
            <a:endParaRPr/>
          </a:p>
        </p:txBody>
      </p:sp>
    </p:spTree>
  </p:cSld>
</p:sld>
</file>

<file path=ppt/slides/slide40.xml><?xml version="1.0" encoding="utf-8"?>
<p:sld xmlns:p="http://schemas.openxmlformats.org/presentationml/2006/main" xmlns:a="http://schemas.openxmlformats.org/drawingml/2006/main">
  <p:cSld>
    <p:spTree>
      <p:nvGrpSpPr>
        <p:cNvPr id="833" name="" descr="&lt;Slide style={{ width: 1280, height: 720, background: '#FFFFFF', padding: 0, fontFamily: 'Arial, &quot;Microsoft YaHei&quot;, &quot;PingFang SC&quot;, sans-serif', position: 'relative' }}&gt;&#10;    &lt;Text style={{ position: 'absolute', top: 16, right: 70, fontSize: 14, color: '#868E96' }}&gt;04 · 高风险作业&lt;/Text&gt;&#10;    &lt;Box style={{ position: 'absolute', top: 44, left: 70, right: 70 }}&gt;&#10;        &lt;Text style={{ fontSize: 32, fontWeight: 'bold', color: '#0B7285' }}&gt;有人倒下了，你怎么办？——科学施救四步&lt;/Text&gt;&#10;        &lt;Box style={{ width: '100%', height: 1, background: '#DEE2E6', marginTop: 10 }} /&gt;&#10;    &lt;/Box&gt;&#10;    &lt;Box style={{ position: 'absolute', top: 126, left: 70, bottom: 80, width: 660, flexDirection: 'column', gap: 10 }}&gt;&#10;        {[&#10;            ['第1步 不进入', '未佩戴隔绝式呼吸器（正压式空气呼吸器）绝不进入池、井、釜、槽——80%以上的中毒窒息扩大伤亡，都源于&quot;没防护就冲进去救人&quot;。'],&#10;            ['第2步 报警呼救', '喊人、打119/120、启动应急预案；第一时间通知企业负责人和应急队。'],&#10;            ['第3步 强制通风', '就近开启通风机、打开人孔/盖板（在安全位置），降低有毒气体浓度。'],&#10;            ['第4步 非进入式救援', '优先用三脚架、救生绳、全身式安全带将伤者拉出；如必须进入，两人一组、系安全绳、佩戴隔绝式呼吸器、外部有人监护。'],&#10;        ].map((it) =&gt; (&#10;            &lt;Box key={it[0]} style={{ flex: 1, background: '#F1F3F5', borderLeft: '4px solid #2B8A3E', padding: '6px 18px', flexDirection: 'column', justifyContent: 'center' }}&gt;&#10;                &lt;Text style={{ fontSize: 20, fontWeight: 'bold', color: '#2B8A3E' }}&gt;{it[0]}&lt;/Text&gt;&#10;                &lt;Text style={{ fontSize: 18, color: '#343A40', lineHeight: 1.45, marginTop: 2 }}&gt;{it[1]}&lt;/Text&gt;&#10;            &lt;/Box&gt;&#10;        ))}&#10;    &lt;/Box&gt;&#10;    &lt;Box style={{ position: 'absolute', top: 126, right: 70, bottom: 80, width: 420, border: '2px dashed #ADB5BD', background: '#F8F9FA', alignItems: 'center', justifyContent: 'center', flexDirection: 'column' }}&gt;&#10;        &lt;Text style={{ fontSize: 36, color: '#ADB5BD' }}&gt;📷&lt;/Text&gt;&#10;        &lt;Text style={{ fontSize: 19, color: '#868E96', marginTop: 10, textAlign: 'center' }}&gt;受限空间救援器材照片（预留区域）&lt;/Text&gt;&#10;        &lt;Text style={{ fontSize: 16, color: '#ADB5BD', marginTop: 4 }}&gt;三脚架 / 正压式空气呼吸器 / 全身式安全带&lt;/Text&gt;&#10;    &lt;/Box&gt;&#10;    &lt;Text style={{ position: 'absolute', right: 70, bottom: 24, fontSize: 14, color: '#868E96' }}&gt;40 / 55&lt;/Text&gt;&#10;&lt;/Slide&gt;&#10;"/>
        <p:cNvGrpSpPr/>
        <p:nvPr/>
      </p:nvGrpSpPr>
      <p:grpSpPr>
        <a:xfrm>
          <a:off x="0" y="0"/>
          <a:ext cx="0" cy="0"/>
          <a:chOff x="0" y="0"/>
          <a:chExt cx="0" cy="0"/>
        </a:xfrm>
      </p:grpSpPr>
      <p:sp>
        <p:nvSpPr>
          <p:cNvPr id="834" name=""/>
          <p:cNvSpPr/>
          <p:nvPr/>
        </p:nvSpPr>
        <p:spPr>
          <a:xfrm rot="0" flipH="0" flipV="0">
            <a:off x="0" y="0"/>
            <a:ext cx="12192000" cy="6858000"/>
          </a:xfrm>
          <a:prstGeom prst="rect">
            <a:avLst/>
          </a:prstGeom>
          <a:solidFill>
            <a:srgbClr val="FFFFFF"/>
          </a:solidFill>
          <a:ln/>
        </p:spPr>
        <p:txBody>
          <a:bodyPr/>
          <a:p/>
        </p:txBody>
      </p:sp>
      <p:sp>
        <p:nvSpPr>
          <p:cNvPr id="835" name="" descr="{&quot;isTemplate&quot;:true,&quot;type&quot;:&quot;text&quot;}"/>
          <p:cNvSpPr txBox="1"/>
          <p:nvPr/>
        </p:nvSpPr>
        <p:spPr>
          <a:xfrm rot="0" flipH="0" flipV="0">
            <a:off x="10582275" y="152400"/>
            <a:ext cx="942975" cy="161925"/>
          </a:xfrm>
          <a:prstGeom prst="rect"/>
        </p:spPr>
        <p:txBody>
          <a:bodyPr wrap="none" lIns="0" tIns="0" rIns="0" bIns="0"/>
          <a:p>
            <a:pPr>
              <a:lnSpc>
                <a:spcPct val="100000"/>
              </a:lnSpc>
            </a:pPr>
            <a:r>
              <a:rPr lang="en-US" sz="1050">
                <a:solidFill>
                  <a:srgbClr val="868E96"/>
                </a:solidFill>
                <a:latin typeface="Arial"/>
                <a:ea typeface="Arial"/>
              </a:rPr>
              <a:t xml:space="preserve">04 · </a:t>
            </a:r>
            <a:r>
              <a:rPr lang="zh-CN" sz="1050">
                <a:solidFill>
                  <a:srgbClr val="868E96"/>
                </a:solidFill>
                <a:latin typeface="Arial"/>
                <a:ea typeface="Arial"/>
              </a:rPr>
              <a:t>高风险作业</a:t>
            </a:r>
            <a:endParaRPr/>
          </a:p>
        </p:txBody>
      </p:sp>
      <p:sp>
        <p:nvSpPr>
          <p:cNvPr id="836"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有人倒下了，你怎么办？——科学施救四步</a:t>
            </a:r>
            <a:endParaRPr/>
          </a:p>
        </p:txBody>
      </p:sp>
      <p:sp>
        <p:nvSpPr>
          <p:cNvPr id="837" name=""/>
          <p:cNvSpPr/>
          <p:nvPr/>
        </p:nvSpPr>
        <p:spPr>
          <a:xfrm rot="0" flipH="0" flipV="0">
            <a:off x="666750" y="885825"/>
            <a:ext cx="10858500" cy="9525"/>
          </a:xfrm>
          <a:prstGeom prst="rect">
            <a:avLst/>
          </a:prstGeom>
          <a:solidFill>
            <a:srgbClr val="DEE2E6"/>
          </a:solidFill>
          <a:ln/>
        </p:spPr>
        <p:txBody>
          <a:bodyPr/>
          <a:p/>
        </p:txBody>
      </p:sp>
      <p:sp>
        <p:nvSpPr>
          <p:cNvPr id="838" name=""/>
          <p:cNvSpPr/>
          <p:nvPr/>
        </p:nvSpPr>
        <p:spPr>
          <a:xfrm rot="0" flipH="0" flipV="0">
            <a:off x="704850" y="1200150"/>
            <a:ext cx="6286500" cy="1304925"/>
          </a:xfrm>
          <a:prstGeom prst="rect">
            <a:avLst/>
          </a:prstGeom>
          <a:solidFill>
            <a:srgbClr val="F1F3F5"/>
          </a:solidFill>
          <a:ln/>
        </p:spPr>
        <p:txBody>
          <a:bodyPr/>
          <a:p/>
        </p:txBody>
      </p:sp>
      <p:sp>
        <p:nvSpPr>
          <p:cNvPr id="839" name=""/>
          <p:cNvSpPr/>
          <p:nvPr/>
        </p:nvSpPr>
        <p:spPr>
          <a:xfrm rot="0" flipH="0" flipV="0">
            <a:off x="666750" y="1200150"/>
            <a:ext cx="6324600" cy="1304925"/>
          </a:xfrm>
          <a:custGeom>
            <a:pathLst>
              <a:path w="664" h="137">
                <a:moveTo>
                  <a:pt x="0" y="0"/>
                </a:moveTo>
                <a:lnTo>
                  <a:pt x="4" y="0"/>
                </a:lnTo>
                <a:lnTo>
                  <a:pt x="4" y="137"/>
                </a:lnTo>
                <a:lnTo>
                  <a:pt x="0" y="137"/>
                </a:lnTo>
                <a:close/>
              </a:path>
            </a:pathLst>
          </a:custGeom>
          <a:solidFill>
            <a:srgbClr val="2B8A3E"/>
          </a:solidFill>
          <a:ln/>
        </p:spPr>
        <p:txBody>
          <a:bodyPr/>
          <a:p/>
        </p:txBody>
      </p:sp>
      <p:sp>
        <p:nvSpPr>
          <p:cNvPr id="840" name="" descr="{&quot;isTemplate&quot;:true,&quot;type&quot;:&quot;text&quot;}"/>
          <p:cNvSpPr txBox="1"/>
          <p:nvPr/>
        </p:nvSpPr>
        <p:spPr>
          <a:xfrm rot="0" flipH="0" flipV="0">
            <a:off x="876300" y="1428750"/>
            <a:ext cx="5905500" cy="228600"/>
          </a:xfrm>
          <a:prstGeom prst="rect"/>
        </p:spPr>
        <p:txBody>
          <a:bodyPr wrap="none" lIns="0" tIns="0" rIns="0" bIns="0"/>
          <a:p>
            <a:pPr>
              <a:lnSpc>
                <a:spcPct val="100000"/>
              </a:lnSpc>
            </a:pPr>
            <a:r>
              <a:rPr lang="zh-CN" sz="1500" b="1">
                <a:solidFill>
                  <a:srgbClr val="2B8A3E"/>
                </a:solidFill>
                <a:latin typeface="Arial"/>
                <a:ea typeface="Arial"/>
              </a:rPr>
              <a:t>第</a:t>
            </a:r>
            <a:r>
              <a:rPr lang="en-US" sz="1500" b="1">
                <a:solidFill>
                  <a:srgbClr val="2B8A3E"/>
                </a:solidFill>
                <a:latin typeface="Arial"/>
                <a:ea typeface="Arial"/>
              </a:rPr>
              <a:t>1</a:t>
            </a:r>
            <a:r>
              <a:rPr lang="zh-CN" sz="1500" b="1">
                <a:solidFill>
                  <a:srgbClr val="2B8A3E"/>
                </a:solidFill>
                <a:latin typeface="Arial"/>
                <a:ea typeface="Arial"/>
              </a:rPr>
              <a:t>步</a:t>
            </a:r>
            <a:r>
              <a:rPr lang="en-US" sz="1500" b="1">
                <a:solidFill>
                  <a:srgbClr val="2B8A3E"/>
                </a:solidFill>
                <a:latin typeface="Arial"/>
                <a:ea typeface="Arial"/>
              </a:rPr>
              <a:t xml:space="preserve"> </a:t>
            </a:r>
            <a:r>
              <a:rPr lang="zh-CN" sz="1500" b="1">
                <a:solidFill>
                  <a:srgbClr val="2B8A3E"/>
                </a:solidFill>
                <a:latin typeface="Arial"/>
                <a:ea typeface="Arial"/>
              </a:rPr>
              <a:t>不进入</a:t>
            </a:r>
            <a:endParaRPr/>
          </a:p>
        </p:txBody>
      </p:sp>
      <p:sp>
        <p:nvSpPr>
          <p:cNvPr id="841" name="" descr="{&quot;isTemplate&quot;:true,&quot;type&quot;:&quot;text&quot;}"/>
          <p:cNvSpPr txBox="1"/>
          <p:nvPr/>
        </p:nvSpPr>
        <p:spPr>
          <a:xfrm rot="0" flipH="0" flipV="0">
            <a:off x="876300" y="1676400"/>
            <a:ext cx="5905500" cy="600075"/>
          </a:xfrm>
          <a:prstGeom prst="rect"/>
        </p:spPr>
        <p:txBody>
          <a:bodyPr wrap="square" lIns="0" tIns="0" rIns="0" bIns="0">
            <a:normAutofit/>
          </a:bodyPr>
          <a:p>
            <a:pPr>
              <a:lnSpc>
                <a:spcPct val="145000"/>
              </a:lnSpc>
            </a:pPr>
            <a:r>
              <a:rPr lang="zh-CN" sz="1350">
                <a:solidFill>
                  <a:srgbClr val="343A40"/>
                </a:solidFill>
                <a:latin typeface="Arial"/>
                <a:ea typeface="Arial"/>
              </a:rPr>
              <a:t>未佩戴隔绝式呼吸器（正压式空气呼吸器）绝不进入池、井、釜、槽——</a:t>
            </a:r>
            <a:r>
              <a:rPr lang="en-US" sz="1350">
                <a:solidFill>
                  <a:srgbClr val="343A40"/>
                </a:solidFill>
                <a:latin typeface="Arial"/>
                <a:ea typeface="Arial"/>
              </a:rPr>
              <a:t>80%</a:t>
            </a:r>
            <a:r>
              <a:rPr lang="zh-CN" sz="1350">
                <a:solidFill>
                  <a:srgbClr val="343A40"/>
                </a:solidFill>
                <a:latin typeface="Arial"/>
                <a:ea typeface="Arial"/>
              </a:rPr>
              <a:t>以上的中毒窒息扩大伤亡，都源于</a:t>
            </a:r>
            <a:r>
              <a:rPr lang="en-US" sz="1350">
                <a:solidFill>
                  <a:srgbClr val="343A40"/>
                </a:solidFill>
                <a:latin typeface="Arial"/>
                <a:ea typeface="Arial"/>
              </a:rPr>
              <a:t>"</a:t>
            </a:r>
            <a:r>
              <a:rPr lang="zh-CN" sz="1350">
                <a:solidFill>
                  <a:srgbClr val="343A40"/>
                </a:solidFill>
                <a:latin typeface="Arial"/>
                <a:ea typeface="Arial"/>
              </a:rPr>
              <a:t>没防护就冲进去救人</a:t>
            </a:r>
            <a:r>
              <a:rPr lang="en-US" sz="1350">
                <a:solidFill>
                  <a:srgbClr val="343A40"/>
                </a:solidFill>
                <a:latin typeface="Arial"/>
                <a:ea typeface="Arial"/>
              </a:rPr>
              <a:t>"</a:t>
            </a:r>
            <a:r>
              <a:rPr lang="zh-CN" sz="1350">
                <a:solidFill>
                  <a:srgbClr val="343A40"/>
                </a:solidFill>
                <a:latin typeface="Arial"/>
                <a:ea typeface="Arial"/>
              </a:rPr>
              <a:t>。</a:t>
            </a:r>
            <a:endParaRPr/>
          </a:p>
        </p:txBody>
      </p:sp>
      <p:sp>
        <p:nvSpPr>
          <p:cNvPr id="842" name=""/>
          <p:cNvSpPr/>
          <p:nvPr/>
        </p:nvSpPr>
        <p:spPr>
          <a:xfrm rot="0" flipH="0" flipV="0">
            <a:off x="704850" y="2600325"/>
            <a:ext cx="6286500" cy="1000125"/>
          </a:xfrm>
          <a:prstGeom prst="rect">
            <a:avLst/>
          </a:prstGeom>
          <a:solidFill>
            <a:srgbClr val="F1F3F5"/>
          </a:solidFill>
          <a:ln/>
        </p:spPr>
        <p:txBody>
          <a:bodyPr/>
          <a:p/>
        </p:txBody>
      </p:sp>
      <p:sp>
        <p:nvSpPr>
          <p:cNvPr id="843" name=""/>
          <p:cNvSpPr/>
          <p:nvPr/>
        </p:nvSpPr>
        <p:spPr>
          <a:xfrm rot="0" flipH="0" flipV="0">
            <a:off x="666750" y="2600325"/>
            <a:ext cx="6324600" cy="1000125"/>
          </a:xfrm>
          <a:custGeom>
            <a:pathLst>
              <a:path w="664" h="105">
                <a:moveTo>
                  <a:pt x="0" y="0"/>
                </a:moveTo>
                <a:lnTo>
                  <a:pt x="4" y="0"/>
                </a:lnTo>
                <a:lnTo>
                  <a:pt x="4" y="105"/>
                </a:lnTo>
                <a:lnTo>
                  <a:pt x="0" y="105"/>
                </a:lnTo>
                <a:close/>
              </a:path>
            </a:pathLst>
          </a:custGeom>
          <a:solidFill>
            <a:srgbClr val="2B8A3E"/>
          </a:solidFill>
          <a:ln/>
        </p:spPr>
        <p:txBody>
          <a:bodyPr/>
          <a:p/>
        </p:txBody>
      </p:sp>
      <p:sp>
        <p:nvSpPr>
          <p:cNvPr id="844" name="" descr="{&quot;isTemplate&quot;:true,&quot;type&quot;:&quot;text&quot;}"/>
          <p:cNvSpPr txBox="1"/>
          <p:nvPr/>
        </p:nvSpPr>
        <p:spPr>
          <a:xfrm rot="0" flipH="0" flipV="0">
            <a:off x="876300" y="2828925"/>
            <a:ext cx="5905500" cy="228600"/>
          </a:xfrm>
          <a:prstGeom prst="rect"/>
        </p:spPr>
        <p:txBody>
          <a:bodyPr wrap="none" lIns="0" tIns="0" rIns="0" bIns="0"/>
          <a:p>
            <a:pPr>
              <a:lnSpc>
                <a:spcPct val="100000"/>
              </a:lnSpc>
            </a:pPr>
            <a:r>
              <a:rPr lang="zh-CN" sz="1500" b="1">
                <a:solidFill>
                  <a:srgbClr val="2B8A3E"/>
                </a:solidFill>
                <a:latin typeface="Arial"/>
                <a:ea typeface="Arial"/>
              </a:rPr>
              <a:t>第</a:t>
            </a:r>
            <a:r>
              <a:rPr lang="en-US" sz="1500" b="1">
                <a:solidFill>
                  <a:srgbClr val="2B8A3E"/>
                </a:solidFill>
                <a:latin typeface="Arial"/>
                <a:ea typeface="Arial"/>
              </a:rPr>
              <a:t>2</a:t>
            </a:r>
            <a:r>
              <a:rPr lang="zh-CN" sz="1500" b="1">
                <a:solidFill>
                  <a:srgbClr val="2B8A3E"/>
                </a:solidFill>
                <a:latin typeface="Arial"/>
                <a:ea typeface="Arial"/>
              </a:rPr>
              <a:t>步</a:t>
            </a:r>
            <a:r>
              <a:rPr lang="en-US" sz="1500" b="1">
                <a:solidFill>
                  <a:srgbClr val="2B8A3E"/>
                </a:solidFill>
                <a:latin typeface="Arial"/>
                <a:ea typeface="Arial"/>
              </a:rPr>
              <a:t xml:space="preserve"> </a:t>
            </a:r>
            <a:r>
              <a:rPr lang="zh-CN" sz="1500" b="1">
                <a:solidFill>
                  <a:srgbClr val="2B8A3E"/>
                </a:solidFill>
                <a:latin typeface="Arial"/>
                <a:ea typeface="Arial"/>
              </a:rPr>
              <a:t>报警呼救</a:t>
            </a:r>
            <a:endParaRPr/>
          </a:p>
        </p:txBody>
      </p:sp>
      <p:sp>
        <p:nvSpPr>
          <p:cNvPr id="845" name="" descr="{&quot;isTemplate&quot;:true,&quot;type&quot;:&quot;text&quot;}"/>
          <p:cNvSpPr txBox="1"/>
          <p:nvPr/>
        </p:nvSpPr>
        <p:spPr>
          <a:xfrm rot="0" flipH="0" flipV="0">
            <a:off x="876300" y="3076575"/>
            <a:ext cx="5905500" cy="304800"/>
          </a:xfrm>
          <a:prstGeom prst="rect"/>
        </p:spPr>
        <p:txBody>
          <a:bodyPr wrap="none" lIns="0" tIns="0" rIns="0" bIns="0"/>
          <a:p>
            <a:pPr>
              <a:lnSpc>
                <a:spcPct val="145000"/>
              </a:lnSpc>
            </a:pPr>
            <a:r>
              <a:rPr lang="zh-CN" sz="1350">
                <a:solidFill>
                  <a:srgbClr val="343A40"/>
                </a:solidFill>
                <a:latin typeface="Arial"/>
                <a:ea typeface="Arial"/>
              </a:rPr>
              <a:t>喊人、打</a:t>
            </a:r>
            <a:r>
              <a:rPr lang="en-US" sz="1350">
                <a:solidFill>
                  <a:srgbClr val="343A40"/>
                </a:solidFill>
                <a:latin typeface="Arial"/>
                <a:ea typeface="Arial"/>
              </a:rPr>
              <a:t>119/120</a:t>
            </a:r>
            <a:r>
              <a:rPr lang="zh-CN" sz="1350">
                <a:solidFill>
                  <a:srgbClr val="343A40"/>
                </a:solidFill>
                <a:latin typeface="Arial"/>
                <a:ea typeface="Arial"/>
              </a:rPr>
              <a:t>、启动应急预案；第一时间通知企业负责人和应急队。</a:t>
            </a:r>
            <a:endParaRPr/>
          </a:p>
        </p:txBody>
      </p:sp>
      <p:sp>
        <p:nvSpPr>
          <p:cNvPr id="846" name=""/>
          <p:cNvSpPr/>
          <p:nvPr/>
        </p:nvSpPr>
        <p:spPr>
          <a:xfrm rot="0" flipH="0" flipV="0">
            <a:off x="704850" y="3695700"/>
            <a:ext cx="6286500" cy="1009650"/>
          </a:xfrm>
          <a:prstGeom prst="rect">
            <a:avLst/>
          </a:prstGeom>
          <a:solidFill>
            <a:srgbClr val="F1F3F5"/>
          </a:solidFill>
          <a:ln/>
        </p:spPr>
        <p:txBody>
          <a:bodyPr/>
          <a:p/>
        </p:txBody>
      </p:sp>
      <p:sp>
        <p:nvSpPr>
          <p:cNvPr id="847" name=""/>
          <p:cNvSpPr/>
          <p:nvPr/>
        </p:nvSpPr>
        <p:spPr>
          <a:xfrm rot="0" flipH="0" flipV="0">
            <a:off x="666750" y="3695700"/>
            <a:ext cx="6324600" cy="1009650"/>
          </a:xfrm>
          <a:custGeom>
            <a:pathLst>
              <a:path w="664" h="106">
                <a:moveTo>
                  <a:pt x="0" y="0"/>
                </a:moveTo>
                <a:lnTo>
                  <a:pt x="4" y="0"/>
                </a:lnTo>
                <a:lnTo>
                  <a:pt x="4" y="106"/>
                </a:lnTo>
                <a:lnTo>
                  <a:pt x="0" y="106"/>
                </a:lnTo>
                <a:close/>
              </a:path>
            </a:pathLst>
          </a:custGeom>
          <a:solidFill>
            <a:srgbClr val="2B8A3E"/>
          </a:solidFill>
          <a:ln/>
        </p:spPr>
        <p:txBody>
          <a:bodyPr/>
          <a:p/>
        </p:txBody>
      </p:sp>
      <p:sp>
        <p:nvSpPr>
          <p:cNvPr id="848" name="" descr="{&quot;isTemplate&quot;:true,&quot;type&quot;:&quot;text&quot;}"/>
          <p:cNvSpPr txBox="1"/>
          <p:nvPr/>
        </p:nvSpPr>
        <p:spPr>
          <a:xfrm rot="0" flipH="0" flipV="0">
            <a:off x="876300" y="3924300"/>
            <a:ext cx="5905500" cy="228600"/>
          </a:xfrm>
          <a:prstGeom prst="rect"/>
        </p:spPr>
        <p:txBody>
          <a:bodyPr wrap="none" lIns="0" tIns="0" rIns="0" bIns="0"/>
          <a:p>
            <a:pPr>
              <a:lnSpc>
                <a:spcPct val="100000"/>
              </a:lnSpc>
            </a:pPr>
            <a:r>
              <a:rPr lang="zh-CN" sz="1500" b="1">
                <a:solidFill>
                  <a:srgbClr val="2B8A3E"/>
                </a:solidFill>
                <a:latin typeface="Arial"/>
                <a:ea typeface="Arial"/>
              </a:rPr>
              <a:t>第</a:t>
            </a:r>
            <a:r>
              <a:rPr lang="en-US" sz="1500" b="1">
                <a:solidFill>
                  <a:srgbClr val="2B8A3E"/>
                </a:solidFill>
                <a:latin typeface="Arial"/>
                <a:ea typeface="Arial"/>
              </a:rPr>
              <a:t>3</a:t>
            </a:r>
            <a:r>
              <a:rPr lang="zh-CN" sz="1500" b="1">
                <a:solidFill>
                  <a:srgbClr val="2B8A3E"/>
                </a:solidFill>
                <a:latin typeface="Arial"/>
                <a:ea typeface="Arial"/>
              </a:rPr>
              <a:t>步</a:t>
            </a:r>
            <a:r>
              <a:rPr lang="en-US" sz="1500" b="1">
                <a:solidFill>
                  <a:srgbClr val="2B8A3E"/>
                </a:solidFill>
                <a:latin typeface="Arial"/>
                <a:ea typeface="Arial"/>
              </a:rPr>
              <a:t xml:space="preserve"> </a:t>
            </a:r>
            <a:r>
              <a:rPr lang="zh-CN" sz="1500" b="1">
                <a:solidFill>
                  <a:srgbClr val="2B8A3E"/>
                </a:solidFill>
                <a:latin typeface="Arial"/>
                <a:ea typeface="Arial"/>
              </a:rPr>
              <a:t>强制通风</a:t>
            </a:r>
            <a:endParaRPr/>
          </a:p>
        </p:txBody>
      </p:sp>
      <p:sp>
        <p:nvSpPr>
          <p:cNvPr id="849" name="" descr="{&quot;isTemplate&quot;:true,&quot;type&quot;:&quot;text&quot;}"/>
          <p:cNvSpPr txBox="1"/>
          <p:nvPr/>
        </p:nvSpPr>
        <p:spPr>
          <a:xfrm rot="0" flipH="0" flipV="0">
            <a:off x="876300" y="4171950"/>
            <a:ext cx="5905500" cy="304800"/>
          </a:xfrm>
          <a:prstGeom prst="rect"/>
        </p:spPr>
        <p:txBody>
          <a:bodyPr wrap="none" lIns="0" tIns="0" rIns="0" bIns="0"/>
          <a:p>
            <a:pPr>
              <a:lnSpc>
                <a:spcPct val="145000"/>
              </a:lnSpc>
            </a:pPr>
            <a:r>
              <a:rPr lang="zh-CN" sz="1350">
                <a:solidFill>
                  <a:srgbClr val="343A40"/>
                </a:solidFill>
                <a:latin typeface="Arial"/>
                <a:ea typeface="Arial"/>
              </a:rPr>
              <a:t>就近开启通风机、打开人孔</a:t>
            </a:r>
            <a:r>
              <a:rPr lang="en-US" sz="1350">
                <a:solidFill>
                  <a:srgbClr val="343A40"/>
                </a:solidFill>
                <a:latin typeface="Arial"/>
                <a:ea typeface="Arial"/>
              </a:rPr>
              <a:t>/</a:t>
            </a:r>
            <a:r>
              <a:rPr lang="zh-CN" sz="1350">
                <a:solidFill>
                  <a:srgbClr val="343A40"/>
                </a:solidFill>
                <a:latin typeface="Arial"/>
                <a:ea typeface="Arial"/>
              </a:rPr>
              <a:t>盖板（在安全位置），降低有毒气体浓度。</a:t>
            </a:r>
            <a:endParaRPr/>
          </a:p>
        </p:txBody>
      </p:sp>
      <p:sp>
        <p:nvSpPr>
          <p:cNvPr id="850" name=""/>
          <p:cNvSpPr/>
          <p:nvPr/>
        </p:nvSpPr>
        <p:spPr>
          <a:xfrm rot="0" flipH="0" flipV="0">
            <a:off x="704850" y="4800600"/>
            <a:ext cx="6286500" cy="1295400"/>
          </a:xfrm>
          <a:prstGeom prst="rect">
            <a:avLst/>
          </a:prstGeom>
          <a:solidFill>
            <a:srgbClr val="F1F3F5"/>
          </a:solidFill>
          <a:ln/>
        </p:spPr>
        <p:txBody>
          <a:bodyPr/>
          <a:p/>
        </p:txBody>
      </p:sp>
      <p:sp>
        <p:nvSpPr>
          <p:cNvPr id="851" name=""/>
          <p:cNvSpPr/>
          <p:nvPr/>
        </p:nvSpPr>
        <p:spPr>
          <a:xfrm rot="0" flipH="0" flipV="0">
            <a:off x="666750" y="4800600"/>
            <a:ext cx="6324600" cy="1295400"/>
          </a:xfrm>
          <a:custGeom>
            <a:pathLst>
              <a:path w="664" h="136">
                <a:moveTo>
                  <a:pt x="0" y="0"/>
                </a:moveTo>
                <a:lnTo>
                  <a:pt x="4" y="0"/>
                </a:lnTo>
                <a:lnTo>
                  <a:pt x="4" y="136"/>
                </a:lnTo>
                <a:lnTo>
                  <a:pt x="0" y="136"/>
                </a:lnTo>
                <a:close/>
              </a:path>
            </a:pathLst>
          </a:custGeom>
          <a:solidFill>
            <a:srgbClr val="2B8A3E"/>
          </a:solidFill>
          <a:ln/>
        </p:spPr>
        <p:txBody>
          <a:bodyPr/>
          <a:p/>
        </p:txBody>
      </p:sp>
      <p:sp>
        <p:nvSpPr>
          <p:cNvPr id="852" name="" descr="{&quot;isTemplate&quot;:true,&quot;type&quot;:&quot;text&quot;}"/>
          <p:cNvSpPr txBox="1"/>
          <p:nvPr/>
        </p:nvSpPr>
        <p:spPr>
          <a:xfrm rot="0" flipH="0" flipV="0">
            <a:off x="876300" y="5029200"/>
            <a:ext cx="5905500" cy="228600"/>
          </a:xfrm>
          <a:prstGeom prst="rect"/>
        </p:spPr>
        <p:txBody>
          <a:bodyPr wrap="none" lIns="0" tIns="0" rIns="0" bIns="0"/>
          <a:p>
            <a:pPr>
              <a:lnSpc>
                <a:spcPct val="100000"/>
              </a:lnSpc>
            </a:pPr>
            <a:r>
              <a:rPr lang="zh-CN" sz="1500" b="1">
                <a:solidFill>
                  <a:srgbClr val="2B8A3E"/>
                </a:solidFill>
                <a:latin typeface="Arial"/>
                <a:ea typeface="Arial"/>
              </a:rPr>
              <a:t>第</a:t>
            </a:r>
            <a:r>
              <a:rPr lang="en-US" sz="1500" b="1">
                <a:solidFill>
                  <a:srgbClr val="2B8A3E"/>
                </a:solidFill>
                <a:latin typeface="Arial"/>
                <a:ea typeface="Arial"/>
              </a:rPr>
              <a:t>4</a:t>
            </a:r>
            <a:r>
              <a:rPr lang="zh-CN" sz="1500" b="1">
                <a:solidFill>
                  <a:srgbClr val="2B8A3E"/>
                </a:solidFill>
                <a:latin typeface="Arial"/>
                <a:ea typeface="Arial"/>
              </a:rPr>
              <a:t>步</a:t>
            </a:r>
            <a:r>
              <a:rPr lang="en-US" sz="1500" b="1">
                <a:solidFill>
                  <a:srgbClr val="2B8A3E"/>
                </a:solidFill>
                <a:latin typeface="Arial"/>
                <a:ea typeface="Arial"/>
              </a:rPr>
              <a:t xml:space="preserve"> </a:t>
            </a:r>
            <a:r>
              <a:rPr lang="zh-CN" sz="1500" b="1">
                <a:solidFill>
                  <a:srgbClr val="2B8A3E"/>
                </a:solidFill>
                <a:latin typeface="Arial"/>
                <a:ea typeface="Arial"/>
              </a:rPr>
              <a:t>非进入式救援</a:t>
            </a:r>
            <a:endParaRPr/>
          </a:p>
        </p:txBody>
      </p:sp>
      <p:sp>
        <p:nvSpPr>
          <p:cNvPr id="853" name="" descr="{&quot;isTemplate&quot;:true,&quot;type&quot;:&quot;text&quot;}"/>
          <p:cNvSpPr txBox="1"/>
          <p:nvPr/>
        </p:nvSpPr>
        <p:spPr>
          <a:xfrm rot="0" flipH="0" flipV="0">
            <a:off x="876300" y="5276850"/>
            <a:ext cx="5905500" cy="600075"/>
          </a:xfrm>
          <a:prstGeom prst="rect"/>
        </p:spPr>
        <p:txBody>
          <a:bodyPr wrap="square" lIns="0" tIns="0" rIns="0" bIns="0">
            <a:normAutofit/>
          </a:bodyPr>
          <a:p>
            <a:pPr>
              <a:lnSpc>
                <a:spcPct val="145000"/>
              </a:lnSpc>
            </a:pPr>
            <a:r>
              <a:rPr lang="zh-CN" sz="1350">
                <a:solidFill>
                  <a:srgbClr val="343A40"/>
                </a:solidFill>
                <a:latin typeface="Arial"/>
                <a:ea typeface="Arial"/>
              </a:rPr>
              <a:t>优先用三脚架、救生绳、全身式安全带将伤者拉出；如必须进入，两人一组、系安全绳、佩戴隔绝式呼吸器、外部有人监护。</a:t>
            </a:r>
            <a:endParaRPr/>
          </a:p>
        </p:txBody>
      </p:sp>
      <p:sp>
        <p:nvSpPr>
          <p:cNvPr id="854" name=""/>
          <p:cNvSpPr/>
          <p:nvPr/>
        </p:nvSpPr>
        <p:spPr>
          <a:xfrm rot="0" flipH="0" flipV="0">
            <a:off x="7524750" y="1200150"/>
            <a:ext cx="4000500" cy="4895850"/>
          </a:xfrm>
          <a:prstGeom prst="rect">
            <a:avLst/>
          </a:prstGeom>
          <a:solidFill>
            <a:srgbClr val="F8F9FA"/>
          </a:solidFill>
          <a:ln w="25400">
            <a:solidFill>
              <a:srgbClr val="ADB5BD"/>
            </a:solidFill>
            <a:prstDash val="dash"/>
          </a:ln>
        </p:spPr>
        <p:txBody>
          <a:bodyPr/>
          <a:p/>
        </p:txBody>
      </p:sp>
      <p:sp>
        <p:nvSpPr>
          <p:cNvPr id="855" name="" descr="{&quot;isTemplate&quot;:true,&quot;type&quot;:&quot;text&quot;}"/>
          <p:cNvSpPr txBox="1"/>
          <p:nvPr/>
        </p:nvSpPr>
        <p:spPr>
          <a:xfrm rot="0" flipH="0" flipV="0">
            <a:off x="9286875" y="3171825"/>
            <a:ext cx="476250" cy="419100"/>
          </a:xfrm>
          <a:prstGeom prst="rect"/>
        </p:spPr>
        <p:txBody>
          <a:bodyPr wrap="none" lIns="0" tIns="0" rIns="0" bIns="0"/>
          <a:p>
            <a:pPr>
              <a:lnSpc>
                <a:spcPct val="100000"/>
              </a:lnSpc>
            </a:pPr>
            <a:r>
              <a:rPr sz="2700">
                <a:solidFill>
                  <a:srgbClr val="ADB5BD"/>
                </a:solidFill>
                <a:latin typeface="Arial"/>
                <a:ea typeface="Arial"/>
              </a:rPr>
              <a:t>📷</a:t>
            </a:r>
            <a:endParaRPr/>
          </a:p>
        </p:txBody>
      </p:sp>
      <p:sp>
        <p:nvSpPr>
          <p:cNvPr id="856" name="" descr="{&quot;isTemplate&quot;:true,&quot;type&quot;:&quot;text&quot;}"/>
          <p:cNvSpPr txBox="1"/>
          <p:nvPr/>
        </p:nvSpPr>
        <p:spPr>
          <a:xfrm rot="0" flipH="0" flipV="0">
            <a:off x="8077200" y="3686175"/>
            <a:ext cx="2895600" cy="219075"/>
          </a:xfrm>
          <a:prstGeom prst="rect"/>
        </p:spPr>
        <p:txBody>
          <a:bodyPr wrap="none" lIns="0" tIns="0" rIns="0" bIns="0"/>
          <a:p>
            <a:pPr algn="ctr">
              <a:lnSpc>
                <a:spcPct val="100000"/>
              </a:lnSpc>
            </a:pPr>
            <a:r>
              <a:rPr lang="zh-CN" sz="1425">
                <a:solidFill>
                  <a:srgbClr val="868E96"/>
                </a:solidFill>
                <a:latin typeface="Arial"/>
                <a:ea typeface="Arial"/>
              </a:rPr>
              <a:t>受限空间救援器材照片（预留区域）</a:t>
            </a:r>
            <a:endParaRPr/>
          </a:p>
        </p:txBody>
      </p:sp>
      <p:sp>
        <p:nvSpPr>
          <p:cNvPr id="857" name="" descr="{&quot;isTemplate&quot;:true,&quot;type&quot;:&quot;text&quot;}"/>
          <p:cNvSpPr txBox="1"/>
          <p:nvPr/>
        </p:nvSpPr>
        <p:spPr>
          <a:xfrm rot="0" flipH="0" flipV="0">
            <a:off x="8105775" y="3943350"/>
            <a:ext cx="2847975" cy="190500"/>
          </a:xfrm>
          <a:prstGeom prst="rect"/>
        </p:spPr>
        <p:txBody>
          <a:bodyPr wrap="none" lIns="0" tIns="0" rIns="0" bIns="0"/>
          <a:p>
            <a:pPr>
              <a:lnSpc>
                <a:spcPct val="100000"/>
              </a:lnSpc>
            </a:pPr>
            <a:r>
              <a:rPr lang="zh-CN" sz="1200">
                <a:solidFill>
                  <a:srgbClr val="ADB5BD"/>
                </a:solidFill>
                <a:latin typeface="Arial"/>
                <a:ea typeface="Arial"/>
              </a:rPr>
              <a:t>三脚架</a:t>
            </a:r>
            <a:r>
              <a:rPr lang="en-US" sz="1200">
                <a:solidFill>
                  <a:srgbClr val="ADB5BD"/>
                </a:solidFill>
                <a:latin typeface="Arial"/>
                <a:ea typeface="Arial"/>
              </a:rPr>
              <a:t xml:space="preserve"> / </a:t>
            </a:r>
            <a:r>
              <a:rPr lang="zh-CN" sz="1200">
                <a:solidFill>
                  <a:srgbClr val="ADB5BD"/>
                </a:solidFill>
                <a:latin typeface="Arial"/>
                <a:ea typeface="Arial"/>
              </a:rPr>
              <a:t>正压式空气呼吸器</a:t>
            </a:r>
            <a:r>
              <a:rPr lang="en-US" sz="1200">
                <a:solidFill>
                  <a:srgbClr val="ADB5BD"/>
                </a:solidFill>
                <a:latin typeface="Arial"/>
                <a:ea typeface="Arial"/>
              </a:rPr>
              <a:t xml:space="preserve"> / </a:t>
            </a:r>
            <a:r>
              <a:rPr lang="zh-CN" sz="1200">
                <a:solidFill>
                  <a:srgbClr val="ADB5BD"/>
                </a:solidFill>
                <a:latin typeface="Arial"/>
                <a:ea typeface="Arial"/>
              </a:rPr>
              <a:t>全身式安全带</a:t>
            </a:r>
            <a:endParaRPr/>
          </a:p>
        </p:txBody>
      </p:sp>
      <p:sp>
        <p:nvSpPr>
          <p:cNvPr id="858"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40 / 55</a:t>
            </a:r>
            <a:endParaRPr/>
          </a:p>
        </p:txBody>
      </p:sp>
    </p:spTree>
  </p:cSld>
</p:sld>
</file>

<file path=ppt/slides/slide41.xml><?xml version="1.0" encoding="utf-8"?>
<p:sld xmlns:p="http://schemas.openxmlformats.org/presentationml/2006/main" xmlns:a="http://schemas.openxmlformats.org/drawingml/2006/main">
  <p:cSld>
    <p:spTree>
      <p:nvGrpSpPr>
        <p:cNvPr id="859" name="" descr="&lt;Slide style={{ width: 1280, height: 720, background: '#0B7285', padding: 0, fontFamily: 'Arial, &quot;Microsoft YaHei&quot;, &quot;PingFang SC&quot;, sans-serif', position: 'relative' }}&gt;&#10;    &lt;Box style={{ position: 'absolute', top: 0, left: 0, right: 0, height: 10, background: '#E8590C' }} /&gt;&#10;    &lt;Text style={{ position: 'absolute', top: 60, left: 80, fontSize: 150, fontWeight: 'bold', color: '#FFA94D', lineHeight: 1 }}&gt;05&lt;/Text&gt;&#10;    &lt;Box style={{ position: 'absolute', top: 250, left: 84, right: 84 }}&gt;&#10;        &lt;Text style={{ fontSize: 52, fontWeight: 'bold', color: '#FFFFFF' }}&gt;责任、应急与学以致用&lt;/Text&gt;&#10;        &lt;Text style={{ fontSize: 24, color: '#CFE8EE', marginTop: 18, lineHeight: 1.6 }}&gt;安全不是安全部门的独角戏——&lt;/Text&gt;&#10;        &lt;Text style={{ fontSize: 24, color: '#CFE8EE', lineHeight: 1.6 }}&gt;从主要负责人到一线员工，每个人都在写自己的责任清单。&lt;/Text&gt;&#10;    &lt;/Box&gt;&#10;    &lt;Box style={{ position: 'absolute', left: 84, right: 84, bottom: 70, background: '#FFFFFF', padding: '14px 22px' }}&gt;&#10;        &lt;Text style={{ fontSize: 21, color: '#0B7285', fontWeight: 'bold' }}&gt;本章内容：七项职责 · 权利义务 · 重大隐患判定 · 事故报告 · 应急卡 · 随堂测验 · 自查与承诺&lt;/Text&gt;&#10;    &lt;/Box&gt;&#10;    &lt;Text style={{ position: 'absolute', right: 70, bottom: 26, fontSize: 14, color: '#CFE8EE' }}&gt;41 / 55&lt;/Text&gt;&#10;&lt;/Slide&gt;&#10;"/>
        <p:cNvGrpSpPr/>
        <p:nvPr/>
      </p:nvGrpSpPr>
      <p:grpSpPr>
        <a:xfrm>
          <a:off x="0" y="0"/>
          <a:ext cx="0" cy="0"/>
          <a:chOff x="0" y="0"/>
          <a:chExt cx="0" cy="0"/>
        </a:xfrm>
      </p:grpSpPr>
      <p:sp>
        <p:nvSpPr>
          <p:cNvPr id="860" name=""/>
          <p:cNvSpPr/>
          <p:nvPr/>
        </p:nvSpPr>
        <p:spPr>
          <a:xfrm rot="0" flipH="0" flipV="0">
            <a:off x="0" y="0"/>
            <a:ext cx="12192000" cy="6858000"/>
          </a:xfrm>
          <a:prstGeom prst="rect">
            <a:avLst/>
          </a:prstGeom>
          <a:solidFill>
            <a:srgbClr val="0B7285"/>
          </a:solidFill>
          <a:ln/>
        </p:spPr>
        <p:txBody>
          <a:bodyPr/>
          <a:p/>
        </p:txBody>
      </p:sp>
      <p:sp>
        <p:nvSpPr>
          <p:cNvPr id="861" name=""/>
          <p:cNvSpPr/>
          <p:nvPr/>
        </p:nvSpPr>
        <p:spPr>
          <a:xfrm rot="0" flipH="0" flipV="0">
            <a:off x="0" y="0"/>
            <a:ext cx="12192000" cy="95250"/>
          </a:xfrm>
          <a:prstGeom prst="rect">
            <a:avLst/>
          </a:prstGeom>
          <a:solidFill>
            <a:srgbClr val="E8590C"/>
          </a:solidFill>
          <a:ln/>
        </p:spPr>
        <p:txBody>
          <a:bodyPr/>
          <a:p/>
        </p:txBody>
      </p:sp>
      <p:sp>
        <p:nvSpPr>
          <p:cNvPr id="862" name="" descr="{&quot;isTemplate&quot;:true,&quot;type&quot;:&quot;text&quot;}"/>
          <p:cNvSpPr txBox="1"/>
          <p:nvPr/>
        </p:nvSpPr>
        <p:spPr>
          <a:xfrm rot="0" flipH="0" flipV="0">
            <a:off x="762000" y="571500"/>
            <a:ext cx="1590675" cy="1714500"/>
          </a:xfrm>
          <a:prstGeom prst="rect"/>
        </p:spPr>
        <p:txBody>
          <a:bodyPr wrap="none" lIns="0" tIns="0" rIns="0" bIns="0"/>
          <a:p>
            <a:pPr>
              <a:lnSpc>
                <a:spcPct val="100000"/>
              </a:lnSpc>
            </a:pPr>
            <a:r>
              <a:rPr lang="en-US" sz="11250" b="1">
                <a:solidFill>
                  <a:srgbClr val="FFA94D"/>
                </a:solidFill>
                <a:latin typeface="Arial"/>
                <a:ea typeface="Arial"/>
              </a:rPr>
              <a:t>05</a:t>
            </a:r>
            <a:endParaRPr/>
          </a:p>
        </p:txBody>
      </p:sp>
      <p:sp>
        <p:nvSpPr>
          <p:cNvPr id="863" name="" descr="{&quot;isTemplate&quot;:true,&quot;type&quot;:&quot;text&quot;}"/>
          <p:cNvSpPr txBox="1"/>
          <p:nvPr/>
        </p:nvSpPr>
        <p:spPr>
          <a:xfrm rot="0" flipH="0" flipV="0">
            <a:off x="800100" y="2381250"/>
            <a:ext cx="10591800" cy="600075"/>
          </a:xfrm>
          <a:prstGeom prst="rect"/>
        </p:spPr>
        <p:txBody>
          <a:bodyPr wrap="none" lIns="0" tIns="0" rIns="0" bIns="0"/>
          <a:p>
            <a:pPr>
              <a:lnSpc>
                <a:spcPct val="100000"/>
              </a:lnSpc>
            </a:pPr>
            <a:r>
              <a:rPr lang="zh-CN" sz="3900" b="1">
                <a:solidFill>
                  <a:srgbClr val="FFFFFF"/>
                </a:solidFill>
                <a:latin typeface="Arial"/>
                <a:ea typeface="Arial"/>
              </a:rPr>
              <a:t>责任、应急与学以致用</a:t>
            </a:r>
            <a:endParaRPr/>
          </a:p>
        </p:txBody>
      </p:sp>
      <p:sp>
        <p:nvSpPr>
          <p:cNvPr id="864" name="" descr="{&quot;isTemplate&quot;:true,&quot;type&quot;:&quot;text&quot;}"/>
          <p:cNvSpPr txBox="1"/>
          <p:nvPr/>
        </p:nvSpPr>
        <p:spPr>
          <a:xfrm rot="0" flipH="0" flipV="0">
            <a:off x="800100" y="3152775"/>
            <a:ext cx="10591800" cy="447675"/>
          </a:xfrm>
          <a:prstGeom prst="rect"/>
        </p:spPr>
        <p:txBody>
          <a:bodyPr wrap="none" lIns="0" tIns="0" rIns="0" bIns="0"/>
          <a:p>
            <a:pPr>
              <a:lnSpc>
                <a:spcPct val="160000"/>
              </a:lnSpc>
            </a:pPr>
            <a:r>
              <a:rPr lang="zh-CN" sz="1800">
                <a:solidFill>
                  <a:srgbClr val="CFE8EE"/>
                </a:solidFill>
                <a:latin typeface="Arial"/>
                <a:ea typeface="Arial"/>
              </a:rPr>
              <a:t>安全不是安全部门的独角戏——</a:t>
            </a:r>
            <a:endParaRPr/>
          </a:p>
        </p:txBody>
      </p:sp>
      <p:sp>
        <p:nvSpPr>
          <p:cNvPr id="865" name="" descr="{&quot;isTemplate&quot;:true,&quot;type&quot;:&quot;text&quot;}"/>
          <p:cNvSpPr txBox="1"/>
          <p:nvPr/>
        </p:nvSpPr>
        <p:spPr>
          <a:xfrm rot="0" flipH="0" flipV="0">
            <a:off x="800100" y="3600450"/>
            <a:ext cx="10591800" cy="447675"/>
          </a:xfrm>
          <a:prstGeom prst="rect"/>
        </p:spPr>
        <p:txBody>
          <a:bodyPr wrap="none" lIns="0" tIns="0" rIns="0" bIns="0"/>
          <a:p>
            <a:pPr>
              <a:lnSpc>
                <a:spcPct val="160000"/>
              </a:lnSpc>
            </a:pPr>
            <a:r>
              <a:rPr lang="zh-CN" sz="1800">
                <a:solidFill>
                  <a:srgbClr val="CFE8EE"/>
                </a:solidFill>
                <a:latin typeface="Arial"/>
                <a:ea typeface="Arial"/>
              </a:rPr>
              <a:t>从主要负责人到一线员工，每个人都在写自己的责任清单。</a:t>
            </a:r>
            <a:endParaRPr/>
          </a:p>
        </p:txBody>
      </p:sp>
      <p:sp>
        <p:nvSpPr>
          <p:cNvPr id="866" name=""/>
          <p:cNvSpPr/>
          <p:nvPr/>
        </p:nvSpPr>
        <p:spPr>
          <a:xfrm rot="0" flipH="0" flipV="0">
            <a:off x="800100" y="5676900"/>
            <a:ext cx="10591800" cy="514350"/>
          </a:xfrm>
          <a:prstGeom prst="rect">
            <a:avLst/>
          </a:prstGeom>
          <a:solidFill>
            <a:srgbClr val="FFFFFF"/>
          </a:solidFill>
          <a:ln/>
        </p:spPr>
        <p:txBody>
          <a:bodyPr/>
          <a:p/>
        </p:txBody>
      </p:sp>
      <p:sp>
        <p:nvSpPr>
          <p:cNvPr id="867" name="" descr="{&quot;isTemplate&quot;:true,&quot;type&quot;:&quot;text&quot;}"/>
          <p:cNvSpPr txBox="1"/>
          <p:nvPr/>
        </p:nvSpPr>
        <p:spPr>
          <a:xfrm rot="0" flipH="0" flipV="0">
            <a:off x="1009650" y="5810250"/>
            <a:ext cx="10172700" cy="247650"/>
          </a:xfrm>
          <a:prstGeom prst="rect"/>
        </p:spPr>
        <p:txBody>
          <a:bodyPr wrap="none" lIns="0" tIns="0" rIns="0" bIns="0"/>
          <a:p>
            <a:pPr>
              <a:lnSpc>
                <a:spcPct val="100000"/>
              </a:lnSpc>
            </a:pPr>
            <a:r>
              <a:rPr lang="zh-CN" sz="1575" b="1">
                <a:solidFill>
                  <a:srgbClr val="0B7285"/>
                </a:solidFill>
                <a:latin typeface="Arial"/>
                <a:ea typeface="Arial"/>
              </a:rPr>
              <a:t>本章内容：七项职责</a:t>
            </a:r>
            <a:r>
              <a:rPr lang="en-US" sz="1575" b="1">
                <a:solidFill>
                  <a:srgbClr val="0B7285"/>
                </a:solidFill>
                <a:latin typeface="Arial"/>
                <a:ea typeface="Arial"/>
              </a:rPr>
              <a:t xml:space="preserve"> · </a:t>
            </a:r>
            <a:r>
              <a:rPr lang="zh-CN" sz="1575" b="1">
                <a:solidFill>
                  <a:srgbClr val="0B7285"/>
                </a:solidFill>
                <a:latin typeface="Arial"/>
                <a:ea typeface="Arial"/>
              </a:rPr>
              <a:t>权利义务</a:t>
            </a:r>
            <a:r>
              <a:rPr lang="en-US" sz="1575" b="1">
                <a:solidFill>
                  <a:srgbClr val="0B7285"/>
                </a:solidFill>
                <a:latin typeface="Arial"/>
                <a:ea typeface="Arial"/>
              </a:rPr>
              <a:t xml:space="preserve"> · </a:t>
            </a:r>
            <a:r>
              <a:rPr lang="zh-CN" sz="1575" b="1">
                <a:solidFill>
                  <a:srgbClr val="0B7285"/>
                </a:solidFill>
                <a:latin typeface="Arial"/>
                <a:ea typeface="Arial"/>
              </a:rPr>
              <a:t>重大隐患判定</a:t>
            </a:r>
            <a:r>
              <a:rPr lang="en-US" sz="1575" b="1">
                <a:solidFill>
                  <a:srgbClr val="0B7285"/>
                </a:solidFill>
                <a:latin typeface="Arial"/>
                <a:ea typeface="Arial"/>
              </a:rPr>
              <a:t xml:space="preserve"> · </a:t>
            </a:r>
            <a:r>
              <a:rPr lang="zh-CN" sz="1575" b="1">
                <a:solidFill>
                  <a:srgbClr val="0B7285"/>
                </a:solidFill>
                <a:latin typeface="Arial"/>
                <a:ea typeface="Arial"/>
              </a:rPr>
              <a:t>事故报告</a:t>
            </a:r>
            <a:r>
              <a:rPr lang="en-US" sz="1575" b="1">
                <a:solidFill>
                  <a:srgbClr val="0B7285"/>
                </a:solidFill>
                <a:latin typeface="Arial"/>
                <a:ea typeface="Arial"/>
              </a:rPr>
              <a:t xml:space="preserve"> · </a:t>
            </a:r>
            <a:r>
              <a:rPr lang="zh-CN" sz="1575" b="1">
                <a:solidFill>
                  <a:srgbClr val="0B7285"/>
                </a:solidFill>
                <a:latin typeface="Arial"/>
                <a:ea typeface="Arial"/>
              </a:rPr>
              <a:t>应急卡</a:t>
            </a:r>
            <a:r>
              <a:rPr lang="en-US" sz="1575" b="1">
                <a:solidFill>
                  <a:srgbClr val="0B7285"/>
                </a:solidFill>
                <a:latin typeface="Arial"/>
                <a:ea typeface="Arial"/>
              </a:rPr>
              <a:t xml:space="preserve"> · </a:t>
            </a:r>
            <a:r>
              <a:rPr lang="zh-CN" sz="1575" b="1">
                <a:solidFill>
                  <a:srgbClr val="0B7285"/>
                </a:solidFill>
                <a:latin typeface="Arial"/>
                <a:ea typeface="Arial"/>
              </a:rPr>
              <a:t>随堂测验</a:t>
            </a:r>
            <a:r>
              <a:rPr lang="en-US" sz="1575" b="1">
                <a:solidFill>
                  <a:srgbClr val="0B7285"/>
                </a:solidFill>
                <a:latin typeface="Arial"/>
                <a:ea typeface="Arial"/>
              </a:rPr>
              <a:t xml:space="preserve"> · </a:t>
            </a:r>
            <a:r>
              <a:rPr lang="zh-CN" sz="1575" b="1">
                <a:solidFill>
                  <a:srgbClr val="0B7285"/>
                </a:solidFill>
                <a:latin typeface="Arial"/>
                <a:ea typeface="Arial"/>
              </a:rPr>
              <a:t>自查与承诺</a:t>
            </a:r>
            <a:endParaRPr/>
          </a:p>
        </p:txBody>
      </p:sp>
      <p:sp>
        <p:nvSpPr>
          <p:cNvPr id="868" name="" descr="{&quot;isTemplate&quot;:true,&quot;type&quot;:&quot;text&quot;}"/>
          <p:cNvSpPr txBox="1"/>
          <p:nvPr/>
        </p:nvSpPr>
        <p:spPr>
          <a:xfrm rot="0" flipH="0" flipV="0">
            <a:off x="11115675" y="6448425"/>
            <a:ext cx="409575" cy="161925"/>
          </a:xfrm>
          <a:prstGeom prst="rect"/>
        </p:spPr>
        <p:txBody>
          <a:bodyPr wrap="none" lIns="0" tIns="0" rIns="0" bIns="0"/>
          <a:p>
            <a:pPr>
              <a:lnSpc>
                <a:spcPct val="100000"/>
              </a:lnSpc>
            </a:pPr>
            <a:r>
              <a:rPr lang="en-US" sz="1050">
                <a:solidFill>
                  <a:srgbClr val="CFE8EE"/>
                </a:solidFill>
                <a:latin typeface="Arial"/>
                <a:ea typeface="Arial"/>
              </a:rPr>
              <a:t>41 / 55</a:t>
            </a:r>
            <a:endParaRPr/>
          </a:p>
        </p:txBody>
      </p:sp>
    </p:spTree>
  </p:cSld>
</p:sld>
</file>

<file path=ppt/slides/slide42.xml><?xml version="1.0" encoding="utf-8"?>
<p:sld xmlns:p="http://schemas.openxmlformats.org/presentationml/2006/main" xmlns:a="http://schemas.openxmlformats.org/drawingml/2006/main">
  <p:cSld>
    <p:spTree>
      <p:nvGrpSpPr>
        <p:cNvPr id="869" name="" descr="&lt;Slide style={{ width: 1280, height: 720, background: '#FFFFFF', padding: 0, fontFamily: 'Arial, &quot;Microsoft YaHei&quot;, &quot;PingFang SC&quot;, sans-serif', position: 'relative' }}&gt;&#10;    &lt;Text style={{ position: 'absolute', top: 16, right: 70, fontSize: 14, color: '#868E96' }}&gt;05 · 责任与应急&lt;/Text&gt;&#10;    &lt;Box style={{ position: 'absolute', top: 44, left: 70, right: 70 }}&gt;&#10;        &lt;Text style={{ fontSize: 32, fontWeight: 'bold', color: '#0B7285' }}&gt;主要负责人七项职责（《安全生产法》第二十一条）&lt;/Text&gt;&#10;        &lt;Box style={{ width: '100%', height: 1, background: '#DEE2E6', marginTop: 10 }} /&gt;&#10;    &lt;/Box&gt;&#10;    &lt;Box style={{ position: 'absolute', top: 126, left: 70, right: 70, bottom: 130, flexDirection: 'row', flexWrap: 'wrap', gap: 14 }}&gt;&#10;        {[&#10;            ['① 建立健全并落实全员安全生产责任制'],&#10;            ['② 组织制定并实施安全生产规章制度和操作规程'],&#10;            ['③ 组织制定并实施安全生产教育和培训计划'],&#10;            ['④ 保证安全生产投入的有效实施'],&#10;            ['⑤ 组织建立并落实安全风险分级管控和隐患排查治理双重预防机制'],&#10;            ['⑥ 组织制定并实施生产安全事故应急救援预案'],&#10;            ['⑦ 及时、如实报告生产安全事故'],&#10;        ].map((it) =&gt; (&#10;            &lt;Box key={it[0]} style={{ width: 560, background: '#F1F3F5', borderLeft: '4px solid #0B7285', padding: '12px 18px' }}&gt;&#10;                &lt;Text style={{ fontSize: 19, color: '#343A40' }}&gt;{it[0]}&lt;/Text&gt;&#10;            &lt;/Box&gt;&#10;        ))}&#10;    &lt;/Box&gt;&#10;    &lt;Box style={{ position: 'absolute', left: 70, right: 70, bottom: 34, background: '#F1F3F5', borderLeft: '4px solid #C92A2A', padding: '12px 20px' }}&gt;&#10;        &lt;Text style={{ fontSize: 20, color: '#343A40' }}&gt;&lt;span style={{ fontWeight: 'bold', color: '#C92A2A' }}&gt;追责实例：&lt;/span&gt;2024寿光金石&quot;10·12&quot;（7死）——实际控制人等5人被采取刑事强制措施，21名公职人员被建议党纪政务处分；2025池州鑫泰&quot;10·27&quot;（4死）——董事长等3人被采取刑事强制措施。&lt;/Text&gt;&#10;    &lt;/Box&gt;&#10;    &lt;Text style={{ position: 'absolute', right: 70, bottom: 24, fontSize: 14, color: '#868E96' }}&gt;42 / 55&lt;/Text&gt;&#10;&lt;/Slide&gt;&#10;"/>
        <p:cNvGrpSpPr/>
        <p:nvPr/>
      </p:nvGrpSpPr>
      <p:grpSpPr>
        <a:xfrm>
          <a:off x="0" y="0"/>
          <a:ext cx="0" cy="0"/>
          <a:chOff x="0" y="0"/>
          <a:chExt cx="0" cy="0"/>
        </a:xfrm>
      </p:grpSpPr>
      <p:sp>
        <p:nvSpPr>
          <p:cNvPr id="870" name=""/>
          <p:cNvSpPr/>
          <p:nvPr/>
        </p:nvSpPr>
        <p:spPr>
          <a:xfrm rot="0" flipH="0" flipV="0">
            <a:off x="0" y="0"/>
            <a:ext cx="12192000" cy="6858000"/>
          </a:xfrm>
          <a:prstGeom prst="rect">
            <a:avLst/>
          </a:prstGeom>
          <a:solidFill>
            <a:srgbClr val="FFFFFF"/>
          </a:solidFill>
          <a:ln/>
        </p:spPr>
        <p:txBody>
          <a:bodyPr/>
          <a:p/>
        </p:txBody>
      </p:sp>
      <p:sp>
        <p:nvSpPr>
          <p:cNvPr id="871" name="" descr="{&quot;isTemplate&quot;:true,&quot;type&quot;:&quot;text&quot;}"/>
          <p:cNvSpPr txBox="1"/>
          <p:nvPr/>
        </p:nvSpPr>
        <p:spPr>
          <a:xfrm rot="0" flipH="0" flipV="0">
            <a:off x="10582275" y="152400"/>
            <a:ext cx="942975" cy="161925"/>
          </a:xfrm>
          <a:prstGeom prst="rect"/>
        </p:spPr>
        <p:txBody>
          <a:bodyPr wrap="none" lIns="0" tIns="0" rIns="0" bIns="0"/>
          <a:p>
            <a:pPr>
              <a:lnSpc>
                <a:spcPct val="100000"/>
              </a:lnSpc>
            </a:pPr>
            <a:r>
              <a:rPr lang="en-US" sz="1050">
                <a:solidFill>
                  <a:srgbClr val="868E96"/>
                </a:solidFill>
                <a:latin typeface="Arial"/>
                <a:ea typeface="Arial"/>
              </a:rPr>
              <a:t xml:space="preserve">05 · </a:t>
            </a:r>
            <a:r>
              <a:rPr lang="zh-CN" sz="1050">
                <a:solidFill>
                  <a:srgbClr val="868E96"/>
                </a:solidFill>
                <a:latin typeface="Arial"/>
                <a:ea typeface="Arial"/>
              </a:rPr>
              <a:t>责任与应急</a:t>
            </a:r>
            <a:endParaRPr/>
          </a:p>
        </p:txBody>
      </p:sp>
      <p:sp>
        <p:nvSpPr>
          <p:cNvPr id="872"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主要负责人七项职责（《安全生产法》第二十一条）</a:t>
            </a:r>
            <a:endParaRPr/>
          </a:p>
        </p:txBody>
      </p:sp>
      <p:sp>
        <p:nvSpPr>
          <p:cNvPr id="873" name=""/>
          <p:cNvSpPr/>
          <p:nvPr/>
        </p:nvSpPr>
        <p:spPr>
          <a:xfrm rot="0" flipH="0" flipV="0">
            <a:off x="666750" y="885825"/>
            <a:ext cx="10858500" cy="9525"/>
          </a:xfrm>
          <a:prstGeom prst="rect">
            <a:avLst/>
          </a:prstGeom>
          <a:solidFill>
            <a:srgbClr val="DEE2E6"/>
          </a:solidFill>
          <a:ln/>
        </p:spPr>
        <p:txBody>
          <a:bodyPr/>
          <a:p/>
        </p:txBody>
      </p:sp>
      <p:sp>
        <p:nvSpPr>
          <p:cNvPr id="874" name=""/>
          <p:cNvSpPr/>
          <p:nvPr/>
        </p:nvSpPr>
        <p:spPr>
          <a:xfrm rot="0" flipH="0" flipV="0">
            <a:off x="704850" y="1200150"/>
            <a:ext cx="5295900" cy="952500"/>
          </a:xfrm>
          <a:prstGeom prst="rect">
            <a:avLst/>
          </a:prstGeom>
          <a:solidFill>
            <a:srgbClr val="F1F3F5"/>
          </a:solidFill>
          <a:ln/>
        </p:spPr>
        <p:txBody>
          <a:bodyPr/>
          <a:p/>
        </p:txBody>
      </p:sp>
      <p:sp>
        <p:nvSpPr>
          <p:cNvPr id="875" name=""/>
          <p:cNvSpPr/>
          <p:nvPr/>
        </p:nvSpPr>
        <p:spPr>
          <a:xfrm rot="0" flipH="0" flipV="0">
            <a:off x="666750" y="1200150"/>
            <a:ext cx="5334000" cy="952500"/>
          </a:xfrm>
          <a:custGeom>
            <a:pathLst>
              <a:path w="560" h="100">
                <a:moveTo>
                  <a:pt x="0" y="0"/>
                </a:moveTo>
                <a:lnTo>
                  <a:pt x="4" y="0"/>
                </a:lnTo>
                <a:lnTo>
                  <a:pt x="4" y="100"/>
                </a:lnTo>
                <a:lnTo>
                  <a:pt x="0" y="100"/>
                </a:lnTo>
                <a:close/>
              </a:path>
            </a:pathLst>
          </a:custGeom>
          <a:solidFill>
            <a:srgbClr val="0B7285"/>
          </a:solidFill>
          <a:ln/>
        </p:spPr>
        <p:txBody>
          <a:bodyPr/>
          <a:p/>
        </p:txBody>
      </p:sp>
      <p:sp>
        <p:nvSpPr>
          <p:cNvPr id="876" name="" descr="{&quot;isTemplate&quot;:true,&quot;type&quot;:&quot;text&quot;}"/>
          <p:cNvSpPr txBox="1"/>
          <p:nvPr/>
        </p:nvSpPr>
        <p:spPr>
          <a:xfrm rot="0" flipH="0" flipV="0">
            <a:off x="876300" y="1314450"/>
            <a:ext cx="4953000" cy="219075"/>
          </a:xfrm>
          <a:prstGeom prst="rect"/>
        </p:spPr>
        <p:txBody>
          <a:bodyPr wrap="none" lIns="0" tIns="0" rIns="0" bIns="0"/>
          <a:p>
            <a:pPr>
              <a:lnSpc>
                <a:spcPct val="100000"/>
              </a:lnSpc>
            </a:pPr>
            <a:r>
              <a:rPr lang="en-US" sz="1425">
                <a:solidFill>
                  <a:srgbClr val="343A40"/>
                </a:solidFill>
                <a:latin typeface="Arial"/>
                <a:ea typeface="Arial"/>
              </a:rPr>
              <a:t xml:space="preserve">① </a:t>
            </a:r>
            <a:r>
              <a:rPr lang="zh-CN" sz="1425">
                <a:solidFill>
                  <a:srgbClr val="343A40"/>
                </a:solidFill>
                <a:latin typeface="Arial"/>
                <a:ea typeface="Arial"/>
              </a:rPr>
              <a:t>建立健全并落实全员安全生产责任制</a:t>
            </a:r>
            <a:endParaRPr/>
          </a:p>
        </p:txBody>
      </p:sp>
      <p:sp>
        <p:nvSpPr>
          <p:cNvPr id="877" name=""/>
          <p:cNvSpPr/>
          <p:nvPr/>
        </p:nvSpPr>
        <p:spPr>
          <a:xfrm rot="0" flipH="0" flipV="0">
            <a:off x="6172200" y="1200150"/>
            <a:ext cx="5295900" cy="952500"/>
          </a:xfrm>
          <a:prstGeom prst="rect">
            <a:avLst/>
          </a:prstGeom>
          <a:solidFill>
            <a:srgbClr val="F1F3F5"/>
          </a:solidFill>
          <a:ln/>
        </p:spPr>
        <p:txBody>
          <a:bodyPr/>
          <a:p/>
        </p:txBody>
      </p:sp>
      <p:sp>
        <p:nvSpPr>
          <p:cNvPr id="878" name=""/>
          <p:cNvSpPr/>
          <p:nvPr/>
        </p:nvSpPr>
        <p:spPr>
          <a:xfrm rot="0" flipH="0" flipV="0">
            <a:off x="6134100" y="1200150"/>
            <a:ext cx="5334000" cy="952500"/>
          </a:xfrm>
          <a:custGeom>
            <a:pathLst>
              <a:path w="560" h="100">
                <a:moveTo>
                  <a:pt x="0" y="0"/>
                </a:moveTo>
                <a:lnTo>
                  <a:pt x="4" y="0"/>
                </a:lnTo>
                <a:lnTo>
                  <a:pt x="4" y="100"/>
                </a:lnTo>
                <a:lnTo>
                  <a:pt x="0" y="100"/>
                </a:lnTo>
                <a:close/>
              </a:path>
            </a:pathLst>
          </a:custGeom>
          <a:solidFill>
            <a:srgbClr val="0B7285"/>
          </a:solidFill>
          <a:ln/>
        </p:spPr>
        <p:txBody>
          <a:bodyPr/>
          <a:p/>
        </p:txBody>
      </p:sp>
      <p:sp>
        <p:nvSpPr>
          <p:cNvPr id="879" name="" descr="{&quot;isTemplate&quot;:true,&quot;type&quot;:&quot;text&quot;}"/>
          <p:cNvSpPr txBox="1"/>
          <p:nvPr/>
        </p:nvSpPr>
        <p:spPr>
          <a:xfrm rot="0" flipH="0" flipV="0">
            <a:off x="6343650" y="1314450"/>
            <a:ext cx="4953000" cy="219075"/>
          </a:xfrm>
          <a:prstGeom prst="rect"/>
        </p:spPr>
        <p:txBody>
          <a:bodyPr wrap="none" lIns="0" tIns="0" rIns="0" bIns="0"/>
          <a:p>
            <a:pPr>
              <a:lnSpc>
                <a:spcPct val="100000"/>
              </a:lnSpc>
            </a:pPr>
            <a:r>
              <a:rPr lang="en-US" sz="1425">
                <a:solidFill>
                  <a:srgbClr val="343A40"/>
                </a:solidFill>
                <a:latin typeface="Arial"/>
                <a:ea typeface="Arial"/>
              </a:rPr>
              <a:t xml:space="preserve">② </a:t>
            </a:r>
            <a:r>
              <a:rPr lang="zh-CN" sz="1425">
                <a:solidFill>
                  <a:srgbClr val="343A40"/>
                </a:solidFill>
                <a:latin typeface="Arial"/>
                <a:ea typeface="Arial"/>
              </a:rPr>
              <a:t>组织制定并实施安全生产规章制度和操作规程</a:t>
            </a:r>
            <a:endParaRPr/>
          </a:p>
        </p:txBody>
      </p:sp>
      <p:sp>
        <p:nvSpPr>
          <p:cNvPr id="880" name=""/>
          <p:cNvSpPr/>
          <p:nvPr/>
        </p:nvSpPr>
        <p:spPr>
          <a:xfrm rot="0" flipH="0" flipV="0">
            <a:off x="704850" y="2286000"/>
            <a:ext cx="5295900" cy="952500"/>
          </a:xfrm>
          <a:prstGeom prst="rect">
            <a:avLst/>
          </a:prstGeom>
          <a:solidFill>
            <a:srgbClr val="F1F3F5"/>
          </a:solidFill>
          <a:ln/>
        </p:spPr>
        <p:txBody>
          <a:bodyPr/>
          <a:p/>
        </p:txBody>
      </p:sp>
      <p:sp>
        <p:nvSpPr>
          <p:cNvPr id="881" name=""/>
          <p:cNvSpPr/>
          <p:nvPr/>
        </p:nvSpPr>
        <p:spPr>
          <a:xfrm rot="0" flipH="0" flipV="0">
            <a:off x="666750" y="2286000"/>
            <a:ext cx="5334000" cy="952500"/>
          </a:xfrm>
          <a:custGeom>
            <a:pathLst>
              <a:path w="560" h="100">
                <a:moveTo>
                  <a:pt x="0" y="0"/>
                </a:moveTo>
                <a:lnTo>
                  <a:pt x="4" y="0"/>
                </a:lnTo>
                <a:lnTo>
                  <a:pt x="4" y="100"/>
                </a:lnTo>
                <a:lnTo>
                  <a:pt x="0" y="100"/>
                </a:lnTo>
                <a:close/>
              </a:path>
            </a:pathLst>
          </a:custGeom>
          <a:solidFill>
            <a:srgbClr val="0B7285"/>
          </a:solidFill>
          <a:ln/>
        </p:spPr>
        <p:txBody>
          <a:bodyPr/>
          <a:p/>
        </p:txBody>
      </p:sp>
      <p:sp>
        <p:nvSpPr>
          <p:cNvPr id="882" name="" descr="{&quot;isTemplate&quot;:true,&quot;type&quot;:&quot;text&quot;}"/>
          <p:cNvSpPr txBox="1"/>
          <p:nvPr/>
        </p:nvSpPr>
        <p:spPr>
          <a:xfrm rot="0" flipH="0" flipV="0">
            <a:off x="876300" y="2400300"/>
            <a:ext cx="4953000" cy="219075"/>
          </a:xfrm>
          <a:prstGeom prst="rect"/>
        </p:spPr>
        <p:txBody>
          <a:bodyPr wrap="none" lIns="0" tIns="0" rIns="0" bIns="0"/>
          <a:p>
            <a:pPr>
              <a:lnSpc>
                <a:spcPct val="100000"/>
              </a:lnSpc>
            </a:pPr>
            <a:r>
              <a:rPr lang="en-US" sz="1425">
                <a:solidFill>
                  <a:srgbClr val="343A40"/>
                </a:solidFill>
                <a:latin typeface="Arial"/>
                <a:ea typeface="Arial"/>
              </a:rPr>
              <a:t xml:space="preserve">③ </a:t>
            </a:r>
            <a:r>
              <a:rPr lang="zh-CN" sz="1425">
                <a:solidFill>
                  <a:srgbClr val="343A40"/>
                </a:solidFill>
                <a:latin typeface="Arial"/>
                <a:ea typeface="Arial"/>
              </a:rPr>
              <a:t>组织制定并实施安全生产教育和培训计划</a:t>
            </a:r>
            <a:endParaRPr/>
          </a:p>
        </p:txBody>
      </p:sp>
      <p:sp>
        <p:nvSpPr>
          <p:cNvPr id="883" name=""/>
          <p:cNvSpPr/>
          <p:nvPr/>
        </p:nvSpPr>
        <p:spPr>
          <a:xfrm rot="0" flipH="0" flipV="0">
            <a:off x="6172200" y="2286000"/>
            <a:ext cx="5295900" cy="952500"/>
          </a:xfrm>
          <a:prstGeom prst="rect">
            <a:avLst/>
          </a:prstGeom>
          <a:solidFill>
            <a:srgbClr val="F1F3F5"/>
          </a:solidFill>
          <a:ln/>
        </p:spPr>
        <p:txBody>
          <a:bodyPr/>
          <a:p/>
        </p:txBody>
      </p:sp>
      <p:sp>
        <p:nvSpPr>
          <p:cNvPr id="884" name=""/>
          <p:cNvSpPr/>
          <p:nvPr/>
        </p:nvSpPr>
        <p:spPr>
          <a:xfrm rot="0" flipH="0" flipV="0">
            <a:off x="6134100" y="2286000"/>
            <a:ext cx="5334000" cy="952500"/>
          </a:xfrm>
          <a:custGeom>
            <a:pathLst>
              <a:path w="560" h="100">
                <a:moveTo>
                  <a:pt x="0" y="0"/>
                </a:moveTo>
                <a:lnTo>
                  <a:pt x="4" y="0"/>
                </a:lnTo>
                <a:lnTo>
                  <a:pt x="4" y="100"/>
                </a:lnTo>
                <a:lnTo>
                  <a:pt x="0" y="100"/>
                </a:lnTo>
                <a:close/>
              </a:path>
            </a:pathLst>
          </a:custGeom>
          <a:solidFill>
            <a:srgbClr val="0B7285"/>
          </a:solidFill>
          <a:ln/>
        </p:spPr>
        <p:txBody>
          <a:bodyPr/>
          <a:p/>
        </p:txBody>
      </p:sp>
      <p:sp>
        <p:nvSpPr>
          <p:cNvPr id="885" name="" descr="{&quot;isTemplate&quot;:true,&quot;type&quot;:&quot;text&quot;}"/>
          <p:cNvSpPr txBox="1"/>
          <p:nvPr/>
        </p:nvSpPr>
        <p:spPr>
          <a:xfrm rot="0" flipH="0" flipV="0">
            <a:off x="6343650" y="2400300"/>
            <a:ext cx="4953000" cy="219075"/>
          </a:xfrm>
          <a:prstGeom prst="rect"/>
        </p:spPr>
        <p:txBody>
          <a:bodyPr wrap="none" lIns="0" tIns="0" rIns="0" bIns="0"/>
          <a:p>
            <a:pPr>
              <a:lnSpc>
                <a:spcPct val="100000"/>
              </a:lnSpc>
            </a:pPr>
            <a:r>
              <a:rPr lang="en-US" sz="1425">
                <a:solidFill>
                  <a:srgbClr val="343A40"/>
                </a:solidFill>
                <a:latin typeface="Arial"/>
                <a:ea typeface="Arial"/>
              </a:rPr>
              <a:t xml:space="preserve">④ </a:t>
            </a:r>
            <a:r>
              <a:rPr lang="zh-CN" sz="1425">
                <a:solidFill>
                  <a:srgbClr val="343A40"/>
                </a:solidFill>
                <a:latin typeface="Arial"/>
                <a:ea typeface="Arial"/>
              </a:rPr>
              <a:t>保证安全生产投入的有效实施</a:t>
            </a:r>
            <a:endParaRPr/>
          </a:p>
        </p:txBody>
      </p:sp>
      <p:sp>
        <p:nvSpPr>
          <p:cNvPr id="886" name=""/>
          <p:cNvSpPr/>
          <p:nvPr/>
        </p:nvSpPr>
        <p:spPr>
          <a:xfrm rot="0" flipH="0" flipV="0">
            <a:off x="704850" y="3371850"/>
            <a:ext cx="5295900" cy="1162050"/>
          </a:xfrm>
          <a:prstGeom prst="rect">
            <a:avLst/>
          </a:prstGeom>
          <a:solidFill>
            <a:srgbClr val="F1F3F5"/>
          </a:solidFill>
          <a:ln/>
        </p:spPr>
        <p:txBody>
          <a:bodyPr/>
          <a:p/>
        </p:txBody>
      </p:sp>
      <p:sp>
        <p:nvSpPr>
          <p:cNvPr id="887" name=""/>
          <p:cNvSpPr/>
          <p:nvPr/>
        </p:nvSpPr>
        <p:spPr>
          <a:xfrm rot="0" flipH="0" flipV="0">
            <a:off x="666750" y="3371850"/>
            <a:ext cx="5334000" cy="1162050"/>
          </a:xfrm>
          <a:custGeom>
            <a:pathLst>
              <a:path w="560" h="122">
                <a:moveTo>
                  <a:pt x="0" y="0"/>
                </a:moveTo>
                <a:lnTo>
                  <a:pt x="4" y="0"/>
                </a:lnTo>
                <a:lnTo>
                  <a:pt x="4" y="122"/>
                </a:lnTo>
                <a:lnTo>
                  <a:pt x="0" y="122"/>
                </a:lnTo>
                <a:close/>
              </a:path>
            </a:pathLst>
          </a:custGeom>
          <a:solidFill>
            <a:srgbClr val="0B7285"/>
          </a:solidFill>
          <a:ln/>
        </p:spPr>
        <p:txBody>
          <a:bodyPr/>
          <a:p/>
        </p:txBody>
      </p:sp>
      <p:sp>
        <p:nvSpPr>
          <p:cNvPr id="888" name="" descr="{&quot;isTemplate&quot;:true,&quot;type&quot;:&quot;text&quot;}"/>
          <p:cNvSpPr txBox="1"/>
          <p:nvPr/>
        </p:nvSpPr>
        <p:spPr>
          <a:xfrm rot="0" flipH="0" flipV="0">
            <a:off x="876300" y="3486150"/>
            <a:ext cx="4953000" cy="438150"/>
          </a:xfrm>
          <a:prstGeom prst="rect"/>
        </p:spPr>
        <p:txBody>
          <a:bodyPr wrap="square" lIns="0" tIns="0" rIns="0" bIns="0">
            <a:normAutofit/>
          </a:bodyPr>
          <a:p>
            <a:pPr>
              <a:lnSpc>
                <a:spcPct val="100000"/>
              </a:lnSpc>
            </a:pPr>
            <a:r>
              <a:rPr lang="en-US" sz="1425">
                <a:solidFill>
                  <a:srgbClr val="343A40"/>
                </a:solidFill>
                <a:latin typeface="Arial"/>
                <a:ea typeface="Arial"/>
              </a:rPr>
              <a:t xml:space="preserve">⑤ </a:t>
            </a:r>
            <a:r>
              <a:rPr lang="zh-CN" sz="1425">
                <a:solidFill>
                  <a:srgbClr val="343A40"/>
                </a:solidFill>
                <a:latin typeface="Arial"/>
                <a:ea typeface="Arial"/>
              </a:rPr>
              <a:t>组织建立并落实安全风险分级管控和隐患排查治理双重预防机制</a:t>
            </a:r>
            <a:endParaRPr/>
          </a:p>
        </p:txBody>
      </p:sp>
      <p:sp>
        <p:nvSpPr>
          <p:cNvPr id="889" name=""/>
          <p:cNvSpPr/>
          <p:nvPr/>
        </p:nvSpPr>
        <p:spPr>
          <a:xfrm rot="0" flipH="0" flipV="0">
            <a:off x="6172200" y="3371850"/>
            <a:ext cx="5295900" cy="1162050"/>
          </a:xfrm>
          <a:prstGeom prst="rect">
            <a:avLst/>
          </a:prstGeom>
          <a:solidFill>
            <a:srgbClr val="F1F3F5"/>
          </a:solidFill>
          <a:ln/>
        </p:spPr>
        <p:txBody>
          <a:bodyPr/>
          <a:p/>
        </p:txBody>
      </p:sp>
      <p:sp>
        <p:nvSpPr>
          <p:cNvPr id="890" name=""/>
          <p:cNvSpPr/>
          <p:nvPr/>
        </p:nvSpPr>
        <p:spPr>
          <a:xfrm rot="0" flipH="0" flipV="0">
            <a:off x="6134100" y="3371850"/>
            <a:ext cx="5334000" cy="1162050"/>
          </a:xfrm>
          <a:custGeom>
            <a:pathLst>
              <a:path w="560" h="122">
                <a:moveTo>
                  <a:pt x="0" y="0"/>
                </a:moveTo>
                <a:lnTo>
                  <a:pt x="4" y="0"/>
                </a:lnTo>
                <a:lnTo>
                  <a:pt x="4" y="122"/>
                </a:lnTo>
                <a:lnTo>
                  <a:pt x="0" y="122"/>
                </a:lnTo>
                <a:close/>
              </a:path>
            </a:pathLst>
          </a:custGeom>
          <a:solidFill>
            <a:srgbClr val="0B7285"/>
          </a:solidFill>
          <a:ln/>
        </p:spPr>
        <p:txBody>
          <a:bodyPr/>
          <a:p/>
        </p:txBody>
      </p:sp>
      <p:sp>
        <p:nvSpPr>
          <p:cNvPr id="891" name="" descr="{&quot;isTemplate&quot;:true,&quot;type&quot;:&quot;text&quot;}"/>
          <p:cNvSpPr txBox="1"/>
          <p:nvPr/>
        </p:nvSpPr>
        <p:spPr>
          <a:xfrm rot="0" flipH="0" flipV="0">
            <a:off x="6343650" y="3486150"/>
            <a:ext cx="4953000" cy="219075"/>
          </a:xfrm>
          <a:prstGeom prst="rect"/>
        </p:spPr>
        <p:txBody>
          <a:bodyPr wrap="none" lIns="0" tIns="0" rIns="0" bIns="0"/>
          <a:p>
            <a:pPr>
              <a:lnSpc>
                <a:spcPct val="100000"/>
              </a:lnSpc>
            </a:pPr>
            <a:r>
              <a:rPr lang="en-US" sz="1425">
                <a:solidFill>
                  <a:srgbClr val="343A40"/>
                </a:solidFill>
                <a:latin typeface="Arial"/>
                <a:ea typeface="Arial"/>
              </a:rPr>
              <a:t xml:space="preserve">⑥ </a:t>
            </a:r>
            <a:r>
              <a:rPr lang="zh-CN" sz="1425">
                <a:solidFill>
                  <a:srgbClr val="343A40"/>
                </a:solidFill>
                <a:latin typeface="Arial"/>
                <a:ea typeface="Arial"/>
              </a:rPr>
              <a:t>组织制定并实施生产安全事故应急救援预案</a:t>
            </a:r>
            <a:endParaRPr/>
          </a:p>
        </p:txBody>
      </p:sp>
      <p:sp>
        <p:nvSpPr>
          <p:cNvPr id="892" name=""/>
          <p:cNvSpPr/>
          <p:nvPr/>
        </p:nvSpPr>
        <p:spPr>
          <a:xfrm rot="0" flipH="0" flipV="0">
            <a:off x="704850" y="4667250"/>
            <a:ext cx="5295900" cy="952500"/>
          </a:xfrm>
          <a:prstGeom prst="rect">
            <a:avLst/>
          </a:prstGeom>
          <a:solidFill>
            <a:srgbClr val="F1F3F5"/>
          </a:solidFill>
          <a:ln/>
        </p:spPr>
        <p:txBody>
          <a:bodyPr/>
          <a:p/>
        </p:txBody>
      </p:sp>
      <p:sp>
        <p:nvSpPr>
          <p:cNvPr id="893" name=""/>
          <p:cNvSpPr/>
          <p:nvPr/>
        </p:nvSpPr>
        <p:spPr>
          <a:xfrm rot="0" flipH="0" flipV="0">
            <a:off x="666750" y="4667250"/>
            <a:ext cx="5334000" cy="952500"/>
          </a:xfrm>
          <a:custGeom>
            <a:pathLst>
              <a:path w="560" h="100">
                <a:moveTo>
                  <a:pt x="0" y="0"/>
                </a:moveTo>
                <a:lnTo>
                  <a:pt x="4" y="0"/>
                </a:lnTo>
                <a:lnTo>
                  <a:pt x="4" y="100"/>
                </a:lnTo>
                <a:lnTo>
                  <a:pt x="0" y="100"/>
                </a:lnTo>
                <a:close/>
              </a:path>
            </a:pathLst>
          </a:custGeom>
          <a:solidFill>
            <a:srgbClr val="0B7285"/>
          </a:solidFill>
          <a:ln/>
        </p:spPr>
        <p:txBody>
          <a:bodyPr/>
          <a:p/>
        </p:txBody>
      </p:sp>
      <p:sp>
        <p:nvSpPr>
          <p:cNvPr id="894" name="" descr="{&quot;isTemplate&quot;:true,&quot;type&quot;:&quot;text&quot;}"/>
          <p:cNvSpPr txBox="1"/>
          <p:nvPr/>
        </p:nvSpPr>
        <p:spPr>
          <a:xfrm rot="0" flipH="0" flipV="0">
            <a:off x="876300" y="4781550"/>
            <a:ext cx="4953000" cy="219075"/>
          </a:xfrm>
          <a:prstGeom prst="rect"/>
        </p:spPr>
        <p:txBody>
          <a:bodyPr wrap="none" lIns="0" tIns="0" rIns="0" bIns="0"/>
          <a:p>
            <a:pPr>
              <a:lnSpc>
                <a:spcPct val="100000"/>
              </a:lnSpc>
            </a:pPr>
            <a:r>
              <a:rPr lang="en-US" sz="1425">
                <a:solidFill>
                  <a:srgbClr val="343A40"/>
                </a:solidFill>
                <a:latin typeface="Arial"/>
                <a:ea typeface="Arial"/>
              </a:rPr>
              <a:t xml:space="preserve">⑦ </a:t>
            </a:r>
            <a:r>
              <a:rPr lang="zh-CN" sz="1425">
                <a:solidFill>
                  <a:srgbClr val="343A40"/>
                </a:solidFill>
                <a:latin typeface="Arial"/>
                <a:ea typeface="Arial"/>
              </a:rPr>
              <a:t>及时、如实报告生产安全事故</a:t>
            </a:r>
            <a:endParaRPr/>
          </a:p>
        </p:txBody>
      </p:sp>
      <p:sp>
        <p:nvSpPr>
          <p:cNvPr id="895" name=""/>
          <p:cNvSpPr/>
          <p:nvPr/>
        </p:nvSpPr>
        <p:spPr>
          <a:xfrm rot="0" flipH="0" flipV="0">
            <a:off x="704850" y="5848350"/>
            <a:ext cx="10858500" cy="685800"/>
          </a:xfrm>
          <a:prstGeom prst="rect">
            <a:avLst/>
          </a:prstGeom>
          <a:solidFill>
            <a:srgbClr val="F1F3F5"/>
          </a:solidFill>
          <a:ln/>
        </p:spPr>
        <p:txBody>
          <a:bodyPr/>
          <a:p/>
        </p:txBody>
      </p:sp>
      <p:sp>
        <p:nvSpPr>
          <p:cNvPr id="896" name=""/>
          <p:cNvSpPr/>
          <p:nvPr/>
        </p:nvSpPr>
        <p:spPr>
          <a:xfrm rot="0" flipH="0" flipV="0">
            <a:off x="666750" y="5848350"/>
            <a:ext cx="10896600" cy="685800"/>
          </a:xfrm>
          <a:custGeom>
            <a:pathLst>
              <a:path w="1144" h="72">
                <a:moveTo>
                  <a:pt x="0" y="0"/>
                </a:moveTo>
                <a:lnTo>
                  <a:pt x="4" y="0"/>
                </a:lnTo>
                <a:lnTo>
                  <a:pt x="4" y="72"/>
                </a:lnTo>
                <a:lnTo>
                  <a:pt x="0" y="72"/>
                </a:lnTo>
                <a:close/>
              </a:path>
            </a:pathLst>
          </a:custGeom>
          <a:solidFill>
            <a:srgbClr val="C92A2A"/>
          </a:solidFill>
          <a:ln/>
        </p:spPr>
        <p:txBody>
          <a:bodyPr/>
          <a:p/>
        </p:txBody>
      </p:sp>
      <p:sp>
        <p:nvSpPr>
          <p:cNvPr id="897" name="" descr="{&quot;isTemplate&quot;:true,&quot;type&quot;:&quot;text&quot;}"/>
          <p:cNvSpPr txBox="1"/>
          <p:nvPr/>
        </p:nvSpPr>
        <p:spPr>
          <a:xfrm rot="0" flipH="0" flipV="0">
            <a:off x="895350" y="5962650"/>
            <a:ext cx="10439400" cy="457200"/>
          </a:xfrm>
          <a:prstGeom prst="rect"/>
        </p:spPr>
        <p:txBody>
          <a:bodyPr wrap="square" lIns="0" tIns="0" rIns="0" bIns="0">
            <a:normAutofit/>
          </a:bodyPr>
          <a:p>
            <a:pPr>
              <a:lnSpc>
                <a:spcPct val="100000"/>
              </a:lnSpc>
            </a:pPr>
            <a:r>
              <a:rPr lang="zh-CN" sz="1500" b="1">
                <a:solidFill>
                  <a:srgbClr val="C92A2A"/>
                </a:solidFill>
                <a:latin typeface="Arial"/>
                <a:ea typeface="Arial"/>
              </a:rPr>
              <a:t>追责实例：</a:t>
            </a:r>
            <a:r>
              <a:rPr lang="en-US" sz="1500">
                <a:solidFill>
                  <a:srgbClr val="343A40"/>
                </a:solidFill>
                <a:latin typeface="Arial"/>
                <a:ea typeface="Arial"/>
              </a:rPr>
              <a:t>2024</a:t>
            </a:r>
            <a:r>
              <a:rPr lang="zh-CN" sz="1500">
                <a:solidFill>
                  <a:srgbClr val="343A40"/>
                </a:solidFill>
                <a:latin typeface="Arial"/>
                <a:ea typeface="Arial"/>
              </a:rPr>
              <a:t>寿光金石</a:t>
            </a:r>
            <a:r>
              <a:rPr lang="en-US" sz="1500">
                <a:solidFill>
                  <a:srgbClr val="343A40"/>
                </a:solidFill>
                <a:latin typeface="Arial"/>
                <a:ea typeface="Arial"/>
              </a:rPr>
              <a:t>"10·12"</a:t>
            </a:r>
            <a:r>
              <a:rPr lang="zh-CN" sz="1500">
                <a:solidFill>
                  <a:srgbClr val="343A40"/>
                </a:solidFill>
                <a:latin typeface="Arial"/>
                <a:ea typeface="Arial"/>
              </a:rPr>
              <a:t>（</a:t>
            </a:r>
            <a:r>
              <a:rPr lang="en-US" sz="1500">
                <a:solidFill>
                  <a:srgbClr val="343A40"/>
                </a:solidFill>
                <a:latin typeface="Arial"/>
                <a:ea typeface="Arial"/>
              </a:rPr>
              <a:t>7</a:t>
            </a:r>
            <a:r>
              <a:rPr lang="zh-CN" sz="1500">
                <a:solidFill>
                  <a:srgbClr val="343A40"/>
                </a:solidFill>
                <a:latin typeface="Arial"/>
                <a:ea typeface="Arial"/>
              </a:rPr>
              <a:t>死）——实际控制人等</a:t>
            </a:r>
            <a:r>
              <a:rPr lang="en-US" sz="1500">
                <a:solidFill>
                  <a:srgbClr val="343A40"/>
                </a:solidFill>
                <a:latin typeface="Arial"/>
                <a:ea typeface="Arial"/>
              </a:rPr>
              <a:t>5</a:t>
            </a:r>
            <a:r>
              <a:rPr lang="zh-CN" sz="1500">
                <a:solidFill>
                  <a:srgbClr val="343A40"/>
                </a:solidFill>
                <a:latin typeface="Arial"/>
                <a:ea typeface="Arial"/>
              </a:rPr>
              <a:t>人被采取刑事强制措施，</a:t>
            </a:r>
            <a:r>
              <a:rPr lang="en-US" sz="1500">
                <a:solidFill>
                  <a:srgbClr val="343A40"/>
                </a:solidFill>
                <a:latin typeface="Arial"/>
                <a:ea typeface="Arial"/>
              </a:rPr>
              <a:t>21</a:t>
            </a:r>
            <a:r>
              <a:rPr lang="zh-CN" sz="1500">
                <a:solidFill>
                  <a:srgbClr val="343A40"/>
                </a:solidFill>
                <a:latin typeface="Arial"/>
                <a:ea typeface="Arial"/>
              </a:rPr>
              <a:t>名公职人员被建议党纪政务处分；</a:t>
            </a:r>
            <a:r>
              <a:rPr lang="en-US" sz="1500">
                <a:solidFill>
                  <a:srgbClr val="343A40"/>
                </a:solidFill>
                <a:latin typeface="Arial"/>
                <a:ea typeface="Arial"/>
              </a:rPr>
              <a:t>2025</a:t>
            </a:r>
            <a:r>
              <a:rPr lang="zh-CN" sz="1500">
                <a:solidFill>
                  <a:srgbClr val="343A40"/>
                </a:solidFill>
                <a:latin typeface="Arial"/>
                <a:ea typeface="Arial"/>
              </a:rPr>
              <a:t>池州鑫泰</a:t>
            </a:r>
            <a:r>
              <a:rPr lang="en-US" sz="1500">
                <a:solidFill>
                  <a:srgbClr val="343A40"/>
                </a:solidFill>
                <a:latin typeface="Arial"/>
                <a:ea typeface="Arial"/>
              </a:rPr>
              <a:t>"10·27"</a:t>
            </a:r>
            <a:r>
              <a:rPr lang="zh-CN" sz="1500">
                <a:solidFill>
                  <a:srgbClr val="343A40"/>
                </a:solidFill>
                <a:latin typeface="Arial"/>
                <a:ea typeface="Arial"/>
              </a:rPr>
              <a:t>（</a:t>
            </a:r>
            <a:r>
              <a:rPr lang="en-US" sz="1500">
                <a:solidFill>
                  <a:srgbClr val="343A40"/>
                </a:solidFill>
                <a:latin typeface="Arial"/>
                <a:ea typeface="Arial"/>
              </a:rPr>
              <a:t>4</a:t>
            </a:r>
            <a:r>
              <a:rPr lang="zh-CN" sz="1500">
                <a:solidFill>
                  <a:srgbClr val="343A40"/>
                </a:solidFill>
                <a:latin typeface="Arial"/>
                <a:ea typeface="Arial"/>
              </a:rPr>
              <a:t>死）——董事长等</a:t>
            </a:r>
            <a:r>
              <a:rPr lang="en-US" sz="1500">
                <a:solidFill>
                  <a:srgbClr val="343A40"/>
                </a:solidFill>
                <a:latin typeface="Arial"/>
                <a:ea typeface="Arial"/>
              </a:rPr>
              <a:t>3</a:t>
            </a:r>
            <a:r>
              <a:rPr lang="zh-CN" sz="1500">
                <a:solidFill>
                  <a:srgbClr val="343A40"/>
                </a:solidFill>
                <a:latin typeface="Arial"/>
                <a:ea typeface="Arial"/>
              </a:rPr>
              <a:t>人被采取刑事强制措施。</a:t>
            </a:r>
            <a:endParaRPr/>
          </a:p>
        </p:txBody>
      </p:sp>
      <p:sp>
        <p:nvSpPr>
          <p:cNvPr id="898"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42 / 55</a:t>
            </a:r>
            <a:endParaRPr/>
          </a:p>
        </p:txBody>
      </p:sp>
    </p:spTree>
  </p:cSld>
</p:sld>
</file>

<file path=ppt/slides/slide43.xml><?xml version="1.0" encoding="utf-8"?>
<p:sld xmlns:p="http://schemas.openxmlformats.org/presentationml/2006/main" xmlns:a="http://schemas.openxmlformats.org/drawingml/2006/main">
  <p:cSld>
    <p:spTree>
      <p:nvGrpSpPr>
        <p:cNvPr id="899" name="" descr="&lt;Slide style={{ width: 1280, height: 720, background: '#FFFFFF', padding: 0, fontFamily: 'Arial, &quot;Microsoft YaHei&quot;, &quot;PingFang SC&quot;, sans-serif', position: 'relative' }}&gt;&#10;    &lt;Text style={{ position: 'absolute', top: 16, right: 70, fontSize: 14, color: '#868E96' }}&gt;05 · 责任与应急&lt;/Text&gt;&#10;    &lt;Box style={{ position: 'absolute', top: 44, left: 70, right: 70 }}&gt;&#10;        &lt;Text style={{ fontSize: 32, fontWeight: 'bold', color: '#0B7285' }}&gt;员工的三项义务与五项权利&lt;/Text&gt;&#10;        &lt;Box style={{ width: '100%', height: 1, background: '#DEE2E6', marginTop: 10 }} /&gt;&#10;    &lt;/Box&gt;&#10;    &lt;Box style={{ position: 'absolute', top: 126, left: 70, bottom: 110, width: 545, background: '#F1F3F5', borderTop: '4px solid #0B7285', padding: '16px 20px', flexDirection: 'column' }}&gt;&#10;        &lt;Text style={{ fontSize: 24, fontWeight: 'bold', color: '#0B7285' }}&gt;三项义务（必须做）&lt;/Text&gt;&#10;        &lt;Text style={{ fontSize: 19, color: '#343A40', lineHeight: 1.75, marginTop: 12 }}&gt;1. 遵守安全生产规章制度和操作规程，服从管理{'\n'}2. 正确佩戴和使用劳动防护用品{'\n'}3. 接受安全生产教育培训，掌握本职安全知识；发现事故隐患或其他不安全因素，立即报告&lt;/Text&gt;&#10;        &lt;Text style={{ fontSize: 17, color: '#868E96', marginTop: 14 }}&gt;依据：《安全生产法》第五十七条、第五十八条、第五十九条&lt;/Text&gt;&#10;    &lt;/Box&gt;&#10;    &lt;Box style={{ position: 'absolute', top: 126, right: 70, bottom: 110, width: 545, background: '#F1F3F5', borderTop: '4px solid #E8590C', padding: '16px 20px', flexDirection: 'column' }}&gt;&#10;        &lt;Text style={{ fontSize: 24, fontWeight: 'bold', color: '#E8590C' }}&gt;五项权利（可以用）&lt;/Text&gt;&#10;        &lt;Text style={{ fontSize: 19, color: '#343A40', lineHeight: 1.75, marginTop: 12 }}&gt;1. 了解作业场所和岗位危险因素、防范措施、应急措施的知情权{'\n'}2. 对安全工作提出建议的权利{'\n'}3. 拒绝违章指挥和强令冒险作业的权利{'\n'}4. 紧急情况下停止作业、撤离作业场所的权利{'\n'}5. 因事故受到损害，依法获得救治和赔偿的权利&lt;/Text&gt;&#10;        &lt;Text style={{ fontSize: 17, color: '#868E96', marginTop: 6 }}&gt;依据：《安全生产法》第五十三条至第五十六条&lt;/Text&gt;&#10;    &lt;/Box&gt;&#10;    &lt;Text style={{ position: 'absolute', right: 70, bottom: 24, fontSize: 14, color: '#868E96' }}&gt;43 / 55&lt;/Text&gt;&#10;&lt;/Slide&gt;&#10;"/>
        <p:cNvGrpSpPr/>
        <p:nvPr/>
      </p:nvGrpSpPr>
      <p:grpSpPr>
        <a:xfrm>
          <a:off x="0" y="0"/>
          <a:ext cx="0" cy="0"/>
          <a:chOff x="0" y="0"/>
          <a:chExt cx="0" cy="0"/>
        </a:xfrm>
      </p:grpSpPr>
      <p:sp>
        <p:nvSpPr>
          <p:cNvPr id="900" name=""/>
          <p:cNvSpPr/>
          <p:nvPr/>
        </p:nvSpPr>
        <p:spPr>
          <a:xfrm rot="0" flipH="0" flipV="0">
            <a:off x="0" y="0"/>
            <a:ext cx="12192000" cy="6858000"/>
          </a:xfrm>
          <a:prstGeom prst="rect">
            <a:avLst/>
          </a:prstGeom>
          <a:solidFill>
            <a:srgbClr val="FFFFFF"/>
          </a:solidFill>
          <a:ln/>
        </p:spPr>
        <p:txBody>
          <a:bodyPr/>
          <a:p/>
        </p:txBody>
      </p:sp>
      <p:sp>
        <p:nvSpPr>
          <p:cNvPr id="901" name="" descr="{&quot;isTemplate&quot;:true,&quot;type&quot;:&quot;text&quot;}"/>
          <p:cNvSpPr txBox="1"/>
          <p:nvPr/>
        </p:nvSpPr>
        <p:spPr>
          <a:xfrm rot="0" flipH="0" flipV="0">
            <a:off x="10582275" y="152400"/>
            <a:ext cx="942975" cy="161925"/>
          </a:xfrm>
          <a:prstGeom prst="rect"/>
        </p:spPr>
        <p:txBody>
          <a:bodyPr wrap="none" lIns="0" tIns="0" rIns="0" bIns="0"/>
          <a:p>
            <a:pPr>
              <a:lnSpc>
                <a:spcPct val="100000"/>
              </a:lnSpc>
            </a:pPr>
            <a:r>
              <a:rPr lang="en-US" sz="1050">
                <a:solidFill>
                  <a:srgbClr val="868E96"/>
                </a:solidFill>
                <a:latin typeface="Arial"/>
                <a:ea typeface="Arial"/>
              </a:rPr>
              <a:t xml:space="preserve">05 · </a:t>
            </a:r>
            <a:r>
              <a:rPr lang="zh-CN" sz="1050">
                <a:solidFill>
                  <a:srgbClr val="868E96"/>
                </a:solidFill>
                <a:latin typeface="Arial"/>
                <a:ea typeface="Arial"/>
              </a:rPr>
              <a:t>责任与应急</a:t>
            </a:r>
            <a:endParaRPr/>
          </a:p>
        </p:txBody>
      </p:sp>
      <p:sp>
        <p:nvSpPr>
          <p:cNvPr id="902"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员工的三项义务与五项权利</a:t>
            </a:r>
            <a:endParaRPr/>
          </a:p>
        </p:txBody>
      </p:sp>
      <p:sp>
        <p:nvSpPr>
          <p:cNvPr id="903" name=""/>
          <p:cNvSpPr/>
          <p:nvPr/>
        </p:nvSpPr>
        <p:spPr>
          <a:xfrm rot="0" flipH="0" flipV="0">
            <a:off x="666750" y="885825"/>
            <a:ext cx="10858500" cy="9525"/>
          </a:xfrm>
          <a:prstGeom prst="rect">
            <a:avLst/>
          </a:prstGeom>
          <a:solidFill>
            <a:srgbClr val="DEE2E6"/>
          </a:solidFill>
          <a:ln/>
        </p:spPr>
        <p:txBody>
          <a:bodyPr/>
          <a:p/>
        </p:txBody>
      </p:sp>
      <p:sp>
        <p:nvSpPr>
          <p:cNvPr id="904" name=""/>
          <p:cNvSpPr/>
          <p:nvPr/>
        </p:nvSpPr>
        <p:spPr>
          <a:xfrm rot="0" flipH="0" flipV="0">
            <a:off x="666750" y="1238250"/>
            <a:ext cx="5191125" cy="4610100"/>
          </a:xfrm>
          <a:prstGeom prst="rect">
            <a:avLst/>
          </a:prstGeom>
          <a:solidFill>
            <a:srgbClr val="F1F3F5"/>
          </a:solidFill>
          <a:ln/>
        </p:spPr>
        <p:txBody>
          <a:bodyPr/>
          <a:p/>
        </p:txBody>
      </p:sp>
      <p:sp>
        <p:nvSpPr>
          <p:cNvPr id="905" name=""/>
          <p:cNvSpPr/>
          <p:nvPr/>
        </p:nvSpPr>
        <p:spPr>
          <a:xfrm rot="0" flipH="0" flipV="0">
            <a:off x="666750" y="1200150"/>
            <a:ext cx="5191125" cy="4648200"/>
          </a:xfrm>
          <a:custGeom>
            <a:pathLst>
              <a:path w="545" h="488">
                <a:moveTo>
                  <a:pt x="0" y="0"/>
                </a:moveTo>
                <a:lnTo>
                  <a:pt x="545" y="0"/>
                </a:lnTo>
                <a:lnTo>
                  <a:pt x="545" y="4"/>
                </a:lnTo>
                <a:lnTo>
                  <a:pt x="0" y="4"/>
                </a:lnTo>
                <a:close/>
              </a:path>
            </a:pathLst>
          </a:custGeom>
          <a:solidFill>
            <a:srgbClr val="0B7285"/>
          </a:solidFill>
          <a:ln/>
        </p:spPr>
        <p:txBody>
          <a:bodyPr/>
          <a:p/>
        </p:txBody>
      </p:sp>
      <p:sp>
        <p:nvSpPr>
          <p:cNvPr id="906" name="" descr="{&quot;isTemplate&quot;:true,&quot;type&quot;:&quot;text&quot;}"/>
          <p:cNvSpPr txBox="1"/>
          <p:nvPr/>
        </p:nvSpPr>
        <p:spPr>
          <a:xfrm rot="0" flipH="0" flipV="0">
            <a:off x="857250" y="1390650"/>
            <a:ext cx="4810125" cy="276225"/>
          </a:xfrm>
          <a:prstGeom prst="rect"/>
        </p:spPr>
        <p:txBody>
          <a:bodyPr wrap="none" lIns="0" tIns="0" rIns="0" bIns="0"/>
          <a:p>
            <a:pPr>
              <a:lnSpc>
                <a:spcPct val="100000"/>
              </a:lnSpc>
            </a:pPr>
            <a:r>
              <a:rPr lang="zh-CN" sz="1800" b="1">
                <a:solidFill>
                  <a:srgbClr val="0B7285"/>
                </a:solidFill>
                <a:latin typeface="Arial"/>
                <a:ea typeface="Arial"/>
              </a:rPr>
              <a:t>三项义务（必须做）</a:t>
            </a:r>
            <a:endParaRPr/>
          </a:p>
        </p:txBody>
      </p:sp>
      <p:sp>
        <p:nvSpPr>
          <p:cNvPr id="907" name="" descr="{&quot;isTemplate&quot;:true,&quot;type&quot;:&quot;text&quot;}"/>
          <p:cNvSpPr txBox="1"/>
          <p:nvPr/>
        </p:nvSpPr>
        <p:spPr>
          <a:xfrm rot="0" flipH="0" flipV="0">
            <a:off x="857250" y="1781175"/>
            <a:ext cx="4810125" cy="1524000"/>
          </a:xfrm>
          <a:prstGeom prst="rect"/>
        </p:spPr>
        <p:txBody>
          <a:bodyPr wrap="square" lIns="0" tIns="0" rIns="0" bIns="0">
            <a:normAutofit/>
          </a:bodyPr>
          <a:p>
            <a:pPr>
              <a:lnSpc>
                <a:spcPct val="175000"/>
              </a:lnSpc>
            </a:pPr>
            <a:r>
              <a:rPr lang="en-US" sz="1425">
                <a:solidFill>
                  <a:srgbClr val="343A40"/>
                </a:solidFill>
                <a:latin typeface="Arial"/>
                <a:ea typeface="Arial"/>
              </a:rPr>
              <a:t xml:space="preserve">1. </a:t>
            </a:r>
            <a:r>
              <a:rPr lang="zh-CN" sz="1425">
                <a:solidFill>
                  <a:srgbClr val="343A40"/>
                </a:solidFill>
                <a:latin typeface="Arial"/>
                <a:ea typeface="Arial"/>
              </a:rPr>
              <a:t>遵守安全生产规章制度和操作规程，服从管理</a:t>
            </a:r>
            <a:endParaRPr/>
          </a:p>
          <a:p>
            <a:pPr>
              <a:lnSpc>
                <a:spcPct val="175000"/>
              </a:lnSpc>
            </a:pPr>
            <a:r>
              <a:rPr lang="en-US" sz="1425">
                <a:solidFill>
                  <a:srgbClr val="343A40"/>
                </a:solidFill>
                <a:latin typeface="Arial"/>
                <a:ea typeface="Arial"/>
              </a:rPr>
              <a:t xml:space="preserve">2. </a:t>
            </a:r>
            <a:r>
              <a:rPr lang="zh-CN" sz="1425">
                <a:solidFill>
                  <a:srgbClr val="343A40"/>
                </a:solidFill>
                <a:latin typeface="Arial"/>
                <a:ea typeface="Arial"/>
              </a:rPr>
              <a:t>正确佩戴和使用劳动防护用品</a:t>
            </a:r>
            <a:endParaRPr/>
          </a:p>
          <a:p>
            <a:pPr>
              <a:lnSpc>
                <a:spcPct val="175000"/>
              </a:lnSpc>
            </a:pPr>
            <a:r>
              <a:rPr lang="en-US" sz="1425">
                <a:solidFill>
                  <a:srgbClr val="343A40"/>
                </a:solidFill>
                <a:latin typeface="Arial"/>
                <a:ea typeface="Arial"/>
              </a:rPr>
              <a:t xml:space="preserve">3. </a:t>
            </a:r>
            <a:r>
              <a:rPr lang="zh-CN" sz="1425">
                <a:solidFill>
                  <a:srgbClr val="343A40"/>
                </a:solidFill>
                <a:latin typeface="Arial"/>
                <a:ea typeface="Arial"/>
              </a:rPr>
              <a:t>接受安全生产教育培训，掌握本职安全知识；发现事故隐患或其他不安全因素，立即报告</a:t>
            </a:r>
            <a:endParaRPr/>
          </a:p>
        </p:txBody>
      </p:sp>
      <p:sp>
        <p:nvSpPr>
          <p:cNvPr id="908" name="" descr="{&quot;isTemplate&quot;:true,&quot;type&quot;:&quot;text&quot;}"/>
          <p:cNvSpPr txBox="1"/>
          <p:nvPr/>
        </p:nvSpPr>
        <p:spPr>
          <a:xfrm rot="0" flipH="0" flipV="0">
            <a:off x="857250" y="3438525"/>
            <a:ext cx="4810125" cy="200025"/>
          </a:xfrm>
          <a:prstGeom prst="rect"/>
        </p:spPr>
        <p:txBody>
          <a:bodyPr wrap="none" lIns="0" tIns="0" rIns="0" bIns="0"/>
          <a:p>
            <a:pPr>
              <a:lnSpc>
                <a:spcPct val="100000"/>
              </a:lnSpc>
            </a:pPr>
            <a:r>
              <a:rPr lang="zh-CN" sz="1275">
                <a:solidFill>
                  <a:srgbClr val="868E96"/>
                </a:solidFill>
                <a:latin typeface="Arial"/>
                <a:ea typeface="Arial"/>
              </a:rPr>
              <a:t>依据：《安全生产法》第五十七条、第五十八条、第五十九条</a:t>
            </a:r>
            <a:endParaRPr/>
          </a:p>
        </p:txBody>
      </p:sp>
      <p:sp>
        <p:nvSpPr>
          <p:cNvPr id="909" name=""/>
          <p:cNvSpPr/>
          <p:nvPr/>
        </p:nvSpPr>
        <p:spPr>
          <a:xfrm rot="0" flipH="0" flipV="0">
            <a:off x="6334125" y="1238250"/>
            <a:ext cx="5191125" cy="4610100"/>
          </a:xfrm>
          <a:prstGeom prst="rect">
            <a:avLst/>
          </a:prstGeom>
          <a:solidFill>
            <a:srgbClr val="F1F3F5"/>
          </a:solidFill>
          <a:ln/>
        </p:spPr>
        <p:txBody>
          <a:bodyPr/>
          <a:p/>
        </p:txBody>
      </p:sp>
      <p:sp>
        <p:nvSpPr>
          <p:cNvPr id="910" name=""/>
          <p:cNvSpPr/>
          <p:nvPr/>
        </p:nvSpPr>
        <p:spPr>
          <a:xfrm rot="0" flipH="0" flipV="0">
            <a:off x="6334125" y="1200150"/>
            <a:ext cx="5191125" cy="4648200"/>
          </a:xfrm>
          <a:custGeom>
            <a:pathLst>
              <a:path w="545" h="488">
                <a:moveTo>
                  <a:pt x="0" y="0"/>
                </a:moveTo>
                <a:lnTo>
                  <a:pt x="545" y="0"/>
                </a:lnTo>
                <a:lnTo>
                  <a:pt x="545" y="4"/>
                </a:lnTo>
                <a:lnTo>
                  <a:pt x="0" y="4"/>
                </a:lnTo>
                <a:close/>
              </a:path>
            </a:pathLst>
          </a:custGeom>
          <a:solidFill>
            <a:srgbClr val="E8590C"/>
          </a:solidFill>
          <a:ln/>
        </p:spPr>
        <p:txBody>
          <a:bodyPr/>
          <a:p/>
        </p:txBody>
      </p:sp>
      <p:sp>
        <p:nvSpPr>
          <p:cNvPr id="911" name="" descr="{&quot;isTemplate&quot;:true,&quot;type&quot;:&quot;text&quot;}"/>
          <p:cNvSpPr txBox="1"/>
          <p:nvPr/>
        </p:nvSpPr>
        <p:spPr>
          <a:xfrm rot="0" flipH="0" flipV="0">
            <a:off x="6524625" y="1390650"/>
            <a:ext cx="4810125" cy="276225"/>
          </a:xfrm>
          <a:prstGeom prst="rect"/>
        </p:spPr>
        <p:txBody>
          <a:bodyPr wrap="none" lIns="0" tIns="0" rIns="0" bIns="0"/>
          <a:p>
            <a:pPr>
              <a:lnSpc>
                <a:spcPct val="100000"/>
              </a:lnSpc>
            </a:pPr>
            <a:r>
              <a:rPr lang="zh-CN" sz="1800" b="1">
                <a:solidFill>
                  <a:srgbClr val="E8590C"/>
                </a:solidFill>
                <a:latin typeface="Arial"/>
                <a:ea typeface="Arial"/>
              </a:rPr>
              <a:t>五项权利（可以用）</a:t>
            </a:r>
            <a:endParaRPr/>
          </a:p>
        </p:txBody>
      </p:sp>
      <p:sp>
        <p:nvSpPr>
          <p:cNvPr id="912" name="" descr="{&quot;isTemplate&quot;:true,&quot;type&quot;:&quot;text&quot;}"/>
          <p:cNvSpPr txBox="1"/>
          <p:nvPr/>
        </p:nvSpPr>
        <p:spPr>
          <a:xfrm rot="0" flipH="0" flipV="0">
            <a:off x="6524625" y="1781175"/>
            <a:ext cx="4810125" cy="2286000"/>
          </a:xfrm>
          <a:prstGeom prst="rect"/>
        </p:spPr>
        <p:txBody>
          <a:bodyPr wrap="square" lIns="0" tIns="0" rIns="0" bIns="0">
            <a:normAutofit/>
          </a:bodyPr>
          <a:p>
            <a:pPr>
              <a:lnSpc>
                <a:spcPct val="175000"/>
              </a:lnSpc>
            </a:pPr>
            <a:r>
              <a:rPr lang="en-US" sz="1425">
                <a:solidFill>
                  <a:srgbClr val="343A40"/>
                </a:solidFill>
                <a:latin typeface="Arial"/>
                <a:ea typeface="Arial"/>
              </a:rPr>
              <a:t xml:space="preserve">1. </a:t>
            </a:r>
            <a:r>
              <a:rPr lang="zh-CN" sz="1425">
                <a:solidFill>
                  <a:srgbClr val="343A40"/>
                </a:solidFill>
                <a:latin typeface="Arial"/>
                <a:ea typeface="Arial"/>
              </a:rPr>
              <a:t>了解作业场所和岗位危险因素、防范措施、应急措施的知情权</a:t>
            </a:r>
            <a:endParaRPr/>
          </a:p>
          <a:p>
            <a:pPr>
              <a:lnSpc>
                <a:spcPct val="175000"/>
              </a:lnSpc>
            </a:pPr>
            <a:r>
              <a:rPr lang="en-US" sz="1425">
                <a:solidFill>
                  <a:srgbClr val="343A40"/>
                </a:solidFill>
                <a:latin typeface="Arial"/>
                <a:ea typeface="Arial"/>
              </a:rPr>
              <a:t xml:space="preserve">2. </a:t>
            </a:r>
            <a:r>
              <a:rPr lang="zh-CN" sz="1425">
                <a:solidFill>
                  <a:srgbClr val="343A40"/>
                </a:solidFill>
                <a:latin typeface="Arial"/>
                <a:ea typeface="Arial"/>
              </a:rPr>
              <a:t>对安全工作提出建议的权利</a:t>
            </a:r>
            <a:endParaRPr/>
          </a:p>
          <a:p>
            <a:pPr>
              <a:lnSpc>
                <a:spcPct val="175000"/>
              </a:lnSpc>
            </a:pPr>
            <a:r>
              <a:rPr lang="en-US" sz="1425">
                <a:solidFill>
                  <a:srgbClr val="343A40"/>
                </a:solidFill>
                <a:latin typeface="Arial"/>
                <a:ea typeface="Arial"/>
              </a:rPr>
              <a:t xml:space="preserve">3. </a:t>
            </a:r>
            <a:r>
              <a:rPr lang="zh-CN" sz="1425">
                <a:solidFill>
                  <a:srgbClr val="343A40"/>
                </a:solidFill>
                <a:latin typeface="Arial"/>
                <a:ea typeface="Arial"/>
              </a:rPr>
              <a:t>拒绝违章指挥和强令冒险作业的权利</a:t>
            </a:r>
            <a:endParaRPr/>
          </a:p>
          <a:p>
            <a:pPr>
              <a:lnSpc>
                <a:spcPct val="175000"/>
              </a:lnSpc>
            </a:pPr>
            <a:r>
              <a:rPr lang="en-US" sz="1425">
                <a:solidFill>
                  <a:srgbClr val="343A40"/>
                </a:solidFill>
                <a:latin typeface="Arial"/>
                <a:ea typeface="Arial"/>
              </a:rPr>
              <a:t xml:space="preserve">4. </a:t>
            </a:r>
            <a:r>
              <a:rPr lang="zh-CN" sz="1425">
                <a:solidFill>
                  <a:srgbClr val="343A40"/>
                </a:solidFill>
                <a:latin typeface="Arial"/>
                <a:ea typeface="Arial"/>
              </a:rPr>
              <a:t>紧急情况下停止作业、撤离作业场所的权利</a:t>
            </a:r>
            <a:endParaRPr/>
          </a:p>
          <a:p>
            <a:pPr>
              <a:lnSpc>
                <a:spcPct val="175000"/>
              </a:lnSpc>
            </a:pPr>
            <a:r>
              <a:rPr lang="en-US" sz="1425">
                <a:solidFill>
                  <a:srgbClr val="343A40"/>
                </a:solidFill>
                <a:latin typeface="Arial"/>
                <a:ea typeface="Arial"/>
              </a:rPr>
              <a:t xml:space="preserve">5. </a:t>
            </a:r>
            <a:r>
              <a:rPr lang="zh-CN" sz="1425">
                <a:solidFill>
                  <a:srgbClr val="343A40"/>
                </a:solidFill>
                <a:latin typeface="Arial"/>
                <a:ea typeface="Arial"/>
              </a:rPr>
              <a:t>因事故受到损害，依法获得救治和赔偿的权利</a:t>
            </a:r>
            <a:endParaRPr/>
          </a:p>
        </p:txBody>
      </p:sp>
      <p:sp>
        <p:nvSpPr>
          <p:cNvPr id="913" name="" descr="{&quot;isTemplate&quot;:true,&quot;type&quot;:&quot;text&quot;}"/>
          <p:cNvSpPr txBox="1"/>
          <p:nvPr/>
        </p:nvSpPr>
        <p:spPr>
          <a:xfrm rot="0" flipH="0" flipV="0">
            <a:off x="6524625" y="4124325"/>
            <a:ext cx="4810125" cy="200025"/>
          </a:xfrm>
          <a:prstGeom prst="rect"/>
        </p:spPr>
        <p:txBody>
          <a:bodyPr wrap="none" lIns="0" tIns="0" rIns="0" bIns="0"/>
          <a:p>
            <a:pPr>
              <a:lnSpc>
                <a:spcPct val="100000"/>
              </a:lnSpc>
            </a:pPr>
            <a:r>
              <a:rPr lang="zh-CN" sz="1275">
                <a:solidFill>
                  <a:srgbClr val="868E96"/>
                </a:solidFill>
                <a:latin typeface="Arial"/>
                <a:ea typeface="Arial"/>
              </a:rPr>
              <a:t>依据：《安全生产法》第五十三条至第五十六条</a:t>
            </a:r>
            <a:endParaRPr/>
          </a:p>
        </p:txBody>
      </p:sp>
      <p:sp>
        <p:nvSpPr>
          <p:cNvPr id="914"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43 / 55</a:t>
            </a:r>
            <a:endParaRPr/>
          </a:p>
        </p:txBody>
      </p:sp>
    </p:spTree>
  </p:cSld>
</p:sld>
</file>

<file path=ppt/slides/slide44.xml><?xml version="1.0" encoding="utf-8"?>
<p:sld xmlns:p="http://schemas.openxmlformats.org/presentationml/2006/main" xmlns:a="http://schemas.openxmlformats.org/drawingml/2006/main">
  <p:cSld>
    <p:spTree>
      <p:nvGrpSpPr>
        <p:cNvPr id="915" name="" descr="&lt;Slide style={{ width: 1280, height: 720, background: '#FFFFFF', padding: 0, fontFamily: 'Arial, &quot;Microsoft YaHei&quot;, &quot;PingFang SC&quot;, sans-serif', position: 'relative' }}&gt;&#10;    &lt;Text style={{ position: 'absolute', top: 16, right: 70, fontSize: 14, color: '#868E96' }}&gt;05 · 责任与应急&lt;/Text&gt;&#10;    &lt;Box style={{ position: 'absolute', top: 44, left: 70, right: 70 }}&gt;&#10;        &lt;Text style={{ fontSize: 32, fontWeight: 'bold', color: '#0B7285' }}&gt;化工企业重大事故隐患：这些情形一票否决&lt;/Text&gt;&#10;        &lt;Box style={{ width: '100%', height: 1, background: '#DEE2E6', marginTop: 10 }} /&gt;&#10;    &lt;/Box&gt;&#10;    &lt;Box style={{ position: 'absolute', top: 126, left: 70, right: 70, bottom: 130, flexDirection: 'column', gap: 12 }}&gt;&#10;        {[&#10;            ['管理类（第三条）', '未建立全员安全生产责任制；未对承包商统一协调管理或未定期安全检查；未对从业人员培训教育；特种作业人员未持证上岗。'],&#10;            ['设备设施类', '安全阀、爆破片、联锁、可燃有毒气体报警、紧急切断等安全设施缺失、失效、未投用或被擅自摘除（第十四条兜底条款）。'],&#10;            ['作业类', '动火、受限空间等特殊作业未办理作业票；未进行气体分析即作业；未落实监护措施；受限空间作业未落实&quot;先通风、再检测、后作业&quot;。'],&#10;        ].map((it) =&gt; (&#10;            &lt;Box key={it[0]} style={{ flex: 1, background: '#F1F3F5', borderLeft: '4px solid #C92A2A', padding: '8px 18px', flexDirection: 'column', justifyContent: 'center' }}&gt;&#10;                &lt;Text style={{ fontSize: 20, fontWeight: 'bold', color: '#C92A2A' }}&gt;{it[0]}&lt;/Text&gt;&#10;                &lt;Text style={{ fontSize: 18, color: '#343A40', lineHeight: 1.5, marginTop: 4 }}&gt;{it[1]}&lt;/Text&gt;&#10;            &lt;/Box&gt;&#10;        ))}&#10;    &lt;/Box&gt;&#10;    &lt;Box style={{ position: 'absolute', left: 70, right: 70, bottom: 34, background: '#0B7285', padding: '12px 20px' }}&gt;&#10;        &lt;Text style={{ fontSize: 20, color: '#FFFFFF', fontWeight: 'bold' }}&gt;判定为重大事故隐患 = 立即停产整改 + 依法处罚；隐患不消除，谁都别想开工。&lt;/Text&gt;&#10;    &lt;/Box&gt;&#10;    &lt;Text style={{ position: 'absolute', left: 70, bottom: 26, fontSize: 13, color: '#868E96' }}&gt;来源：《工贸企业重大事故隐患判定标准》（应急管理部令第10号，2023-05-15施行）&lt;/Text&gt;&#10;    &lt;Text style={{ position: 'absolute', right: 70, bottom: 24, fontSize: 14, color: '#868E96' }}&gt;44 / 55&lt;/Text&gt;&#10;&lt;/Slide&gt;&#10;"/>
        <p:cNvGrpSpPr/>
        <p:nvPr/>
      </p:nvGrpSpPr>
      <p:grpSpPr>
        <a:xfrm>
          <a:off x="0" y="0"/>
          <a:ext cx="0" cy="0"/>
          <a:chOff x="0" y="0"/>
          <a:chExt cx="0" cy="0"/>
        </a:xfrm>
      </p:grpSpPr>
      <p:sp>
        <p:nvSpPr>
          <p:cNvPr id="916" name=""/>
          <p:cNvSpPr/>
          <p:nvPr/>
        </p:nvSpPr>
        <p:spPr>
          <a:xfrm rot="0" flipH="0" flipV="0">
            <a:off x="0" y="0"/>
            <a:ext cx="12192000" cy="6858000"/>
          </a:xfrm>
          <a:prstGeom prst="rect">
            <a:avLst/>
          </a:prstGeom>
          <a:solidFill>
            <a:srgbClr val="FFFFFF"/>
          </a:solidFill>
          <a:ln/>
        </p:spPr>
        <p:txBody>
          <a:bodyPr/>
          <a:p/>
        </p:txBody>
      </p:sp>
      <p:sp>
        <p:nvSpPr>
          <p:cNvPr id="917" name="" descr="{&quot;isTemplate&quot;:true,&quot;type&quot;:&quot;text&quot;}"/>
          <p:cNvSpPr txBox="1"/>
          <p:nvPr/>
        </p:nvSpPr>
        <p:spPr>
          <a:xfrm rot="0" flipH="0" flipV="0">
            <a:off x="10582275" y="152400"/>
            <a:ext cx="942975" cy="161925"/>
          </a:xfrm>
          <a:prstGeom prst="rect"/>
        </p:spPr>
        <p:txBody>
          <a:bodyPr wrap="none" lIns="0" tIns="0" rIns="0" bIns="0"/>
          <a:p>
            <a:pPr>
              <a:lnSpc>
                <a:spcPct val="100000"/>
              </a:lnSpc>
            </a:pPr>
            <a:r>
              <a:rPr lang="en-US" sz="1050">
                <a:solidFill>
                  <a:srgbClr val="868E96"/>
                </a:solidFill>
                <a:latin typeface="Arial"/>
                <a:ea typeface="Arial"/>
              </a:rPr>
              <a:t xml:space="preserve">05 · </a:t>
            </a:r>
            <a:r>
              <a:rPr lang="zh-CN" sz="1050">
                <a:solidFill>
                  <a:srgbClr val="868E96"/>
                </a:solidFill>
                <a:latin typeface="Arial"/>
                <a:ea typeface="Arial"/>
              </a:rPr>
              <a:t>责任与应急</a:t>
            </a:r>
            <a:endParaRPr/>
          </a:p>
        </p:txBody>
      </p:sp>
      <p:sp>
        <p:nvSpPr>
          <p:cNvPr id="918"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化工企业重大事故隐患：这些情形一票否决</a:t>
            </a:r>
            <a:endParaRPr/>
          </a:p>
        </p:txBody>
      </p:sp>
      <p:sp>
        <p:nvSpPr>
          <p:cNvPr id="919" name=""/>
          <p:cNvSpPr/>
          <p:nvPr/>
        </p:nvSpPr>
        <p:spPr>
          <a:xfrm rot="0" flipH="0" flipV="0">
            <a:off x="666750" y="885825"/>
            <a:ext cx="10858500" cy="9525"/>
          </a:xfrm>
          <a:prstGeom prst="rect">
            <a:avLst/>
          </a:prstGeom>
          <a:solidFill>
            <a:srgbClr val="DEE2E6"/>
          </a:solidFill>
          <a:ln/>
        </p:spPr>
        <p:txBody>
          <a:bodyPr/>
          <a:p/>
        </p:txBody>
      </p:sp>
      <p:sp>
        <p:nvSpPr>
          <p:cNvPr id="920" name=""/>
          <p:cNvSpPr/>
          <p:nvPr/>
        </p:nvSpPr>
        <p:spPr>
          <a:xfrm rot="0" flipH="0" flipV="0">
            <a:off x="704850" y="1200150"/>
            <a:ext cx="10858500" cy="1400175"/>
          </a:xfrm>
          <a:prstGeom prst="rect">
            <a:avLst/>
          </a:prstGeom>
          <a:solidFill>
            <a:srgbClr val="F1F3F5"/>
          </a:solidFill>
          <a:ln/>
        </p:spPr>
        <p:txBody>
          <a:bodyPr/>
          <a:p/>
        </p:txBody>
      </p:sp>
      <p:sp>
        <p:nvSpPr>
          <p:cNvPr id="921" name=""/>
          <p:cNvSpPr/>
          <p:nvPr/>
        </p:nvSpPr>
        <p:spPr>
          <a:xfrm rot="0" flipH="0" flipV="0">
            <a:off x="666750" y="1200150"/>
            <a:ext cx="10896600" cy="1400175"/>
          </a:xfrm>
          <a:custGeom>
            <a:pathLst>
              <a:path w="1144" h="147">
                <a:moveTo>
                  <a:pt x="0" y="0"/>
                </a:moveTo>
                <a:lnTo>
                  <a:pt x="4" y="0"/>
                </a:lnTo>
                <a:lnTo>
                  <a:pt x="4" y="147"/>
                </a:lnTo>
                <a:lnTo>
                  <a:pt x="0" y="147"/>
                </a:lnTo>
                <a:close/>
              </a:path>
            </a:pathLst>
          </a:custGeom>
          <a:solidFill>
            <a:srgbClr val="C92A2A"/>
          </a:solidFill>
          <a:ln/>
        </p:spPr>
        <p:txBody>
          <a:bodyPr/>
          <a:p/>
        </p:txBody>
      </p:sp>
      <p:sp>
        <p:nvSpPr>
          <p:cNvPr id="922" name="" descr="{&quot;isTemplate&quot;:true,&quot;type&quot;:&quot;text&quot;}"/>
          <p:cNvSpPr txBox="1"/>
          <p:nvPr/>
        </p:nvSpPr>
        <p:spPr>
          <a:xfrm rot="0" flipH="0" flipV="0">
            <a:off x="876300" y="1609725"/>
            <a:ext cx="10477500" cy="228600"/>
          </a:xfrm>
          <a:prstGeom prst="rect"/>
        </p:spPr>
        <p:txBody>
          <a:bodyPr wrap="none" lIns="0" tIns="0" rIns="0" bIns="0"/>
          <a:p>
            <a:pPr>
              <a:lnSpc>
                <a:spcPct val="100000"/>
              </a:lnSpc>
            </a:pPr>
            <a:r>
              <a:rPr lang="zh-CN" sz="1500" b="1">
                <a:solidFill>
                  <a:srgbClr val="C92A2A"/>
                </a:solidFill>
                <a:latin typeface="Arial"/>
                <a:ea typeface="Arial"/>
              </a:rPr>
              <a:t>管理类（第三条）</a:t>
            </a:r>
            <a:endParaRPr/>
          </a:p>
        </p:txBody>
      </p:sp>
      <p:sp>
        <p:nvSpPr>
          <p:cNvPr id="923" name="" descr="{&quot;isTemplate&quot;:true,&quot;type&quot;:&quot;text&quot;}"/>
          <p:cNvSpPr txBox="1"/>
          <p:nvPr/>
        </p:nvSpPr>
        <p:spPr>
          <a:xfrm rot="0" flipH="0" flipV="0">
            <a:off x="876300" y="1876425"/>
            <a:ext cx="10477500" cy="314325"/>
          </a:xfrm>
          <a:prstGeom prst="rect"/>
        </p:spPr>
        <p:txBody>
          <a:bodyPr wrap="none" lIns="0" tIns="0" rIns="0" bIns="0"/>
          <a:p>
            <a:pPr>
              <a:lnSpc>
                <a:spcPct val="150000"/>
              </a:lnSpc>
            </a:pPr>
            <a:r>
              <a:rPr lang="zh-CN" sz="1350">
                <a:solidFill>
                  <a:srgbClr val="343A40"/>
                </a:solidFill>
                <a:latin typeface="Arial"/>
                <a:ea typeface="Arial"/>
              </a:rPr>
              <a:t>未建立全员安全生产责任制；未对承包商统一协调管理或未定期安全检查；未对从业人员培训教育；特种作业人员未持证上岗。</a:t>
            </a:r>
            <a:endParaRPr/>
          </a:p>
        </p:txBody>
      </p:sp>
      <p:sp>
        <p:nvSpPr>
          <p:cNvPr id="924" name=""/>
          <p:cNvSpPr/>
          <p:nvPr/>
        </p:nvSpPr>
        <p:spPr>
          <a:xfrm rot="0" flipH="0" flipV="0">
            <a:off x="704850" y="2714625"/>
            <a:ext cx="10858500" cy="1390650"/>
          </a:xfrm>
          <a:prstGeom prst="rect">
            <a:avLst/>
          </a:prstGeom>
          <a:solidFill>
            <a:srgbClr val="F1F3F5"/>
          </a:solidFill>
          <a:ln/>
        </p:spPr>
        <p:txBody>
          <a:bodyPr/>
          <a:p/>
        </p:txBody>
      </p:sp>
      <p:sp>
        <p:nvSpPr>
          <p:cNvPr id="925" name=""/>
          <p:cNvSpPr/>
          <p:nvPr/>
        </p:nvSpPr>
        <p:spPr>
          <a:xfrm rot="0" flipH="0" flipV="0">
            <a:off x="666750" y="2714625"/>
            <a:ext cx="10896600" cy="1390650"/>
          </a:xfrm>
          <a:custGeom>
            <a:pathLst>
              <a:path w="1144" h="146">
                <a:moveTo>
                  <a:pt x="0" y="0"/>
                </a:moveTo>
                <a:lnTo>
                  <a:pt x="4" y="0"/>
                </a:lnTo>
                <a:lnTo>
                  <a:pt x="4" y="146"/>
                </a:lnTo>
                <a:lnTo>
                  <a:pt x="0" y="146"/>
                </a:lnTo>
                <a:close/>
              </a:path>
            </a:pathLst>
          </a:custGeom>
          <a:solidFill>
            <a:srgbClr val="C92A2A"/>
          </a:solidFill>
          <a:ln/>
        </p:spPr>
        <p:txBody>
          <a:bodyPr/>
          <a:p/>
        </p:txBody>
      </p:sp>
      <p:sp>
        <p:nvSpPr>
          <p:cNvPr id="926" name="" descr="{&quot;isTemplate&quot;:true,&quot;type&quot;:&quot;text&quot;}"/>
          <p:cNvSpPr txBox="1"/>
          <p:nvPr/>
        </p:nvSpPr>
        <p:spPr>
          <a:xfrm rot="0" flipH="0" flipV="0">
            <a:off x="876300" y="3124200"/>
            <a:ext cx="10477500" cy="228600"/>
          </a:xfrm>
          <a:prstGeom prst="rect"/>
        </p:spPr>
        <p:txBody>
          <a:bodyPr wrap="none" lIns="0" tIns="0" rIns="0" bIns="0"/>
          <a:p>
            <a:pPr>
              <a:lnSpc>
                <a:spcPct val="100000"/>
              </a:lnSpc>
            </a:pPr>
            <a:r>
              <a:rPr lang="zh-CN" sz="1500" b="1">
                <a:solidFill>
                  <a:srgbClr val="C92A2A"/>
                </a:solidFill>
                <a:latin typeface="Arial"/>
                <a:ea typeface="Arial"/>
              </a:rPr>
              <a:t>设备设施类</a:t>
            </a:r>
            <a:endParaRPr/>
          </a:p>
        </p:txBody>
      </p:sp>
      <p:sp>
        <p:nvSpPr>
          <p:cNvPr id="927" name="" descr="{&quot;isTemplate&quot;:true,&quot;type&quot;:&quot;text&quot;}"/>
          <p:cNvSpPr txBox="1"/>
          <p:nvPr/>
        </p:nvSpPr>
        <p:spPr>
          <a:xfrm rot="0" flipH="0" flipV="0">
            <a:off x="876300" y="3390900"/>
            <a:ext cx="10477500" cy="314325"/>
          </a:xfrm>
          <a:prstGeom prst="rect"/>
        </p:spPr>
        <p:txBody>
          <a:bodyPr wrap="none" lIns="0" tIns="0" rIns="0" bIns="0"/>
          <a:p>
            <a:pPr>
              <a:lnSpc>
                <a:spcPct val="150000"/>
              </a:lnSpc>
            </a:pPr>
            <a:r>
              <a:rPr lang="zh-CN" sz="1350">
                <a:solidFill>
                  <a:srgbClr val="343A40"/>
                </a:solidFill>
                <a:latin typeface="Arial"/>
                <a:ea typeface="Arial"/>
              </a:rPr>
              <a:t>安全阀、爆破片、联锁、可燃有毒气体报警、紧急切断等安全设施缺失、失效、未投用或被擅自摘除（第十四条兜底条款）。</a:t>
            </a:r>
            <a:endParaRPr/>
          </a:p>
        </p:txBody>
      </p:sp>
      <p:sp>
        <p:nvSpPr>
          <p:cNvPr id="928" name=""/>
          <p:cNvSpPr/>
          <p:nvPr/>
        </p:nvSpPr>
        <p:spPr>
          <a:xfrm rot="0" flipH="0" flipV="0">
            <a:off x="704850" y="4219575"/>
            <a:ext cx="10858500" cy="1400175"/>
          </a:xfrm>
          <a:prstGeom prst="rect">
            <a:avLst/>
          </a:prstGeom>
          <a:solidFill>
            <a:srgbClr val="F1F3F5"/>
          </a:solidFill>
          <a:ln/>
        </p:spPr>
        <p:txBody>
          <a:bodyPr/>
          <a:p/>
        </p:txBody>
      </p:sp>
      <p:sp>
        <p:nvSpPr>
          <p:cNvPr id="929" name=""/>
          <p:cNvSpPr/>
          <p:nvPr/>
        </p:nvSpPr>
        <p:spPr>
          <a:xfrm rot="0" flipH="0" flipV="0">
            <a:off x="666750" y="4219575"/>
            <a:ext cx="10896600" cy="1400175"/>
          </a:xfrm>
          <a:custGeom>
            <a:pathLst>
              <a:path w="1144" h="147">
                <a:moveTo>
                  <a:pt x="0" y="0"/>
                </a:moveTo>
                <a:lnTo>
                  <a:pt x="4" y="0"/>
                </a:lnTo>
                <a:lnTo>
                  <a:pt x="4" y="147"/>
                </a:lnTo>
                <a:lnTo>
                  <a:pt x="0" y="147"/>
                </a:lnTo>
                <a:close/>
              </a:path>
            </a:pathLst>
          </a:custGeom>
          <a:solidFill>
            <a:srgbClr val="C92A2A"/>
          </a:solidFill>
          <a:ln/>
        </p:spPr>
        <p:txBody>
          <a:bodyPr/>
          <a:p/>
        </p:txBody>
      </p:sp>
      <p:sp>
        <p:nvSpPr>
          <p:cNvPr id="930" name="" descr="{&quot;isTemplate&quot;:true,&quot;type&quot;:&quot;text&quot;}"/>
          <p:cNvSpPr txBox="1"/>
          <p:nvPr/>
        </p:nvSpPr>
        <p:spPr>
          <a:xfrm rot="0" flipH="0" flipV="0">
            <a:off x="876300" y="4629150"/>
            <a:ext cx="10477500" cy="228600"/>
          </a:xfrm>
          <a:prstGeom prst="rect"/>
        </p:spPr>
        <p:txBody>
          <a:bodyPr wrap="none" lIns="0" tIns="0" rIns="0" bIns="0"/>
          <a:p>
            <a:pPr>
              <a:lnSpc>
                <a:spcPct val="100000"/>
              </a:lnSpc>
            </a:pPr>
            <a:r>
              <a:rPr lang="zh-CN" sz="1500" b="1">
                <a:solidFill>
                  <a:srgbClr val="C92A2A"/>
                </a:solidFill>
                <a:latin typeface="Arial"/>
                <a:ea typeface="Arial"/>
              </a:rPr>
              <a:t>作业类</a:t>
            </a:r>
            <a:endParaRPr/>
          </a:p>
        </p:txBody>
      </p:sp>
      <p:sp>
        <p:nvSpPr>
          <p:cNvPr id="931" name="" descr="{&quot;isTemplate&quot;:true,&quot;type&quot;:&quot;text&quot;}"/>
          <p:cNvSpPr txBox="1"/>
          <p:nvPr/>
        </p:nvSpPr>
        <p:spPr>
          <a:xfrm rot="0" flipH="0" flipV="0">
            <a:off x="876300" y="4895850"/>
            <a:ext cx="10477500" cy="314325"/>
          </a:xfrm>
          <a:prstGeom prst="rect"/>
        </p:spPr>
        <p:txBody>
          <a:bodyPr wrap="none" lIns="0" tIns="0" rIns="0" bIns="0"/>
          <a:p>
            <a:pPr>
              <a:lnSpc>
                <a:spcPct val="150000"/>
              </a:lnSpc>
            </a:pPr>
            <a:r>
              <a:rPr lang="zh-CN" sz="1350">
                <a:solidFill>
                  <a:srgbClr val="343A40"/>
                </a:solidFill>
                <a:latin typeface="Arial"/>
                <a:ea typeface="Arial"/>
              </a:rPr>
              <a:t>动火、受限空间等特殊作业未办理作业票；未进行气体分析即作业；未落实监护措施；受限空间作业未落实</a:t>
            </a:r>
            <a:r>
              <a:rPr lang="en-US" sz="1350">
                <a:solidFill>
                  <a:srgbClr val="343A40"/>
                </a:solidFill>
                <a:latin typeface="Arial"/>
                <a:ea typeface="Arial"/>
              </a:rPr>
              <a:t>"</a:t>
            </a:r>
            <a:r>
              <a:rPr lang="zh-CN" sz="1350">
                <a:solidFill>
                  <a:srgbClr val="343A40"/>
                </a:solidFill>
                <a:latin typeface="Arial"/>
                <a:ea typeface="Arial"/>
              </a:rPr>
              <a:t>先通风、再检测、后作业</a:t>
            </a:r>
            <a:r>
              <a:rPr lang="en-US" sz="1350">
                <a:solidFill>
                  <a:srgbClr val="343A40"/>
                </a:solidFill>
                <a:latin typeface="Arial"/>
                <a:ea typeface="Arial"/>
              </a:rPr>
              <a:t>"</a:t>
            </a:r>
            <a:r>
              <a:rPr lang="zh-CN" sz="1350">
                <a:solidFill>
                  <a:srgbClr val="343A40"/>
                </a:solidFill>
                <a:latin typeface="Arial"/>
                <a:ea typeface="Arial"/>
              </a:rPr>
              <a:t>。</a:t>
            </a:r>
            <a:endParaRPr/>
          </a:p>
        </p:txBody>
      </p:sp>
      <p:sp>
        <p:nvSpPr>
          <p:cNvPr id="932" name=""/>
          <p:cNvSpPr/>
          <p:nvPr/>
        </p:nvSpPr>
        <p:spPr>
          <a:xfrm rot="0" flipH="0" flipV="0">
            <a:off x="666750" y="6076950"/>
            <a:ext cx="10858500" cy="457200"/>
          </a:xfrm>
          <a:prstGeom prst="rect">
            <a:avLst/>
          </a:prstGeom>
          <a:solidFill>
            <a:srgbClr val="0B7285"/>
          </a:solidFill>
          <a:ln/>
        </p:spPr>
        <p:txBody>
          <a:bodyPr/>
          <a:p/>
        </p:txBody>
      </p:sp>
      <p:sp>
        <p:nvSpPr>
          <p:cNvPr id="933" name="" descr="{&quot;isTemplate&quot;:true,&quot;type&quot;:&quot;text&quot;}"/>
          <p:cNvSpPr txBox="1"/>
          <p:nvPr/>
        </p:nvSpPr>
        <p:spPr>
          <a:xfrm rot="0" flipH="0" flipV="0">
            <a:off x="857250" y="6191250"/>
            <a:ext cx="10477500" cy="228600"/>
          </a:xfrm>
          <a:prstGeom prst="rect"/>
        </p:spPr>
        <p:txBody>
          <a:bodyPr wrap="none" lIns="0" tIns="0" rIns="0" bIns="0"/>
          <a:p>
            <a:pPr>
              <a:lnSpc>
                <a:spcPct val="100000"/>
              </a:lnSpc>
            </a:pPr>
            <a:r>
              <a:rPr lang="zh-CN" sz="1500" b="1">
                <a:solidFill>
                  <a:srgbClr val="FFFFFF"/>
                </a:solidFill>
                <a:latin typeface="Arial"/>
                <a:ea typeface="Arial"/>
              </a:rPr>
              <a:t>判定为重大事故隐患</a:t>
            </a:r>
            <a:r>
              <a:rPr lang="en-US" sz="1500" b="1">
                <a:solidFill>
                  <a:srgbClr val="FFFFFF"/>
                </a:solidFill>
                <a:latin typeface="Arial"/>
                <a:ea typeface="Arial"/>
              </a:rPr>
              <a:t xml:space="preserve"> = </a:t>
            </a:r>
            <a:r>
              <a:rPr lang="zh-CN" sz="1500" b="1">
                <a:solidFill>
                  <a:srgbClr val="FFFFFF"/>
                </a:solidFill>
                <a:latin typeface="Arial"/>
                <a:ea typeface="Arial"/>
              </a:rPr>
              <a:t>立即停产整改</a:t>
            </a:r>
            <a:r>
              <a:rPr lang="en-US" sz="1500" b="1">
                <a:solidFill>
                  <a:srgbClr val="FFFFFF"/>
                </a:solidFill>
                <a:latin typeface="Arial"/>
                <a:ea typeface="Arial"/>
              </a:rPr>
              <a:t xml:space="preserve"> + </a:t>
            </a:r>
            <a:r>
              <a:rPr lang="zh-CN" sz="1500" b="1">
                <a:solidFill>
                  <a:srgbClr val="FFFFFF"/>
                </a:solidFill>
                <a:latin typeface="Arial"/>
                <a:ea typeface="Arial"/>
              </a:rPr>
              <a:t>依法处罚；隐患不消除，谁都别想开工。</a:t>
            </a:r>
            <a:endParaRPr/>
          </a:p>
        </p:txBody>
      </p:sp>
      <p:sp>
        <p:nvSpPr>
          <p:cNvPr id="934" name="" descr="{&quot;isTemplate&quot;:true,&quot;type&quot;:&quot;text&quot;}"/>
          <p:cNvSpPr txBox="1"/>
          <p:nvPr/>
        </p:nvSpPr>
        <p:spPr>
          <a:xfrm rot="0" flipH="0" flipV="0">
            <a:off x="666750" y="6457950"/>
            <a:ext cx="4733925" cy="152400"/>
          </a:xfrm>
          <a:prstGeom prst="rect"/>
        </p:spPr>
        <p:txBody>
          <a:bodyPr wrap="none" lIns="0" tIns="0" rIns="0" bIns="0"/>
          <a:p>
            <a:pPr>
              <a:lnSpc>
                <a:spcPct val="100000"/>
              </a:lnSpc>
            </a:pPr>
            <a:r>
              <a:rPr lang="zh-CN" sz="975">
                <a:solidFill>
                  <a:srgbClr val="868E96"/>
                </a:solidFill>
                <a:latin typeface="Arial"/>
                <a:ea typeface="Arial"/>
              </a:rPr>
              <a:t>来源：《工贸企业重大事故隐患判定标准》（应急管理部令第</a:t>
            </a:r>
            <a:r>
              <a:rPr lang="en-US" sz="975">
                <a:solidFill>
                  <a:srgbClr val="868E96"/>
                </a:solidFill>
                <a:latin typeface="Arial"/>
                <a:ea typeface="Arial"/>
              </a:rPr>
              <a:t>10</a:t>
            </a:r>
            <a:r>
              <a:rPr lang="zh-CN" sz="975">
                <a:solidFill>
                  <a:srgbClr val="868E96"/>
                </a:solidFill>
                <a:latin typeface="Arial"/>
                <a:ea typeface="Arial"/>
              </a:rPr>
              <a:t>号，</a:t>
            </a:r>
            <a:r>
              <a:rPr lang="en-US" sz="975">
                <a:solidFill>
                  <a:srgbClr val="868E96"/>
                </a:solidFill>
                <a:latin typeface="Arial"/>
                <a:ea typeface="Arial"/>
              </a:rPr>
              <a:t>2023-05-15</a:t>
            </a:r>
            <a:r>
              <a:rPr lang="zh-CN" sz="975">
                <a:solidFill>
                  <a:srgbClr val="868E96"/>
                </a:solidFill>
                <a:latin typeface="Arial"/>
                <a:ea typeface="Arial"/>
              </a:rPr>
              <a:t>施行）</a:t>
            </a:r>
            <a:endParaRPr/>
          </a:p>
        </p:txBody>
      </p:sp>
      <p:sp>
        <p:nvSpPr>
          <p:cNvPr id="935"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44 / 55</a:t>
            </a:r>
            <a:endParaRPr/>
          </a:p>
        </p:txBody>
      </p:sp>
    </p:spTree>
  </p:cSld>
</p:sld>
</file>

<file path=ppt/slides/slide45.xml><?xml version="1.0" encoding="utf-8"?>
<p:sld xmlns:p="http://schemas.openxmlformats.org/presentationml/2006/main" xmlns:a="http://schemas.openxmlformats.org/drawingml/2006/main">
  <p:cSld>
    <p:spTree>
      <p:nvGrpSpPr>
        <p:cNvPr id="936" name="" descr="&lt;Slide style={{ width: 1280, height: 720, background: '#FFFFFF', padding: 0, fontFamily: 'Arial, &quot;Microsoft YaHei&quot;, &quot;PingFang SC&quot;, sans-serif', position: 'relative' }}&gt;&#10;    &lt;Text style={{ position: 'absolute', top: 16, right: 70, fontSize: 14, color: '#868E96' }}&gt;05 · 责任与应急&lt;/Text&gt;&#10;    &lt;Box style={{ position: 'absolute', top: 44, left: 70, right: 70 }}&gt;&#10;        &lt;Text style={{ fontSize: 32, fontWeight: 'bold', color: '#0B7285' }}&gt;事故报告：1小时、2小时与&quot;四不放过&quot;&lt;/Text&gt;&#10;        &lt;Box style={{ width: '100%', height: 1, background: '#DEE2E6', marginTop: 10 }} /&gt;&#10;    &lt;/Box&gt;&#10;    &lt;Box style={{ position: 'absolute', top: 126, left: 70, right: 70, bottom: 130, flexDirection: 'row', gap: 18 }}&gt;&#10;        &lt;Box style={{ flex: 1, background: '#F1F3F5', borderTop: '4px solid #C92A2A', padding: '14px 18px' }}&gt;&#10;            &lt;Text style={{ fontSize: 21, fontWeight: 'bold', color: '#C92A2A' }}&gt;报告时限&lt;/Text&gt;&#10;            &lt;Text style={{ fontSize: 18, color: '#343A40', lineHeight: 1.65, marginTop: 8 }}&gt;□ 事故现场有关人员 → 单位负责人：立即{'\n'}□ 单位负责人 → 应急管理部门和负有安全生产监督管理职责的部门：&lt;span style={{ fontWeight: 'bold', color: '#C92A2A' }}&gt;1小时内&lt;/span&gt;{'\n'}□ 逐级上报：每级不得超过&lt;span style={{ fontWeight: 'bold', color: '#C92A2A' }}&gt;2小时&lt;/span&gt;&lt;/Text&gt;&#10;            &lt;Text style={{ fontSize: 16, color: '#868E96', marginTop: 8 }}&gt;依据：《生产安全事故报告和调查处理条例》第九、十一条&lt;/Text&gt;&#10;        &lt;/Box&gt;&#10;        &lt;Box style={{ flex: 1, background: '#F1F3F5', borderTop: '4px solid #0B7285', padding: '14px 18px' }}&gt;&#10;            &lt;Text style={{ fontSize: 21, fontWeight: 'bold', color: '#0B7285' }}&gt;报告内容（六要素）&lt;/Text&gt;&#10;            &lt;Text style={{ fontSize: 18, color: '#343A40', lineHeight: 1.65, marginTop: 8 }}&gt;① 事故发生单位概况{'\n'}② 事故发生的时间、地点及现场情况{'\n'}③ 事故简要经过{'\n'}④ 已造成或可能造成的伤亡人数与损失{'\n'}⑤ 已采取的措施{'\n'}⑥ 其他应当报告的情况&lt;/Text&gt;&#10;        &lt;/Box&gt;&#10;        &lt;Box style={{ flex: 1, background: '#F1F3F5', borderTop: '4px solid #E8590C', padding: '14px 18px' }}&gt;&#10;            &lt;Text style={{ fontSize: 21, fontWeight: 'bold', color: '#E8590C' }}&gt;四不放过&lt;/Text&gt;&#10;            &lt;Text style={{ fontSize: 18, color: '#343A40', lineHeight: 1.65, marginTop: 8 }}&gt;□ 事故原因未查清不放过{'\n'}□ 事故责任人未处理不放过{'\n'}□ 整改措施未落实不放过{'\n'}□ 有关人员未受到教育不放过{'\n'}□ 严禁：迟报、漏报、谎报、瞒报&lt;/Text&gt;&#10;        &lt;/Box&gt;&#10;    &lt;/Box&gt;&#10;    &lt;Box style={{ position: 'absolute', left: 70, right: 70, bottom: 34, background: '#F1F3F5', borderLeft: '4px solid #C92A2A', padding: '12px 20px' }}&gt;&#10;        &lt;Text style={{ fontSize: 20, color: '#343A40' }}&gt;&lt;span style={{ fontWeight: 'bold', color: '#C92A2A' }}&gt;提醒：&lt;/span&gt;事故等级划分——一般（3人以下死亡）／较大（3–9人）／重大（10–29人）／特别重大（30人以上）。&lt;/Text&gt;&#10;    &lt;/Box&gt;&#10;    &lt;Text style={{ position: 'absolute', right: 70, bottom: 24, fontSize: 14, color: '#868E96' }}&gt;45 / 55&lt;/Text&gt;&#10;&lt;/Slide&gt;&#10;"/>
        <p:cNvGrpSpPr/>
        <p:nvPr/>
      </p:nvGrpSpPr>
      <p:grpSpPr>
        <a:xfrm>
          <a:off x="0" y="0"/>
          <a:ext cx="0" cy="0"/>
          <a:chOff x="0" y="0"/>
          <a:chExt cx="0" cy="0"/>
        </a:xfrm>
      </p:grpSpPr>
      <p:sp>
        <p:nvSpPr>
          <p:cNvPr id="937" name=""/>
          <p:cNvSpPr/>
          <p:nvPr/>
        </p:nvSpPr>
        <p:spPr>
          <a:xfrm rot="0" flipH="0" flipV="0">
            <a:off x="0" y="0"/>
            <a:ext cx="12192000" cy="6858000"/>
          </a:xfrm>
          <a:prstGeom prst="rect">
            <a:avLst/>
          </a:prstGeom>
          <a:solidFill>
            <a:srgbClr val="FFFFFF"/>
          </a:solidFill>
          <a:ln/>
        </p:spPr>
        <p:txBody>
          <a:bodyPr/>
          <a:p/>
        </p:txBody>
      </p:sp>
      <p:sp>
        <p:nvSpPr>
          <p:cNvPr id="938" name="" descr="{&quot;isTemplate&quot;:true,&quot;type&quot;:&quot;text&quot;}"/>
          <p:cNvSpPr txBox="1"/>
          <p:nvPr/>
        </p:nvSpPr>
        <p:spPr>
          <a:xfrm rot="0" flipH="0" flipV="0">
            <a:off x="10582275" y="152400"/>
            <a:ext cx="942975" cy="161925"/>
          </a:xfrm>
          <a:prstGeom prst="rect"/>
        </p:spPr>
        <p:txBody>
          <a:bodyPr wrap="none" lIns="0" tIns="0" rIns="0" bIns="0"/>
          <a:p>
            <a:pPr>
              <a:lnSpc>
                <a:spcPct val="100000"/>
              </a:lnSpc>
            </a:pPr>
            <a:r>
              <a:rPr lang="en-US" sz="1050">
                <a:solidFill>
                  <a:srgbClr val="868E96"/>
                </a:solidFill>
                <a:latin typeface="Arial"/>
                <a:ea typeface="Arial"/>
              </a:rPr>
              <a:t xml:space="preserve">05 · </a:t>
            </a:r>
            <a:r>
              <a:rPr lang="zh-CN" sz="1050">
                <a:solidFill>
                  <a:srgbClr val="868E96"/>
                </a:solidFill>
                <a:latin typeface="Arial"/>
                <a:ea typeface="Arial"/>
              </a:rPr>
              <a:t>责任与应急</a:t>
            </a:r>
            <a:endParaRPr/>
          </a:p>
        </p:txBody>
      </p:sp>
      <p:sp>
        <p:nvSpPr>
          <p:cNvPr id="939"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事故报告：</a:t>
            </a:r>
            <a:r>
              <a:rPr lang="en-US" sz="2400" b="1">
                <a:solidFill>
                  <a:srgbClr val="0B7285"/>
                </a:solidFill>
                <a:latin typeface="Arial"/>
                <a:ea typeface="Arial"/>
              </a:rPr>
              <a:t>1</a:t>
            </a:r>
            <a:r>
              <a:rPr lang="zh-CN" sz="2400" b="1">
                <a:solidFill>
                  <a:srgbClr val="0B7285"/>
                </a:solidFill>
                <a:latin typeface="Arial"/>
                <a:ea typeface="Arial"/>
              </a:rPr>
              <a:t>小时、</a:t>
            </a:r>
            <a:r>
              <a:rPr lang="en-US" sz="2400" b="1">
                <a:solidFill>
                  <a:srgbClr val="0B7285"/>
                </a:solidFill>
                <a:latin typeface="Arial"/>
                <a:ea typeface="Arial"/>
              </a:rPr>
              <a:t>2</a:t>
            </a:r>
            <a:r>
              <a:rPr lang="zh-CN" sz="2400" b="1">
                <a:solidFill>
                  <a:srgbClr val="0B7285"/>
                </a:solidFill>
                <a:latin typeface="Arial"/>
                <a:ea typeface="Arial"/>
              </a:rPr>
              <a:t>小时与</a:t>
            </a:r>
            <a:r>
              <a:rPr lang="en-US" sz="2400" b="1">
                <a:solidFill>
                  <a:srgbClr val="0B7285"/>
                </a:solidFill>
                <a:latin typeface="Arial"/>
                <a:ea typeface="Arial"/>
              </a:rPr>
              <a:t>"</a:t>
            </a:r>
            <a:r>
              <a:rPr lang="zh-CN" sz="2400" b="1">
                <a:solidFill>
                  <a:srgbClr val="0B7285"/>
                </a:solidFill>
                <a:latin typeface="Arial"/>
                <a:ea typeface="Arial"/>
              </a:rPr>
              <a:t>四不放过</a:t>
            </a:r>
            <a:r>
              <a:rPr lang="en-US" sz="2400" b="1">
                <a:solidFill>
                  <a:srgbClr val="0B7285"/>
                </a:solidFill>
                <a:latin typeface="Arial"/>
                <a:ea typeface="Arial"/>
              </a:rPr>
              <a:t>"</a:t>
            </a:r>
            <a:endParaRPr/>
          </a:p>
        </p:txBody>
      </p:sp>
      <p:sp>
        <p:nvSpPr>
          <p:cNvPr id="940" name=""/>
          <p:cNvSpPr/>
          <p:nvPr/>
        </p:nvSpPr>
        <p:spPr>
          <a:xfrm rot="0" flipH="0" flipV="0">
            <a:off x="666750" y="885825"/>
            <a:ext cx="10858500" cy="9525"/>
          </a:xfrm>
          <a:prstGeom prst="rect">
            <a:avLst/>
          </a:prstGeom>
          <a:solidFill>
            <a:srgbClr val="DEE2E6"/>
          </a:solidFill>
          <a:ln/>
        </p:spPr>
        <p:txBody>
          <a:bodyPr/>
          <a:p/>
        </p:txBody>
      </p:sp>
      <p:sp>
        <p:nvSpPr>
          <p:cNvPr id="941" name=""/>
          <p:cNvSpPr/>
          <p:nvPr/>
        </p:nvSpPr>
        <p:spPr>
          <a:xfrm rot="0" flipH="0" flipV="0">
            <a:off x="666750" y="1238250"/>
            <a:ext cx="3505200" cy="4419600"/>
          </a:xfrm>
          <a:prstGeom prst="rect">
            <a:avLst/>
          </a:prstGeom>
          <a:solidFill>
            <a:srgbClr val="F1F3F5"/>
          </a:solidFill>
          <a:ln/>
        </p:spPr>
        <p:txBody>
          <a:bodyPr/>
          <a:p/>
        </p:txBody>
      </p:sp>
      <p:sp>
        <p:nvSpPr>
          <p:cNvPr id="942" name=""/>
          <p:cNvSpPr/>
          <p:nvPr/>
        </p:nvSpPr>
        <p:spPr>
          <a:xfrm rot="0" flipH="0" flipV="0">
            <a:off x="666750" y="1200150"/>
            <a:ext cx="3505200" cy="4457700"/>
          </a:xfrm>
          <a:custGeom>
            <a:pathLst>
              <a:path w="368" h="468">
                <a:moveTo>
                  <a:pt x="0" y="0"/>
                </a:moveTo>
                <a:lnTo>
                  <a:pt x="368" y="0"/>
                </a:lnTo>
                <a:lnTo>
                  <a:pt x="368" y="4"/>
                </a:lnTo>
                <a:lnTo>
                  <a:pt x="0" y="4"/>
                </a:lnTo>
                <a:close/>
              </a:path>
            </a:pathLst>
          </a:custGeom>
          <a:solidFill>
            <a:srgbClr val="C92A2A"/>
          </a:solidFill>
          <a:ln/>
        </p:spPr>
        <p:txBody>
          <a:bodyPr/>
          <a:p/>
        </p:txBody>
      </p:sp>
      <p:sp>
        <p:nvSpPr>
          <p:cNvPr id="943" name="" descr="{&quot;isTemplate&quot;:true,&quot;type&quot;:&quot;text&quot;}"/>
          <p:cNvSpPr txBox="1"/>
          <p:nvPr/>
        </p:nvSpPr>
        <p:spPr>
          <a:xfrm rot="0" flipH="0" flipV="0">
            <a:off x="838200" y="1371600"/>
            <a:ext cx="3162300" cy="247650"/>
          </a:xfrm>
          <a:prstGeom prst="rect"/>
        </p:spPr>
        <p:txBody>
          <a:bodyPr wrap="none" lIns="0" tIns="0" rIns="0" bIns="0"/>
          <a:p>
            <a:pPr>
              <a:lnSpc>
                <a:spcPct val="100000"/>
              </a:lnSpc>
            </a:pPr>
            <a:r>
              <a:rPr lang="zh-CN" sz="1575" b="1">
                <a:solidFill>
                  <a:srgbClr val="C92A2A"/>
                </a:solidFill>
                <a:latin typeface="Arial"/>
                <a:ea typeface="Arial"/>
              </a:rPr>
              <a:t>报告时限</a:t>
            </a:r>
            <a:endParaRPr/>
          </a:p>
        </p:txBody>
      </p:sp>
      <p:sp>
        <p:nvSpPr>
          <p:cNvPr id="944" name="" descr="{&quot;isTemplate&quot;:true,&quot;type&quot;:&quot;text&quot;}"/>
          <p:cNvSpPr txBox="1"/>
          <p:nvPr/>
        </p:nvSpPr>
        <p:spPr>
          <a:xfrm rot="0" flipH="0" flipV="0">
            <a:off x="838200" y="1695450"/>
            <a:ext cx="3162300" cy="1362075"/>
          </a:xfrm>
          <a:prstGeom prst="rect"/>
        </p:spPr>
        <p:txBody>
          <a:bodyPr wrap="square" lIns="0" tIns="0" rIns="0" bIns="0">
            <a:normAutofit/>
          </a:bodyPr>
          <a:p>
            <a:pPr>
              <a:lnSpc>
                <a:spcPct val="165000"/>
              </a:lnSpc>
            </a:pPr>
            <a:r>
              <a:rPr lang="en-US" sz="1350">
                <a:solidFill>
                  <a:srgbClr val="343A40"/>
                </a:solidFill>
                <a:latin typeface="Arial"/>
                <a:ea typeface="Arial"/>
              </a:rPr>
              <a:t xml:space="preserve">□ </a:t>
            </a:r>
            <a:r>
              <a:rPr lang="zh-CN" sz="1350">
                <a:solidFill>
                  <a:srgbClr val="343A40"/>
                </a:solidFill>
                <a:latin typeface="Arial"/>
                <a:ea typeface="Arial"/>
              </a:rPr>
              <a:t>事故现场有关人员</a:t>
            </a:r>
            <a:r>
              <a:rPr lang="en-US" sz="1350">
                <a:solidFill>
                  <a:srgbClr val="343A40"/>
                </a:solidFill>
                <a:latin typeface="Arial"/>
                <a:ea typeface="Arial"/>
              </a:rPr>
              <a:t xml:space="preserve"> → </a:t>
            </a:r>
            <a:r>
              <a:rPr lang="zh-CN" sz="1350">
                <a:solidFill>
                  <a:srgbClr val="343A40"/>
                </a:solidFill>
                <a:latin typeface="Arial"/>
                <a:ea typeface="Arial"/>
              </a:rPr>
              <a:t>单位负责人：立即</a:t>
            </a:r>
            <a:endParaRPr/>
          </a:p>
          <a:p>
            <a:pPr>
              <a:lnSpc>
                <a:spcPct val="165000"/>
              </a:lnSpc>
            </a:pPr>
            <a:r>
              <a:rPr lang="en-US" sz="1350">
                <a:solidFill>
                  <a:srgbClr val="343A40"/>
                </a:solidFill>
                <a:latin typeface="Arial"/>
                <a:ea typeface="Arial"/>
              </a:rPr>
              <a:t xml:space="preserve">□ </a:t>
            </a:r>
            <a:r>
              <a:rPr lang="zh-CN" sz="1350">
                <a:solidFill>
                  <a:srgbClr val="343A40"/>
                </a:solidFill>
                <a:latin typeface="Arial"/>
                <a:ea typeface="Arial"/>
              </a:rPr>
              <a:t>单位负责人</a:t>
            </a:r>
            <a:r>
              <a:rPr lang="en-US" sz="1350">
                <a:solidFill>
                  <a:srgbClr val="343A40"/>
                </a:solidFill>
                <a:latin typeface="Arial"/>
                <a:ea typeface="Arial"/>
              </a:rPr>
              <a:t xml:space="preserve"> → </a:t>
            </a:r>
            <a:r>
              <a:rPr lang="zh-CN" sz="1350">
                <a:solidFill>
                  <a:srgbClr val="343A40"/>
                </a:solidFill>
                <a:latin typeface="Arial"/>
                <a:ea typeface="Arial"/>
              </a:rPr>
              <a:t>应急管理部门和负有安全生产监督管理职责的部门：</a:t>
            </a:r>
            <a:r>
              <a:rPr lang="en-US" sz="1350" b="1">
                <a:solidFill>
                  <a:srgbClr val="C92A2A"/>
                </a:solidFill>
                <a:latin typeface="Arial"/>
                <a:ea typeface="Arial"/>
              </a:rPr>
              <a:t>1</a:t>
            </a:r>
            <a:r>
              <a:rPr lang="zh-CN" sz="1350" b="1">
                <a:solidFill>
                  <a:srgbClr val="C92A2A"/>
                </a:solidFill>
                <a:latin typeface="Arial"/>
                <a:ea typeface="Arial"/>
              </a:rPr>
              <a:t>小时内</a:t>
            </a:r>
            <a:endParaRPr/>
          </a:p>
          <a:p>
            <a:pPr>
              <a:lnSpc>
                <a:spcPct val="165000"/>
              </a:lnSpc>
            </a:pPr>
            <a:r>
              <a:rPr lang="en-US" sz="1350">
                <a:solidFill>
                  <a:srgbClr val="343A40"/>
                </a:solidFill>
                <a:latin typeface="Arial"/>
                <a:ea typeface="Arial"/>
              </a:rPr>
              <a:t xml:space="preserve">□ </a:t>
            </a:r>
            <a:r>
              <a:rPr lang="zh-CN" sz="1350">
                <a:solidFill>
                  <a:srgbClr val="343A40"/>
                </a:solidFill>
                <a:latin typeface="Arial"/>
                <a:ea typeface="Arial"/>
              </a:rPr>
              <a:t>逐级上报：每级不得超过</a:t>
            </a:r>
            <a:r>
              <a:rPr lang="en-US" sz="1350" b="1">
                <a:solidFill>
                  <a:srgbClr val="C92A2A"/>
                </a:solidFill>
                <a:latin typeface="Arial"/>
                <a:ea typeface="Arial"/>
              </a:rPr>
              <a:t>2</a:t>
            </a:r>
            <a:r>
              <a:rPr lang="zh-CN" sz="1350" b="1">
                <a:solidFill>
                  <a:srgbClr val="C92A2A"/>
                </a:solidFill>
                <a:latin typeface="Arial"/>
                <a:ea typeface="Arial"/>
              </a:rPr>
              <a:t>小时</a:t>
            </a:r>
            <a:endParaRPr/>
          </a:p>
        </p:txBody>
      </p:sp>
      <p:sp>
        <p:nvSpPr>
          <p:cNvPr id="945" name="" descr="{&quot;isTemplate&quot;:true,&quot;type&quot;:&quot;text&quot;}"/>
          <p:cNvSpPr txBox="1"/>
          <p:nvPr/>
        </p:nvSpPr>
        <p:spPr>
          <a:xfrm rot="0" flipH="0" flipV="0">
            <a:off x="838200" y="3133725"/>
            <a:ext cx="3162300" cy="371475"/>
          </a:xfrm>
          <a:prstGeom prst="rect"/>
        </p:spPr>
        <p:txBody>
          <a:bodyPr wrap="square" lIns="0" tIns="0" rIns="0" bIns="0">
            <a:normAutofit/>
          </a:bodyPr>
          <a:p>
            <a:pPr>
              <a:lnSpc>
                <a:spcPct val="100000"/>
              </a:lnSpc>
            </a:pPr>
            <a:r>
              <a:rPr lang="zh-CN" sz="1200">
                <a:solidFill>
                  <a:srgbClr val="868E96"/>
                </a:solidFill>
                <a:latin typeface="Arial"/>
                <a:ea typeface="Arial"/>
              </a:rPr>
              <a:t>依据：《生产安全事故报告和调查处理条例》第九、十一条</a:t>
            </a:r>
            <a:endParaRPr/>
          </a:p>
        </p:txBody>
      </p:sp>
      <p:sp>
        <p:nvSpPr>
          <p:cNvPr id="946" name=""/>
          <p:cNvSpPr/>
          <p:nvPr/>
        </p:nvSpPr>
        <p:spPr>
          <a:xfrm rot="0" flipH="0" flipV="0">
            <a:off x="4343400" y="1238250"/>
            <a:ext cx="3505200" cy="4419600"/>
          </a:xfrm>
          <a:prstGeom prst="rect">
            <a:avLst/>
          </a:prstGeom>
          <a:solidFill>
            <a:srgbClr val="F1F3F5"/>
          </a:solidFill>
          <a:ln/>
        </p:spPr>
        <p:txBody>
          <a:bodyPr/>
          <a:p/>
        </p:txBody>
      </p:sp>
      <p:sp>
        <p:nvSpPr>
          <p:cNvPr id="947" name=""/>
          <p:cNvSpPr/>
          <p:nvPr/>
        </p:nvSpPr>
        <p:spPr>
          <a:xfrm rot="0" flipH="0" flipV="0">
            <a:off x="4343400" y="1200150"/>
            <a:ext cx="3505200" cy="4457700"/>
          </a:xfrm>
          <a:custGeom>
            <a:pathLst>
              <a:path w="368" h="468">
                <a:moveTo>
                  <a:pt x="0" y="0"/>
                </a:moveTo>
                <a:lnTo>
                  <a:pt x="368" y="0"/>
                </a:lnTo>
                <a:lnTo>
                  <a:pt x="368" y="4"/>
                </a:lnTo>
                <a:lnTo>
                  <a:pt x="0" y="4"/>
                </a:lnTo>
                <a:close/>
              </a:path>
            </a:pathLst>
          </a:custGeom>
          <a:solidFill>
            <a:srgbClr val="0B7285"/>
          </a:solidFill>
          <a:ln/>
        </p:spPr>
        <p:txBody>
          <a:bodyPr/>
          <a:p/>
        </p:txBody>
      </p:sp>
      <p:sp>
        <p:nvSpPr>
          <p:cNvPr id="948" name="" descr="{&quot;isTemplate&quot;:true,&quot;type&quot;:&quot;text&quot;}"/>
          <p:cNvSpPr txBox="1"/>
          <p:nvPr/>
        </p:nvSpPr>
        <p:spPr>
          <a:xfrm rot="0" flipH="0" flipV="0">
            <a:off x="4514850" y="1371600"/>
            <a:ext cx="3162300" cy="247650"/>
          </a:xfrm>
          <a:prstGeom prst="rect"/>
        </p:spPr>
        <p:txBody>
          <a:bodyPr wrap="none" lIns="0" tIns="0" rIns="0" bIns="0"/>
          <a:p>
            <a:pPr>
              <a:lnSpc>
                <a:spcPct val="100000"/>
              </a:lnSpc>
            </a:pPr>
            <a:r>
              <a:rPr lang="zh-CN" sz="1575" b="1">
                <a:solidFill>
                  <a:srgbClr val="0B7285"/>
                </a:solidFill>
                <a:latin typeface="Arial"/>
                <a:ea typeface="Arial"/>
              </a:rPr>
              <a:t>报告内容（六要素）</a:t>
            </a:r>
            <a:endParaRPr/>
          </a:p>
        </p:txBody>
      </p:sp>
      <p:sp>
        <p:nvSpPr>
          <p:cNvPr id="949" name="" descr="{&quot;isTemplate&quot;:true,&quot;type&quot;:&quot;text&quot;}"/>
          <p:cNvSpPr txBox="1"/>
          <p:nvPr/>
        </p:nvSpPr>
        <p:spPr>
          <a:xfrm rot="0" flipH="0" flipV="0">
            <a:off x="4514850" y="1695450"/>
            <a:ext cx="3162300" cy="2038350"/>
          </a:xfrm>
          <a:prstGeom prst="rect"/>
        </p:spPr>
        <p:txBody>
          <a:bodyPr wrap="none" lIns="0" tIns="0" rIns="0" bIns="0"/>
          <a:p>
            <a:pPr>
              <a:lnSpc>
                <a:spcPct val="165000"/>
              </a:lnSpc>
            </a:pPr>
            <a:r>
              <a:rPr lang="en-US" sz="1350">
                <a:solidFill>
                  <a:srgbClr val="343A40"/>
                </a:solidFill>
                <a:latin typeface="Arial"/>
                <a:ea typeface="Arial"/>
              </a:rPr>
              <a:t xml:space="preserve">① </a:t>
            </a:r>
            <a:r>
              <a:rPr lang="zh-CN" sz="1350">
                <a:solidFill>
                  <a:srgbClr val="343A40"/>
                </a:solidFill>
                <a:latin typeface="Arial"/>
                <a:ea typeface="Arial"/>
              </a:rPr>
              <a:t>事故发生单位概况</a:t>
            </a:r>
            <a:endParaRPr/>
          </a:p>
          <a:p>
            <a:pPr>
              <a:lnSpc>
                <a:spcPct val="165000"/>
              </a:lnSpc>
            </a:pPr>
            <a:r>
              <a:rPr lang="en-US" sz="1350">
                <a:solidFill>
                  <a:srgbClr val="343A40"/>
                </a:solidFill>
                <a:latin typeface="Arial"/>
                <a:ea typeface="Arial"/>
              </a:rPr>
              <a:t xml:space="preserve">② </a:t>
            </a:r>
            <a:r>
              <a:rPr lang="zh-CN" sz="1350">
                <a:solidFill>
                  <a:srgbClr val="343A40"/>
                </a:solidFill>
                <a:latin typeface="Arial"/>
                <a:ea typeface="Arial"/>
              </a:rPr>
              <a:t>事故发生的时间、地点及现场情况</a:t>
            </a:r>
            <a:endParaRPr/>
          </a:p>
          <a:p>
            <a:pPr>
              <a:lnSpc>
                <a:spcPct val="165000"/>
              </a:lnSpc>
            </a:pPr>
            <a:r>
              <a:rPr lang="en-US" sz="1350">
                <a:solidFill>
                  <a:srgbClr val="343A40"/>
                </a:solidFill>
                <a:latin typeface="Arial"/>
                <a:ea typeface="Arial"/>
              </a:rPr>
              <a:t xml:space="preserve">③ </a:t>
            </a:r>
            <a:r>
              <a:rPr lang="zh-CN" sz="1350">
                <a:solidFill>
                  <a:srgbClr val="343A40"/>
                </a:solidFill>
                <a:latin typeface="Arial"/>
                <a:ea typeface="Arial"/>
              </a:rPr>
              <a:t>事故简要经过</a:t>
            </a:r>
            <a:endParaRPr/>
          </a:p>
          <a:p>
            <a:pPr>
              <a:lnSpc>
                <a:spcPct val="165000"/>
              </a:lnSpc>
            </a:pPr>
            <a:r>
              <a:rPr lang="en-US" sz="1350">
                <a:solidFill>
                  <a:srgbClr val="343A40"/>
                </a:solidFill>
                <a:latin typeface="Arial"/>
                <a:ea typeface="Arial"/>
              </a:rPr>
              <a:t xml:space="preserve">④ </a:t>
            </a:r>
            <a:r>
              <a:rPr lang="zh-CN" sz="1350">
                <a:solidFill>
                  <a:srgbClr val="343A40"/>
                </a:solidFill>
                <a:latin typeface="Arial"/>
                <a:ea typeface="Arial"/>
              </a:rPr>
              <a:t>已造成或可能造成的伤亡人数与损失</a:t>
            </a:r>
            <a:endParaRPr/>
          </a:p>
          <a:p>
            <a:pPr>
              <a:lnSpc>
                <a:spcPct val="165000"/>
              </a:lnSpc>
            </a:pPr>
            <a:r>
              <a:rPr lang="en-US" sz="1350">
                <a:solidFill>
                  <a:srgbClr val="343A40"/>
                </a:solidFill>
                <a:latin typeface="Arial"/>
                <a:ea typeface="Arial"/>
              </a:rPr>
              <a:t xml:space="preserve">⑤ </a:t>
            </a:r>
            <a:r>
              <a:rPr lang="zh-CN" sz="1350">
                <a:solidFill>
                  <a:srgbClr val="343A40"/>
                </a:solidFill>
                <a:latin typeface="Arial"/>
                <a:ea typeface="Arial"/>
              </a:rPr>
              <a:t>已采取的措施</a:t>
            </a:r>
            <a:endParaRPr/>
          </a:p>
          <a:p>
            <a:pPr>
              <a:lnSpc>
                <a:spcPct val="165000"/>
              </a:lnSpc>
            </a:pPr>
            <a:r>
              <a:rPr lang="en-US" sz="1350">
                <a:solidFill>
                  <a:srgbClr val="343A40"/>
                </a:solidFill>
                <a:latin typeface="Arial"/>
                <a:ea typeface="Arial"/>
              </a:rPr>
              <a:t xml:space="preserve">⑥ </a:t>
            </a:r>
            <a:r>
              <a:rPr lang="zh-CN" sz="1350">
                <a:solidFill>
                  <a:srgbClr val="343A40"/>
                </a:solidFill>
                <a:latin typeface="Arial"/>
                <a:ea typeface="Arial"/>
              </a:rPr>
              <a:t>其他应当报告的情况</a:t>
            </a:r>
            <a:endParaRPr/>
          </a:p>
        </p:txBody>
      </p:sp>
      <p:sp>
        <p:nvSpPr>
          <p:cNvPr id="950" name=""/>
          <p:cNvSpPr/>
          <p:nvPr/>
        </p:nvSpPr>
        <p:spPr>
          <a:xfrm rot="0" flipH="0" flipV="0">
            <a:off x="8020050" y="1238250"/>
            <a:ext cx="3505200" cy="4419600"/>
          </a:xfrm>
          <a:prstGeom prst="rect">
            <a:avLst/>
          </a:prstGeom>
          <a:solidFill>
            <a:srgbClr val="F1F3F5"/>
          </a:solidFill>
          <a:ln/>
        </p:spPr>
        <p:txBody>
          <a:bodyPr/>
          <a:p/>
        </p:txBody>
      </p:sp>
      <p:sp>
        <p:nvSpPr>
          <p:cNvPr id="951" name=""/>
          <p:cNvSpPr/>
          <p:nvPr/>
        </p:nvSpPr>
        <p:spPr>
          <a:xfrm rot="0" flipH="0" flipV="0">
            <a:off x="8020050" y="1200150"/>
            <a:ext cx="3505200" cy="4457700"/>
          </a:xfrm>
          <a:custGeom>
            <a:pathLst>
              <a:path w="368" h="468">
                <a:moveTo>
                  <a:pt x="0" y="0"/>
                </a:moveTo>
                <a:lnTo>
                  <a:pt x="368" y="0"/>
                </a:lnTo>
                <a:lnTo>
                  <a:pt x="368" y="4"/>
                </a:lnTo>
                <a:lnTo>
                  <a:pt x="0" y="4"/>
                </a:lnTo>
                <a:close/>
              </a:path>
            </a:pathLst>
          </a:custGeom>
          <a:solidFill>
            <a:srgbClr val="E8590C"/>
          </a:solidFill>
          <a:ln/>
        </p:spPr>
        <p:txBody>
          <a:bodyPr/>
          <a:p/>
        </p:txBody>
      </p:sp>
      <p:sp>
        <p:nvSpPr>
          <p:cNvPr id="952" name="" descr="{&quot;isTemplate&quot;:true,&quot;type&quot;:&quot;text&quot;}"/>
          <p:cNvSpPr txBox="1"/>
          <p:nvPr/>
        </p:nvSpPr>
        <p:spPr>
          <a:xfrm rot="0" flipH="0" flipV="0">
            <a:off x="8191500" y="1371600"/>
            <a:ext cx="3162300" cy="247650"/>
          </a:xfrm>
          <a:prstGeom prst="rect"/>
        </p:spPr>
        <p:txBody>
          <a:bodyPr wrap="none" lIns="0" tIns="0" rIns="0" bIns="0"/>
          <a:p>
            <a:pPr>
              <a:lnSpc>
                <a:spcPct val="100000"/>
              </a:lnSpc>
            </a:pPr>
            <a:r>
              <a:rPr lang="zh-CN" sz="1575" b="1">
                <a:solidFill>
                  <a:srgbClr val="E8590C"/>
                </a:solidFill>
                <a:latin typeface="Arial"/>
                <a:ea typeface="Arial"/>
              </a:rPr>
              <a:t>四不放过</a:t>
            </a:r>
            <a:endParaRPr/>
          </a:p>
        </p:txBody>
      </p:sp>
      <p:sp>
        <p:nvSpPr>
          <p:cNvPr id="953" name="" descr="{&quot;isTemplate&quot;:true,&quot;type&quot;:&quot;text&quot;}"/>
          <p:cNvSpPr txBox="1"/>
          <p:nvPr/>
        </p:nvSpPr>
        <p:spPr>
          <a:xfrm rot="0" flipH="0" flipV="0">
            <a:off x="8191500" y="1695450"/>
            <a:ext cx="3162300" cy="1704975"/>
          </a:xfrm>
          <a:prstGeom prst="rect"/>
        </p:spPr>
        <p:txBody>
          <a:bodyPr wrap="none" lIns="0" tIns="0" rIns="0" bIns="0"/>
          <a:p>
            <a:pPr>
              <a:lnSpc>
                <a:spcPct val="165000"/>
              </a:lnSpc>
            </a:pPr>
            <a:r>
              <a:rPr lang="en-US" sz="1350">
                <a:solidFill>
                  <a:srgbClr val="343A40"/>
                </a:solidFill>
                <a:latin typeface="Arial"/>
                <a:ea typeface="Arial"/>
              </a:rPr>
              <a:t xml:space="preserve">□ </a:t>
            </a:r>
            <a:r>
              <a:rPr lang="zh-CN" sz="1350">
                <a:solidFill>
                  <a:srgbClr val="343A40"/>
                </a:solidFill>
                <a:latin typeface="Arial"/>
                <a:ea typeface="Arial"/>
              </a:rPr>
              <a:t>事故原因未查清不放过</a:t>
            </a:r>
            <a:endParaRPr/>
          </a:p>
          <a:p>
            <a:pPr>
              <a:lnSpc>
                <a:spcPct val="165000"/>
              </a:lnSpc>
            </a:pPr>
            <a:r>
              <a:rPr lang="en-US" sz="1350">
                <a:solidFill>
                  <a:srgbClr val="343A40"/>
                </a:solidFill>
                <a:latin typeface="Arial"/>
                <a:ea typeface="Arial"/>
              </a:rPr>
              <a:t xml:space="preserve">□ </a:t>
            </a:r>
            <a:r>
              <a:rPr lang="zh-CN" sz="1350">
                <a:solidFill>
                  <a:srgbClr val="343A40"/>
                </a:solidFill>
                <a:latin typeface="Arial"/>
                <a:ea typeface="Arial"/>
              </a:rPr>
              <a:t>事故责任人未处理不放过</a:t>
            </a:r>
            <a:endParaRPr/>
          </a:p>
          <a:p>
            <a:pPr>
              <a:lnSpc>
                <a:spcPct val="165000"/>
              </a:lnSpc>
            </a:pPr>
            <a:r>
              <a:rPr lang="en-US" sz="1350">
                <a:solidFill>
                  <a:srgbClr val="343A40"/>
                </a:solidFill>
                <a:latin typeface="Arial"/>
                <a:ea typeface="Arial"/>
              </a:rPr>
              <a:t xml:space="preserve">□ </a:t>
            </a:r>
            <a:r>
              <a:rPr lang="zh-CN" sz="1350">
                <a:solidFill>
                  <a:srgbClr val="343A40"/>
                </a:solidFill>
                <a:latin typeface="Arial"/>
                <a:ea typeface="Arial"/>
              </a:rPr>
              <a:t>整改措施未落实不放过</a:t>
            </a:r>
            <a:endParaRPr/>
          </a:p>
          <a:p>
            <a:pPr>
              <a:lnSpc>
                <a:spcPct val="165000"/>
              </a:lnSpc>
            </a:pPr>
            <a:r>
              <a:rPr lang="en-US" sz="1350">
                <a:solidFill>
                  <a:srgbClr val="343A40"/>
                </a:solidFill>
                <a:latin typeface="Arial"/>
                <a:ea typeface="Arial"/>
              </a:rPr>
              <a:t xml:space="preserve">□ </a:t>
            </a:r>
            <a:r>
              <a:rPr lang="zh-CN" sz="1350">
                <a:solidFill>
                  <a:srgbClr val="343A40"/>
                </a:solidFill>
                <a:latin typeface="Arial"/>
                <a:ea typeface="Arial"/>
              </a:rPr>
              <a:t>有关人员未受到教育不放过</a:t>
            </a:r>
            <a:endParaRPr/>
          </a:p>
          <a:p>
            <a:pPr>
              <a:lnSpc>
                <a:spcPct val="165000"/>
              </a:lnSpc>
            </a:pPr>
            <a:r>
              <a:rPr lang="en-US" sz="1350">
                <a:solidFill>
                  <a:srgbClr val="343A40"/>
                </a:solidFill>
                <a:latin typeface="Arial"/>
                <a:ea typeface="Arial"/>
              </a:rPr>
              <a:t xml:space="preserve">□ </a:t>
            </a:r>
            <a:r>
              <a:rPr lang="zh-CN" sz="1350">
                <a:solidFill>
                  <a:srgbClr val="343A40"/>
                </a:solidFill>
                <a:latin typeface="Arial"/>
                <a:ea typeface="Arial"/>
              </a:rPr>
              <a:t>严禁：迟报、漏报、谎报、瞒报</a:t>
            </a:r>
            <a:endParaRPr/>
          </a:p>
        </p:txBody>
      </p:sp>
      <p:sp>
        <p:nvSpPr>
          <p:cNvPr id="954" name=""/>
          <p:cNvSpPr/>
          <p:nvPr/>
        </p:nvSpPr>
        <p:spPr>
          <a:xfrm rot="0" flipH="0" flipV="0">
            <a:off x="704850" y="6076950"/>
            <a:ext cx="10858500" cy="457200"/>
          </a:xfrm>
          <a:prstGeom prst="rect">
            <a:avLst/>
          </a:prstGeom>
          <a:solidFill>
            <a:srgbClr val="F1F3F5"/>
          </a:solidFill>
          <a:ln/>
        </p:spPr>
        <p:txBody>
          <a:bodyPr/>
          <a:p/>
        </p:txBody>
      </p:sp>
      <p:sp>
        <p:nvSpPr>
          <p:cNvPr id="955" name=""/>
          <p:cNvSpPr/>
          <p:nvPr/>
        </p:nvSpPr>
        <p:spPr>
          <a:xfrm rot="0" flipH="0" flipV="0">
            <a:off x="666750" y="6076950"/>
            <a:ext cx="10896600" cy="457200"/>
          </a:xfrm>
          <a:custGeom>
            <a:pathLst>
              <a:path w="1144" h="48">
                <a:moveTo>
                  <a:pt x="0" y="0"/>
                </a:moveTo>
                <a:lnTo>
                  <a:pt x="4" y="0"/>
                </a:lnTo>
                <a:lnTo>
                  <a:pt x="4" y="48"/>
                </a:lnTo>
                <a:lnTo>
                  <a:pt x="0" y="48"/>
                </a:lnTo>
                <a:close/>
              </a:path>
            </a:pathLst>
          </a:custGeom>
          <a:solidFill>
            <a:srgbClr val="C92A2A"/>
          </a:solidFill>
          <a:ln/>
        </p:spPr>
        <p:txBody>
          <a:bodyPr/>
          <a:p/>
        </p:txBody>
      </p:sp>
      <p:sp>
        <p:nvSpPr>
          <p:cNvPr id="956" name="" descr="{&quot;isTemplate&quot;:true,&quot;type&quot;:&quot;text&quot;}"/>
          <p:cNvSpPr txBox="1"/>
          <p:nvPr/>
        </p:nvSpPr>
        <p:spPr>
          <a:xfrm rot="0" flipH="0" flipV="0">
            <a:off x="895350" y="6191250"/>
            <a:ext cx="10439400" cy="228600"/>
          </a:xfrm>
          <a:prstGeom prst="rect"/>
        </p:spPr>
        <p:txBody>
          <a:bodyPr wrap="none" lIns="0" tIns="0" rIns="0" bIns="0"/>
          <a:p>
            <a:pPr>
              <a:lnSpc>
                <a:spcPct val="100000"/>
              </a:lnSpc>
            </a:pPr>
            <a:r>
              <a:rPr lang="zh-CN" sz="1500" b="1">
                <a:solidFill>
                  <a:srgbClr val="C92A2A"/>
                </a:solidFill>
                <a:latin typeface="Arial"/>
                <a:ea typeface="Arial"/>
              </a:rPr>
              <a:t>提醒：</a:t>
            </a:r>
            <a:r>
              <a:rPr lang="zh-CN" sz="1500">
                <a:solidFill>
                  <a:srgbClr val="343A40"/>
                </a:solidFill>
                <a:latin typeface="Arial"/>
                <a:ea typeface="Arial"/>
              </a:rPr>
              <a:t>事故等级划分——一般（</a:t>
            </a:r>
            <a:r>
              <a:rPr lang="en-US" sz="1500">
                <a:solidFill>
                  <a:srgbClr val="343A40"/>
                </a:solidFill>
                <a:latin typeface="Arial"/>
                <a:ea typeface="Arial"/>
              </a:rPr>
              <a:t>3</a:t>
            </a:r>
            <a:r>
              <a:rPr lang="zh-CN" sz="1500">
                <a:solidFill>
                  <a:srgbClr val="343A40"/>
                </a:solidFill>
                <a:latin typeface="Arial"/>
                <a:ea typeface="Arial"/>
              </a:rPr>
              <a:t>人以下死亡）／较大（</a:t>
            </a:r>
            <a:r>
              <a:rPr lang="en-US" sz="1500">
                <a:solidFill>
                  <a:srgbClr val="343A40"/>
                </a:solidFill>
                <a:latin typeface="Arial"/>
                <a:ea typeface="Arial"/>
              </a:rPr>
              <a:t>3–9</a:t>
            </a:r>
            <a:r>
              <a:rPr lang="zh-CN" sz="1500">
                <a:solidFill>
                  <a:srgbClr val="343A40"/>
                </a:solidFill>
                <a:latin typeface="Arial"/>
                <a:ea typeface="Arial"/>
              </a:rPr>
              <a:t>人）／重大（</a:t>
            </a:r>
            <a:r>
              <a:rPr lang="en-US" sz="1500">
                <a:solidFill>
                  <a:srgbClr val="343A40"/>
                </a:solidFill>
                <a:latin typeface="Arial"/>
                <a:ea typeface="Arial"/>
              </a:rPr>
              <a:t>10–29</a:t>
            </a:r>
            <a:r>
              <a:rPr lang="zh-CN" sz="1500">
                <a:solidFill>
                  <a:srgbClr val="343A40"/>
                </a:solidFill>
                <a:latin typeface="Arial"/>
                <a:ea typeface="Arial"/>
              </a:rPr>
              <a:t>人）／特别重大（</a:t>
            </a:r>
            <a:r>
              <a:rPr lang="en-US" sz="1500">
                <a:solidFill>
                  <a:srgbClr val="343A40"/>
                </a:solidFill>
                <a:latin typeface="Arial"/>
                <a:ea typeface="Arial"/>
              </a:rPr>
              <a:t>30</a:t>
            </a:r>
            <a:r>
              <a:rPr lang="zh-CN" sz="1500">
                <a:solidFill>
                  <a:srgbClr val="343A40"/>
                </a:solidFill>
                <a:latin typeface="Arial"/>
                <a:ea typeface="Arial"/>
              </a:rPr>
              <a:t>人以上）。</a:t>
            </a:r>
            <a:endParaRPr/>
          </a:p>
        </p:txBody>
      </p:sp>
      <p:sp>
        <p:nvSpPr>
          <p:cNvPr id="957"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45 / 55</a:t>
            </a:r>
            <a:endParaRPr/>
          </a:p>
        </p:txBody>
      </p:sp>
    </p:spTree>
  </p:cSld>
</p:sld>
</file>

<file path=ppt/slides/slide46.xml><?xml version="1.0" encoding="utf-8"?>
<p:sld xmlns:p="http://schemas.openxmlformats.org/presentationml/2006/main" xmlns:a="http://schemas.openxmlformats.org/drawingml/2006/main">
  <p:cSld>
    <p:spTree>
      <p:nvGrpSpPr>
        <p:cNvPr id="958" name="" descr="&lt;Slide style={{ width: 1280, height: 720, background: '#FFFFFF', padding: 0, fontFamily: 'Arial, &quot;Microsoft YaHei&quot;, &quot;PingFang SC&quot;, sans-serif', position: 'relative' }}&gt;&#10;    &lt;Text style={{ position: 'absolute', top: 16, right: 70, fontSize: 14, color: '#868E96' }}&gt;05 · 责任与应急&lt;/Text&gt;&#10;    &lt;Box style={{ position: 'absolute', top: 44, left: 70, right: 70 }}&gt;&#10;        &lt;Text style={{ fontSize: 32, fontWeight: 'bold', color: '#0B7285' }}&gt;应急处置卡：泄漏 · 火灾 · 中毒（建议随身携带）&lt;/Text&gt;&#10;        &lt;Box style={{ width: '100%', height: 1, background: '#DEE2E6', marginTop: 10 }} /&gt;&#10;    &lt;/Box&gt;&#10;    &lt;Box style={{ position: 'absolute', top: 126, left: 70, right: 70, bottom: 130, flexDirection: 'row', gap: 18 }}&gt;&#10;        &lt;Box style={{ flex: 1, background: '#F1F3F5', borderTop: '4px solid #E8590C', padding: '14px 18px' }}&gt;&#10;            &lt;Text style={{ fontSize: 21, fontWeight: 'bold', color: '#E8590C' }}&gt;泄漏&lt;/Text&gt;&#10;            &lt;Text style={{ fontSize: 18, color: '#343A40', lineHeight: 1.6, marginTop: 8 }}&gt;停——切断源、停泵停阀{'\n'}报——报应急指挥/119{'\n'}撤——上风向疏散、警戒{'\n'}围——围堵、吸附、导入事故池{'\n'}防——按MSDS穿戴防护{'\n'}&lt;span style={{ color: '#C92A2A', fontWeight: 'bold' }}&gt;禁：未防护进入、盲目堵漏&lt;/span&gt;&lt;/Text&gt;&#10;        &lt;/Box&gt;&#10;        &lt;Box style={{ flex: 1, background: '#F1F3F5', borderTop: '4px solid #C92A2A', padding: '14px 18px' }}&gt;&#10;            &lt;Text style={{ fontSize: 21, fontWeight: 'bold', color: '#C92A2A' }}&gt;火灾爆炸&lt;/Text&gt;&#10;            &lt;Text style={{ fontSize: 18, color: '#343A40', lineHeight: 1.6, marginTop: 8 }}&gt;报警119，说清物料与位置{'\n'}断电、关阀、切断进料{'\n'}启动固定消防设施（泡沫/喷淋）{'\n'}按预案疏散，清点人员{'\n'}上风向集结，禁止回场取物{'\n'}&lt;span style={{ color: '#C92A2A', fontWeight: 'bold' }}&gt;禁：盲目灭火、留恋财物&lt;/span&gt;&lt;/Text&gt;&#10;        &lt;/Box&gt;&#10;        &lt;Box style={{ flex: 1, background: '#F1F3F5', borderTop: '4px solid #0B7285', padding: '14px 18px' }}&gt;&#10;            &lt;Text style={{ fontSize: 21, fontWeight: 'bold', color: '#0B7285' }}&gt;中毒窒息&lt;/Text&gt;&#10;            &lt;Text style={{ fontSize: 18, color: '#343A40', lineHeight: 1.6, marginTop: 8 }}&gt;呼救、报警120/119{'\n'}强制通风、开盖（安全位）{'\n'}非进入式救援优先（三脚架+安全绳）{'\n'}伤者移至新鲜空气处，解开衣领{'\n'}呼吸心跳停止立即心肺复苏{'\n'}&lt;span style={{ color: '#C92A2A', fontWeight: 'bold' }}&gt;禁：无防护入内施救&lt;/span&gt;&lt;/Text&gt;&#10;        &lt;/Box&gt;&#10;    &lt;/Box&gt;&#10;    &lt;Box style={{ position: 'absolute', left: 70, right: 70, bottom: 34, background: '#0B7285', padding: '12px 20px' }}&gt;&#10;        &lt;Text style={{ fontSize: 20, color: '#FFFFFF', fontWeight: 'bold' }}&gt;记住这个顺序：先报警，后处置；先保己，再救人。&lt;/Text&gt;&#10;    &lt;/Box&gt;&#10;    &lt;Text style={{ position: 'absolute', right: 70, bottom: 24, fontSize: 14, color: '#868E96' }}&gt;46 / 55&lt;/Text&gt;&#10;&lt;/Slide&gt;&#10;"/>
        <p:cNvGrpSpPr/>
        <p:nvPr/>
      </p:nvGrpSpPr>
      <p:grpSpPr>
        <a:xfrm>
          <a:off x="0" y="0"/>
          <a:ext cx="0" cy="0"/>
          <a:chOff x="0" y="0"/>
          <a:chExt cx="0" cy="0"/>
        </a:xfrm>
      </p:grpSpPr>
      <p:sp>
        <p:nvSpPr>
          <p:cNvPr id="959" name=""/>
          <p:cNvSpPr/>
          <p:nvPr/>
        </p:nvSpPr>
        <p:spPr>
          <a:xfrm rot="0" flipH="0" flipV="0">
            <a:off x="0" y="0"/>
            <a:ext cx="12192000" cy="6858000"/>
          </a:xfrm>
          <a:prstGeom prst="rect">
            <a:avLst/>
          </a:prstGeom>
          <a:solidFill>
            <a:srgbClr val="FFFFFF"/>
          </a:solidFill>
          <a:ln/>
        </p:spPr>
        <p:txBody>
          <a:bodyPr/>
          <a:p/>
        </p:txBody>
      </p:sp>
      <p:sp>
        <p:nvSpPr>
          <p:cNvPr id="960" name="" descr="{&quot;isTemplate&quot;:true,&quot;type&quot;:&quot;text&quot;}"/>
          <p:cNvSpPr txBox="1"/>
          <p:nvPr/>
        </p:nvSpPr>
        <p:spPr>
          <a:xfrm rot="0" flipH="0" flipV="0">
            <a:off x="10582275" y="152400"/>
            <a:ext cx="942975" cy="161925"/>
          </a:xfrm>
          <a:prstGeom prst="rect"/>
        </p:spPr>
        <p:txBody>
          <a:bodyPr wrap="none" lIns="0" tIns="0" rIns="0" bIns="0"/>
          <a:p>
            <a:pPr>
              <a:lnSpc>
                <a:spcPct val="100000"/>
              </a:lnSpc>
            </a:pPr>
            <a:r>
              <a:rPr lang="en-US" sz="1050">
                <a:solidFill>
                  <a:srgbClr val="868E96"/>
                </a:solidFill>
                <a:latin typeface="Arial"/>
                <a:ea typeface="Arial"/>
              </a:rPr>
              <a:t xml:space="preserve">05 · </a:t>
            </a:r>
            <a:r>
              <a:rPr lang="zh-CN" sz="1050">
                <a:solidFill>
                  <a:srgbClr val="868E96"/>
                </a:solidFill>
                <a:latin typeface="Arial"/>
                <a:ea typeface="Arial"/>
              </a:rPr>
              <a:t>责任与应急</a:t>
            </a:r>
            <a:endParaRPr/>
          </a:p>
        </p:txBody>
      </p:sp>
      <p:sp>
        <p:nvSpPr>
          <p:cNvPr id="961"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应急处置卡：泄漏</a:t>
            </a:r>
            <a:r>
              <a:rPr lang="en-US" sz="2400" b="1">
                <a:solidFill>
                  <a:srgbClr val="0B7285"/>
                </a:solidFill>
                <a:latin typeface="Arial"/>
                <a:ea typeface="Arial"/>
              </a:rPr>
              <a:t xml:space="preserve"> · </a:t>
            </a:r>
            <a:r>
              <a:rPr lang="zh-CN" sz="2400" b="1">
                <a:solidFill>
                  <a:srgbClr val="0B7285"/>
                </a:solidFill>
                <a:latin typeface="Arial"/>
                <a:ea typeface="Arial"/>
              </a:rPr>
              <a:t>火灾</a:t>
            </a:r>
            <a:r>
              <a:rPr lang="en-US" sz="2400" b="1">
                <a:solidFill>
                  <a:srgbClr val="0B7285"/>
                </a:solidFill>
                <a:latin typeface="Arial"/>
                <a:ea typeface="Arial"/>
              </a:rPr>
              <a:t xml:space="preserve"> · </a:t>
            </a:r>
            <a:r>
              <a:rPr lang="zh-CN" sz="2400" b="1">
                <a:solidFill>
                  <a:srgbClr val="0B7285"/>
                </a:solidFill>
                <a:latin typeface="Arial"/>
                <a:ea typeface="Arial"/>
              </a:rPr>
              <a:t>中毒（建议随身携带）</a:t>
            </a:r>
            <a:endParaRPr/>
          </a:p>
        </p:txBody>
      </p:sp>
      <p:sp>
        <p:nvSpPr>
          <p:cNvPr id="962" name=""/>
          <p:cNvSpPr/>
          <p:nvPr/>
        </p:nvSpPr>
        <p:spPr>
          <a:xfrm rot="0" flipH="0" flipV="0">
            <a:off x="666750" y="885825"/>
            <a:ext cx="10858500" cy="9525"/>
          </a:xfrm>
          <a:prstGeom prst="rect">
            <a:avLst/>
          </a:prstGeom>
          <a:solidFill>
            <a:srgbClr val="DEE2E6"/>
          </a:solidFill>
          <a:ln/>
        </p:spPr>
        <p:txBody>
          <a:bodyPr/>
          <a:p/>
        </p:txBody>
      </p:sp>
      <p:sp>
        <p:nvSpPr>
          <p:cNvPr id="963" name=""/>
          <p:cNvSpPr/>
          <p:nvPr/>
        </p:nvSpPr>
        <p:spPr>
          <a:xfrm rot="0" flipH="0" flipV="0">
            <a:off x="666750" y="1238250"/>
            <a:ext cx="3505200" cy="4419600"/>
          </a:xfrm>
          <a:prstGeom prst="rect">
            <a:avLst/>
          </a:prstGeom>
          <a:solidFill>
            <a:srgbClr val="F1F3F5"/>
          </a:solidFill>
          <a:ln/>
        </p:spPr>
        <p:txBody>
          <a:bodyPr/>
          <a:p/>
        </p:txBody>
      </p:sp>
      <p:sp>
        <p:nvSpPr>
          <p:cNvPr id="964" name=""/>
          <p:cNvSpPr/>
          <p:nvPr/>
        </p:nvSpPr>
        <p:spPr>
          <a:xfrm rot="0" flipH="0" flipV="0">
            <a:off x="666750" y="1200150"/>
            <a:ext cx="3505200" cy="4457700"/>
          </a:xfrm>
          <a:custGeom>
            <a:pathLst>
              <a:path w="368" h="468">
                <a:moveTo>
                  <a:pt x="0" y="0"/>
                </a:moveTo>
                <a:lnTo>
                  <a:pt x="368" y="0"/>
                </a:lnTo>
                <a:lnTo>
                  <a:pt x="368" y="4"/>
                </a:lnTo>
                <a:lnTo>
                  <a:pt x="0" y="4"/>
                </a:lnTo>
                <a:close/>
              </a:path>
            </a:pathLst>
          </a:custGeom>
          <a:solidFill>
            <a:srgbClr val="E8590C"/>
          </a:solidFill>
          <a:ln/>
        </p:spPr>
        <p:txBody>
          <a:bodyPr/>
          <a:p/>
        </p:txBody>
      </p:sp>
      <p:sp>
        <p:nvSpPr>
          <p:cNvPr id="965" name="" descr="{&quot;isTemplate&quot;:true,&quot;type&quot;:&quot;text&quot;}"/>
          <p:cNvSpPr txBox="1"/>
          <p:nvPr/>
        </p:nvSpPr>
        <p:spPr>
          <a:xfrm rot="0" flipH="0" flipV="0">
            <a:off x="838200" y="1371600"/>
            <a:ext cx="3162300" cy="247650"/>
          </a:xfrm>
          <a:prstGeom prst="rect"/>
        </p:spPr>
        <p:txBody>
          <a:bodyPr wrap="none" lIns="0" tIns="0" rIns="0" bIns="0"/>
          <a:p>
            <a:pPr>
              <a:lnSpc>
                <a:spcPct val="100000"/>
              </a:lnSpc>
            </a:pPr>
            <a:r>
              <a:rPr lang="zh-CN" sz="1575" b="1">
                <a:solidFill>
                  <a:srgbClr val="E8590C"/>
                </a:solidFill>
                <a:latin typeface="Arial"/>
                <a:ea typeface="Arial"/>
              </a:rPr>
              <a:t>泄漏</a:t>
            </a:r>
            <a:endParaRPr/>
          </a:p>
        </p:txBody>
      </p:sp>
      <p:sp>
        <p:nvSpPr>
          <p:cNvPr id="966" name="" descr="{&quot;isTemplate&quot;:true,&quot;type&quot;:&quot;text&quot;}"/>
          <p:cNvSpPr txBox="1"/>
          <p:nvPr/>
        </p:nvSpPr>
        <p:spPr>
          <a:xfrm rot="0" flipH="0" flipV="0">
            <a:off x="838200" y="1695450"/>
            <a:ext cx="3162300" cy="1981200"/>
          </a:xfrm>
          <a:prstGeom prst="rect"/>
        </p:spPr>
        <p:txBody>
          <a:bodyPr wrap="none" lIns="0" tIns="0" rIns="0" bIns="0"/>
          <a:p>
            <a:pPr>
              <a:lnSpc>
                <a:spcPct val="160000"/>
              </a:lnSpc>
            </a:pPr>
            <a:r>
              <a:rPr lang="zh-CN" sz="1350">
                <a:solidFill>
                  <a:srgbClr val="343A40"/>
                </a:solidFill>
                <a:latin typeface="Arial"/>
                <a:ea typeface="Arial"/>
              </a:rPr>
              <a:t>停——切断源、停泵停阀</a:t>
            </a:r>
            <a:endParaRPr/>
          </a:p>
          <a:p>
            <a:pPr>
              <a:lnSpc>
                <a:spcPct val="160000"/>
              </a:lnSpc>
            </a:pPr>
            <a:r>
              <a:rPr lang="zh-CN" sz="1350">
                <a:solidFill>
                  <a:srgbClr val="343A40"/>
                </a:solidFill>
                <a:latin typeface="Arial"/>
                <a:ea typeface="Arial"/>
              </a:rPr>
              <a:t>报——报应急指挥</a:t>
            </a:r>
            <a:r>
              <a:rPr lang="en-US" sz="1350">
                <a:solidFill>
                  <a:srgbClr val="343A40"/>
                </a:solidFill>
                <a:latin typeface="Arial"/>
                <a:ea typeface="Arial"/>
              </a:rPr>
              <a:t>/119</a:t>
            </a:r>
            <a:endParaRPr/>
          </a:p>
          <a:p>
            <a:pPr>
              <a:lnSpc>
                <a:spcPct val="160000"/>
              </a:lnSpc>
            </a:pPr>
            <a:r>
              <a:rPr lang="zh-CN" sz="1350">
                <a:solidFill>
                  <a:srgbClr val="343A40"/>
                </a:solidFill>
                <a:latin typeface="Arial"/>
                <a:ea typeface="Arial"/>
              </a:rPr>
              <a:t>撤——上风向疏散、警戒</a:t>
            </a:r>
            <a:endParaRPr/>
          </a:p>
          <a:p>
            <a:pPr>
              <a:lnSpc>
                <a:spcPct val="160000"/>
              </a:lnSpc>
            </a:pPr>
            <a:r>
              <a:rPr lang="zh-CN" sz="1350">
                <a:solidFill>
                  <a:srgbClr val="343A40"/>
                </a:solidFill>
                <a:latin typeface="Arial"/>
                <a:ea typeface="Arial"/>
              </a:rPr>
              <a:t>围——围堵、吸附、导入事故池</a:t>
            </a:r>
            <a:endParaRPr/>
          </a:p>
          <a:p>
            <a:pPr>
              <a:lnSpc>
                <a:spcPct val="160000"/>
              </a:lnSpc>
            </a:pPr>
            <a:r>
              <a:rPr lang="zh-CN" sz="1350">
                <a:solidFill>
                  <a:srgbClr val="343A40"/>
                </a:solidFill>
                <a:latin typeface="Arial"/>
                <a:ea typeface="Arial"/>
              </a:rPr>
              <a:t>防——按</a:t>
            </a:r>
            <a:r>
              <a:rPr lang="en-US" sz="1350">
                <a:solidFill>
                  <a:srgbClr val="343A40"/>
                </a:solidFill>
                <a:latin typeface="Arial"/>
                <a:ea typeface="Arial"/>
              </a:rPr>
              <a:t>MSDS</a:t>
            </a:r>
            <a:r>
              <a:rPr lang="zh-CN" sz="1350">
                <a:solidFill>
                  <a:srgbClr val="343A40"/>
                </a:solidFill>
                <a:latin typeface="Arial"/>
                <a:ea typeface="Arial"/>
              </a:rPr>
              <a:t>穿戴防护</a:t>
            </a:r>
            <a:endParaRPr/>
          </a:p>
          <a:p>
            <a:pPr>
              <a:lnSpc>
                <a:spcPct val="160000"/>
              </a:lnSpc>
            </a:pPr>
            <a:r>
              <a:rPr lang="zh-CN" sz="1350" b="1">
                <a:solidFill>
                  <a:srgbClr val="C92A2A"/>
                </a:solidFill>
                <a:latin typeface="Arial"/>
                <a:ea typeface="Arial"/>
              </a:rPr>
              <a:t>禁：未防护进入、盲目堵漏</a:t>
            </a:r>
            <a:endParaRPr/>
          </a:p>
        </p:txBody>
      </p:sp>
      <p:sp>
        <p:nvSpPr>
          <p:cNvPr id="967" name=""/>
          <p:cNvSpPr/>
          <p:nvPr/>
        </p:nvSpPr>
        <p:spPr>
          <a:xfrm rot="0" flipH="0" flipV="0">
            <a:off x="4343400" y="1238250"/>
            <a:ext cx="3505200" cy="4419600"/>
          </a:xfrm>
          <a:prstGeom prst="rect">
            <a:avLst/>
          </a:prstGeom>
          <a:solidFill>
            <a:srgbClr val="F1F3F5"/>
          </a:solidFill>
          <a:ln/>
        </p:spPr>
        <p:txBody>
          <a:bodyPr/>
          <a:p/>
        </p:txBody>
      </p:sp>
      <p:sp>
        <p:nvSpPr>
          <p:cNvPr id="968" name=""/>
          <p:cNvSpPr/>
          <p:nvPr/>
        </p:nvSpPr>
        <p:spPr>
          <a:xfrm rot="0" flipH="0" flipV="0">
            <a:off x="4343400" y="1200150"/>
            <a:ext cx="3505200" cy="4457700"/>
          </a:xfrm>
          <a:custGeom>
            <a:pathLst>
              <a:path w="368" h="468">
                <a:moveTo>
                  <a:pt x="0" y="0"/>
                </a:moveTo>
                <a:lnTo>
                  <a:pt x="368" y="0"/>
                </a:lnTo>
                <a:lnTo>
                  <a:pt x="368" y="4"/>
                </a:lnTo>
                <a:lnTo>
                  <a:pt x="0" y="4"/>
                </a:lnTo>
                <a:close/>
              </a:path>
            </a:pathLst>
          </a:custGeom>
          <a:solidFill>
            <a:srgbClr val="C92A2A"/>
          </a:solidFill>
          <a:ln/>
        </p:spPr>
        <p:txBody>
          <a:bodyPr/>
          <a:p/>
        </p:txBody>
      </p:sp>
      <p:sp>
        <p:nvSpPr>
          <p:cNvPr id="969" name="" descr="{&quot;isTemplate&quot;:true,&quot;type&quot;:&quot;text&quot;}"/>
          <p:cNvSpPr txBox="1"/>
          <p:nvPr/>
        </p:nvSpPr>
        <p:spPr>
          <a:xfrm rot="0" flipH="0" flipV="0">
            <a:off x="4514850" y="1371600"/>
            <a:ext cx="3162300" cy="247650"/>
          </a:xfrm>
          <a:prstGeom prst="rect"/>
        </p:spPr>
        <p:txBody>
          <a:bodyPr wrap="none" lIns="0" tIns="0" rIns="0" bIns="0"/>
          <a:p>
            <a:pPr>
              <a:lnSpc>
                <a:spcPct val="100000"/>
              </a:lnSpc>
            </a:pPr>
            <a:r>
              <a:rPr lang="zh-CN" sz="1575" b="1">
                <a:solidFill>
                  <a:srgbClr val="C92A2A"/>
                </a:solidFill>
                <a:latin typeface="Arial"/>
                <a:ea typeface="Arial"/>
              </a:rPr>
              <a:t>火灾爆炸</a:t>
            </a:r>
            <a:endParaRPr/>
          </a:p>
        </p:txBody>
      </p:sp>
      <p:sp>
        <p:nvSpPr>
          <p:cNvPr id="970" name="" descr="{&quot;isTemplate&quot;:true,&quot;type&quot;:&quot;text&quot;}"/>
          <p:cNvSpPr txBox="1"/>
          <p:nvPr/>
        </p:nvSpPr>
        <p:spPr>
          <a:xfrm rot="0" flipH="0" flipV="0">
            <a:off x="4514850" y="1695450"/>
            <a:ext cx="3162300" cy="1981200"/>
          </a:xfrm>
          <a:prstGeom prst="rect"/>
        </p:spPr>
        <p:txBody>
          <a:bodyPr wrap="none" lIns="0" tIns="0" rIns="0" bIns="0"/>
          <a:p>
            <a:pPr>
              <a:lnSpc>
                <a:spcPct val="160000"/>
              </a:lnSpc>
            </a:pPr>
            <a:r>
              <a:rPr lang="zh-CN" sz="1350">
                <a:solidFill>
                  <a:srgbClr val="343A40"/>
                </a:solidFill>
                <a:latin typeface="Arial"/>
                <a:ea typeface="Arial"/>
              </a:rPr>
              <a:t>报警</a:t>
            </a:r>
            <a:r>
              <a:rPr lang="en-US" sz="1350">
                <a:solidFill>
                  <a:srgbClr val="343A40"/>
                </a:solidFill>
                <a:latin typeface="Arial"/>
                <a:ea typeface="Arial"/>
              </a:rPr>
              <a:t>119</a:t>
            </a:r>
            <a:r>
              <a:rPr lang="zh-CN" sz="1350">
                <a:solidFill>
                  <a:srgbClr val="343A40"/>
                </a:solidFill>
                <a:latin typeface="Arial"/>
                <a:ea typeface="Arial"/>
              </a:rPr>
              <a:t>，说清物料与位置</a:t>
            </a:r>
            <a:endParaRPr/>
          </a:p>
          <a:p>
            <a:pPr>
              <a:lnSpc>
                <a:spcPct val="160000"/>
              </a:lnSpc>
            </a:pPr>
            <a:r>
              <a:rPr lang="zh-CN" sz="1350">
                <a:solidFill>
                  <a:srgbClr val="343A40"/>
                </a:solidFill>
                <a:latin typeface="Arial"/>
                <a:ea typeface="Arial"/>
              </a:rPr>
              <a:t>断电、关阀、切断进料</a:t>
            </a:r>
            <a:endParaRPr/>
          </a:p>
          <a:p>
            <a:pPr>
              <a:lnSpc>
                <a:spcPct val="160000"/>
              </a:lnSpc>
            </a:pPr>
            <a:r>
              <a:rPr lang="zh-CN" sz="1350">
                <a:solidFill>
                  <a:srgbClr val="343A40"/>
                </a:solidFill>
                <a:latin typeface="Arial"/>
                <a:ea typeface="Arial"/>
              </a:rPr>
              <a:t>启动固定消防设施（泡沫</a:t>
            </a:r>
            <a:r>
              <a:rPr lang="en-US" sz="1350">
                <a:solidFill>
                  <a:srgbClr val="343A40"/>
                </a:solidFill>
                <a:latin typeface="Arial"/>
                <a:ea typeface="Arial"/>
              </a:rPr>
              <a:t>/</a:t>
            </a:r>
            <a:r>
              <a:rPr lang="zh-CN" sz="1350">
                <a:solidFill>
                  <a:srgbClr val="343A40"/>
                </a:solidFill>
                <a:latin typeface="Arial"/>
                <a:ea typeface="Arial"/>
              </a:rPr>
              <a:t>喷淋）</a:t>
            </a:r>
            <a:endParaRPr/>
          </a:p>
          <a:p>
            <a:pPr>
              <a:lnSpc>
                <a:spcPct val="160000"/>
              </a:lnSpc>
            </a:pPr>
            <a:r>
              <a:rPr lang="zh-CN" sz="1350">
                <a:solidFill>
                  <a:srgbClr val="343A40"/>
                </a:solidFill>
                <a:latin typeface="Arial"/>
                <a:ea typeface="Arial"/>
              </a:rPr>
              <a:t>按预案疏散，清点人员</a:t>
            </a:r>
            <a:endParaRPr/>
          </a:p>
          <a:p>
            <a:pPr>
              <a:lnSpc>
                <a:spcPct val="160000"/>
              </a:lnSpc>
            </a:pPr>
            <a:r>
              <a:rPr lang="zh-CN" sz="1350">
                <a:solidFill>
                  <a:srgbClr val="343A40"/>
                </a:solidFill>
                <a:latin typeface="Arial"/>
                <a:ea typeface="Arial"/>
              </a:rPr>
              <a:t>上风向集结，禁止回场取物</a:t>
            </a:r>
            <a:endParaRPr/>
          </a:p>
          <a:p>
            <a:pPr>
              <a:lnSpc>
                <a:spcPct val="160000"/>
              </a:lnSpc>
            </a:pPr>
            <a:r>
              <a:rPr lang="zh-CN" sz="1350" b="1">
                <a:solidFill>
                  <a:srgbClr val="C92A2A"/>
                </a:solidFill>
                <a:latin typeface="Arial"/>
                <a:ea typeface="Arial"/>
              </a:rPr>
              <a:t>禁：盲目灭火、留恋财物</a:t>
            </a:r>
            <a:endParaRPr/>
          </a:p>
        </p:txBody>
      </p:sp>
      <p:sp>
        <p:nvSpPr>
          <p:cNvPr id="971" name=""/>
          <p:cNvSpPr/>
          <p:nvPr/>
        </p:nvSpPr>
        <p:spPr>
          <a:xfrm rot="0" flipH="0" flipV="0">
            <a:off x="8020050" y="1238250"/>
            <a:ext cx="3505200" cy="4419600"/>
          </a:xfrm>
          <a:prstGeom prst="rect">
            <a:avLst/>
          </a:prstGeom>
          <a:solidFill>
            <a:srgbClr val="F1F3F5"/>
          </a:solidFill>
          <a:ln/>
        </p:spPr>
        <p:txBody>
          <a:bodyPr/>
          <a:p/>
        </p:txBody>
      </p:sp>
      <p:sp>
        <p:nvSpPr>
          <p:cNvPr id="972" name=""/>
          <p:cNvSpPr/>
          <p:nvPr/>
        </p:nvSpPr>
        <p:spPr>
          <a:xfrm rot="0" flipH="0" flipV="0">
            <a:off x="8020050" y="1200150"/>
            <a:ext cx="3505200" cy="4457700"/>
          </a:xfrm>
          <a:custGeom>
            <a:pathLst>
              <a:path w="368" h="468">
                <a:moveTo>
                  <a:pt x="0" y="0"/>
                </a:moveTo>
                <a:lnTo>
                  <a:pt x="368" y="0"/>
                </a:lnTo>
                <a:lnTo>
                  <a:pt x="368" y="4"/>
                </a:lnTo>
                <a:lnTo>
                  <a:pt x="0" y="4"/>
                </a:lnTo>
                <a:close/>
              </a:path>
            </a:pathLst>
          </a:custGeom>
          <a:solidFill>
            <a:srgbClr val="0B7285"/>
          </a:solidFill>
          <a:ln/>
        </p:spPr>
        <p:txBody>
          <a:bodyPr/>
          <a:p/>
        </p:txBody>
      </p:sp>
      <p:sp>
        <p:nvSpPr>
          <p:cNvPr id="973" name="" descr="{&quot;isTemplate&quot;:true,&quot;type&quot;:&quot;text&quot;}"/>
          <p:cNvSpPr txBox="1"/>
          <p:nvPr/>
        </p:nvSpPr>
        <p:spPr>
          <a:xfrm rot="0" flipH="0" flipV="0">
            <a:off x="8191500" y="1371600"/>
            <a:ext cx="3162300" cy="247650"/>
          </a:xfrm>
          <a:prstGeom prst="rect"/>
        </p:spPr>
        <p:txBody>
          <a:bodyPr wrap="none" lIns="0" tIns="0" rIns="0" bIns="0"/>
          <a:p>
            <a:pPr>
              <a:lnSpc>
                <a:spcPct val="100000"/>
              </a:lnSpc>
            </a:pPr>
            <a:r>
              <a:rPr lang="zh-CN" sz="1575" b="1">
                <a:solidFill>
                  <a:srgbClr val="0B7285"/>
                </a:solidFill>
                <a:latin typeface="Arial"/>
                <a:ea typeface="Arial"/>
              </a:rPr>
              <a:t>中毒窒息</a:t>
            </a:r>
            <a:endParaRPr/>
          </a:p>
        </p:txBody>
      </p:sp>
      <p:sp>
        <p:nvSpPr>
          <p:cNvPr id="974" name="" descr="{&quot;isTemplate&quot;:true,&quot;type&quot;:&quot;text&quot;}"/>
          <p:cNvSpPr txBox="1"/>
          <p:nvPr/>
        </p:nvSpPr>
        <p:spPr>
          <a:xfrm rot="0" flipH="0" flipV="0">
            <a:off x="8191500" y="1695450"/>
            <a:ext cx="3162300" cy="1981200"/>
          </a:xfrm>
          <a:prstGeom prst="rect"/>
        </p:spPr>
        <p:txBody>
          <a:bodyPr wrap="none" lIns="0" tIns="0" rIns="0" bIns="0"/>
          <a:p>
            <a:pPr>
              <a:lnSpc>
                <a:spcPct val="160000"/>
              </a:lnSpc>
            </a:pPr>
            <a:r>
              <a:rPr lang="zh-CN" sz="1350">
                <a:solidFill>
                  <a:srgbClr val="343A40"/>
                </a:solidFill>
                <a:latin typeface="Arial"/>
                <a:ea typeface="Arial"/>
              </a:rPr>
              <a:t>呼救、报警</a:t>
            </a:r>
            <a:r>
              <a:rPr lang="en-US" sz="1350">
                <a:solidFill>
                  <a:srgbClr val="343A40"/>
                </a:solidFill>
                <a:latin typeface="Arial"/>
                <a:ea typeface="Arial"/>
              </a:rPr>
              <a:t>120/119</a:t>
            </a:r>
            <a:endParaRPr/>
          </a:p>
          <a:p>
            <a:pPr>
              <a:lnSpc>
                <a:spcPct val="160000"/>
              </a:lnSpc>
            </a:pPr>
            <a:r>
              <a:rPr lang="zh-CN" sz="1350">
                <a:solidFill>
                  <a:srgbClr val="343A40"/>
                </a:solidFill>
                <a:latin typeface="Arial"/>
                <a:ea typeface="Arial"/>
              </a:rPr>
              <a:t>强制通风、开盖（安全位）</a:t>
            </a:r>
            <a:endParaRPr/>
          </a:p>
          <a:p>
            <a:pPr>
              <a:lnSpc>
                <a:spcPct val="160000"/>
              </a:lnSpc>
            </a:pPr>
            <a:r>
              <a:rPr lang="zh-CN" sz="1350">
                <a:solidFill>
                  <a:srgbClr val="343A40"/>
                </a:solidFill>
                <a:latin typeface="Arial"/>
                <a:ea typeface="Arial"/>
              </a:rPr>
              <a:t>非进入式救援优先（三脚架</a:t>
            </a:r>
            <a:r>
              <a:rPr lang="en-US" sz="1350">
                <a:solidFill>
                  <a:srgbClr val="343A40"/>
                </a:solidFill>
                <a:latin typeface="Arial"/>
                <a:ea typeface="Arial"/>
              </a:rPr>
              <a:t>+</a:t>
            </a:r>
            <a:r>
              <a:rPr lang="zh-CN" sz="1350">
                <a:solidFill>
                  <a:srgbClr val="343A40"/>
                </a:solidFill>
                <a:latin typeface="Arial"/>
                <a:ea typeface="Arial"/>
              </a:rPr>
              <a:t>安全绳）</a:t>
            </a:r>
            <a:endParaRPr/>
          </a:p>
          <a:p>
            <a:pPr>
              <a:lnSpc>
                <a:spcPct val="160000"/>
              </a:lnSpc>
            </a:pPr>
            <a:r>
              <a:rPr lang="zh-CN" sz="1350">
                <a:solidFill>
                  <a:srgbClr val="343A40"/>
                </a:solidFill>
                <a:latin typeface="Arial"/>
                <a:ea typeface="Arial"/>
              </a:rPr>
              <a:t>伤者移至新鲜空气处，解开衣领</a:t>
            </a:r>
            <a:endParaRPr/>
          </a:p>
          <a:p>
            <a:pPr>
              <a:lnSpc>
                <a:spcPct val="160000"/>
              </a:lnSpc>
            </a:pPr>
            <a:r>
              <a:rPr lang="zh-CN" sz="1350">
                <a:solidFill>
                  <a:srgbClr val="343A40"/>
                </a:solidFill>
                <a:latin typeface="Arial"/>
                <a:ea typeface="Arial"/>
              </a:rPr>
              <a:t>呼吸心跳停止立即心肺复苏</a:t>
            </a:r>
            <a:endParaRPr/>
          </a:p>
          <a:p>
            <a:pPr>
              <a:lnSpc>
                <a:spcPct val="160000"/>
              </a:lnSpc>
            </a:pPr>
            <a:r>
              <a:rPr lang="zh-CN" sz="1350" b="1">
                <a:solidFill>
                  <a:srgbClr val="C92A2A"/>
                </a:solidFill>
                <a:latin typeface="Arial"/>
                <a:ea typeface="Arial"/>
              </a:rPr>
              <a:t>禁：无防护入内施救</a:t>
            </a:r>
            <a:endParaRPr/>
          </a:p>
        </p:txBody>
      </p:sp>
      <p:sp>
        <p:nvSpPr>
          <p:cNvPr id="975" name=""/>
          <p:cNvSpPr/>
          <p:nvPr/>
        </p:nvSpPr>
        <p:spPr>
          <a:xfrm rot="0" flipH="0" flipV="0">
            <a:off x="666750" y="6076950"/>
            <a:ext cx="10858500" cy="457200"/>
          </a:xfrm>
          <a:prstGeom prst="rect">
            <a:avLst/>
          </a:prstGeom>
          <a:solidFill>
            <a:srgbClr val="0B7285"/>
          </a:solidFill>
          <a:ln/>
        </p:spPr>
        <p:txBody>
          <a:bodyPr/>
          <a:p/>
        </p:txBody>
      </p:sp>
      <p:sp>
        <p:nvSpPr>
          <p:cNvPr id="976" name="" descr="{&quot;isTemplate&quot;:true,&quot;type&quot;:&quot;text&quot;}"/>
          <p:cNvSpPr txBox="1"/>
          <p:nvPr/>
        </p:nvSpPr>
        <p:spPr>
          <a:xfrm rot="0" flipH="0" flipV="0">
            <a:off x="857250" y="6191250"/>
            <a:ext cx="10477500" cy="228600"/>
          </a:xfrm>
          <a:prstGeom prst="rect"/>
        </p:spPr>
        <p:txBody>
          <a:bodyPr wrap="none" lIns="0" tIns="0" rIns="0" bIns="0"/>
          <a:p>
            <a:pPr>
              <a:lnSpc>
                <a:spcPct val="100000"/>
              </a:lnSpc>
            </a:pPr>
            <a:r>
              <a:rPr lang="zh-CN" sz="1500" b="1">
                <a:solidFill>
                  <a:srgbClr val="FFFFFF"/>
                </a:solidFill>
                <a:latin typeface="Arial"/>
                <a:ea typeface="Arial"/>
              </a:rPr>
              <a:t>记住这个顺序：先报警，后处置；先保己，再救人。</a:t>
            </a:r>
            <a:endParaRPr/>
          </a:p>
        </p:txBody>
      </p:sp>
      <p:sp>
        <p:nvSpPr>
          <p:cNvPr id="977"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46 / 55</a:t>
            </a:r>
            <a:endParaRPr/>
          </a:p>
        </p:txBody>
      </p:sp>
    </p:spTree>
  </p:cSld>
</p:sld>
</file>

<file path=ppt/slides/slide47.xml><?xml version="1.0" encoding="utf-8"?>
<p:sld xmlns:p="http://schemas.openxmlformats.org/presentationml/2006/main" xmlns:a="http://schemas.openxmlformats.org/drawingml/2006/main">
  <p:cSld>
    <p:spTree>
      <p:nvGrpSpPr>
        <p:cNvPr id="978" name="" descr="&lt;Slide style={{ width: 1280, height: 720, background: '#FFFFFF', padding: 0, fontFamily: 'Arial, &quot;Microsoft YaHei&quot;, &quot;PingFang SC&quot;, sans-serif', position: 'relative' }}&gt;&#10;    &lt;Text style={{ position: 'absolute', top: 16, right: 70, fontSize: 14, color: '#868E96' }}&gt;05 · 学以致用&lt;/Text&gt;&#10;    &lt;Box style={{ position: 'absolute', top: 44, left: 70, right: 70 }}&gt;&#10;        &lt;Text style={{ fontSize: 32, fontWeight: 'bold', color: '#0B7285' }}&gt;随堂测验（一）判断题 · 现场抢答&lt;/Text&gt;&#10;        &lt;Box style={{ width: '100%', height: 1, background: '#DEE2E6', marginTop: 10 }} /&gt;&#10;    &lt;/Box&gt;&#10;    &lt;Box style={{ position: 'absolute', top: 126, left: 70, right: 70, bottom: 110, flexDirection: 'column', gap: 8 }}&gt;&#10;        {[&#10;            '1. 动火作业中断超过30分钟（特级、一级），可直接继续动火，不必重新分析。（　）',&#10;            '2. 受限空间作业氧含量合格范围为19.5%～21%。（　）',&#10;            '3. 为图方便，可以用关闭阀门的方式代替加装盲板进行隔离。（　）',&#10;            '4. 有人在中毒池内晕倒，应立即跳入池中把人抱出来。（　）',&#10;            '5. 联锁报警频繁动作，为防止影响生产可以自行摘除。（　）',&#10;            '6. 岗位调整或离岗一年以上重新上岗，须重新接受车间级、班组级安全培训。（　）',&#10;            '7. 节后开车前，节前为检修加的盲板不必全部复位，等有空再处理。（　）',&#10;            '8. 危化品库房内，氧化剂与还原剂可以同库混放，只要贴了标签。（　）',&#10;        ].map((it) =&gt; (&#10;            &lt;Box key={it.slice(0, 4)} style={{ flex: 1, background: '#F1F3F5', padding: '4px 16px', flexDirection: 'row', alignItems: 'center' }}&gt;&#10;                &lt;Text style={{ fontSize: 18, color: '#343A40' }}&gt;{it}&lt;/Text&gt;&#10;            &lt;/Box&gt;&#10;        ))}&#10;    &lt;/Box&gt;&#10;    &lt;Box style={{ position: 'absolute', left: 70, right: 70, bottom: 34, background: '#F1F3F5', borderLeft: '4px solid #0B7285', padding: '10px 18px' }}&gt;&#10;        &lt;Text style={{ fontSize: 19, color: '#343A40' }}&gt;&lt;span style={{ fontWeight: 'bold', color: '#0B7285' }}&gt;答案：&lt;/span&gt;1✗　2✓　3✗　4✗　5✗　6✓　7✗　8✗（详解见下一页）&lt;/Text&gt;&#10;    &lt;/Box&gt;&#10;    &lt;Text style={{ position: 'absolute', right: 70, bottom: 24, fontSize: 14, color: '#868E96' }}&gt;47 / 55&lt;/Text&gt;&#10;&lt;/Slide&gt;&#10;"/>
        <p:cNvGrpSpPr/>
        <p:nvPr/>
      </p:nvGrpSpPr>
      <p:grpSpPr>
        <a:xfrm>
          <a:off x="0" y="0"/>
          <a:ext cx="0" cy="0"/>
          <a:chOff x="0" y="0"/>
          <a:chExt cx="0" cy="0"/>
        </a:xfrm>
      </p:grpSpPr>
      <p:sp>
        <p:nvSpPr>
          <p:cNvPr id="979" name=""/>
          <p:cNvSpPr/>
          <p:nvPr/>
        </p:nvSpPr>
        <p:spPr>
          <a:xfrm rot="0" flipH="0" flipV="0">
            <a:off x="0" y="0"/>
            <a:ext cx="12192000" cy="6858000"/>
          </a:xfrm>
          <a:prstGeom prst="rect">
            <a:avLst/>
          </a:prstGeom>
          <a:solidFill>
            <a:srgbClr val="FFFFFF"/>
          </a:solidFill>
          <a:ln/>
        </p:spPr>
        <p:txBody>
          <a:bodyPr/>
          <a:p/>
        </p:txBody>
      </p:sp>
      <p:sp>
        <p:nvSpPr>
          <p:cNvPr id="980"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05 · </a:t>
            </a:r>
            <a:r>
              <a:rPr lang="zh-CN" sz="1050">
                <a:solidFill>
                  <a:srgbClr val="868E96"/>
                </a:solidFill>
                <a:latin typeface="Arial"/>
                <a:ea typeface="Arial"/>
              </a:rPr>
              <a:t>学以致用</a:t>
            </a:r>
            <a:endParaRPr/>
          </a:p>
        </p:txBody>
      </p:sp>
      <p:sp>
        <p:nvSpPr>
          <p:cNvPr id="981"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随堂测验（一）判断题</a:t>
            </a:r>
            <a:r>
              <a:rPr lang="en-US" sz="2400" b="1">
                <a:solidFill>
                  <a:srgbClr val="0B7285"/>
                </a:solidFill>
                <a:latin typeface="Arial"/>
                <a:ea typeface="Arial"/>
              </a:rPr>
              <a:t xml:space="preserve"> · </a:t>
            </a:r>
            <a:r>
              <a:rPr lang="zh-CN" sz="2400" b="1">
                <a:solidFill>
                  <a:srgbClr val="0B7285"/>
                </a:solidFill>
                <a:latin typeface="Arial"/>
                <a:ea typeface="Arial"/>
              </a:rPr>
              <a:t>现场抢答</a:t>
            </a:r>
            <a:endParaRPr/>
          </a:p>
        </p:txBody>
      </p:sp>
      <p:sp>
        <p:nvSpPr>
          <p:cNvPr id="982" name=""/>
          <p:cNvSpPr/>
          <p:nvPr/>
        </p:nvSpPr>
        <p:spPr>
          <a:xfrm rot="0" flipH="0" flipV="0">
            <a:off x="666750" y="885825"/>
            <a:ext cx="10858500" cy="9525"/>
          </a:xfrm>
          <a:prstGeom prst="rect">
            <a:avLst/>
          </a:prstGeom>
          <a:solidFill>
            <a:srgbClr val="DEE2E6"/>
          </a:solidFill>
          <a:ln/>
        </p:spPr>
        <p:txBody>
          <a:bodyPr/>
          <a:p/>
        </p:txBody>
      </p:sp>
      <p:sp>
        <p:nvSpPr>
          <p:cNvPr id="983" name=""/>
          <p:cNvSpPr/>
          <p:nvPr/>
        </p:nvSpPr>
        <p:spPr>
          <a:xfrm rot="0" flipH="0" flipV="0">
            <a:off x="666750" y="1200150"/>
            <a:ext cx="10858500" cy="514350"/>
          </a:xfrm>
          <a:prstGeom prst="rect">
            <a:avLst/>
          </a:prstGeom>
          <a:solidFill>
            <a:srgbClr val="F1F3F5"/>
          </a:solidFill>
          <a:ln/>
        </p:spPr>
        <p:txBody>
          <a:bodyPr/>
          <a:p/>
        </p:txBody>
      </p:sp>
      <p:sp>
        <p:nvSpPr>
          <p:cNvPr id="984" name="" descr="{&quot;isTemplate&quot;:true,&quot;type&quot;:&quot;text&quot;}"/>
          <p:cNvSpPr txBox="1"/>
          <p:nvPr/>
        </p:nvSpPr>
        <p:spPr>
          <a:xfrm rot="0" flipH="0" flipV="0">
            <a:off x="819150" y="1352550"/>
            <a:ext cx="6562725" cy="209550"/>
          </a:xfrm>
          <a:prstGeom prst="rect"/>
        </p:spPr>
        <p:txBody>
          <a:bodyPr wrap="none" lIns="0" tIns="0" rIns="0" bIns="0"/>
          <a:p>
            <a:pPr>
              <a:lnSpc>
                <a:spcPct val="100000"/>
              </a:lnSpc>
            </a:pPr>
            <a:r>
              <a:rPr lang="en-US" sz="1350">
                <a:solidFill>
                  <a:srgbClr val="343A40"/>
                </a:solidFill>
                <a:latin typeface="Arial"/>
                <a:ea typeface="Arial"/>
              </a:rPr>
              <a:t xml:space="preserve">1. </a:t>
            </a:r>
            <a:r>
              <a:rPr lang="zh-CN" sz="1350">
                <a:solidFill>
                  <a:srgbClr val="343A40"/>
                </a:solidFill>
                <a:latin typeface="Arial"/>
                <a:ea typeface="Arial"/>
              </a:rPr>
              <a:t>动火作业中断超过</a:t>
            </a:r>
            <a:r>
              <a:rPr lang="en-US" sz="1350">
                <a:solidFill>
                  <a:srgbClr val="343A40"/>
                </a:solidFill>
                <a:latin typeface="Arial"/>
                <a:ea typeface="Arial"/>
              </a:rPr>
              <a:t>30</a:t>
            </a:r>
            <a:r>
              <a:rPr lang="zh-CN" sz="1350">
                <a:solidFill>
                  <a:srgbClr val="343A40"/>
                </a:solidFill>
                <a:latin typeface="Arial"/>
                <a:ea typeface="Arial"/>
              </a:rPr>
              <a:t>分钟（特级、一级），可直接继续动火，不必重新分析。（　）</a:t>
            </a:r>
            <a:endParaRPr/>
          </a:p>
        </p:txBody>
      </p:sp>
      <p:sp>
        <p:nvSpPr>
          <p:cNvPr id="985" name=""/>
          <p:cNvSpPr/>
          <p:nvPr/>
        </p:nvSpPr>
        <p:spPr>
          <a:xfrm rot="0" flipH="0" flipV="0">
            <a:off x="666750" y="1790700"/>
            <a:ext cx="10858500" cy="504825"/>
          </a:xfrm>
          <a:prstGeom prst="rect">
            <a:avLst/>
          </a:prstGeom>
          <a:solidFill>
            <a:srgbClr val="F1F3F5"/>
          </a:solidFill>
          <a:ln/>
        </p:spPr>
        <p:txBody>
          <a:bodyPr/>
          <a:p/>
        </p:txBody>
      </p:sp>
      <p:sp>
        <p:nvSpPr>
          <p:cNvPr id="986" name="" descr="{&quot;isTemplate&quot;:true,&quot;type&quot;:&quot;text&quot;}"/>
          <p:cNvSpPr txBox="1"/>
          <p:nvPr/>
        </p:nvSpPr>
        <p:spPr>
          <a:xfrm rot="0" flipH="0" flipV="0">
            <a:off x="819150" y="1943100"/>
            <a:ext cx="4286250" cy="209550"/>
          </a:xfrm>
          <a:prstGeom prst="rect"/>
        </p:spPr>
        <p:txBody>
          <a:bodyPr wrap="none" lIns="0" tIns="0" rIns="0" bIns="0"/>
          <a:p>
            <a:pPr>
              <a:lnSpc>
                <a:spcPct val="100000"/>
              </a:lnSpc>
            </a:pPr>
            <a:r>
              <a:rPr lang="en-US" sz="1350">
                <a:solidFill>
                  <a:srgbClr val="343A40"/>
                </a:solidFill>
                <a:latin typeface="Arial"/>
                <a:ea typeface="Arial"/>
              </a:rPr>
              <a:t xml:space="preserve">2. </a:t>
            </a:r>
            <a:r>
              <a:rPr lang="zh-CN" sz="1350">
                <a:solidFill>
                  <a:srgbClr val="343A40"/>
                </a:solidFill>
                <a:latin typeface="Arial"/>
                <a:ea typeface="Arial"/>
              </a:rPr>
              <a:t>受限空间作业氧含量合格范围为</a:t>
            </a:r>
            <a:r>
              <a:rPr lang="en-US" sz="1350">
                <a:solidFill>
                  <a:srgbClr val="343A40"/>
                </a:solidFill>
                <a:latin typeface="Arial"/>
                <a:ea typeface="Arial"/>
              </a:rPr>
              <a:t>19.5%</a:t>
            </a:r>
            <a:r>
              <a:rPr lang="zh-CN" sz="1350">
                <a:solidFill>
                  <a:srgbClr val="343A40"/>
                </a:solidFill>
                <a:latin typeface="Arial"/>
                <a:ea typeface="Arial"/>
              </a:rPr>
              <a:t>～</a:t>
            </a:r>
            <a:r>
              <a:rPr lang="en-US" sz="1350">
                <a:solidFill>
                  <a:srgbClr val="343A40"/>
                </a:solidFill>
                <a:latin typeface="Arial"/>
                <a:ea typeface="Arial"/>
              </a:rPr>
              <a:t>21%</a:t>
            </a:r>
            <a:r>
              <a:rPr lang="zh-CN" sz="1350">
                <a:solidFill>
                  <a:srgbClr val="343A40"/>
                </a:solidFill>
                <a:latin typeface="Arial"/>
                <a:ea typeface="Arial"/>
              </a:rPr>
              <a:t>。（　）</a:t>
            </a:r>
            <a:endParaRPr/>
          </a:p>
        </p:txBody>
      </p:sp>
      <p:sp>
        <p:nvSpPr>
          <p:cNvPr id="987" name=""/>
          <p:cNvSpPr/>
          <p:nvPr/>
        </p:nvSpPr>
        <p:spPr>
          <a:xfrm rot="0" flipH="0" flipV="0">
            <a:off x="666750" y="2371725"/>
            <a:ext cx="10858500" cy="514350"/>
          </a:xfrm>
          <a:prstGeom prst="rect">
            <a:avLst/>
          </a:prstGeom>
          <a:solidFill>
            <a:srgbClr val="F1F3F5"/>
          </a:solidFill>
          <a:ln/>
        </p:spPr>
        <p:txBody>
          <a:bodyPr/>
          <a:p/>
        </p:txBody>
      </p:sp>
      <p:sp>
        <p:nvSpPr>
          <p:cNvPr id="988" name="" descr="{&quot;isTemplate&quot;:true,&quot;type&quot;:&quot;text&quot;}"/>
          <p:cNvSpPr txBox="1"/>
          <p:nvPr/>
        </p:nvSpPr>
        <p:spPr>
          <a:xfrm rot="0" flipH="0" flipV="0">
            <a:off x="819150" y="2524125"/>
            <a:ext cx="5172075" cy="209550"/>
          </a:xfrm>
          <a:prstGeom prst="rect"/>
        </p:spPr>
        <p:txBody>
          <a:bodyPr wrap="none" lIns="0" tIns="0" rIns="0" bIns="0"/>
          <a:p>
            <a:pPr>
              <a:lnSpc>
                <a:spcPct val="100000"/>
              </a:lnSpc>
            </a:pPr>
            <a:r>
              <a:rPr lang="en-US" sz="1350">
                <a:solidFill>
                  <a:srgbClr val="343A40"/>
                </a:solidFill>
                <a:latin typeface="Arial"/>
                <a:ea typeface="Arial"/>
              </a:rPr>
              <a:t xml:space="preserve">3. </a:t>
            </a:r>
            <a:r>
              <a:rPr lang="zh-CN" sz="1350">
                <a:solidFill>
                  <a:srgbClr val="343A40"/>
                </a:solidFill>
                <a:latin typeface="Arial"/>
                <a:ea typeface="Arial"/>
              </a:rPr>
              <a:t>为图方便，可以用关闭阀门的方式代替加装盲板进行隔离。（　）</a:t>
            </a:r>
            <a:endParaRPr/>
          </a:p>
        </p:txBody>
      </p:sp>
      <p:sp>
        <p:nvSpPr>
          <p:cNvPr id="989" name=""/>
          <p:cNvSpPr/>
          <p:nvPr/>
        </p:nvSpPr>
        <p:spPr>
          <a:xfrm rot="0" flipH="0" flipV="0">
            <a:off x="666750" y="2962275"/>
            <a:ext cx="10858500" cy="504825"/>
          </a:xfrm>
          <a:prstGeom prst="rect">
            <a:avLst/>
          </a:prstGeom>
          <a:solidFill>
            <a:srgbClr val="F1F3F5"/>
          </a:solidFill>
          <a:ln/>
        </p:spPr>
        <p:txBody>
          <a:bodyPr/>
          <a:p/>
        </p:txBody>
      </p:sp>
      <p:sp>
        <p:nvSpPr>
          <p:cNvPr id="990" name="" descr="{&quot;isTemplate&quot;:true,&quot;type&quot;:&quot;text&quot;}"/>
          <p:cNvSpPr txBox="1"/>
          <p:nvPr/>
        </p:nvSpPr>
        <p:spPr>
          <a:xfrm rot="0" flipH="0" flipV="0">
            <a:off x="819150" y="3114675"/>
            <a:ext cx="4657725" cy="209550"/>
          </a:xfrm>
          <a:prstGeom prst="rect"/>
        </p:spPr>
        <p:txBody>
          <a:bodyPr wrap="none" lIns="0" tIns="0" rIns="0" bIns="0"/>
          <a:p>
            <a:pPr>
              <a:lnSpc>
                <a:spcPct val="100000"/>
              </a:lnSpc>
            </a:pPr>
            <a:r>
              <a:rPr lang="en-US" sz="1350">
                <a:solidFill>
                  <a:srgbClr val="343A40"/>
                </a:solidFill>
                <a:latin typeface="Arial"/>
                <a:ea typeface="Arial"/>
              </a:rPr>
              <a:t xml:space="preserve">4. </a:t>
            </a:r>
            <a:r>
              <a:rPr lang="zh-CN" sz="1350">
                <a:solidFill>
                  <a:srgbClr val="343A40"/>
                </a:solidFill>
                <a:latin typeface="Arial"/>
                <a:ea typeface="Arial"/>
              </a:rPr>
              <a:t>有人在中毒池内晕倒，应立即跳入池中把人抱出来。（　）</a:t>
            </a:r>
            <a:endParaRPr/>
          </a:p>
        </p:txBody>
      </p:sp>
      <p:sp>
        <p:nvSpPr>
          <p:cNvPr id="991" name=""/>
          <p:cNvSpPr/>
          <p:nvPr/>
        </p:nvSpPr>
        <p:spPr>
          <a:xfrm rot="0" flipH="0" flipV="0">
            <a:off x="666750" y="3543300"/>
            <a:ext cx="10858500" cy="514350"/>
          </a:xfrm>
          <a:prstGeom prst="rect">
            <a:avLst/>
          </a:prstGeom>
          <a:solidFill>
            <a:srgbClr val="F1F3F5"/>
          </a:solidFill>
          <a:ln/>
        </p:spPr>
        <p:txBody>
          <a:bodyPr/>
          <a:p/>
        </p:txBody>
      </p:sp>
      <p:sp>
        <p:nvSpPr>
          <p:cNvPr id="992" name="" descr="{&quot;isTemplate&quot;:true,&quot;type&quot;:&quot;text&quot;}"/>
          <p:cNvSpPr txBox="1"/>
          <p:nvPr/>
        </p:nvSpPr>
        <p:spPr>
          <a:xfrm rot="0" flipH="0" flipV="0">
            <a:off x="819150" y="3695700"/>
            <a:ext cx="4657725" cy="209550"/>
          </a:xfrm>
          <a:prstGeom prst="rect"/>
        </p:spPr>
        <p:txBody>
          <a:bodyPr wrap="none" lIns="0" tIns="0" rIns="0" bIns="0"/>
          <a:p>
            <a:pPr>
              <a:lnSpc>
                <a:spcPct val="100000"/>
              </a:lnSpc>
            </a:pPr>
            <a:r>
              <a:rPr lang="en-US" sz="1350">
                <a:solidFill>
                  <a:srgbClr val="343A40"/>
                </a:solidFill>
                <a:latin typeface="Arial"/>
                <a:ea typeface="Arial"/>
              </a:rPr>
              <a:t xml:space="preserve">5. </a:t>
            </a:r>
            <a:r>
              <a:rPr lang="zh-CN" sz="1350">
                <a:solidFill>
                  <a:srgbClr val="343A40"/>
                </a:solidFill>
                <a:latin typeface="Arial"/>
                <a:ea typeface="Arial"/>
              </a:rPr>
              <a:t>联锁报警频繁动作，为防止影响生产可以自行摘除。（　）</a:t>
            </a:r>
            <a:endParaRPr/>
          </a:p>
        </p:txBody>
      </p:sp>
      <p:sp>
        <p:nvSpPr>
          <p:cNvPr id="993" name=""/>
          <p:cNvSpPr/>
          <p:nvPr/>
        </p:nvSpPr>
        <p:spPr>
          <a:xfrm rot="0" flipH="0" flipV="0">
            <a:off x="666750" y="4133850"/>
            <a:ext cx="10858500" cy="504825"/>
          </a:xfrm>
          <a:prstGeom prst="rect">
            <a:avLst/>
          </a:prstGeom>
          <a:solidFill>
            <a:srgbClr val="F1F3F5"/>
          </a:solidFill>
          <a:ln/>
        </p:spPr>
        <p:txBody>
          <a:bodyPr/>
          <a:p/>
        </p:txBody>
      </p:sp>
      <p:sp>
        <p:nvSpPr>
          <p:cNvPr id="994" name="" descr="{&quot;isTemplate&quot;:true,&quot;type&quot;:&quot;text&quot;}"/>
          <p:cNvSpPr txBox="1"/>
          <p:nvPr/>
        </p:nvSpPr>
        <p:spPr>
          <a:xfrm rot="0" flipH="0" flipV="0">
            <a:off x="819150" y="4286250"/>
            <a:ext cx="6372225" cy="209550"/>
          </a:xfrm>
          <a:prstGeom prst="rect"/>
        </p:spPr>
        <p:txBody>
          <a:bodyPr wrap="none" lIns="0" tIns="0" rIns="0" bIns="0"/>
          <a:p>
            <a:pPr>
              <a:lnSpc>
                <a:spcPct val="100000"/>
              </a:lnSpc>
            </a:pPr>
            <a:r>
              <a:rPr lang="en-US" sz="1350">
                <a:solidFill>
                  <a:srgbClr val="343A40"/>
                </a:solidFill>
                <a:latin typeface="Arial"/>
                <a:ea typeface="Arial"/>
              </a:rPr>
              <a:t xml:space="preserve">6. </a:t>
            </a:r>
            <a:r>
              <a:rPr lang="zh-CN" sz="1350">
                <a:solidFill>
                  <a:srgbClr val="343A40"/>
                </a:solidFill>
                <a:latin typeface="Arial"/>
                <a:ea typeface="Arial"/>
              </a:rPr>
              <a:t>岗位调整或离岗一年以上重新上岗，须重新接受车间级、班组级安全培训。（　）</a:t>
            </a:r>
            <a:endParaRPr/>
          </a:p>
        </p:txBody>
      </p:sp>
      <p:sp>
        <p:nvSpPr>
          <p:cNvPr id="995" name=""/>
          <p:cNvSpPr/>
          <p:nvPr/>
        </p:nvSpPr>
        <p:spPr>
          <a:xfrm rot="0" flipH="0" flipV="0">
            <a:off x="666750" y="4714875"/>
            <a:ext cx="10858500" cy="514350"/>
          </a:xfrm>
          <a:prstGeom prst="rect">
            <a:avLst/>
          </a:prstGeom>
          <a:solidFill>
            <a:srgbClr val="F1F3F5"/>
          </a:solidFill>
          <a:ln/>
        </p:spPr>
        <p:txBody>
          <a:bodyPr/>
          <a:p/>
        </p:txBody>
      </p:sp>
      <p:sp>
        <p:nvSpPr>
          <p:cNvPr id="996" name="" descr="{&quot;isTemplate&quot;:true,&quot;type&quot;:&quot;text&quot;}"/>
          <p:cNvSpPr txBox="1"/>
          <p:nvPr/>
        </p:nvSpPr>
        <p:spPr>
          <a:xfrm rot="0" flipH="0" flipV="0">
            <a:off x="819150" y="4867275"/>
            <a:ext cx="5686425" cy="209550"/>
          </a:xfrm>
          <a:prstGeom prst="rect"/>
        </p:spPr>
        <p:txBody>
          <a:bodyPr wrap="none" lIns="0" tIns="0" rIns="0" bIns="0"/>
          <a:p>
            <a:pPr>
              <a:lnSpc>
                <a:spcPct val="100000"/>
              </a:lnSpc>
            </a:pPr>
            <a:r>
              <a:rPr lang="en-US" sz="1350">
                <a:solidFill>
                  <a:srgbClr val="343A40"/>
                </a:solidFill>
                <a:latin typeface="Arial"/>
                <a:ea typeface="Arial"/>
              </a:rPr>
              <a:t xml:space="preserve">7. </a:t>
            </a:r>
            <a:r>
              <a:rPr lang="zh-CN" sz="1350">
                <a:solidFill>
                  <a:srgbClr val="343A40"/>
                </a:solidFill>
                <a:latin typeface="Arial"/>
                <a:ea typeface="Arial"/>
              </a:rPr>
              <a:t>节后开车前，节前为检修加的盲板不必全部复位，等有空再处理。（　）</a:t>
            </a:r>
            <a:endParaRPr/>
          </a:p>
        </p:txBody>
      </p:sp>
      <p:sp>
        <p:nvSpPr>
          <p:cNvPr id="997" name=""/>
          <p:cNvSpPr/>
          <p:nvPr/>
        </p:nvSpPr>
        <p:spPr>
          <a:xfrm rot="0" flipH="0" flipV="0">
            <a:off x="666750" y="5305425"/>
            <a:ext cx="10858500" cy="504825"/>
          </a:xfrm>
          <a:prstGeom prst="rect">
            <a:avLst/>
          </a:prstGeom>
          <a:solidFill>
            <a:srgbClr val="F1F3F5"/>
          </a:solidFill>
          <a:ln/>
        </p:spPr>
        <p:txBody>
          <a:bodyPr/>
          <a:p/>
        </p:txBody>
      </p:sp>
      <p:sp>
        <p:nvSpPr>
          <p:cNvPr id="998" name="" descr="{&quot;isTemplate&quot;:true,&quot;type&quot;:&quot;text&quot;}"/>
          <p:cNvSpPr txBox="1"/>
          <p:nvPr/>
        </p:nvSpPr>
        <p:spPr>
          <a:xfrm rot="0" flipH="0" flipV="0">
            <a:off x="819150" y="5457825"/>
            <a:ext cx="5514975" cy="209550"/>
          </a:xfrm>
          <a:prstGeom prst="rect"/>
        </p:spPr>
        <p:txBody>
          <a:bodyPr wrap="none" lIns="0" tIns="0" rIns="0" bIns="0"/>
          <a:p>
            <a:pPr>
              <a:lnSpc>
                <a:spcPct val="100000"/>
              </a:lnSpc>
            </a:pPr>
            <a:r>
              <a:rPr lang="en-US" sz="1350">
                <a:solidFill>
                  <a:srgbClr val="343A40"/>
                </a:solidFill>
                <a:latin typeface="Arial"/>
                <a:ea typeface="Arial"/>
              </a:rPr>
              <a:t xml:space="preserve">8. </a:t>
            </a:r>
            <a:r>
              <a:rPr lang="zh-CN" sz="1350">
                <a:solidFill>
                  <a:srgbClr val="343A40"/>
                </a:solidFill>
                <a:latin typeface="Arial"/>
                <a:ea typeface="Arial"/>
              </a:rPr>
              <a:t>危化品库房内，氧化剂与还原剂可以同库混放，只要贴了标签。（　）</a:t>
            </a:r>
            <a:endParaRPr/>
          </a:p>
        </p:txBody>
      </p:sp>
      <p:sp>
        <p:nvSpPr>
          <p:cNvPr id="999" name=""/>
          <p:cNvSpPr/>
          <p:nvPr/>
        </p:nvSpPr>
        <p:spPr>
          <a:xfrm rot="0" flipH="0" flipV="0">
            <a:off x="704850" y="6124575"/>
            <a:ext cx="10858500" cy="409575"/>
          </a:xfrm>
          <a:prstGeom prst="rect">
            <a:avLst/>
          </a:prstGeom>
          <a:solidFill>
            <a:srgbClr val="F1F3F5"/>
          </a:solidFill>
          <a:ln/>
        </p:spPr>
        <p:txBody>
          <a:bodyPr/>
          <a:p/>
        </p:txBody>
      </p:sp>
      <p:sp>
        <p:nvSpPr>
          <p:cNvPr id="1000" name=""/>
          <p:cNvSpPr/>
          <p:nvPr/>
        </p:nvSpPr>
        <p:spPr>
          <a:xfrm rot="0" flipH="0" flipV="0">
            <a:off x="666750" y="6124575"/>
            <a:ext cx="10896600" cy="409575"/>
          </a:xfrm>
          <a:custGeom>
            <a:pathLst>
              <a:path w="1144" h="43">
                <a:moveTo>
                  <a:pt x="0" y="0"/>
                </a:moveTo>
                <a:lnTo>
                  <a:pt x="4" y="0"/>
                </a:lnTo>
                <a:lnTo>
                  <a:pt x="4" y="43"/>
                </a:lnTo>
                <a:lnTo>
                  <a:pt x="0" y="43"/>
                </a:lnTo>
                <a:close/>
              </a:path>
            </a:pathLst>
          </a:custGeom>
          <a:solidFill>
            <a:srgbClr val="0B7285"/>
          </a:solidFill>
          <a:ln/>
        </p:spPr>
        <p:txBody>
          <a:bodyPr/>
          <a:p/>
        </p:txBody>
      </p:sp>
      <p:sp>
        <p:nvSpPr>
          <p:cNvPr id="1001" name="" descr="{&quot;isTemplate&quot;:true,&quot;type&quot;:&quot;text&quot;}"/>
          <p:cNvSpPr txBox="1"/>
          <p:nvPr/>
        </p:nvSpPr>
        <p:spPr>
          <a:xfrm rot="0" flipH="0" flipV="0">
            <a:off x="876300" y="6219825"/>
            <a:ext cx="10477500" cy="219075"/>
          </a:xfrm>
          <a:prstGeom prst="rect"/>
        </p:spPr>
        <p:txBody>
          <a:bodyPr wrap="none" lIns="0" tIns="0" rIns="0" bIns="0"/>
          <a:p>
            <a:pPr>
              <a:lnSpc>
                <a:spcPct val="100000"/>
              </a:lnSpc>
            </a:pPr>
            <a:r>
              <a:rPr lang="zh-CN" sz="1425" b="1">
                <a:solidFill>
                  <a:srgbClr val="0B7285"/>
                </a:solidFill>
                <a:latin typeface="Arial"/>
                <a:ea typeface="Arial"/>
              </a:rPr>
              <a:t>答案：</a:t>
            </a:r>
            <a:r>
              <a:rPr lang="en-US" sz="1425">
                <a:solidFill>
                  <a:srgbClr val="343A40"/>
                </a:solidFill>
                <a:latin typeface="Arial"/>
                <a:ea typeface="Arial"/>
              </a:rPr>
              <a:t>1✗</a:t>
            </a:r>
            <a:r>
              <a:rPr lang="zh-CN" sz="1425">
                <a:solidFill>
                  <a:srgbClr val="343A40"/>
                </a:solidFill>
                <a:latin typeface="Arial"/>
                <a:ea typeface="Arial"/>
              </a:rPr>
              <a:t>　</a:t>
            </a:r>
            <a:r>
              <a:rPr lang="en-US" sz="1425">
                <a:solidFill>
                  <a:srgbClr val="343A40"/>
                </a:solidFill>
                <a:latin typeface="Arial"/>
                <a:ea typeface="Arial"/>
              </a:rPr>
              <a:t>2✓</a:t>
            </a:r>
            <a:r>
              <a:rPr lang="zh-CN" sz="1425">
                <a:solidFill>
                  <a:srgbClr val="343A40"/>
                </a:solidFill>
                <a:latin typeface="Arial"/>
                <a:ea typeface="Arial"/>
              </a:rPr>
              <a:t>　</a:t>
            </a:r>
            <a:r>
              <a:rPr lang="en-US" sz="1425">
                <a:solidFill>
                  <a:srgbClr val="343A40"/>
                </a:solidFill>
                <a:latin typeface="Arial"/>
                <a:ea typeface="Arial"/>
              </a:rPr>
              <a:t>3✗</a:t>
            </a:r>
            <a:r>
              <a:rPr lang="zh-CN" sz="1425">
                <a:solidFill>
                  <a:srgbClr val="343A40"/>
                </a:solidFill>
                <a:latin typeface="Arial"/>
                <a:ea typeface="Arial"/>
              </a:rPr>
              <a:t>　</a:t>
            </a:r>
            <a:r>
              <a:rPr lang="en-US" sz="1425">
                <a:solidFill>
                  <a:srgbClr val="343A40"/>
                </a:solidFill>
                <a:latin typeface="Arial"/>
                <a:ea typeface="Arial"/>
              </a:rPr>
              <a:t>4✗</a:t>
            </a:r>
            <a:r>
              <a:rPr lang="zh-CN" sz="1425">
                <a:solidFill>
                  <a:srgbClr val="343A40"/>
                </a:solidFill>
                <a:latin typeface="Arial"/>
                <a:ea typeface="Arial"/>
              </a:rPr>
              <a:t>　</a:t>
            </a:r>
            <a:r>
              <a:rPr lang="en-US" sz="1425">
                <a:solidFill>
                  <a:srgbClr val="343A40"/>
                </a:solidFill>
                <a:latin typeface="Arial"/>
                <a:ea typeface="Arial"/>
              </a:rPr>
              <a:t>5✗</a:t>
            </a:r>
            <a:r>
              <a:rPr lang="zh-CN" sz="1425">
                <a:solidFill>
                  <a:srgbClr val="343A40"/>
                </a:solidFill>
                <a:latin typeface="Arial"/>
                <a:ea typeface="Arial"/>
              </a:rPr>
              <a:t>　</a:t>
            </a:r>
            <a:r>
              <a:rPr lang="en-US" sz="1425">
                <a:solidFill>
                  <a:srgbClr val="343A40"/>
                </a:solidFill>
                <a:latin typeface="Arial"/>
                <a:ea typeface="Arial"/>
              </a:rPr>
              <a:t>6✓</a:t>
            </a:r>
            <a:r>
              <a:rPr lang="zh-CN" sz="1425">
                <a:solidFill>
                  <a:srgbClr val="343A40"/>
                </a:solidFill>
                <a:latin typeface="Arial"/>
                <a:ea typeface="Arial"/>
              </a:rPr>
              <a:t>　</a:t>
            </a:r>
            <a:r>
              <a:rPr lang="en-US" sz="1425">
                <a:solidFill>
                  <a:srgbClr val="343A40"/>
                </a:solidFill>
                <a:latin typeface="Arial"/>
                <a:ea typeface="Arial"/>
              </a:rPr>
              <a:t>7✗</a:t>
            </a:r>
            <a:r>
              <a:rPr lang="zh-CN" sz="1425">
                <a:solidFill>
                  <a:srgbClr val="343A40"/>
                </a:solidFill>
                <a:latin typeface="Arial"/>
                <a:ea typeface="Arial"/>
              </a:rPr>
              <a:t>　</a:t>
            </a:r>
            <a:r>
              <a:rPr lang="en-US" sz="1425">
                <a:solidFill>
                  <a:srgbClr val="343A40"/>
                </a:solidFill>
                <a:latin typeface="Arial"/>
                <a:ea typeface="Arial"/>
              </a:rPr>
              <a:t>8✗</a:t>
            </a:r>
            <a:r>
              <a:rPr lang="zh-CN" sz="1425">
                <a:solidFill>
                  <a:srgbClr val="343A40"/>
                </a:solidFill>
                <a:latin typeface="Arial"/>
                <a:ea typeface="Arial"/>
              </a:rPr>
              <a:t>（详解见下一页）</a:t>
            </a:r>
            <a:endParaRPr/>
          </a:p>
        </p:txBody>
      </p:sp>
      <p:sp>
        <p:nvSpPr>
          <p:cNvPr id="1002"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47 / 55</a:t>
            </a:r>
            <a:endParaRPr/>
          </a:p>
        </p:txBody>
      </p:sp>
    </p:spTree>
  </p:cSld>
</p:sld>
</file>

<file path=ppt/slides/slide48.xml><?xml version="1.0" encoding="utf-8"?>
<p:sld xmlns:p="http://schemas.openxmlformats.org/presentationml/2006/main" xmlns:a="http://schemas.openxmlformats.org/drawingml/2006/main">
  <p:cSld>
    <p:spTree>
      <p:nvGrpSpPr>
        <p:cNvPr id="1003" name="" descr="&lt;Slide style={{ width: 1280, height: 720, background: '#FFFFFF', padding: 0, fontFamily: 'Arial, &quot;Microsoft YaHei&quot;, &quot;PingFang SC&quot;, sans-serif', position: 'relative' }}&gt;&#10;    &lt;Text style={{ position: 'absolute', top: 16, right: 70, fontSize: 14, color: '#868E96' }}&gt;05 · 学以致用&lt;/Text&gt;&#10;    &lt;Box style={{ position: 'absolute', top: 44, left: 70, right: 70 }}&gt;&#10;        &lt;Text style={{ fontSize: 32, fontWeight: 'bold', color: '#0B7285' }}&gt;随堂测验（二）选择题 · 小组讨论&lt;/Text&gt;&#10;        &lt;Box style={{ width: '100%', height: 1, background: '#DEE2E6', marginTop: 10 }} /&gt;&#10;    &lt;/Box&gt;&#10;    &lt;Box style={{ position: 'absolute', top: 126, left: 70, right: 70, bottom: 140, flexDirection: 'column', gap: 10 }}&gt;&#10;        {[&#10;            ['1【单选】', '受限空间作业中，氧含量检测合格范围是（　）。A. 18%～22%　B. 19.5%～21%　C. 20%～23.5%　D. 16%～19.5%'],&#10;            ['2【单选】', '单位负责人接到事故报告后，向应急管理部门报告的最长时限是（　）。A. 立即　B. 1小时内　C. 2小时内　D. 24小时内'],&#10;            ['3【单选】', '动火作业前可燃气体分析，当被测气体爆炸下限≥4%时，其浓度应小于（　）。A. 0.2%LEL　B. 0.5%LEL　C. 1%LEL　D. 2%LEL'],&#10;            ['4【多选】', '下列属于重大事故隐患的情形有（　）。A. 未对承包商统一协调管理　B. 特种作业人员未持证上岗　C. 员工未按规定佩戴工牌　D. 安全联锁未投用'],&#10;            ['5【情景】', '你是化工车间班组长。复工第一天巡检发现：一台反应釜冷却水流量偏低、温度缓慢上升，同时今天有两张动火票待办。你首先应该做什么？'],&#10;        ].map((it) =&gt; (&#10;            &lt;Box key={it[0]} style={{ flex: 1, background: '#F1F3F5', borderLeft: '4px solid #E8590C', padding: '6px 16px', flexDirection: 'row', alignItems: 'center', gap: 12 }}&gt;&#10;                &lt;Text style={{ fontSize: 19, fontWeight: 'bold', color: '#E8590C', width: 90 }}&gt;{it[0]}&lt;/Text&gt;&#10;                &lt;Text style={{ fontSize: 18, color: '#343A40', lineHeight: 1.45, flex: 1 }}&gt;{it[1]}&lt;/Text&gt;&#10;            &lt;/Box&gt;&#10;        ))}&#10;    &lt;/Box&gt;&#10;    &lt;Box style={{ position: 'absolute', left: 70, right: 70, bottom: 38, background: '#F1F3F5', borderLeft: '4px solid #0B7285', padding: '10px 18px' }}&gt;&#10;        &lt;Text style={{ fontSize: 19, color: '#343A40' }}&gt;&lt;span style={{ fontWeight: 'bold', color: '#0B7285' }}&gt;答案：&lt;/span&gt;1.B　2.B　3.B　4.ABD　5.先按预案降量/加强冷却并报告班长与调度，未确认工况前暂停该区域动火作业（详见下一页）&lt;/Text&gt;&#10;    &lt;/Box&gt;&#10;    &lt;Text style={{ position: 'absolute', right: 70, bottom: 24, fontSize: 14, color: '#868E96' }}&gt;48 / 55&lt;/Text&gt;&#10;&lt;/Slide&gt;&#10;"/>
        <p:cNvGrpSpPr/>
        <p:nvPr/>
      </p:nvGrpSpPr>
      <p:grpSpPr>
        <a:xfrm>
          <a:off x="0" y="0"/>
          <a:ext cx="0" cy="0"/>
          <a:chOff x="0" y="0"/>
          <a:chExt cx="0" cy="0"/>
        </a:xfrm>
      </p:grpSpPr>
      <p:sp>
        <p:nvSpPr>
          <p:cNvPr id="1004" name=""/>
          <p:cNvSpPr/>
          <p:nvPr/>
        </p:nvSpPr>
        <p:spPr>
          <a:xfrm rot="0" flipH="0" flipV="0">
            <a:off x="0" y="0"/>
            <a:ext cx="12192000" cy="6858000"/>
          </a:xfrm>
          <a:prstGeom prst="rect">
            <a:avLst/>
          </a:prstGeom>
          <a:solidFill>
            <a:srgbClr val="FFFFFF"/>
          </a:solidFill>
          <a:ln/>
        </p:spPr>
        <p:txBody>
          <a:bodyPr/>
          <a:p/>
        </p:txBody>
      </p:sp>
      <p:sp>
        <p:nvSpPr>
          <p:cNvPr id="1005"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05 · </a:t>
            </a:r>
            <a:r>
              <a:rPr lang="zh-CN" sz="1050">
                <a:solidFill>
                  <a:srgbClr val="868E96"/>
                </a:solidFill>
                <a:latin typeface="Arial"/>
                <a:ea typeface="Arial"/>
              </a:rPr>
              <a:t>学以致用</a:t>
            </a:r>
            <a:endParaRPr/>
          </a:p>
        </p:txBody>
      </p:sp>
      <p:sp>
        <p:nvSpPr>
          <p:cNvPr id="1006"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随堂测验（二）选择题</a:t>
            </a:r>
            <a:r>
              <a:rPr lang="en-US" sz="2400" b="1">
                <a:solidFill>
                  <a:srgbClr val="0B7285"/>
                </a:solidFill>
                <a:latin typeface="Arial"/>
                <a:ea typeface="Arial"/>
              </a:rPr>
              <a:t xml:space="preserve"> · </a:t>
            </a:r>
            <a:r>
              <a:rPr lang="zh-CN" sz="2400" b="1">
                <a:solidFill>
                  <a:srgbClr val="0B7285"/>
                </a:solidFill>
                <a:latin typeface="Arial"/>
                <a:ea typeface="Arial"/>
              </a:rPr>
              <a:t>小组讨论</a:t>
            </a:r>
            <a:endParaRPr/>
          </a:p>
        </p:txBody>
      </p:sp>
      <p:sp>
        <p:nvSpPr>
          <p:cNvPr id="1007" name=""/>
          <p:cNvSpPr/>
          <p:nvPr/>
        </p:nvSpPr>
        <p:spPr>
          <a:xfrm rot="0" flipH="0" flipV="0">
            <a:off x="666750" y="885825"/>
            <a:ext cx="10858500" cy="9525"/>
          </a:xfrm>
          <a:prstGeom prst="rect">
            <a:avLst/>
          </a:prstGeom>
          <a:solidFill>
            <a:srgbClr val="DEE2E6"/>
          </a:solidFill>
          <a:ln/>
        </p:spPr>
        <p:txBody>
          <a:bodyPr/>
          <a:p/>
        </p:txBody>
      </p:sp>
      <p:sp>
        <p:nvSpPr>
          <p:cNvPr id="1008" name=""/>
          <p:cNvSpPr/>
          <p:nvPr/>
        </p:nvSpPr>
        <p:spPr>
          <a:xfrm rot="0" flipH="0" flipV="0">
            <a:off x="704850" y="1200150"/>
            <a:ext cx="10858500" cy="609600"/>
          </a:xfrm>
          <a:prstGeom prst="rect">
            <a:avLst/>
          </a:prstGeom>
          <a:solidFill>
            <a:srgbClr val="F1F3F5"/>
          </a:solidFill>
          <a:ln/>
        </p:spPr>
        <p:txBody>
          <a:bodyPr/>
          <a:p/>
        </p:txBody>
      </p:sp>
      <p:sp>
        <p:nvSpPr>
          <p:cNvPr id="1009" name=""/>
          <p:cNvSpPr/>
          <p:nvPr/>
        </p:nvSpPr>
        <p:spPr>
          <a:xfrm rot="0" flipH="0" flipV="0">
            <a:off x="666750" y="1200150"/>
            <a:ext cx="10896600" cy="609600"/>
          </a:xfrm>
          <a:custGeom>
            <a:pathLst>
              <a:path w="1144" h="64">
                <a:moveTo>
                  <a:pt x="0" y="0"/>
                </a:moveTo>
                <a:lnTo>
                  <a:pt x="4" y="0"/>
                </a:lnTo>
                <a:lnTo>
                  <a:pt x="4" y="64"/>
                </a:lnTo>
                <a:lnTo>
                  <a:pt x="0" y="64"/>
                </a:lnTo>
                <a:close/>
              </a:path>
            </a:pathLst>
          </a:custGeom>
          <a:solidFill>
            <a:srgbClr val="E8590C"/>
          </a:solidFill>
          <a:ln/>
        </p:spPr>
        <p:txBody>
          <a:bodyPr/>
          <a:p/>
        </p:txBody>
      </p:sp>
      <p:sp>
        <p:nvSpPr>
          <p:cNvPr id="1010" name="" descr="{&quot;isTemplate&quot;:true,&quot;type&quot;:&quot;text&quot;}"/>
          <p:cNvSpPr txBox="1"/>
          <p:nvPr/>
        </p:nvSpPr>
        <p:spPr>
          <a:xfrm rot="0" flipH="0" flipV="0">
            <a:off x="857250" y="1400175"/>
            <a:ext cx="857250" cy="219075"/>
          </a:xfrm>
          <a:prstGeom prst="rect"/>
        </p:spPr>
        <p:txBody>
          <a:bodyPr wrap="none" lIns="0" tIns="0" rIns="0" bIns="0"/>
          <a:p>
            <a:pPr>
              <a:lnSpc>
                <a:spcPct val="100000"/>
              </a:lnSpc>
            </a:pPr>
            <a:r>
              <a:rPr lang="en-US" sz="1425" b="1">
                <a:solidFill>
                  <a:srgbClr val="E8590C"/>
                </a:solidFill>
                <a:latin typeface="Arial"/>
                <a:ea typeface="Arial"/>
              </a:rPr>
              <a:t>1</a:t>
            </a:r>
            <a:r>
              <a:rPr lang="zh-CN" sz="1425" b="1">
                <a:solidFill>
                  <a:srgbClr val="E8590C"/>
                </a:solidFill>
                <a:latin typeface="Arial"/>
                <a:ea typeface="Arial"/>
              </a:rPr>
              <a:t>【单选】</a:t>
            </a:r>
            <a:endParaRPr/>
          </a:p>
        </p:txBody>
      </p:sp>
      <p:sp>
        <p:nvSpPr>
          <p:cNvPr id="1011" name="" descr="{&quot;isTemplate&quot;:true,&quot;type&quot;:&quot;text&quot;}"/>
          <p:cNvSpPr txBox="1"/>
          <p:nvPr/>
        </p:nvSpPr>
        <p:spPr>
          <a:xfrm rot="0" flipH="0" flipV="0">
            <a:off x="1828800" y="1352550"/>
            <a:ext cx="9544050" cy="304800"/>
          </a:xfrm>
          <a:prstGeom prst="rect"/>
        </p:spPr>
        <p:txBody>
          <a:bodyPr wrap="none" lIns="0" tIns="0" rIns="0" bIns="0"/>
          <a:p>
            <a:pPr>
              <a:lnSpc>
                <a:spcPct val="145000"/>
              </a:lnSpc>
            </a:pPr>
            <a:r>
              <a:rPr lang="zh-CN" sz="1350">
                <a:solidFill>
                  <a:srgbClr val="343A40"/>
                </a:solidFill>
                <a:latin typeface="Arial"/>
                <a:ea typeface="Arial"/>
              </a:rPr>
              <a:t>受限空间作业中，氧含量检测合格范围是（　）。</a:t>
            </a:r>
            <a:r>
              <a:rPr lang="en-US" sz="1350">
                <a:solidFill>
                  <a:srgbClr val="343A40"/>
                </a:solidFill>
                <a:latin typeface="Arial"/>
                <a:ea typeface="Arial"/>
              </a:rPr>
              <a:t>A. 18%</a:t>
            </a:r>
            <a:r>
              <a:rPr lang="zh-CN" sz="1350">
                <a:solidFill>
                  <a:srgbClr val="343A40"/>
                </a:solidFill>
                <a:latin typeface="Arial"/>
                <a:ea typeface="Arial"/>
              </a:rPr>
              <a:t>～</a:t>
            </a:r>
            <a:r>
              <a:rPr lang="en-US" sz="1350">
                <a:solidFill>
                  <a:srgbClr val="343A40"/>
                </a:solidFill>
                <a:latin typeface="Arial"/>
                <a:ea typeface="Arial"/>
              </a:rPr>
              <a:t>22%</a:t>
            </a:r>
            <a:r>
              <a:rPr lang="zh-CN" sz="1350">
                <a:solidFill>
                  <a:srgbClr val="343A40"/>
                </a:solidFill>
                <a:latin typeface="Arial"/>
                <a:ea typeface="Arial"/>
              </a:rPr>
              <a:t>　</a:t>
            </a:r>
            <a:r>
              <a:rPr lang="en-US" sz="1350">
                <a:solidFill>
                  <a:srgbClr val="343A40"/>
                </a:solidFill>
                <a:latin typeface="Arial"/>
                <a:ea typeface="Arial"/>
              </a:rPr>
              <a:t>B. 19.5%</a:t>
            </a:r>
            <a:r>
              <a:rPr lang="zh-CN" sz="1350">
                <a:solidFill>
                  <a:srgbClr val="343A40"/>
                </a:solidFill>
                <a:latin typeface="Arial"/>
                <a:ea typeface="Arial"/>
              </a:rPr>
              <a:t>～</a:t>
            </a:r>
            <a:r>
              <a:rPr lang="en-US" sz="1350">
                <a:solidFill>
                  <a:srgbClr val="343A40"/>
                </a:solidFill>
                <a:latin typeface="Arial"/>
                <a:ea typeface="Arial"/>
              </a:rPr>
              <a:t>21%</a:t>
            </a:r>
            <a:r>
              <a:rPr lang="zh-CN" sz="1350">
                <a:solidFill>
                  <a:srgbClr val="343A40"/>
                </a:solidFill>
                <a:latin typeface="Arial"/>
                <a:ea typeface="Arial"/>
              </a:rPr>
              <a:t>　</a:t>
            </a:r>
            <a:r>
              <a:rPr lang="en-US" sz="1350">
                <a:solidFill>
                  <a:srgbClr val="343A40"/>
                </a:solidFill>
                <a:latin typeface="Arial"/>
                <a:ea typeface="Arial"/>
              </a:rPr>
              <a:t>C. 20%</a:t>
            </a:r>
            <a:r>
              <a:rPr lang="zh-CN" sz="1350">
                <a:solidFill>
                  <a:srgbClr val="343A40"/>
                </a:solidFill>
                <a:latin typeface="Arial"/>
                <a:ea typeface="Arial"/>
              </a:rPr>
              <a:t>～</a:t>
            </a:r>
            <a:r>
              <a:rPr lang="en-US" sz="1350">
                <a:solidFill>
                  <a:srgbClr val="343A40"/>
                </a:solidFill>
                <a:latin typeface="Arial"/>
                <a:ea typeface="Arial"/>
              </a:rPr>
              <a:t>23.5%</a:t>
            </a:r>
            <a:r>
              <a:rPr lang="zh-CN" sz="1350">
                <a:solidFill>
                  <a:srgbClr val="343A40"/>
                </a:solidFill>
                <a:latin typeface="Arial"/>
                <a:ea typeface="Arial"/>
              </a:rPr>
              <a:t>　</a:t>
            </a:r>
            <a:r>
              <a:rPr lang="en-US" sz="1350">
                <a:solidFill>
                  <a:srgbClr val="343A40"/>
                </a:solidFill>
                <a:latin typeface="Arial"/>
                <a:ea typeface="Arial"/>
              </a:rPr>
              <a:t>D. 16%</a:t>
            </a:r>
            <a:r>
              <a:rPr lang="zh-CN" sz="1350">
                <a:solidFill>
                  <a:srgbClr val="343A40"/>
                </a:solidFill>
                <a:latin typeface="Arial"/>
                <a:ea typeface="Arial"/>
              </a:rPr>
              <a:t>～</a:t>
            </a:r>
            <a:r>
              <a:rPr lang="en-US" sz="1350">
                <a:solidFill>
                  <a:srgbClr val="343A40"/>
                </a:solidFill>
                <a:latin typeface="Arial"/>
                <a:ea typeface="Arial"/>
              </a:rPr>
              <a:t>19.5%</a:t>
            </a:r>
            <a:endParaRPr/>
          </a:p>
        </p:txBody>
      </p:sp>
      <p:sp>
        <p:nvSpPr>
          <p:cNvPr id="1012" name=""/>
          <p:cNvSpPr/>
          <p:nvPr/>
        </p:nvSpPr>
        <p:spPr>
          <a:xfrm rot="0" flipH="0" flipV="0">
            <a:off x="704850" y="1905000"/>
            <a:ext cx="10858500" cy="609600"/>
          </a:xfrm>
          <a:prstGeom prst="rect">
            <a:avLst/>
          </a:prstGeom>
          <a:solidFill>
            <a:srgbClr val="F1F3F5"/>
          </a:solidFill>
          <a:ln/>
        </p:spPr>
        <p:txBody>
          <a:bodyPr/>
          <a:p/>
        </p:txBody>
      </p:sp>
      <p:sp>
        <p:nvSpPr>
          <p:cNvPr id="1013" name=""/>
          <p:cNvSpPr/>
          <p:nvPr/>
        </p:nvSpPr>
        <p:spPr>
          <a:xfrm rot="0" flipH="0" flipV="0">
            <a:off x="666750" y="1905000"/>
            <a:ext cx="10896600" cy="609600"/>
          </a:xfrm>
          <a:custGeom>
            <a:pathLst>
              <a:path w="1144" h="64">
                <a:moveTo>
                  <a:pt x="0" y="0"/>
                </a:moveTo>
                <a:lnTo>
                  <a:pt x="4" y="0"/>
                </a:lnTo>
                <a:lnTo>
                  <a:pt x="4" y="64"/>
                </a:lnTo>
                <a:lnTo>
                  <a:pt x="0" y="64"/>
                </a:lnTo>
                <a:close/>
              </a:path>
            </a:pathLst>
          </a:custGeom>
          <a:solidFill>
            <a:srgbClr val="E8590C"/>
          </a:solidFill>
          <a:ln/>
        </p:spPr>
        <p:txBody>
          <a:bodyPr/>
          <a:p/>
        </p:txBody>
      </p:sp>
      <p:sp>
        <p:nvSpPr>
          <p:cNvPr id="1014" name="" descr="{&quot;isTemplate&quot;:true,&quot;type&quot;:&quot;text&quot;}"/>
          <p:cNvSpPr txBox="1"/>
          <p:nvPr/>
        </p:nvSpPr>
        <p:spPr>
          <a:xfrm rot="0" flipH="0" flipV="0">
            <a:off x="857250" y="2105025"/>
            <a:ext cx="857250" cy="219075"/>
          </a:xfrm>
          <a:prstGeom prst="rect"/>
        </p:spPr>
        <p:txBody>
          <a:bodyPr wrap="none" lIns="0" tIns="0" rIns="0" bIns="0"/>
          <a:p>
            <a:pPr>
              <a:lnSpc>
                <a:spcPct val="100000"/>
              </a:lnSpc>
            </a:pPr>
            <a:r>
              <a:rPr lang="en-US" sz="1425" b="1">
                <a:solidFill>
                  <a:srgbClr val="E8590C"/>
                </a:solidFill>
                <a:latin typeface="Arial"/>
                <a:ea typeface="Arial"/>
              </a:rPr>
              <a:t>2</a:t>
            </a:r>
            <a:r>
              <a:rPr lang="zh-CN" sz="1425" b="1">
                <a:solidFill>
                  <a:srgbClr val="E8590C"/>
                </a:solidFill>
                <a:latin typeface="Arial"/>
                <a:ea typeface="Arial"/>
              </a:rPr>
              <a:t>【单选】</a:t>
            </a:r>
            <a:endParaRPr/>
          </a:p>
        </p:txBody>
      </p:sp>
      <p:sp>
        <p:nvSpPr>
          <p:cNvPr id="1015" name="" descr="{&quot;isTemplate&quot;:true,&quot;type&quot;:&quot;text&quot;}"/>
          <p:cNvSpPr txBox="1"/>
          <p:nvPr/>
        </p:nvSpPr>
        <p:spPr>
          <a:xfrm rot="0" flipH="0" flipV="0">
            <a:off x="1828800" y="2057400"/>
            <a:ext cx="9544050" cy="304800"/>
          </a:xfrm>
          <a:prstGeom prst="rect"/>
        </p:spPr>
        <p:txBody>
          <a:bodyPr wrap="none" lIns="0" tIns="0" rIns="0" bIns="0"/>
          <a:p>
            <a:pPr>
              <a:lnSpc>
                <a:spcPct val="145000"/>
              </a:lnSpc>
            </a:pPr>
            <a:r>
              <a:rPr lang="zh-CN" sz="1350">
                <a:solidFill>
                  <a:srgbClr val="343A40"/>
                </a:solidFill>
                <a:latin typeface="Arial"/>
                <a:ea typeface="Arial"/>
              </a:rPr>
              <a:t>单位负责人接到事故报告后，向应急管理部门报告的最长时限是（　）。</a:t>
            </a:r>
            <a:r>
              <a:rPr lang="en-US" sz="1350">
                <a:solidFill>
                  <a:srgbClr val="343A40"/>
                </a:solidFill>
                <a:latin typeface="Arial"/>
                <a:ea typeface="Arial"/>
              </a:rPr>
              <a:t xml:space="preserve">A. </a:t>
            </a:r>
            <a:r>
              <a:rPr lang="zh-CN" sz="1350">
                <a:solidFill>
                  <a:srgbClr val="343A40"/>
                </a:solidFill>
                <a:latin typeface="Arial"/>
                <a:ea typeface="Arial"/>
              </a:rPr>
              <a:t>立即　</a:t>
            </a:r>
            <a:r>
              <a:rPr lang="en-US" sz="1350">
                <a:solidFill>
                  <a:srgbClr val="343A40"/>
                </a:solidFill>
                <a:latin typeface="Arial"/>
                <a:ea typeface="Arial"/>
              </a:rPr>
              <a:t>B. 1</a:t>
            </a:r>
            <a:r>
              <a:rPr lang="zh-CN" sz="1350">
                <a:solidFill>
                  <a:srgbClr val="343A40"/>
                </a:solidFill>
                <a:latin typeface="Arial"/>
                <a:ea typeface="Arial"/>
              </a:rPr>
              <a:t>小时内　</a:t>
            </a:r>
            <a:r>
              <a:rPr lang="en-US" sz="1350">
                <a:solidFill>
                  <a:srgbClr val="343A40"/>
                </a:solidFill>
                <a:latin typeface="Arial"/>
                <a:ea typeface="Arial"/>
              </a:rPr>
              <a:t>C. 2</a:t>
            </a:r>
            <a:r>
              <a:rPr lang="zh-CN" sz="1350">
                <a:solidFill>
                  <a:srgbClr val="343A40"/>
                </a:solidFill>
                <a:latin typeface="Arial"/>
                <a:ea typeface="Arial"/>
              </a:rPr>
              <a:t>小时内　</a:t>
            </a:r>
            <a:r>
              <a:rPr lang="en-US" sz="1350">
                <a:solidFill>
                  <a:srgbClr val="343A40"/>
                </a:solidFill>
                <a:latin typeface="Arial"/>
                <a:ea typeface="Arial"/>
              </a:rPr>
              <a:t>D. 24</a:t>
            </a:r>
            <a:r>
              <a:rPr lang="zh-CN" sz="1350">
                <a:solidFill>
                  <a:srgbClr val="343A40"/>
                </a:solidFill>
                <a:latin typeface="Arial"/>
                <a:ea typeface="Arial"/>
              </a:rPr>
              <a:t>小时内</a:t>
            </a:r>
            <a:endParaRPr/>
          </a:p>
        </p:txBody>
      </p:sp>
      <p:sp>
        <p:nvSpPr>
          <p:cNvPr id="1016" name=""/>
          <p:cNvSpPr/>
          <p:nvPr/>
        </p:nvSpPr>
        <p:spPr>
          <a:xfrm rot="0" flipH="0" flipV="0">
            <a:off x="704850" y="2609850"/>
            <a:ext cx="10858500" cy="914400"/>
          </a:xfrm>
          <a:prstGeom prst="rect">
            <a:avLst/>
          </a:prstGeom>
          <a:solidFill>
            <a:srgbClr val="F1F3F5"/>
          </a:solidFill>
          <a:ln/>
        </p:spPr>
        <p:txBody>
          <a:bodyPr/>
          <a:p/>
        </p:txBody>
      </p:sp>
      <p:sp>
        <p:nvSpPr>
          <p:cNvPr id="1017" name=""/>
          <p:cNvSpPr/>
          <p:nvPr/>
        </p:nvSpPr>
        <p:spPr>
          <a:xfrm rot="0" flipH="0" flipV="0">
            <a:off x="666750" y="2609850"/>
            <a:ext cx="10896600" cy="914400"/>
          </a:xfrm>
          <a:custGeom>
            <a:pathLst>
              <a:path w="1144" h="96">
                <a:moveTo>
                  <a:pt x="0" y="0"/>
                </a:moveTo>
                <a:lnTo>
                  <a:pt x="4" y="0"/>
                </a:lnTo>
                <a:lnTo>
                  <a:pt x="4" y="96"/>
                </a:lnTo>
                <a:lnTo>
                  <a:pt x="0" y="96"/>
                </a:lnTo>
                <a:close/>
              </a:path>
            </a:pathLst>
          </a:custGeom>
          <a:solidFill>
            <a:srgbClr val="E8590C"/>
          </a:solidFill>
          <a:ln/>
        </p:spPr>
        <p:txBody>
          <a:bodyPr/>
          <a:p/>
        </p:txBody>
      </p:sp>
      <p:sp>
        <p:nvSpPr>
          <p:cNvPr id="1018" name="" descr="{&quot;isTemplate&quot;:true,&quot;type&quot;:&quot;text&quot;}"/>
          <p:cNvSpPr txBox="1"/>
          <p:nvPr/>
        </p:nvSpPr>
        <p:spPr>
          <a:xfrm rot="0" flipH="0" flipV="0">
            <a:off x="857250" y="2962275"/>
            <a:ext cx="857250" cy="219075"/>
          </a:xfrm>
          <a:prstGeom prst="rect"/>
        </p:spPr>
        <p:txBody>
          <a:bodyPr wrap="none" lIns="0" tIns="0" rIns="0" bIns="0"/>
          <a:p>
            <a:pPr>
              <a:lnSpc>
                <a:spcPct val="100000"/>
              </a:lnSpc>
            </a:pPr>
            <a:r>
              <a:rPr lang="en-US" sz="1425" b="1">
                <a:solidFill>
                  <a:srgbClr val="E8590C"/>
                </a:solidFill>
                <a:latin typeface="Arial"/>
                <a:ea typeface="Arial"/>
              </a:rPr>
              <a:t>3</a:t>
            </a:r>
            <a:r>
              <a:rPr lang="zh-CN" sz="1425" b="1">
                <a:solidFill>
                  <a:srgbClr val="E8590C"/>
                </a:solidFill>
                <a:latin typeface="Arial"/>
                <a:ea typeface="Arial"/>
              </a:rPr>
              <a:t>【单选】</a:t>
            </a:r>
            <a:endParaRPr/>
          </a:p>
        </p:txBody>
      </p:sp>
      <p:sp>
        <p:nvSpPr>
          <p:cNvPr id="1019" name="" descr="{&quot;isTemplate&quot;:true,&quot;type&quot;:&quot;text&quot;}"/>
          <p:cNvSpPr txBox="1"/>
          <p:nvPr/>
        </p:nvSpPr>
        <p:spPr>
          <a:xfrm rot="0" flipH="0" flipV="0">
            <a:off x="1828800" y="2771775"/>
            <a:ext cx="9544050" cy="600075"/>
          </a:xfrm>
          <a:prstGeom prst="rect"/>
        </p:spPr>
        <p:txBody>
          <a:bodyPr wrap="square" lIns="0" tIns="0" rIns="0" bIns="0">
            <a:normAutofit/>
          </a:bodyPr>
          <a:p>
            <a:pPr>
              <a:lnSpc>
                <a:spcPct val="145000"/>
              </a:lnSpc>
            </a:pPr>
            <a:r>
              <a:rPr lang="zh-CN" sz="1350">
                <a:solidFill>
                  <a:srgbClr val="343A40"/>
                </a:solidFill>
                <a:latin typeface="Arial"/>
                <a:ea typeface="Arial"/>
              </a:rPr>
              <a:t>动火作业前可燃气体分析，当被测气体爆炸下限≥</a:t>
            </a:r>
            <a:r>
              <a:rPr lang="en-US" sz="1350">
                <a:solidFill>
                  <a:srgbClr val="343A40"/>
                </a:solidFill>
                <a:latin typeface="Arial"/>
                <a:ea typeface="Arial"/>
              </a:rPr>
              <a:t>4%</a:t>
            </a:r>
            <a:r>
              <a:rPr lang="zh-CN" sz="1350">
                <a:solidFill>
                  <a:srgbClr val="343A40"/>
                </a:solidFill>
                <a:latin typeface="Arial"/>
                <a:ea typeface="Arial"/>
              </a:rPr>
              <a:t>时，其浓度应小于（　）。</a:t>
            </a:r>
            <a:r>
              <a:rPr lang="en-US" sz="1350">
                <a:solidFill>
                  <a:srgbClr val="343A40"/>
                </a:solidFill>
                <a:latin typeface="Arial"/>
                <a:ea typeface="Arial"/>
              </a:rPr>
              <a:t>A. 0.2%LEL</a:t>
            </a:r>
            <a:r>
              <a:rPr lang="zh-CN" sz="1350">
                <a:solidFill>
                  <a:srgbClr val="343A40"/>
                </a:solidFill>
                <a:latin typeface="Arial"/>
                <a:ea typeface="Arial"/>
              </a:rPr>
              <a:t>　</a:t>
            </a:r>
            <a:r>
              <a:rPr lang="en-US" sz="1350">
                <a:solidFill>
                  <a:srgbClr val="343A40"/>
                </a:solidFill>
                <a:latin typeface="Arial"/>
                <a:ea typeface="Arial"/>
              </a:rPr>
              <a:t>B. 0.5%LEL</a:t>
            </a:r>
            <a:r>
              <a:rPr lang="zh-CN" sz="1350">
                <a:solidFill>
                  <a:srgbClr val="343A40"/>
                </a:solidFill>
                <a:latin typeface="Arial"/>
                <a:ea typeface="Arial"/>
              </a:rPr>
              <a:t>　</a:t>
            </a:r>
            <a:r>
              <a:rPr lang="en-US" sz="1350">
                <a:solidFill>
                  <a:srgbClr val="343A40"/>
                </a:solidFill>
                <a:latin typeface="Arial"/>
                <a:ea typeface="Arial"/>
              </a:rPr>
              <a:t>C. 1%LEL</a:t>
            </a:r>
            <a:r>
              <a:rPr lang="zh-CN" sz="1350">
                <a:solidFill>
                  <a:srgbClr val="343A40"/>
                </a:solidFill>
                <a:latin typeface="Arial"/>
                <a:ea typeface="Arial"/>
              </a:rPr>
              <a:t>　</a:t>
            </a:r>
            <a:r>
              <a:rPr lang="en-US" sz="1350">
                <a:solidFill>
                  <a:srgbClr val="343A40"/>
                </a:solidFill>
                <a:latin typeface="Arial"/>
                <a:ea typeface="Arial"/>
              </a:rPr>
              <a:t>D. 2%LEL</a:t>
            </a:r>
            <a:endParaRPr/>
          </a:p>
        </p:txBody>
      </p:sp>
      <p:sp>
        <p:nvSpPr>
          <p:cNvPr id="1020" name=""/>
          <p:cNvSpPr/>
          <p:nvPr/>
        </p:nvSpPr>
        <p:spPr>
          <a:xfrm rot="0" flipH="0" flipV="0">
            <a:off x="704850" y="3619500"/>
            <a:ext cx="10858500" cy="904875"/>
          </a:xfrm>
          <a:prstGeom prst="rect">
            <a:avLst/>
          </a:prstGeom>
          <a:solidFill>
            <a:srgbClr val="F1F3F5"/>
          </a:solidFill>
          <a:ln/>
        </p:spPr>
        <p:txBody>
          <a:bodyPr/>
          <a:p/>
        </p:txBody>
      </p:sp>
      <p:sp>
        <p:nvSpPr>
          <p:cNvPr id="1021" name=""/>
          <p:cNvSpPr/>
          <p:nvPr/>
        </p:nvSpPr>
        <p:spPr>
          <a:xfrm rot="0" flipH="0" flipV="0">
            <a:off x="666750" y="3619500"/>
            <a:ext cx="10896600" cy="904875"/>
          </a:xfrm>
          <a:custGeom>
            <a:pathLst>
              <a:path w="1144" h="95">
                <a:moveTo>
                  <a:pt x="0" y="0"/>
                </a:moveTo>
                <a:lnTo>
                  <a:pt x="4" y="0"/>
                </a:lnTo>
                <a:lnTo>
                  <a:pt x="4" y="95"/>
                </a:lnTo>
                <a:lnTo>
                  <a:pt x="0" y="95"/>
                </a:lnTo>
                <a:close/>
              </a:path>
            </a:pathLst>
          </a:custGeom>
          <a:solidFill>
            <a:srgbClr val="E8590C"/>
          </a:solidFill>
          <a:ln/>
        </p:spPr>
        <p:txBody>
          <a:bodyPr/>
          <a:p/>
        </p:txBody>
      </p:sp>
      <p:sp>
        <p:nvSpPr>
          <p:cNvPr id="1022" name="" descr="{&quot;isTemplate&quot;:true,&quot;type&quot;:&quot;text&quot;}"/>
          <p:cNvSpPr txBox="1"/>
          <p:nvPr/>
        </p:nvSpPr>
        <p:spPr>
          <a:xfrm rot="0" flipH="0" flipV="0">
            <a:off x="857250" y="3962400"/>
            <a:ext cx="857250" cy="219075"/>
          </a:xfrm>
          <a:prstGeom prst="rect"/>
        </p:spPr>
        <p:txBody>
          <a:bodyPr wrap="none" lIns="0" tIns="0" rIns="0" bIns="0"/>
          <a:p>
            <a:pPr>
              <a:lnSpc>
                <a:spcPct val="100000"/>
              </a:lnSpc>
            </a:pPr>
            <a:r>
              <a:rPr lang="en-US" sz="1425" b="1">
                <a:solidFill>
                  <a:srgbClr val="E8590C"/>
                </a:solidFill>
                <a:latin typeface="Arial"/>
                <a:ea typeface="Arial"/>
              </a:rPr>
              <a:t>4</a:t>
            </a:r>
            <a:r>
              <a:rPr lang="zh-CN" sz="1425" b="1">
                <a:solidFill>
                  <a:srgbClr val="E8590C"/>
                </a:solidFill>
                <a:latin typeface="Arial"/>
                <a:ea typeface="Arial"/>
              </a:rPr>
              <a:t>【多选】</a:t>
            </a:r>
            <a:endParaRPr/>
          </a:p>
        </p:txBody>
      </p:sp>
      <p:sp>
        <p:nvSpPr>
          <p:cNvPr id="1023" name="" descr="{&quot;isTemplate&quot;:true,&quot;type&quot;:&quot;text&quot;}"/>
          <p:cNvSpPr txBox="1"/>
          <p:nvPr/>
        </p:nvSpPr>
        <p:spPr>
          <a:xfrm rot="0" flipH="0" flipV="0">
            <a:off x="1828800" y="3771900"/>
            <a:ext cx="9544050" cy="600075"/>
          </a:xfrm>
          <a:prstGeom prst="rect"/>
        </p:spPr>
        <p:txBody>
          <a:bodyPr wrap="square" lIns="0" tIns="0" rIns="0" bIns="0">
            <a:normAutofit/>
          </a:bodyPr>
          <a:p>
            <a:pPr>
              <a:lnSpc>
                <a:spcPct val="145000"/>
              </a:lnSpc>
            </a:pPr>
            <a:r>
              <a:rPr lang="zh-CN" sz="1350">
                <a:solidFill>
                  <a:srgbClr val="343A40"/>
                </a:solidFill>
                <a:latin typeface="Arial"/>
                <a:ea typeface="Arial"/>
              </a:rPr>
              <a:t>下列属于重大事故隐患的情形有（　）。</a:t>
            </a:r>
            <a:r>
              <a:rPr lang="en-US" sz="1350">
                <a:solidFill>
                  <a:srgbClr val="343A40"/>
                </a:solidFill>
                <a:latin typeface="Arial"/>
                <a:ea typeface="Arial"/>
              </a:rPr>
              <a:t xml:space="preserve">A. </a:t>
            </a:r>
            <a:r>
              <a:rPr lang="zh-CN" sz="1350">
                <a:solidFill>
                  <a:srgbClr val="343A40"/>
                </a:solidFill>
                <a:latin typeface="Arial"/>
                <a:ea typeface="Arial"/>
              </a:rPr>
              <a:t>未对承包商统一协调管理　</a:t>
            </a:r>
            <a:r>
              <a:rPr lang="en-US" sz="1350">
                <a:solidFill>
                  <a:srgbClr val="343A40"/>
                </a:solidFill>
                <a:latin typeface="Arial"/>
                <a:ea typeface="Arial"/>
              </a:rPr>
              <a:t xml:space="preserve">B. </a:t>
            </a:r>
            <a:r>
              <a:rPr lang="zh-CN" sz="1350">
                <a:solidFill>
                  <a:srgbClr val="343A40"/>
                </a:solidFill>
                <a:latin typeface="Arial"/>
                <a:ea typeface="Arial"/>
              </a:rPr>
              <a:t>特种作业人员未持证上岗　</a:t>
            </a:r>
            <a:r>
              <a:rPr lang="en-US" sz="1350">
                <a:solidFill>
                  <a:srgbClr val="343A40"/>
                </a:solidFill>
                <a:latin typeface="Arial"/>
                <a:ea typeface="Arial"/>
              </a:rPr>
              <a:t xml:space="preserve">C. </a:t>
            </a:r>
            <a:r>
              <a:rPr lang="zh-CN" sz="1350">
                <a:solidFill>
                  <a:srgbClr val="343A40"/>
                </a:solidFill>
                <a:latin typeface="Arial"/>
                <a:ea typeface="Arial"/>
              </a:rPr>
              <a:t>员工未按规定佩戴工牌　</a:t>
            </a:r>
            <a:r>
              <a:rPr lang="en-US" sz="1350">
                <a:solidFill>
                  <a:srgbClr val="343A40"/>
                </a:solidFill>
                <a:latin typeface="Arial"/>
                <a:ea typeface="Arial"/>
              </a:rPr>
              <a:t xml:space="preserve">D. </a:t>
            </a:r>
            <a:r>
              <a:rPr lang="zh-CN" sz="1350">
                <a:solidFill>
                  <a:srgbClr val="343A40"/>
                </a:solidFill>
                <a:latin typeface="Arial"/>
                <a:ea typeface="Arial"/>
              </a:rPr>
              <a:t>安全联锁未投用</a:t>
            </a:r>
            <a:endParaRPr/>
          </a:p>
        </p:txBody>
      </p:sp>
      <p:sp>
        <p:nvSpPr>
          <p:cNvPr id="1024" name=""/>
          <p:cNvSpPr/>
          <p:nvPr/>
        </p:nvSpPr>
        <p:spPr>
          <a:xfrm rot="0" flipH="0" flipV="0">
            <a:off x="704850" y="4619625"/>
            <a:ext cx="10858500" cy="904875"/>
          </a:xfrm>
          <a:prstGeom prst="rect">
            <a:avLst/>
          </a:prstGeom>
          <a:solidFill>
            <a:srgbClr val="F1F3F5"/>
          </a:solidFill>
          <a:ln/>
        </p:spPr>
        <p:txBody>
          <a:bodyPr/>
          <a:p/>
        </p:txBody>
      </p:sp>
      <p:sp>
        <p:nvSpPr>
          <p:cNvPr id="1025" name=""/>
          <p:cNvSpPr/>
          <p:nvPr/>
        </p:nvSpPr>
        <p:spPr>
          <a:xfrm rot="0" flipH="0" flipV="0">
            <a:off x="666750" y="4619625"/>
            <a:ext cx="10896600" cy="904875"/>
          </a:xfrm>
          <a:custGeom>
            <a:pathLst>
              <a:path w="1144" h="95">
                <a:moveTo>
                  <a:pt x="0" y="0"/>
                </a:moveTo>
                <a:lnTo>
                  <a:pt x="4" y="0"/>
                </a:lnTo>
                <a:lnTo>
                  <a:pt x="4" y="95"/>
                </a:lnTo>
                <a:lnTo>
                  <a:pt x="0" y="95"/>
                </a:lnTo>
                <a:close/>
              </a:path>
            </a:pathLst>
          </a:custGeom>
          <a:solidFill>
            <a:srgbClr val="E8590C"/>
          </a:solidFill>
          <a:ln/>
        </p:spPr>
        <p:txBody>
          <a:bodyPr/>
          <a:p/>
        </p:txBody>
      </p:sp>
      <p:sp>
        <p:nvSpPr>
          <p:cNvPr id="1026" name="" descr="{&quot;isTemplate&quot;:true,&quot;type&quot;:&quot;text&quot;}"/>
          <p:cNvSpPr txBox="1"/>
          <p:nvPr/>
        </p:nvSpPr>
        <p:spPr>
          <a:xfrm rot="0" flipH="0" flipV="0">
            <a:off x="857250" y="4962525"/>
            <a:ext cx="857250" cy="219075"/>
          </a:xfrm>
          <a:prstGeom prst="rect"/>
        </p:spPr>
        <p:txBody>
          <a:bodyPr wrap="none" lIns="0" tIns="0" rIns="0" bIns="0"/>
          <a:p>
            <a:pPr>
              <a:lnSpc>
                <a:spcPct val="100000"/>
              </a:lnSpc>
            </a:pPr>
            <a:r>
              <a:rPr lang="en-US" sz="1425" b="1">
                <a:solidFill>
                  <a:srgbClr val="E8590C"/>
                </a:solidFill>
                <a:latin typeface="Arial"/>
                <a:ea typeface="Arial"/>
              </a:rPr>
              <a:t>5</a:t>
            </a:r>
            <a:r>
              <a:rPr lang="zh-CN" sz="1425" b="1">
                <a:solidFill>
                  <a:srgbClr val="E8590C"/>
                </a:solidFill>
                <a:latin typeface="Arial"/>
                <a:ea typeface="Arial"/>
              </a:rPr>
              <a:t>【情景】</a:t>
            </a:r>
            <a:endParaRPr/>
          </a:p>
        </p:txBody>
      </p:sp>
      <p:sp>
        <p:nvSpPr>
          <p:cNvPr id="1027" name="" descr="{&quot;isTemplate&quot;:true,&quot;type&quot;:&quot;text&quot;}"/>
          <p:cNvSpPr txBox="1"/>
          <p:nvPr/>
        </p:nvSpPr>
        <p:spPr>
          <a:xfrm rot="0" flipH="0" flipV="0">
            <a:off x="1828800" y="4772025"/>
            <a:ext cx="9544050" cy="600075"/>
          </a:xfrm>
          <a:prstGeom prst="rect"/>
        </p:spPr>
        <p:txBody>
          <a:bodyPr wrap="square" lIns="0" tIns="0" rIns="0" bIns="0">
            <a:normAutofit/>
          </a:bodyPr>
          <a:p>
            <a:pPr>
              <a:lnSpc>
                <a:spcPct val="145000"/>
              </a:lnSpc>
            </a:pPr>
            <a:r>
              <a:rPr lang="zh-CN" sz="1350">
                <a:solidFill>
                  <a:srgbClr val="343A40"/>
                </a:solidFill>
                <a:latin typeface="Arial"/>
                <a:ea typeface="Arial"/>
              </a:rPr>
              <a:t>你是化工车间班组长。复工第一天巡检发现：一台反应釜冷却水流量偏低、温度缓慢上升，同时今天有两张动火票待办。你首先应该做什么？</a:t>
            </a:r>
            <a:endParaRPr/>
          </a:p>
        </p:txBody>
      </p:sp>
      <p:sp>
        <p:nvSpPr>
          <p:cNvPr id="1028" name=""/>
          <p:cNvSpPr/>
          <p:nvPr/>
        </p:nvSpPr>
        <p:spPr>
          <a:xfrm rot="0" flipH="0" flipV="0">
            <a:off x="704850" y="6086475"/>
            <a:ext cx="10858500" cy="409575"/>
          </a:xfrm>
          <a:prstGeom prst="rect">
            <a:avLst/>
          </a:prstGeom>
          <a:solidFill>
            <a:srgbClr val="F1F3F5"/>
          </a:solidFill>
          <a:ln/>
        </p:spPr>
        <p:txBody>
          <a:bodyPr/>
          <a:p/>
        </p:txBody>
      </p:sp>
      <p:sp>
        <p:nvSpPr>
          <p:cNvPr id="1029" name=""/>
          <p:cNvSpPr/>
          <p:nvPr/>
        </p:nvSpPr>
        <p:spPr>
          <a:xfrm rot="0" flipH="0" flipV="0">
            <a:off x="666750" y="6086475"/>
            <a:ext cx="10896600" cy="409575"/>
          </a:xfrm>
          <a:custGeom>
            <a:pathLst>
              <a:path w="1144" h="43">
                <a:moveTo>
                  <a:pt x="0" y="0"/>
                </a:moveTo>
                <a:lnTo>
                  <a:pt x="4" y="0"/>
                </a:lnTo>
                <a:lnTo>
                  <a:pt x="4" y="43"/>
                </a:lnTo>
                <a:lnTo>
                  <a:pt x="0" y="43"/>
                </a:lnTo>
                <a:close/>
              </a:path>
            </a:pathLst>
          </a:custGeom>
          <a:solidFill>
            <a:srgbClr val="0B7285"/>
          </a:solidFill>
          <a:ln/>
        </p:spPr>
        <p:txBody>
          <a:bodyPr/>
          <a:p/>
        </p:txBody>
      </p:sp>
      <p:sp>
        <p:nvSpPr>
          <p:cNvPr id="1030" name="" descr="{&quot;isTemplate&quot;:true,&quot;type&quot;:&quot;text&quot;}"/>
          <p:cNvSpPr txBox="1"/>
          <p:nvPr/>
        </p:nvSpPr>
        <p:spPr>
          <a:xfrm rot="0" flipH="0" flipV="0">
            <a:off x="876300" y="6181725"/>
            <a:ext cx="10477500" cy="219075"/>
          </a:xfrm>
          <a:prstGeom prst="rect"/>
        </p:spPr>
        <p:txBody>
          <a:bodyPr wrap="none" lIns="0" tIns="0" rIns="0" bIns="0"/>
          <a:p>
            <a:pPr>
              <a:lnSpc>
                <a:spcPct val="100000"/>
              </a:lnSpc>
            </a:pPr>
            <a:r>
              <a:rPr lang="zh-CN" sz="1425" b="1">
                <a:solidFill>
                  <a:srgbClr val="0B7285"/>
                </a:solidFill>
                <a:latin typeface="Arial"/>
                <a:ea typeface="Arial"/>
              </a:rPr>
              <a:t>答案：</a:t>
            </a:r>
            <a:r>
              <a:rPr lang="en-US" sz="1425">
                <a:solidFill>
                  <a:srgbClr val="343A40"/>
                </a:solidFill>
                <a:latin typeface="Arial"/>
                <a:ea typeface="Arial"/>
              </a:rPr>
              <a:t>1.B</a:t>
            </a:r>
            <a:r>
              <a:rPr lang="zh-CN" sz="1425">
                <a:solidFill>
                  <a:srgbClr val="343A40"/>
                </a:solidFill>
                <a:latin typeface="Arial"/>
                <a:ea typeface="Arial"/>
              </a:rPr>
              <a:t>　</a:t>
            </a:r>
            <a:r>
              <a:rPr lang="en-US" sz="1425">
                <a:solidFill>
                  <a:srgbClr val="343A40"/>
                </a:solidFill>
                <a:latin typeface="Arial"/>
                <a:ea typeface="Arial"/>
              </a:rPr>
              <a:t>2.B</a:t>
            </a:r>
            <a:r>
              <a:rPr lang="zh-CN" sz="1425">
                <a:solidFill>
                  <a:srgbClr val="343A40"/>
                </a:solidFill>
                <a:latin typeface="Arial"/>
                <a:ea typeface="Arial"/>
              </a:rPr>
              <a:t>　</a:t>
            </a:r>
            <a:r>
              <a:rPr lang="en-US" sz="1425">
                <a:solidFill>
                  <a:srgbClr val="343A40"/>
                </a:solidFill>
                <a:latin typeface="Arial"/>
                <a:ea typeface="Arial"/>
              </a:rPr>
              <a:t>3.B</a:t>
            </a:r>
            <a:r>
              <a:rPr lang="zh-CN" sz="1425">
                <a:solidFill>
                  <a:srgbClr val="343A40"/>
                </a:solidFill>
                <a:latin typeface="Arial"/>
                <a:ea typeface="Arial"/>
              </a:rPr>
              <a:t>　</a:t>
            </a:r>
            <a:r>
              <a:rPr lang="en-US" sz="1425">
                <a:solidFill>
                  <a:srgbClr val="343A40"/>
                </a:solidFill>
                <a:latin typeface="Arial"/>
                <a:ea typeface="Arial"/>
              </a:rPr>
              <a:t>4.ABD</a:t>
            </a:r>
            <a:r>
              <a:rPr lang="zh-CN" sz="1425">
                <a:solidFill>
                  <a:srgbClr val="343A40"/>
                </a:solidFill>
                <a:latin typeface="Arial"/>
                <a:ea typeface="Arial"/>
              </a:rPr>
              <a:t>　</a:t>
            </a:r>
            <a:r>
              <a:rPr lang="en-US" sz="1425">
                <a:solidFill>
                  <a:srgbClr val="343A40"/>
                </a:solidFill>
                <a:latin typeface="Arial"/>
                <a:ea typeface="Arial"/>
              </a:rPr>
              <a:t>5.</a:t>
            </a:r>
            <a:r>
              <a:rPr lang="zh-CN" sz="1425">
                <a:solidFill>
                  <a:srgbClr val="343A40"/>
                </a:solidFill>
                <a:latin typeface="Arial"/>
                <a:ea typeface="Arial"/>
              </a:rPr>
              <a:t>先按预案降量</a:t>
            </a:r>
            <a:r>
              <a:rPr lang="en-US" sz="1425">
                <a:solidFill>
                  <a:srgbClr val="343A40"/>
                </a:solidFill>
                <a:latin typeface="Arial"/>
                <a:ea typeface="Arial"/>
              </a:rPr>
              <a:t>/</a:t>
            </a:r>
            <a:r>
              <a:rPr lang="zh-CN" sz="1425">
                <a:solidFill>
                  <a:srgbClr val="343A40"/>
                </a:solidFill>
                <a:latin typeface="Arial"/>
                <a:ea typeface="Arial"/>
              </a:rPr>
              <a:t>加强冷却并报告班长与调度，未确认工况前暂停该区域动火作业（详见下一页）</a:t>
            </a:r>
            <a:endParaRPr/>
          </a:p>
        </p:txBody>
      </p:sp>
      <p:sp>
        <p:nvSpPr>
          <p:cNvPr id="1031"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48 / 55</a:t>
            </a:r>
            <a:endParaRPr/>
          </a:p>
        </p:txBody>
      </p:sp>
    </p:spTree>
  </p:cSld>
</p:sld>
</file>

<file path=ppt/slides/slide49.xml><?xml version="1.0" encoding="utf-8"?>
<p:sld xmlns:p="http://schemas.openxmlformats.org/presentationml/2006/main" xmlns:a="http://schemas.openxmlformats.org/drawingml/2006/main">
  <p:cSld>
    <p:spTree>
      <p:nvGrpSpPr>
        <p:cNvPr id="1032" name="" descr="&lt;Slide style={{ width: 1280, height: 720, background: '#FFFFFF', padding: 0, fontFamily: 'Arial, &quot;Microsoft YaHei&quot;, &quot;PingFang SC&quot;, sans-serif', position: 'relative' }}&gt;&#10;    &lt;Text style={{ position: 'absolute', top: 16, right: 70, fontSize: 14, color: '#868E96' }}&gt;05 · 学以致用&lt;/Text&gt;&#10;    &lt;Box style={{ position: 'absolute', top: 44, left: 70, right: 70 }}&gt;&#10;        &lt;Text style={{ fontSize: 32, fontWeight: 'bold', color: '#0B7285' }}&gt;答案解析与常见误区&lt;/Text&gt;&#10;        &lt;Box style={{ width: '100%', height: 1, background: '#DEE2E6', marginTop: 10 }} /&gt;&#10;    &lt;/Box&gt;&#10;    &lt;Box style={{ position: 'absolute', top: 126, left: 70, right: 70, bottom: 140, flexDirection: 'column', gap: 8 }}&gt;&#10;        {[&#10;            ['1✗', '特级、一级动火中断超30分钟，二级超60分钟，必须重新分析——火灾爆炸风险随中断时间上升。'],&#10;            ['3✗', '阀门内漏是常态，隔离必须加盲板或拆除一段管道，绝不允许&quot;以关阀代隔离&quot;。'],&#10;            ['4✗', '未佩戴隔绝式呼吸器进入，等于第二名遇难者——这就是盲目施救（寿光7死、池州4死的共同点）。'],&#10;            ['5✗', '安全联锁一律不得擅自摘除；需摘除必须履行审批、登记、限期恢复（属重大事故隐患情形）。'],&#10;            ['7✗', '盲板复位是开车前确认的核心项，必须全部复位并双人签字，漏抽漏装即重大隐患。'],&#10;        ].map((it) =&gt; (&#10;            &lt;Box key={it[0]} style={{ flex: 1, background: '#F1F3F5', borderLeft: '4px solid #C92A2A', padding: '6px 16px', flexDirection: 'row', alignItems: 'center', gap: 14 }}&gt;&#10;                &lt;Text style={{ fontSize: 20, fontWeight: 'bold', color: '#C92A2A', width: 50 }}&gt;{it[0]}&lt;/Text&gt;&#10;                &lt;Text style={{ fontSize: 18, color: '#343A40', lineHeight: 1.45, flex: 1 }}&gt;{it[1]}&lt;/Text&gt;&#10;            &lt;/Box&gt;&#10;        ))}&#10;        &lt;Box style={{ flex: 1, background: '#F1F3F5', borderLeft: '4px solid #2B8A3E', padding: '6px 16px', flexDirection: 'row', alignItems: 'center', gap: 14 }}&gt;&#10;            &lt;Text style={{ fontSize: 20, fontWeight: 'bold', color: '#2B8A3E', width: 50 }}&gt;5答&lt;/Text&gt;&#10;            &lt;Text style={{ fontSize: 18, color: '#343A40', lineHeight: 1.45, flex: 1 }}&gt;立即报告班长与调度，按预案降量/加强冷却，安排专人监控温度趋势；&lt;span style={{ fontWeight: 'bold' }}&gt;在该区域工况确认稳定前，暂停附近动火作业&lt;/span&gt;——绝不允许&quot;边升温边动火&quot;。&lt;/Text&gt;&#10;        &lt;/Box&gt;&#10;    &lt;/Box&gt;&#10;    &lt;Box style={{ position: 'absolute', left: 70, right: 70, bottom: 38, background: '#0B7285', padding: '12px 20px' }}&gt;&#10;        &lt;Text style={{ fontSize: 20, color: '#FFFFFF', fontWeight: 'bold' }}&gt;做题不是目的——把答案变成动作，才是培训的及格线。&lt;/Text&gt;&#10;    &lt;/Box&gt;&#10;    &lt;Text style={{ position: 'absolute', right: 70, bottom: 24, fontSize: 14, color: '#868E96' }}&gt;49 / 55&lt;/Text&gt;&#10;&lt;/Slide&gt;&#10;"/>
        <p:cNvGrpSpPr/>
        <p:nvPr/>
      </p:nvGrpSpPr>
      <p:grpSpPr>
        <a:xfrm>
          <a:off x="0" y="0"/>
          <a:ext cx="0" cy="0"/>
          <a:chOff x="0" y="0"/>
          <a:chExt cx="0" cy="0"/>
        </a:xfrm>
      </p:grpSpPr>
      <p:sp>
        <p:nvSpPr>
          <p:cNvPr id="1033" name=""/>
          <p:cNvSpPr/>
          <p:nvPr/>
        </p:nvSpPr>
        <p:spPr>
          <a:xfrm rot="0" flipH="0" flipV="0">
            <a:off x="0" y="0"/>
            <a:ext cx="12192000" cy="6858000"/>
          </a:xfrm>
          <a:prstGeom prst="rect">
            <a:avLst/>
          </a:prstGeom>
          <a:solidFill>
            <a:srgbClr val="FFFFFF"/>
          </a:solidFill>
          <a:ln/>
        </p:spPr>
        <p:txBody>
          <a:bodyPr/>
          <a:p/>
        </p:txBody>
      </p:sp>
      <p:sp>
        <p:nvSpPr>
          <p:cNvPr id="1034"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05 · </a:t>
            </a:r>
            <a:r>
              <a:rPr lang="zh-CN" sz="1050">
                <a:solidFill>
                  <a:srgbClr val="868E96"/>
                </a:solidFill>
                <a:latin typeface="Arial"/>
                <a:ea typeface="Arial"/>
              </a:rPr>
              <a:t>学以致用</a:t>
            </a:r>
            <a:endParaRPr/>
          </a:p>
        </p:txBody>
      </p:sp>
      <p:sp>
        <p:nvSpPr>
          <p:cNvPr id="1035"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答案解析与常见误区</a:t>
            </a:r>
            <a:endParaRPr/>
          </a:p>
        </p:txBody>
      </p:sp>
      <p:sp>
        <p:nvSpPr>
          <p:cNvPr id="1036" name=""/>
          <p:cNvSpPr/>
          <p:nvPr/>
        </p:nvSpPr>
        <p:spPr>
          <a:xfrm rot="0" flipH="0" flipV="0">
            <a:off x="666750" y="885825"/>
            <a:ext cx="10858500" cy="9525"/>
          </a:xfrm>
          <a:prstGeom prst="rect">
            <a:avLst/>
          </a:prstGeom>
          <a:solidFill>
            <a:srgbClr val="DEE2E6"/>
          </a:solidFill>
          <a:ln/>
        </p:spPr>
        <p:txBody>
          <a:bodyPr/>
          <a:p/>
        </p:txBody>
      </p:sp>
      <p:sp>
        <p:nvSpPr>
          <p:cNvPr id="1037" name=""/>
          <p:cNvSpPr/>
          <p:nvPr/>
        </p:nvSpPr>
        <p:spPr>
          <a:xfrm rot="0" flipH="0" flipV="0">
            <a:off x="704850" y="1200150"/>
            <a:ext cx="10858500" cy="609600"/>
          </a:xfrm>
          <a:prstGeom prst="rect">
            <a:avLst/>
          </a:prstGeom>
          <a:solidFill>
            <a:srgbClr val="F1F3F5"/>
          </a:solidFill>
          <a:ln/>
        </p:spPr>
        <p:txBody>
          <a:bodyPr/>
          <a:p/>
        </p:txBody>
      </p:sp>
      <p:sp>
        <p:nvSpPr>
          <p:cNvPr id="1038" name=""/>
          <p:cNvSpPr/>
          <p:nvPr/>
        </p:nvSpPr>
        <p:spPr>
          <a:xfrm rot="0" flipH="0" flipV="0">
            <a:off x="666750" y="1200150"/>
            <a:ext cx="10896600" cy="609600"/>
          </a:xfrm>
          <a:custGeom>
            <a:pathLst>
              <a:path w="1144" h="64">
                <a:moveTo>
                  <a:pt x="0" y="0"/>
                </a:moveTo>
                <a:lnTo>
                  <a:pt x="4" y="0"/>
                </a:lnTo>
                <a:lnTo>
                  <a:pt x="4" y="64"/>
                </a:lnTo>
                <a:lnTo>
                  <a:pt x="0" y="64"/>
                </a:lnTo>
                <a:close/>
              </a:path>
            </a:pathLst>
          </a:custGeom>
          <a:solidFill>
            <a:srgbClr val="C92A2A"/>
          </a:solidFill>
          <a:ln/>
        </p:spPr>
        <p:txBody>
          <a:bodyPr/>
          <a:p/>
        </p:txBody>
      </p:sp>
      <p:sp>
        <p:nvSpPr>
          <p:cNvPr id="1039" name="" descr="{&quot;isTemplate&quot;:true,&quot;type&quot;:&quot;text&quot;}"/>
          <p:cNvSpPr txBox="1"/>
          <p:nvPr/>
        </p:nvSpPr>
        <p:spPr>
          <a:xfrm rot="0" flipH="0" flipV="0">
            <a:off x="857250" y="1390650"/>
            <a:ext cx="476250" cy="228600"/>
          </a:xfrm>
          <a:prstGeom prst="rect"/>
        </p:spPr>
        <p:txBody>
          <a:bodyPr wrap="none" lIns="0" tIns="0" rIns="0" bIns="0"/>
          <a:p>
            <a:pPr>
              <a:lnSpc>
                <a:spcPct val="100000"/>
              </a:lnSpc>
            </a:pPr>
            <a:r>
              <a:rPr lang="en-US" sz="1500" b="1">
                <a:solidFill>
                  <a:srgbClr val="C92A2A"/>
                </a:solidFill>
                <a:latin typeface="Arial"/>
                <a:ea typeface="Arial"/>
              </a:rPr>
              <a:t>1✗</a:t>
            </a:r>
            <a:endParaRPr/>
          </a:p>
        </p:txBody>
      </p:sp>
      <p:sp>
        <p:nvSpPr>
          <p:cNvPr id="1040" name="" descr="{&quot;isTemplate&quot;:true,&quot;type&quot;:&quot;text&quot;}"/>
          <p:cNvSpPr txBox="1"/>
          <p:nvPr/>
        </p:nvSpPr>
        <p:spPr>
          <a:xfrm rot="0" flipH="0" flipV="0">
            <a:off x="1466850" y="1352550"/>
            <a:ext cx="9906000" cy="304800"/>
          </a:xfrm>
          <a:prstGeom prst="rect"/>
        </p:spPr>
        <p:txBody>
          <a:bodyPr wrap="none" lIns="0" tIns="0" rIns="0" bIns="0"/>
          <a:p>
            <a:pPr>
              <a:lnSpc>
                <a:spcPct val="145000"/>
              </a:lnSpc>
            </a:pPr>
            <a:r>
              <a:rPr lang="zh-CN" sz="1350">
                <a:solidFill>
                  <a:srgbClr val="343A40"/>
                </a:solidFill>
                <a:latin typeface="Arial"/>
                <a:ea typeface="Arial"/>
              </a:rPr>
              <a:t>特级、一级动火中断超</a:t>
            </a:r>
            <a:r>
              <a:rPr lang="en-US" sz="1350">
                <a:solidFill>
                  <a:srgbClr val="343A40"/>
                </a:solidFill>
                <a:latin typeface="Arial"/>
                <a:ea typeface="Arial"/>
              </a:rPr>
              <a:t>30</a:t>
            </a:r>
            <a:r>
              <a:rPr lang="zh-CN" sz="1350">
                <a:solidFill>
                  <a:srgbClr val="343A40"/>
                </a:solidFill>
                <a:latin typeface="Arial"/>
                <a:ea typeface="Arial"/>
              </a:rPr>
              <a:t>分钟，二级超</a:t>
            </a:r>
            <a:r>
              <a:rPr lang="en-US" sz="1350">
                <a:solidFill>
                  <a:srgbClr val="343A40"/>
                </a:solidFill>
                <a:latin typeface="Arial"/>
                <a:ea typeface="Arial"/>
              </a:rPr>
              <a:t>60</a:t>
            </a:r>
            <a:r>
              <a:rPr lang="zh-CN" sz="1350">
                <a:solidFill>
                  <a:srgbClr val="343A40"/>
                </a:solidFill>
                <a:latin typeface="Arial"/>
                <a:ea typeface="Arial"/>
              </a:rPr>
              <a:t>分钟，必须重新分析——火灾爆炸风险随中断时间上升。</a:t>
            </a:r>
            <a:endParaRPr/>
          </a:p>
        </p:txBody>
      </p:sp>
      <p:sp>
        <p:nvSpPr>
          <p:cNvPr id="1041" name=""/>
          <p:cNvSpPr/>
          <p:nvPr/>
        </p:nvSpPr>
        <p:spPr>
          <a:xfrm rot="0" flipH="0" flipV="0">
            <a:off x="704850" y="1885950"/>
            <a:ext cx="10858500" cy="609600"/>
          </a:xfrm>
          <a:prstGeom prst="rect">
            <a:avLst/>
          </a:prstGeom>
          <a:solidFill>
            <a:srgbClr val="F1F3F5"/>
          </a:solidFill>
          <a:ln/>
        </p:spPr>
        <p:txBody>
          <a:bodyPr/>
          <a:p/>
        </p:txBody>
      </p:sp>
      <p:sp>
        <p:nvSpPr>
          <p:cNvPr id="1042" name=""/>
          <p:cNvSpPr/>
          <p:nvPr/>
        </p:nvSpPr>
        <p:spPr>
          <a:xfrm rot="0" flipH="0" flipV="0">
            <a:off x="666750" y="1885950"/>
            <a:ext cx="10896600" cy="609600"/>
          </a:xfrm>
          <a:custGeom>
            <a:pathLst>
              <a:path w="1144" h="64">
                <a:moveTo>
                  <a:pt x="0" y="0"/>
                </a:moveTo>
                <a:lnTo>
                  <a:pt x="4" y="0"/>
                </a:lnTo>
                <a:lnTo>
                  <a:pt x="4" y="64"/>
                </a:lnTo>
                <a:lnTo>
                  <a:pt x="0" y="64"/>
                </a:lnTo>
                <a:close/>
              </a:path>
            </a:pathLst>
          </a:custGeom>
          <a:solidFill>
            <a:srgbClr val="C92A2A"/>
          </a:solidFill>
          <a:ln/>
        </p:spPr>
        <p:txBody>
          <a:bodyPr/>
          <a:p/>
        </p:txBody>
      </p:sp>
      <p:sp>
        <p:nvSpPr>
          <p:cNvPr id="1043" name="" descr="{&quot;isTemplate&quot;:true,&quot;type&quot;:&quot;text&quot;}"/>
          <p:cNvSpPr txBox="1"/>
          <p:nvPr/>
        </p:nvSpPr>
        <p:spPr>
          <a:xfrm rot="0" flipH="0" flipV="0">
            <a:off x="857250" y="2076450"/>
            <a:ext cx="476250" cy="228600"/>
          </a:xfrm>
          <a:prstGeom prst="rect"/>
        </p:spPr>
        <p:txBody>
          <a:bodyPr wrap="none" lIns="0" tIns="0" rIns="0" bIns="0"/>
          <a:p>
            <a:pPr>
              <a:lnSpc>
                <a:spcPct val="100000"/>
              </a:lnSpc>
            </a:pPr>
            <a:r>
              <a:rPr lang="en-US" sz="1500" b="1">
                <a:solidFill>
                  <a:srgbClr val="C92A2A"/>
                </a:solidFill>
                <a:latin typeface="Arial"/>
                <a:ea typeface="Arial"/>
              </a:rPr>
              <a:t>3✗</a:t>
            </a:r>
            <a:endParaRPr/>
          </a:p>
        </p:txBody>
      </p:sp>
      <p:sp>
        <p:nvSpPr>
          <p:cNvPr id="1044" name="" descr="{&quot;isTemplate&quot;:true,&quot;type&quot;:&quot;text&quot;}"/>
          <p:cNvSpPr txBox="1"/>
          <p:nvPr/>
        </p:nvSpPr>
        <p:spPr>
          <a:xfrm rot="0" flipH="0" flipV="0">
            <a:off x="1466850" y="2038350"/>
            <a:ext cx="9906000" cy="304800"/>
          </a:xfrm>
          <a:prstGeom prst="rect"/>
        </p:spPr>
        <p:txBody>
          <a:bodyPr wrap="none" lIns="0" tIns="0" rIns="0" bIns="0"/>
          <a:p>
            <a:pPr>
              <a:lnSpc>
                <a:spcPct val="145000"/>
              </a:lnSpc>
            </a:pPr>
            <a:r>
              <a:rPr lang="zh-CN" sz="1350">
                <a:solidFill>
                  <a:srgbClr val="343A40"/>
                </a:solidFill>
                <a:latin typeface="Arial"/>
                <a:ea typeface="Arial"/>
              </a:rPr>
              <a:t>阀门内漏是常态，隔离必须加盲板或拆除一段管道，绝不允许</a:t>
            </a:r>
            <a:r>
              <a:rPr lang="en-US" sz="1350">
                <a:solidFill>
                  <a:srgbClr val="343A40"/>
                </a:solidFill>
                <a:latin typeface="Arial"/>
                <a:ea typeface="Arial"/>
              </a:rPr>
              <a:t>"</a:t>
            </a:r>
            <a:r>
              <a:rPr lang="zh-CN" sz="1350">
                <a:solidFill>
                  <a:srgbClr val="343A40"/>
                </a:solidFill>
                <a:latin typeface="Arial"/>
                <a:ea typeface="Arial"/>
              </a:rPr>
              <a:t>以关阀代隔离</a:t>
            </a:r>
            <a:r>
              <a:rPr lang="en-US" sz="1350">
                <a:solidFill>
                  <a:srgbClr val="343A40"/>
                </a:solidFill>
                <a:latin typeface="Arial"/>
                <a:ea typeface="Arial"/>
              </a:rPr>
              <a:t>"</a:t>
            </a:r>
            <a:r>
              <a:rPr lang="zh-CN" sz="1350">
                <a:solidFill>
                  <a:srgbClr val="343A40"/>
                </a:solidFill>
                <a:latin typeface="Arial"/>
                <a:ea typeface="Arial"/>
              </a:rPr>
              <a:t>。</a:t>
            </a:r>
            <a:endParaRPr/>
          </a:p>
        </p:txBody>
      </p:sp>
      <p:sp>
        <p:nvSpPr>
          <p:cNvPr id="1045" name=""/>
          <p:cNvSpPr/>
          <p:nvPr/>
        </p:nvSpPr>
        <p:spPr>
          <a:xfrm rot="0" flipH="0" flipV="0">
            <a:off x="704850" y="2571750"/>
            <a:ext cx="10858500" cy="609600"/>
          </a:xfrm>
          <a:prstGeom prst="rect">
            <a:avLst/>
          </a:prstGeom>
          <a:solidFill>
            <a:srgbClr val="F1F3F5"/>
          </a:solidFill>
          <a:ln/>
        </p:spPr>
        <p:txBody>
          <a:bodyPr/>
          <a:p/>
        </p:txBody>
      </p:sp>
      <p:sp>
        <p:nvSpPr>
          <p:cNvPr id="1046" name=""/>
          <p:cNvSpPr/>
          <p:nvPr/>
        </p:nvSpPr>
        <p:spPr>
          <a:xfrm rot="0" flipH="0" flipV="0">
            <a:off x="666750" y="2571750"/>
            <a:ext cx="10896600" cy="609600"/>
          </a:xfrm>
          <a:custGeom>
            <a:pathLst>
              <a:path w="1144" h="64">
                <a:moveTo>
                  <a:pt x="0" y="0"/>
                </a:moveTo>
                <a:lnTo>
                  <a:pt x="4" y="0"/>
                </a:lnTo>
                <a:lnTo>
                  <a:pt x="4" y="64"/>
                </a:lnTo>
                <a:lnTo>
                  <a:pt x="0" y="64"/>
                </a:lnTo>
                <a:close/>
              </a:path>
            </a:pathLst>
          </a:custGeom>
          <a:solidFill>
            <a:srgbClr val="C92A2A"/>
          </a:solidFill>
          <a:ln/>
        </p:spPr>
        <p:txBody>
          <a:bodyPr/>
          <a:p/>
        </p:txBody>
      </p:sp>
      <p:sp>
        <p:nvSpPr>
          <p:cNvPr id="1047" name="" descr="{&quot;isTemplate&quot;:true,&quot;type&quot;:&quot;text&quot;}"/>
          <p:cNvSpPr txBox="1"/>
          <p:nvPr/>
        </p:nvSpPr>
        <p:spPr>
          <a:xfrm rot="0" flipH="0" flipV="0">
            <a:off x="857250" y="2762250"/>
            <a:ext cx="476250" cy="228600"/>
          </a:xfrm>
          <a:prstGeom prst="rect"/>
        </p:spPr>
        <p:txBody>
          <a:bodyPr wrap="none" lIns="0" tIns="0" rIns="0" bIns="0"/>
          <a:p>
            <a:pPr>
              <a:lnSpc>
                <a:spcPct val="100000"/>
              </a:lnSpc>
            </a:pPr>
            <a:r>
              <a:rPr lang="en-US" sz="1500" b="1">
                <a:solidFill>
                  <a:srgbClr val="C92A2A"/>
                </a:solidFill>
                <a:latin typeface="Arial"/>
                <a:ea typeface="Arial"/>
              </a:rPr>
              <a:t>4✗</a:t>
            </a:r>
            <a:endParaRPr/>
          </a:p>
        </p:txBody>
      </p:sp>
      <p:sp>
        <p:nvSpPr>
          <p:cNvPr id="1048" name="" descr="{&quot;isTemplate&quot;:true,&quot;type&quot;:&quot;text&quot;}"/>
          <p:cNvSpPr txBox="1"/>
          <p:nvPr/>
        </p:nvSpPr>
        <p:spPr>
          <a:xfrm rot="0" flipH="0" flipV="0">
            <a:off x="1466850" y="2724150"/>
            <a:ext cx="9906000" cy="304800"/>
          </a:xfrm>
          <a:prstGeom prst="rect"/>
        </p:spPr>
        <p:txBody>
          <a:bodyPr wrap="none" lIns="0" tIns="0" rIns="0" bIns="0"/>
          <a:p>
            <a:pPr>
              <a:lnSpc>
                <a:spcPct val="145000"/>
              </a:lnSpc>
            </a:pPr>
            <a:r>
              <a:rPr lang="zh-CN" sz="1350">
                <a:solidFill>
                  <a:srgbClr val="343A40"/>
                </a:solidFill>
                <a:latin typeface="Arial"/>
                <a:ea typeface="Arial"/>
              </a:rPr>
              <a:t>未佩戴隔绝式呼吸器进入，等于第二名遇难者——这就是盲目施救（寿光</a:t>
            </a:r>
            <a:r>
              <a:rPr lang="en-US" sz="1350">
                <a:solidFill>
                  <a:srgbClr val="343A40"/>
                </a:solidFill>
                <a:latin typeface="Arial"/>
                <a:ea typeface="Arial"/>
              </a:rPr>
              <a:t>7</a:t>
            </a:r>
            <a:r>
              <a:rPr lang="zh-CN" sz="1350">
                <a:solidFill>
                  <a:srgbClr val="343A40"/>
                </a:solidFill>
                <a:latin typeface="Arial"/>
                <a:ea typeface="Arial"/>
              </a:rPr>
              <a:t>死、池州</a:t>
            </a:r>
            <a:r>
              <a:rPr lang="en-US" sz="1350">
                <a:solidFill>
                  <a:srgbClr val="343A40"/>
                </a:solidFill>
                <a:latin typeface="Arial"/>
                <a:ea typeface="Arial"/>
              </a:rPr>
              <a:t>4</a:t>
            </a:r>
            <a:r>
              <a:rPr lang="zh-CN" sz="1350">
                <a:solidFill>
                  <a:srgbClr val="343A40"/>
                </a:solidFill>
                <a:latin typeface="Arial"/>
                <a:ea typeface="Arial"/>
              </a:rPr>
              <a:t>死的共同点）。</a:t>
            </a:r>
            <a:endParaRPr/>
          </a:p>
        </p:txBody>
      </p:sp>
      <p:sp>
        <p:nvSpPr>
          <p:cNvPr id="1049" name=""/>
          <p:cNvSpPr/>
          <p:nvPr/>
        </p:nvSpPr>
        <p:spPr>
          <a:xfrm rot="0" flipH="0" flipV="0">
            <a:off x="704850" y="3257550"/>
            <a:ext cx="10858500" cy="600075"/>
          </a:xfrm>
          <a:prstGeom prst="rect">
            <a:avLst/>
          </a:prstGeom>
          <a:solidFill>
            <a:srgbClr val="F1F3F5"/>
          </a:solidFill>
          <a:ln/>
        </p:spPr>
        <p:txBody>
          <a:bodyPr/>
          <a:p/>
        </p:txBody>
      </p:sp>
      <p:sp>
        <p:nvSpPr>
          <p:cNvPr id="1050" name=""/>
          <p:cNvSpPr/>
          <p:nvPr/>
        </p:nvSpPr>
        <p:spPr>
          <a:xfrm rot="0" flipH="0" flipV="0">
            <a:off x="666750" y="3257550"/>
            <a:ext cx="10896600" cy="600075"/>
          </a:xfrm>
          <a:custGeom>
            <a:pathLst>
              <a:path w="1144" h="63">
                <a:moveTo>
                  <a:pt x="0" y="0"/>
                </a:moveTo>
                <a:lnTo>
                  <a:pt x="4" y="0"/>
                </a:lnTo>
                <a:lnTo>
                  <a:pt x="4" y="63"/>
                </a:lnTo>
                <a:lnTo>
                  <a:pt x="0" y="63"/>
                </a:lnTo>
                <a:close/>
              </a:path>
            </a:pathLst>
          </a:custGeom>
          <a:solidFill>
            <a:srgbClr val="C92A2A"/>
          </a:solidFill>
          <a:ln/>
        </p:spPr>
        <p:txBody>
          <a:bodyPr/>
          <a:p/>
        </p:txBody>
      </p:sp>
      <p:sp>
        <p:nvSpPr>
          <p:cNvPr id="1051" name="" descr="{&quot;isTemplate&quot;:true,&quot;type&quot;:&quot;text&quot;}"/>
          <p:cNvSpPr txBox="1"/>
          <p:nvPr/>
        </p:nvSpPr>
        <p:spPr>
          <a:xfrm rot="0" flipH="0" flipV="0">
            <a:off x="857250" y="3448050"/>
            <a:ext cx="476250" cy="228600"/>
          </a:xfrm>
          <a:prstGeom prst="rect"/>
        </p:spPr>
        <p:txBody>
          <a:bodyPr wrap="none" lIns="0" tIns="0" rIns="0" bIns="0"/>
          <a:p>
            <a:pPr>
              <a:lnSpc>
                <a:spcPct val="100000"/>
              </a:lnSpc>
            </a:pPr>
            <a:r>
              <a:rPr lang="en-US" sz="1500" b="1">
                <a:solidFill>
                  <a:srgbClr val="C92A2A"/>
                </a:solidFill>
                <a:latin typeface="Arial"/>
                <a:ea typeface="Arial"/>
              </a:rPr>
              <a:t>5✗</a:t>
            </a:r>
            <a:endParaRPr/>
          </a:p>
        </p:txBody>
      </p:sp>
      <p:sp>
        <p:nvSpPr>
          <p:cNvPr id="1052" name="" descr="{&quot;isTemplate&quot;:true,&quot;type&quot;:&quot;text&quot;}"/>
          <p:cNvSpPr txBox="1"/>
          <p:nvPr/>
        </p:nvSpPr>
        <p:spPr>
          <a:xfrm rot="0" flipH="0" flipV="0">
            <a:off x="1466850" y="3409950"/>
            <a:ext cx="9906000" cy="304800"/>
          </a:xfrm>
          <a:prstGeom prst="rect"/>
        </p:spPr>
        <p:txBody>
          <a:bodyPr wrap="none" lIns="0" tIns="0" rIns="0" bIns="0"/>
          <a:p>
            <a:pPr>
              <a:lnSpc>
                <a:spcPct val="145000"/>
              </a:lnSpc>
            </a:pPr>
            <a:r>
              <a:rPr lang="zh-CN" sz="1350">
                <a:solidFill>
                  <a:srgbClr val="343A40"/>
                </a:solidFill>
                <a:latin typeface="Arial"/>
                <a:ea typeface="Arial"/>
              </a:rPr>
              <a:t>安全联锁一律不得擅自摘除；需摘除必须履行审批、登记、限期恢复（属重大事故隐患情形）。</a:t>
            </a:r>
            <a:endParaRPr/>
          </a:p>
        </p:txBody>
      </p:sp>
      <p:sp>
        <p:nvSpPr>
          <p:cNvPr id="1053" name=""/>
          <p:cNvSpPr/>
          <p:nvPr/>
        </p:nvSpPr>
        <p:spPr>
          <a:xfrm rot="0" flipH="0" flipV="0">
            <a:off x="704850" y="3933825"/>
            <a:ext cx="10858500" cy="609600"/>
          </a:xfrm>
          <a:prstGeom prst="rect">
            <a:avLst/>
          </a:prstGeom>
          <a:solidFill>
            <a:srgbClr val="F1F3F5"/>
          </a:solidFill>
          <a:ln/>
        </p:spPr>
        <p:txBody>
          <a:bodyPr/>
          <a:p/>
        </p:txBody>
      </p:sp>
      <p:sp>
        <p:nvSpPr>
          <p:cNvPr id="1054" name=""/>
          <p:cNvSpPr/>
          <p:nvPr/>
        </p:nvSpPr>
        <p:spPr>
          <a:xfrm rot="0" flipH="0" flipV="0">
            <a:off x="666750" y="3933825"/>
            <a:ext cx="10896600" cy="609600"/>
          </a:xfrm>
          <a:custGeom>
            <a:pathLst>
              <a:path w="1144" h="64">
                <a:moveTo>
                  <a:pt x="0" y="0"/>
                </a:moveTo>
                <a:lnTo>
                  <a:pt x="4" y="0"/>
                </a:lnTo>
                <a:lnTo>
                  <a:pt x="4" y="64"/>
                </a:lnTo>
                <a:lnTo>
                  <a:pt x="0" y="64"/>
                </a:lnTo>
                <a:close/>
              </a:path>
            </a:pathLst>
          </a:custGeom>
          <a:solidFill>
            <a:srgbClr val="C92A2A"/>
          </a:solidFill>
          <a:ln/>
        </p:spPr>
        <p:txBody>
          <a:bodyPr/>
          <a:p/>
        </p:txBody>
      </p:sp>
      <p:sp>
        <p:nvSpPr>
          <p:cNvPr id="1055" name="" descr="{&quot;isTemplate&quot;:true,&quot;type&quot;:&quot;text&quot;}"/>
          <p:cNvSpPr txBox="1"/>
          <p:nvPr/>
        </p:nvSpPr>
        <p:spPr>
          <a:xfrm rot="0" flipH="0" flipV="0">
            <a:off x="857250" y="4124325"/>
            <a:ext cx="476250" cy="228600"/>
          </a:xfrm>
          <a:prstGeom prst="rect"/>
        </p:spPr>
        <p:txBody>
          <a:bodyPr wrap="none" lIns="0" tIns="0" rIns="0" bIns="0"/>
          <a:p>
            <a:pPr>
              <a:lnSpc>
                <a:spcPct val="100000"/>
              </a:lnSpc>
            </a:pPr>
            <a:r>
              <a:rPr lang="en-US" sz="1500" b="1">
                <a:solidFill>
                  <a:srgbClr val="C92A2A"/>
                </a:solidFill>
                <a:latin typeface="Arial"/>
                <a:ea typeface="Arial"/>
              </a:rPr>
              <a:t>7✗</a:t>
            </a:r>
            <a:endParaRPr/>
          </a:p>
        </p:txBody>
      </p:sp>
      <p:sp>
        <p:nvSpPr>
          <p:cNvPr id="1056" name="" descr="{&quot;isTemplate&quot;:true,&quot;type&quot;:&quot;text&quot;}"/>
          <p:cNvSpPr txBox="1"/>
          <p:nvPr/>
        </p:nvSpPr>
        <p:spPr>
          <a:xfrm rot="0" flipH="0" flipV="0">
            <a:off x="1466850" y="4086225"/>
            <a:ext cx="9906000" cy="304800"/>
          </a:xfrm>
          <a:prstGeom prst="rect"/>
        </p:spPr>
        <p:txBody>
          <a:bodyPr wrap="none" lIns="0" tIns="0" rIns="0" bIns="0"/>
          <a:p>
            <a:pPr>
              <a:lnSpc>
                <a:spcPct val="145000"/>
              </a:lnSpc>
            </a:pPr>
            <a:r>
              <a:rPr lang="zh-CN" sz="1350">
                <a:solidFill>
                  <a:srgbClr val="343A40"/>
                </a:solidFill>
                <a:latin typeface="Arial"/>
                <a:ea typeface="Arial"/>
              </a:rPr>
              <a:t>盲板复位是开车前确认的核心项，必须全部复位并双人签字，漏抽漏装即重大隐患。</a:t>
            </a:r>
            <a:endParaRPr/>
          </a:p>
        </p:txBody>
      </p:sp>
      <p:sp>
        <p:nvSpPr>
          <p:cNvPr id="1057" name=""/>
          <p:cNvSpPr/>
          <p:nvPr/>
        </p:nvSpPr>
        <p:spPr>
          <a:xfrm rot="0" flipH="0" flipV="0">
            <a:off x="704850" y="4619625"/>
            <a:ext cx="10858500" cy="904875"/>
          </a:xfrm>
          <a:prstGeom prst="rect">
            <a:avLst/>
          </a:prstGeom>
          <a:solidFill>
            <a:srgbClr val="F1F3F5"/>
          </a:solidFill>
          <a:ln/>
        </p:spPr>
        <p:txBody>
          <a:bodyPr/>
          <a:p/>
        </p:txBody>
      </p:sp>
      <p:sp>
        <p:nvSpPr>
          <p:cNvPr id="1058" name=""/>
          <p:cNvSpPr/>
          <p:nvPr/>
        </p:nvSpPr>
        <p:spPr>
          <a:xfrm rot="0" flipH="0" flipV="0">
            <a:off x="666750" y="4619625"/>
            <a:ext cx="10896600" cy="904875"/>
          </a:xfrm>
          <a:custGeom>
            <a:pathLst>
              <a:path w="1144" h="95">
                <a:moveTo>
                  <a:pt x="0" y="0"/>
                </a:moveTo>
                <a:lnTo>
                  <a:pt x="4" y="0"/>
                </a:lnTo>
                <a:lnTo>
                  <a:pt x="4" y="95"/>
                </a:lnTo>
                <a:lnTo>
                  <a:pt x="0" y="95"/>
                </a:lnTo>
                <a:close/>
              </a:path>
            </a:pathLst>
          </a:custGeom>
          <a:solidFill>
            <a:srgbClr val="2B8A3E"/>
          </a:solidFill>
          <a:ln/>
        </p:spPr>
        <p:txBody>
          <a:bodyPr/>
          <a:p/>
        </p:txBody>
      </p:sp>
      <p:sp>
        <p:nvSpPr>
          <p:cNvPr id="1059" name="" descr="{&quot;isTemplate&quot;:true,&quot;type&quot;:&quot;text&quot;}"/>
          <p:cNvSpPr txBox="1"/>
          <p:nvPr/>
        </p:nvSpPr>
        <p:spPr>
          <a:xfrm rot="0" flipH="0" flipV="0">
            <a:off x="857250" y="4962525"/>
            <a:ext cx="476250" cy="228600"/>
          </a:xfrm>
          <a:prstGeom prst="rect"/>
        </p:spPr>
        <p:txBody>
          <a:bodyPr wrap="none" lIns="0" tIns="0" rIns="0" bIns="0"/>
          <a:p>
            <a:pPr>
              <a:lnSpc>
                <a:spcPct val="100000"/>
              </a:lnSpc>
            </a:pPr>
            <a:r>
              <a:rPr lang="en-US" sz="1500" b="1">
                <a:solidFill>
                  <a:srgbClr val="2B8A3E"/>
                </a:solidFill>
                <a:latin typeface="Arial"/>
                <a:ea typeface="Arial"/>
              </a:rPr>
              <a:t>5</a:t>
            </a:r>
            <a:r>
              <a:rPr lang="zh-CN" sz="1500" b="1">
                <a:solidFill>
                  <a:srgbClr val="2B8A3E"/>
                </a:solidFill>
                <a:latin typeface="Arial"/>
                <a:ea typeface="Arial"/>
              </a:rPr>
              <a:t>答</a:t>
            </a:r>
            <a:endParaRPr/>
          </a:p>
        </p:txBody>
      </p:sp>
      <p:sp>
        <p:nvSpPr>
          <p:cNvPr id="1060" name="" descr="{&quot;isTemplate&quot;:true,&quot;type&quot;:&quot;text&quot;}"/>
          <p:cNvSpPr txBox="1"/>
          <p:nvPr/>
        </p:nvSpPr>
        <p:spPr>
          <a:xfrm rot="0" flipH="0" flipV="0">
            <a:off x="1466850" y="4772025"/>
            <a:ext cx="9906000" cy="600075"/>
          </a:xfrm>
          <a:prstGeom prst="rect"/>
        </p:spPr>
        <p:txBody>
          <a:bodyPr wrap="square" lIns="0" tIns="0" rIns="0" bIns="0">
            <a:normAutofit/>
          </a:bodyPr>
          <a:p>
            <a:pPr>
              <a:lnSpc>
                <a:spcPct val="145000"/>
              </a:lnSpc>
            </a:pPr>
            <a:r>
              <a:rPr lang="zh-CN" sz="1350">
                <a:solidFill>
                  <a:srgbClr val="343A40"/>
                </a:solidFill>
                <a:latin typeface="Arial"/>
                <a:ea typeface="Arial"/>
              </a:rPr>
              <a:t>立即报告班长与调度，按预案降量</a:t>
            </a:r>
            <a:r>
              <a:rPr lang="en-US" sz="1350">
                <a:solidFill>
                  <a:srgbClr val="343A40"/>
                </a:solidFill>
                <a:latin typeface="Arial"/>
                <a:ea typeface="Arial"/>
              </a:rPr>
              <a:t>/</a:t>
            </a:r>
            <a:r>
              <a:rPr lang="zh-CN" sz="1350">
                <a:solidFill>
                  <a:srgbClr val="343A40"/>
                </a:solidFill>
                <a:latin typeface="Arial"/>
                <a:ea typeface="Arial"/>
              </a:rPr>
              <a:t>加强冷却，安排专人监控温度趋势；</a:t>
            </a:r>
            <a:r>
              <a:rPr lang="zh-CN" sz="1350" b="1">
                <a:solidFill>
                  <a:srgbClr val="343A40"/>
                </a:solidFill>
                <a:latin typeface="Arial"/>
                <a:ea typeface="Arial"/>
              </a:rPr>
              <a:t>在该区域工况确认稳定前，暂停附近动火作业</a:t>
            </a:r>
            <a:r>
              <a:rPr lang="zh-CN" sz="1350">
                <a:solidFill>
                  <a:srgbClr val="343A40"/>
                </a:solidFill>
                <a:latin typeface="Arial"/>
                <a:ea typeface="Arial"/>
              </a:rPr>
              <a:t>——绝不允许</a:t>
            </a:r>
            <a:r>
              <a:rPr lang="en-US" sz="1350">
                <a:solidFill>
                  <a:srgbClr val="343A40"/>
                </a:solidFill>
                <a:latin typeface="Arial"/>
                <a:ea typeface="Arial"/>
              </a:rPr>
              <a:t>"</a:t>
            </a:r>
            <a:r>
              <a:rPr lang="zh-CN" sz="1350">
                <a:solidFill>
                  <a:srgbClr val="343A40"/>
                </a:solidFill>
                <a:latin typeface="Arial"/>
                <a:ea typeface="Arial"/>
              </a:rPr>
              <a:t>边升温边动火</a:t>
            </a:r>
            <a:r>
              <a:rPr lang="en-US" sz="1350">
                <a:solidFill>
                  <a:srgbClr val="343A40"/>
                </a:solidFill>
                <a:latin typeface="Arial"/>
                <a:ea typeface="Arial"/>
              </a:rPr>
              <a:t>"</a:t>
            </a:r>
            <a:r>
              <a:rPr lang="zh-CN" sz="1350">
                <a:solidFill>
                  <a:srgbClr val="343A40"/>
                </a:solidFill>
                <a:latin typeface="Arial"/>
                <a:ea typeface="Arial"/>
              </a:rPr>
              <a:t>。</a:t>
            </a:r>
            <a:endParaRPr/>
          </a:p>
        </p:txBody>
      </p:sp>
      <p:sp>
        <p:nvSpPr>
          <p:cNvPr id="1061" name=""/>
          <p:cNvSpPr/>
          <p:nvPr/>
        </p:nvSpPr>
        <p:spPr>
          <a:xfrm rot="0" flipH="0" flipV="0">
            <a:off x="666750" y="6038850"/>
            <a:ext cx="10858500" cy="457200"/>
          </a:xfrm>
          <a:prstGeom prst="rect">
            <a:avLst/>
          </a:prstGeom>
          <a:solidFill>
            <a:srgbClr val="0B7285"/>
          </a:solidFill>
          <a:ln/>
        </p:spPr>
        <p:txBody>
          <a:bodyPr/>
          <a:p/>
        </p:txBody>
      </p:sp>
      <p:sp>
        <p:nvSpPr>
          <p:cNvPr id="1062" name="" descr="{&quot;isTemplate&quot;:true,&quot;type&quot;:&quot;text&quot;}"/>
          <p:cNvSpPr txBox="1"/>
          <p:nvPr/>
        </p:nvSpPr>
        <p:spPr>
          <a:xfrm rot="0" flipH="0" flipV="0">
            <a:off x="857250" y="6153150"/>
            <a:ext cx="10477500" cy="228600"/>
          </a:xfrm>
          <a:prstGeom prst="rect"/>
        </p:spPr>
        <p:txBody>
          <a:bodyPr wrap="none" lIns="0" tIns="0" rIns="0" bIns="0"/>
          <a:p>
            <a:pPr>
              <a:lnSpc>
                <a:spcPct val="100000"/>
              </a:lnSpc>
            </a:pPr>
            <a:r>
              <a:rPr lang="zh-CN" sz="1500" b="1">
                <a:solidFill>
                  <a:srgbClr val="FFFFFF"/>
                </a:solidFill>
                <a:latin typeface="Arial"/>
                <a:ea typeface="Arial"/>
              </a:rPr>
              <a:t>做题不是目的——把答案变成动作，才是培训的及格线。</a:t>
            </a:r>
            <a:endParaRPr/>
          </a:p>
        </p:txBody>
      </p:sp>
      <p:sp>
        <p:nvSpPr>
          <p:cNvPr id="1063"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49 / 55</a:t>
            </a:r>
            <a:endParaRPr/>
          </a:p>
        </p:txBody>
      </p:sp>
    </p:spTree>
  </p:cSld>
</p:sld>
</file>

<file path=ppt/slides/slide50.xml><?xml version="1.0" encoding="utf-8"?>
<p:sld xmlns:p="http://schemas.openxmlformats.org/presentationml/2006/main" xmlns:a="http://schemas.openxmlformats.org/drawingml/2006/main">
  <p:cSld>
    <p:spTree>
      <p:nvGrpSpPr>
        <p:cNvPr id="1088" name="" descr="&lt;Slide style={{ width: 1280, height: 720, background: '#FFFFFF', padding: 0, fontFamily: 'Arial, &quot;Microsoft YaHei&quot;, &quot;PingFang SC&quot;, sans-serif', position: 'relative' }}&gt;&#10;    &lt;Text style={{ position: 'absolute', top: 16, right: 70, fontSize: 14, color: '#868E96' }}&gt;05 · 学以致用&lt;/Text&gt;&#10;    &lt;Box style={{ position: 'absolute', top: 44, left: 70, right: 70 }}&gt;&#10;        &lt;Text style={{ fontSize: 32, fontWeight: 'bold', color: '#0B7285' }}&gt;化工班组复工自查表（20项，逐项打勾签字）&lt;/Text&gt;&#10;        &lt;Box style={{ width: '100%', height: 1, background: '#DEE2E6', marginTop: 10 }} /&gt;&#10;    &lt;/Box&gt;&#10;    &lt;Box style={{ position: 'absolute', top: 126, left: 70, bottom: 80, width: 560, flexDirection: 'column', gap: 5 }}&gt;&#10;        {[&#10;            '□ 1. 班组全员到岗，考勤与精神状态确认',&#10;            '□ 2. 交接班记录完整，异常情况已交清',&#10;            '□ 3. 节前遗留作业票已全部关闭',&#10;            '□ 4. 现役作业票与现场作业一致',&#10;            '□ 5. 岗位操作规程、工艺卡片在手可查',&#10;            '□ 6. 现场跑冒滴漏排查完毕',&#10;            '□ 7. 消防器材、洗眼器、冲淋器可用',&#10;            '□ 8. 气体检测仪、呼吸器完好并会使用',&#10;            '□ 9. 个人防护用品齐备、合格',&#10;            '□ 10. 职责区域内联锁报警器状态正常',&#10;        ].map((it) =&gt; (&#10;            &lt;Text key={it.slice(0, 6)} style={{ fontSize: 17, color: '#343A40', lineHeight: 1.5 }}&gt;{it}&lt;/Text&gt;&#10;        ))}&#10;    &lt;/Box&gt;&#10;    &lt;Box style={{ position: 'absolute', top: 126, right: 70, bottom: 80, width: 560, flexDirection: 'column', gap: 5 }}&gt;&#10;        {[&#10;            '□ 11. 检维修工器具完好、检验有效',&#10;            '□ 12. 临时用电线路合规，无拖地泡水',&#10;            '□ 13. 接地跨接线完好，无断裂缺失',&#10;            '□ 14. 盲板抽堵台账与现场一致',&#10;            '□ 15. 危化品存放合规，无混存混放',&#10;            '□ 16. 气瓶固定、间距合规、在检验期内',&#10;            '□ 17. 现场通道、逃生路线畅通',&#10;            '□ 18. 标识标牌、警示标志齐全清晰',&#10;            '□ 19. 应急处置卡随身携带、内容熟悉',&#10;            '□ 20. 发现隐患已上报并录入台账',&#10;        ].map((it) =&gt; (&#10;            &lt;Text key={it.slice(0, 6)} style={{ fontSize: 17, color: '#343A40', lineHeight: 1.5 }}&gt;{it}&lt;/Text&gt;&#10;        ))}&#10;    &lt;/Box&gt;&#10;    &lt;Box style={{ position: 'absolute', left: 70, right: 70, bottom: 34, background: '#F1F3F5', borderLeft: '4px solid #0B7285', padding: '10px 18px' }}&gt;&#10;        &lt;Text style={{ fontSize: 19, color: '#343A40' }}&gt;检查人：__________　班组长：__________　车间负责人：__________　日期：____年__月__日&lt;/Text&gt;&#10;    &lt;/Box&gt;&#10;    &lt;Text style={{ position: 'absolute', right: 70, bottom: 24, fontSize: 14, color: '#868E96' }}&gt;50 / 55&lt;/Text&gt;&#10;&lt;/Slide&gt;&#10;"/>
        <p:cNvGrpSpPr/>
        <p:nvPr/>
      </p:nvGrpSpPr>
      <p:grpSpPr>
        <a:xfrm>
          <a:off x="0" y="0"/>
          <a:ext cx="0" cy="0"/>
          <a:chOff x="0" y="0"/>
          <a:chExt cx="0" cy="0"/>
        </a:xfrm>
      </p:grpSpPr>
      <p:sp>
        <p:nvSpPr>
          <p:cNvPr id="1089" name=""/>
          <p:cNvSpPr/>
          <p:nvPr/>
        </p:nvSpPr>
        <p:spPr>
          <a:xfrm rot="0" flipH="0" flipV="0">
            <a:off x="0" y="0"/>
            <a:ext cx="12192000" cy="6858000"/>
          </a:xfrm>
          <a:prstGeom prst="rect">
            <a:avLst/>
          </a:prstGeom>
          <a:solidFill>
            <a:srgbClr val="FFFFFF"/>
          </a:solidFill>
          <a:ln/>
        </p:spPr>
        <p:txBody>
          <a:bodyPr/>
          <a:p/>
        </p:txBody>
      </p:sp>
      <p:sp>
        <p:nvSpPr>
          <p:cNvPr id="1090"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05 · </a:t>
            </a:r>
            <a:r>
              <a:rPr lang="zh-CN" sz="1050">
                <a:solidFill>
                  <a:srgbClr val="868E96"/>
                </a:solidFill>
                <a:latin typeface="Arial"/>
                <a:ea typeface="Arial"/>
              </a:rPr>
              <a:t>学以致用</a:t>
            </a:r>
            <a:endParaRPr/>
          </a:p>
        </p:txBody>
      </p:sp>
      <p:sp>
        <p:nvSpPr>
          <p:cNvPr id="1091"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化工班组复工自查表（</a:t>
            </a:r>
            <a:r>
              <a:rPr lang="en-US" sz="2400" b="1">
                <a:solidFill>
                  <a:srgbClr val="0B7285"/>
                </a:solidFill>
                <a:latin typeface="Arial"/>
                <a:ea typeface="Arial"/>
              </a:rPr>
              <a:t>20</a:t>
            </a:r>
            <a:r>
              <a:rPr lang="zh-CN" sz="2400" b="1">
                <a:solidFill>
                  <a:srgbClr val="0B7285"/>
                </a:solidFill>
                <a:latin typeface="Arial"/>
                <a:ea typeface="Arial"/>
              </a:rPr>
              <a:t>项，逐项打勾签字）</a:t>
            </a:r>
            <a:endParaRPr/>
          </a:p>
        </p:txBody>
      </p:sp>
      <p:sp>
        <p:nvSpPr>
          <p:cNvPr id="1092" name=""/>
          <p:cNvSpPr/>
          <p:nvPr/>
        </p:nvSpPr>
        <p:spPr>
          <a:xfrm rot="0" flipH="0" flipV="0">
            <a:off x="666750" y="885825"/>
            <a:ext cx="10858500" cy="9525"/>
          </a:xfrm>
          <a:prstGeom prst="rect">
            <a:avLst/>
          </a:prstGeom>
          <a:solidFill>
            <a:srgbClr val="DEE2E6"/>
          </a:solidFill>
          <a:ln/>
        </p:spPr>
        <p:txBody>
          <a:bodyPr/>
          <a:p/>
        </p:txBody>
      </p:sp>
      <p:sp>
        <p:nvSpPr>
          <p:cNvPr id="1093" name="" descr="{&quot;isTemplate&quot;:true,&quot;type&quot;:&quot;text&quot;}"/>
          <p:cNvSpPr txBox="1"/>
          <p:nvPr/>
        </p:nvSpPr>
        <p:spPr>
          <a:xfrm rot="0" flipH="0" flipV="0">
            <a:off x="666750" y="1200150"/>
            <a:ext cx="5334000" cy="295275"/>
          </a:xfrm>
          <a:prstGeom prst="rect"/>
        </p:spPr>
        <p:txBody>
          <a:bodyPr wrap="none" lIns="0" tIns="0" rIns="0" bIns="0"/>
          <a:p>
            <a:pPr>
              <a:lnSpc>
                <a:spcPct val="150000"/>
              </a:lnSpc>
            </a:pPr>
            <a:r>
              <a:rPr lang="en-US" sz="1275">
                <a:solidFill>
                  <a:srgbClr val="343A40"/>
                </a:solidFill>
                <a:latin typeface="Arial"/>
                <a:ea typeface="Arial"/>
              </a:rPr>
              <a:t xml:space="preserve">□ 1. </a:t>
            </a:r>
            <a:r>
              <a:rPr lang="zh-CN" sz="1275">
                <a:solidFill>
                  <a:srgbClr val="343A40"/>
                </a:solidFill>
                <a:latin typeface="Arial"/>
                <a:ea typeface="Arial"/>
              </a:rPr>
              <a:t>班组全员到岗，考勤与精神状态确认</a:t>
            </a:r>
            <a:endParaRPr/>
          </a:p>
        </p:txBody>
      </p:sp>
      <p:sp>
        <p:nvSpPr>
          <p:cNvPr id="1094" name="" descr="{&quot;isTemplate&quot;:true,&quot;type&quot;:&quot;text&quot;}"/>
          <p:cNvSpPr txBox="1"/>
          <p:nvPr/>
        </p:nvSpPr>
        <p:spPr>
          <a:xfrm rot="0" flipH="0" flipV="0">
            <a:off x="666750" y="1543050"/>
            <a:ext cx="5334000" cy="295275"/>
          </a:xfrm>
          <a:prstGeom prst="rect"/>
        </p:spPr>
        <p:txBody>
          <a:bodyPr wrap="none" lIns="0" tIns="0" rIns="0" bIns="0"/>
          <a:p>
            <a:pPr>
              <a:lnSpc>
                <a:spcPct val="150000"/>
              </a:lnSpc>
            </a:pPr>
            <a:r>
              <a:rPr lang="en-US" sz="1275">
                <a:solidFill>
                  <a:srgbClr val="343A40"/>
                </a:solidFill>
                <a:latin typeface="Arial"/>
                <a:ea typeface="Arial"/>
              </a:rPr>
              <a:t xml:space="preserve">□ 2. </a:t>
            </a:r>
            <a:r>
              <a:rPr lang="zh-CN" sz="1275">
                <a:solidFill>
                  <a:srgbClr val="343A40"/>
                </a:solidFill>
                <a:latin typeface="Arial"/>
                <a:ea typeface="Arial"/>
              </a:rPr>
              <a:t>交接班记录完整，异常情况已交清</a:t>
            </a:r>
            <a:endParaRPr/>
          </a:p>
        </p:txBody>
      </p:sp>
      <p:sp>
        <p:nvSpPr>
          <p:cNvPr id="1095" name="" descr="{&quot;isTemplate&quot;:true,&quot;type&quot;:&quot;text&quot;}"/>
          <p:cNvSpPr txBox="1"/>
          <p:nvPr/>
        </p:nvSpPr>
        <p:spPr>
          <a:xfrm rot="0" flipH="0" flipV="0">
            <a:off x="666750" y="1885950"/>
            <a:ext cx="5334000" cy="295275"/>
          </a:xfrm>
          <a:prstGeom prst="rect"/>
        </p:spPr>
        <p:txBody>
          <a:bodyPr wrap="none" lIns="0" tIns="0" rIns="0" bIns="0"/>
          <a:p>
            <a:pPr>
              <a:lnSpc>
                <a:spcPct val="150000"/>
              </a:lnSpc>
            </a:pPr>
            <a:r>
              <a:rPr lang="en-US" sz="1275">
                <a:solidFill>
                  <a:srgbClr val="343A40"/>
                </a:solidFill>
                <a:latin typeface="Arial"/>
                <a:ea typeface="Arial"/>
              </a:rPr>
              <a:t xml:space="preserve">□ 3. </a:t>
            </a:r>
            <a:r>
              <a:rPr lang="zh-CN" sz="1275">
                <a:solidFill>
                  <a:srgbClr val="343A40"/>
                </a:solidFill>
                <a:latin typeface="Arial"/>
                <a:ea typeface="Arial"/>
              </a:rPr>
              <a:t>节前遗留作业票已全部关闭</a:t>
            </a:r>
            <a:endParaRPr/>
          </a:p>
        </p:txBody>
      </p:sp>
      <p:sp>
        <p:nvSpPr>
          <p:cNvPr id="1096" name="" descr="{&quot;isTemplate&quot;:true,&quot;type&quot;:&quot;text&quot;}"/>
          <p:cNvSpPr txBox="1"/>
          <p:nvPr/>
        </p:nvSpPr>
        <p:spPr>
          <a:xfrm rot="0" flipH="0" flipV="0">
            <a:off x="666750" y="2228850"/>
            <a:ext cx="5334000" cy="295275"/>
          </a:xfrm>
          <a:prstGeom prst="rect"/>
        </p:spPr>
        <p:txBody>
          <a:bodyPr wrap="none" lIns="0" tIns="0" rIns="0" bIns="0"/>
          <a:p>
            <a:pPr>
              <a:lnSpc>
                <a:spcPct val="150000"/>
              </a:lnSpc>
            </a:pPr>
            <a:r>
              <a:rPr lang="en-US" sz="1275">
                <a:solidFill>
                  <a:srgbClr val="343A40"/>
                </a:solidFill>
                <a:latin typeface="Arial"/>
                <a:ea typeface="Arial"/>
              </a:rPr>
              <a:t xml:space="preserve">□ 4. </a:t>
            </a:r>
            <a:r>
              <a:rPr lang="zh-CN" sz="1275">
                <a:solidFill>
                  <a:srgbClr val="343A40"/>
                </a:solidFill>
                <a:latin typeface="Arial"/>
                <a:ea typeface="Arial"/>
              </a:rPr>
              <a:t>现役作业票与现场作业一致</a:t>
            </a:r>
            <a:endParaRPr/>
          </a:p>
        </p:txBody>
      </p:sp>
      <p:sp>
        <p:nvSpPr>
          <p:cNvPr id="1097" name="" descr="{&quot;isTemplate&quot;:true,&quot;type&quot;:&quot;text&quot;}"/>
          <p:cNvSpPr txBox="1"/>
          <p:nvPr/>
        </p:nvSpPr>
        <p:spPr>
          <a:xfrm rot="0" flipH="0" flipV="0">
            <a:off x="666750" y="2571750"/>
            <a:ext cx="5334000" cy="295275"/>
          </a:xfrm>
          <a:prstGeom prst="rect"/>
        </p:spPr>
        <p:txBody>
          <a:bodyPr wrap="none" lIns="0" tIns="0" rIns="0" bIns="0"/>
          <a:p>
            <a:pPr>
              <a:lnSpc>
                <a:spcPct val="150000"/>
              </a:lnSpc>
            </a:pPr>
            <a:r>
              <a:rPr lang="en-US" sz="1275">
                <a:solidFill>
                  <a:srgbClr val="343A40"/>
                </a:solidFill>
                <a:latin typeface="Arial"/>
                <a:ea typeface="Arial"/>
              </a:rPr>
              <a:t xml:space="preserve">□ 5. </a:t>
            </a:r>
            <a:r>
              <a:rPr lang="zh-CN" sz="1275">
                <a:solidFill>
                  <a:srgbClr val="343A40"/>
                </a:solidFill>
                <a:latin typeface="Arial"/>
                <a:ea typeface="Arial"/>
              </a:rPr>
              <a:t>岗位操作规程、工艺卡片在手可查</a:t>
            </a:r>
            <a:endParaRPr/>
          </a:p>
        </p:txBody>
      </p:sp>
      <p:sp>
        <p:nvSpPr>
          <p:cNvPr id="1098" name="" descr="{&quot;isTemplate&quot;:true,&quot;type&quot;:&quot;text&quot;}"/>
          <p:cNvSpPr txBox="1"/>
          <p:nvPr/>
        </p:nvSpPr>
        <p:spPr>
          <a:xfrm rot="0" flipH="0" flipV="0">
            <a:off x="666750" y="2914650"/>
            <a:ext cx="5334000" cy="295275"/>
          </a:xfrm>
          <a:prstGeom prst="rect"/>
        </p:spPr>
        <p:txBody>
          <a:bodyPr wrap="none" lIns="0" tIns="0" rIns="0" bIns="0"/>
          <a:p>
            <a:pPr>
              <a:lnSpc>
                <a:spcPct val="150000"/>
              </a:lnSpc>
            </a:pPr>
            <a:r>
              <a:rPr lang="en-US" sz="1275">
                <a:solidFill>
                  <a:srgbClr val="343A40"/>
                </a:solidFill>
                <a:latin typeface="Arial"/>
                <a:ea typeface="Arial"/>
              </a:rPr>
              <a:t xml:space="preserve">□ 6. </a:t>
            </a:r>
            <a:r>
              <a:rPr lang="zh-CN" sz="1275">
                <a:solidFill>
                  <a:srgbClr val="343A40"/>
                </a:solidFill>
                <a:latin typeface="Arial"/>
                <a:ea typeface="Arial"/>
              </a:rPr>
              <a:t>现场跑冒滴漏排查完毕</a:t>
            </a:r>
            <a:endParaRPr/>
          </a:p>
        </p:txBody>
      </p:sp>
      <p:sp>
        <p:nvSpPr>
          <p:cNvPr id="1099" name="" descr="{&quot;isTemplate&quot;:true,&quot;type&quot;:&quot;text&quot;}"/>
          <p:cNvSpPr txBox="1"/>
          <p:nvPr/>
        </p:nvSpPr>
        <p:spPr>
          <a:xfrm rot="0" flipH="0" flipV="0">
            <a:off x="666750" y="3257550"/>
            <a:ext cx="5334000" cy="295275"/>
          </a:xfrm>
          <a:prstGeom prst="rect"/>
        </p:spPr>
        <p:txBody>
          <a:bodyPr wrap="none" lIns="0" tIns="0" rIns="0" bIns="0"/>
          <a:p>
            <a:pPr>
              <a:lnSpc>
                <a:spcPct val="150000"/>
              </a:lnSpc>
            </a:pPr>
            <a:r>
              <a:rPr lang="en-US" sz="1275">
                <a:solidFill>
                  <a:srgbClr val="343A40"/>
                </a:solidFill>
                <a:latin typeface="Arial"/>
                <a:ea typeface="Arial"/>
              </a:rPr>
              <a:t xml:space="preserve">□ 7. </a:t>
            </a:r>
            <a:r>
              <a:rPr lang="zh-CN" sz="1275">
                <a:solidFill>
                  <a:srgbClr val="343A40"/>
                </a:solidFill>
                <a:latin typeface="Arial"/>
                <a:ea typeface="Arial"/>
              </a:rPr>
              <a:t>消防器材、洗眼器、冲淋器可用</a:t>
            </a:r>
            <a:endParaRPr/>
          </a:p>
        </p:txBody>
      </p:sp>
      <p:sp>
        <p:nvSpPr>
          <p:cNvPr id="1100" name="" descr="{&quot;isTemplate&quot;:true,&quot;type&quot;:&quot;text&quot;}"/>
          <p:cNvSpPr txBox="1"/>
          <p:nvPr/>
        </p:nvSpPr>
        <p:spPr>
          <a:xfrm rot="0" flipH="0" flipV="0">
            <a:off x="666750" y="3600450"/>
            <a:ext cx="5334000" cy="295275"/>
          </a:xfrm>
          <a:prstGeom prst="rect"/>
        </p:spPr>
        <p:txBody>
          <a:bodyPr wrap="none" lIns="0" tIns="0" rIns="0" bIns="0"/>
          <a:p>
            <a:pPr>
              <a:lnSpc>
                <a:spcPct val="150000"/>
              </a:lnSpc>
            </a:pPr>
            <a:r>
              <a:rPr lang="en-US" sz="1275">
                <a:solidFill>
                  <a:srgbClr val="343A40"/>
                </a:solidFill>
                <a:latin typeface="Arial"/>
                <a:ea typeface="Arial"/>
              </a:rPr>
              <a:t xml:space="preserve">□ 8. </a:t>
            </a:r>
            <a:r>
              <a:rPr lang="zh-CN" sz="1275">
                <a:solidFill>
                  <a:srgbClr val="343A40"/>
                </a:solidFill>
                <a:latin typeface="Arial"/>
                <a:ea typeface="Arial"/>
              </a:rPr>
              <a:t>气体检测仪、呼吸器完好并会使用</a:t>
            </a:r>
            <a:endParaRPr/>
          </a:p>
        </p:txBody>
      </p:sp>
      <p:sp>
        <p:nvSpPr>
          <p:cNvPr id="1101" name="" descr="{&quot;isTemplate&quot;:true,&quot;type&quot;:&quot;text&quot;}"/>
          <p:cNvSpPr txBox="1"/>
          <p:nvPr/>
        </p:nvSpPr>
        <p:spPr>
          <a:xfrm rot="0" flipH="0" flipV="0">
            <a:off x="666750" y="3943350"/>
            <a:ext cx="5334000" cy="295275"/>
          </a:xfrm>
          <a:prstGeom prst="rect"/>
        </p:spPr>
        <p:txBody>
          <a:bodyPr wrap="none" lIns="0" tIns="0" rIns="0" bIns="0"/>
          <a:p>
            <a:pPr>
              <a:lnSpc>
                <a:spcPct val="150000"/>
              </a:lnSpc>
            </a:pPr>
            <a:r>
              <a:rPr lang="en-US" sz="1275">
                <a:solidFill>
                  <a:srgbClr val="343A40"/>
                </a:solidFill>
                <a:latin typeface="Arial"/>
                <a:ea typeface="Arial"/>
              </a:rPr>
              <a:t xml:space="preserve">□ 9. </a:t>
            </a:r>
            <a:r>
              <a:rPr lang="zh-CN" sz="1275">
                <a:solidFill>
                  <a:srgbClr val="343A40"/>
                </a:solidFill>
                <a:latin typeface="Arial"/>
                <a:ea typeface="Arial"/>
              </a:rPr>
              <a:t>个人防护用品齐备、合格</a:t>
            </a:r>
            <a:endParaRPr/>
          </a:p>
        </p:txBody>
      </p:sp>
      <p:sp>
        <p:nvSpPr>
          <p:cNvPr id="1102" name="" descr="{&quot;isTemplate&quot;:true,&quot;type&quot;:&quot;text&quot;}"/>
          <p:cNvSpPr txBox="1"/>
          <p:nvPr/>
        </p:nvSpPr>
        <p:spPr>
          <a:xfrm rot="0" flipH="0" flipV="0">
            <a:off x="666750" y="4286250"/>
            <a:ext cx="5334000" cy="295275"/>
          </a:xfrm>
          <a:prstGeom prst="rect"/>
        </p:spPr>
        <p:txBody>
          <a:bodyPr wrap="none" lIns="0" tIns="0" rIns="0" bIns="0"/>
          <a:p>
            <a:pPr>
              <a:lnSpc>
                <a:spcPct val="150000"/>
              </a:lnSpc>
            </a:pPr>
            <a:r>
              <a:rPr lang="en-US" sz="1275">
                <a:solidFill>
                  <a:srgbClr val="343A40"/>
                </a:solidFill>
                <a:latin typeface="Arial"/>
                <a:ea typeface="Arial"/>
              </a:rPr>
              <a:t xml:space="preserve">□ 10. </a:t>
            </a:r>
            <a:r>
              <a:rPr lang="zh-CN" sz="1275">
                <a:solidFill>
                  <a:srgbClr val="343A40"/>
                </a:solidFill>
                <a:latin typeface="Arial"/>
                <a:ea typeface="Arial"/>
              </a:rPr>
              <a:t>职责区域内联锁报警器状态正常</a:t>
            </a:r>
            <a:endParaRPr/>
          </a:p>
        </p:txBody>
      </p:sp>
      <p:sp>
        <p:nvSpPr>
          <p:cNvPr id="1103" name="" descr="{&quot;isTemplate&quot;:true,&quot;type&quot;:&quot;text&quot;}"/>
          <p:cNvSpPr txBox="1"/>
          <p:nvPr/>
        </p:nvSpPr>
        <p:spPr>
          <a:xfrm rot="0" flipH="0" flipV="0">
            <a:off x="6191250" y="1200150"/>
            <a:ext cx="5334000" cy="295275"/>
          </a:xfrm>
          <a:prstGeom prst="rect"/>
        </p:spPr>
        <p:txBody>
          <a:bodyPr wrap="none" lIns="0" tIns="0" rIns="0" bIns="0"/>
          <a:p>
            <a:pPr>
              <a:lnSpc>
                <a:spcPct val="150000"/>
              </a:lnSpc>
            </a:pPr>
            <a:r>
              <a:rPr lang="en-US" sz="1275">
                <a:solidFill>
                  <a:srgbClr val="343A40"/>
                </a:solidFill>
                <a:latin typeface="Arial"/>
                <a:ea typeface="Arial"/>
              </a:rPr>
              <a:t xml:space="preserve">□ 11. </a:t>
            </a:r>
            <a:r>
              <a:rPr lang="zh-CN" sz="1275">
                <a:solidFill>
                  <a:srgbClr val="343A40"/>
                </a:solidFill>
                <a:latin typeface="Arial"/>
                <a:ea typeface="Arial"/>
              </a:rPr>
              <a:t>检维修工器具完好、检验有效</a:t>
            </a:r>
            <a:endParaRPr/>
          </a:p>
        </p:txBody>
      </p:sp>
      <p:sp>
        <p:nvSpPr>
          <p:cNvPr id="1104" name="" descr="{&quot;isTemplate&quot;:true,&quot;type&quot;:&quot;text&quot;}"/>
          <p:cNvSpPr txBox="1"/>
          <p:nvPr/>
        </p:nvSpPr>
        <p:spPr>
          <a:xfrm rot="0" flipH="0" flipV="0">
            <a:off x="6191250" y="1543050"/>
            <a:ext cx="5334000" cy="295275"/>
          </a:xfrm>
          <a:prstGeom prst="rect"/>
        </p:spPr>
        <p:txBody>
          <a:bodyPr wrap="none" lIns="0" tIns="0" rIns="0" bIns="0"/>
          <a:p>
            <a:pPr>
              <a:lnSpc>
                <a:spcPct val="150000"/>
              </a:lnSpc>
            </a:pPr>
            <a:r>
              <a:rPr lang="en-US" sz="1275">
                <a:solidFill>
                  <a:srgbClr val="343A40"/>
                </a:solidFill>
                <a:latin typeface="Arial"/>
                <a:ea typeface="Arial"/>
              </a:rPr>
              <a:t xml:space="preserve">□ 12. </a:t>
            </a:r>
            <a:r>
              <a:rPr lang="zh-CN" sz="1275">
                <a:solidFill>
                  <a:srgbClr val="343A40"/>
                </a:solidFill>
                <a:latin typeface="Arial"/>
                <a:ea typeface="Arial"/>
              </a:rPr>
              <a:t>临时用电线路合规，无拖地泡水</a:t>
            </a:r>
            <a:endParaRPr/>
          </a:p>
        </p:txBody>
      </p:sp>
      <p:sp>
        <p:nvSpPr>
          <p:cNvPr id="1105" name="" descr="{&quot;isTemplate&quot;:true,&quot;type&quot;:&quot;text&quot;}"/>
          <p:cNvSpPr txBox="1"/>
          <p:nvPr/>
        </p:nvSpPr>
        <p:spPr>
          <a:xfrm rot="0" flipH="0" flipV="0">
            <a:off x="6191250" y="1885950"/>
            <a:ext cx="5334000" cy="295275"/>
          </a:xfrm>
          <a:prstGeom prst="rect"/>
        </p:spPr>
        <p:txBody>
          <a:bodyPr wrap="none" lIns="0" tIns="0" rIns="0" bIns="0"/>
          <a:p>
            <a:pPr>
              <a:lnSpc>
                <a:spcPct val="150000"/>
              </a:lnSpc>
            </a:pPr>
            <a:r>
              <a:rPr lang="en-US" sz="1275">
                <a:solidFill>
                  <a:srgbClr val="343A40"/>
                </a:solidFill>
                <a:latin typeface="Arial"/>
                <a:ea typeface="Arial"/>
              </a:rPr>
              <a:t xml:space="preserve">□ 13. </a:t>
            </a:r>
            <a:r>
              <a:rPr lang="zh-CN" sz="1275">
                <a:solidFill>
                  <a:srgbClr val="343A40"/>
                </a:solidFill>
                <a:latin typeface="Arial"/>
                <a:ea typeface="Arial"/>
              </a:rPr>
              <a:t>接地跨接线完好，无断裂缺失</a:t>
            </a:r>
            <a:endParaRPr/>
          </a:p>
        </p:txBody>
      </p:sp>
      <p:sp>
        <p:nvSpPr>
          <p:cNvPr id="1106" name="" descr="{&quot;isTemplate&quot;:true,&quot;type&quot;:&quot;text&quot;}"/>
          <p:cNvSpPr txBox="1"/>
          <p:nvPr/>
        </p:nvSpPr>
        <p:spPr>
          <a:xfrm rot="0" flipH="0" flipV="0">
            <a:off x="6191250" y="2228850"/>
            <a:ext cx="5334000" cy="295275"/>
          </a:xfrm>
          <a:prstGeom prst="rect"/>
        </p:spPr>
        <p:txBody>
          <a:bodyPr wrap="none" lIns="0" tIns="0" rIns="0" bIns="0"/>
          <a:p>
            <a:pPr>
              <a:lnSpc>
                <a:spcPct val="150000"/>
              </a:lnSpc>
            </a:pPr>
            <a:r>
              <a:rPr lang="en-US" sz="1275">
                <a:solidFill>
                  <a:srgbClr val="343A40"/>
                </a:solidFill>
                <a:latin typeface="Arial"/>
                <a:ea typeface="Arial"/>
              </a:rPr>
              <a:t xml:space="preserve">□ 14. </a:t>
            </a:r>
            <a:r>
              <a:rPr lang="zh-CN" sz="1275">
                <a:solidFill>
                  <a:srgbClr val="343A40"/>
                </a:solidFill>
                <a:latin typeface="Arial"/>
                <a:ea typeface="Arial"/>
              </a:rPr>
              <a:t>盲板抽堵台账与现场一致</a:t>
            </a:r>
            <a:endParaRPr/>
          </a:p>
        </p:txBody>
      </p:sp>
      <p:sp>
        <p:nvSpPr>
          <p:cNvPr id="1107" name="" descr="{&quot;isTemplate&quot;:true,&quot;type&quot;:&quot;text&quot;}"/>
          <p:cNvSpPr txBox="1"/>
          <p:nvPr/>
        </p:nvSpPr>
        <p:spPr>
          <a:xfrm rot="0" flipH="0" flipV="0">
            <a:off x="6191250" y="2571750"/>
            <a:ext cx="5334000" cy="295275"/>
          </a:xfrm>
          <a:prstGeom prst="rect"/>
        </p:spPr>
        <p:txBody>
          <a:bodyPr wrap="none" lIns="0" tIns="0" rIns="0" bIns="0"/>
          <a:p>
            <a:pPr>
              <a:lnSpc>
                <a:spcPct val="150000"/>
              </a:lnSpc>
            </a:pPr>
            <a:r>
              <a:rPr lang="en-US" sz="1275">
                <a:solidFill>
                  <a:srgbClr val="343A40"/>
                </a:solidFill>
                <a:latin typeface="Arial"/>
                <a:ea typeface="Arial"/>
              </a:rPr>
              <a:t xml:space="preserve">□ 15. </a:t>
            </a:r>
            <a:r>
              <a:rPr lang="zh-CN" sz="1275">
                <a:solidFill>
                  <a:srgbClr val="343A40"/>
                </a:solidFill>
                <a:latin typeface="Arial"/>
                <a:ea typeface="Arial"/>
              </a:rPr>
              <a:t>危化品存放合规，无混存混放</a:t>
            </a:r>
            <a:endParaRPr/>
          </a:p>
        </p:txBody>
      </p:sp>
      <p:sp>
        <p:nvSpPr>
          <p:cNvPr id="1108" name="" descr="{&quot;isTemplate&quot;:true,&quot;type&quot;:&quot;text&quot;}"/>
          <p:cNvSpPr txBox="1"/>
          <p:nvPr/>
        </p:nvSpPr>
        <p:spPr>
          <a:xfrm rot="0" flipH="0" flipV="0">
            <a:off x="6191250" y="2914650"/>
            <a:ext cx="5334000" cy="295275"/>
          </a:xfrm>
          <a:prstGeom prst="rect"/>
        </p:spPr>
        <p:txBody>
          <a:bodyPr wrap="none" lIns="0" tIns="0" rIns="0" bIns="0"/>
          <a:p>
            <a:pPr>
              <a:lnSpc>
                <a:spcPct val="150000"/>
              </a:lnSpc>
            </a:pPr>
            <a:r>
              <a:rPr lang="en-US" sz="1275">
                <a:solidFill>
                  <a:srgbClr val="343A40"/>
                </a:solidFill>
                <a:latin typeface="Arial"/>
                <a:ea typeface="Arial"/>
              </a:rPr>
              <a:t xml:space="preserve">□ 16. </a:t>
            </a:r>
            <a:r>
              <a:rPr lang="zh-CN" sz="1275">
                <a:solidFill>
                  <a:srgbClr val="343A40"/>
                </a:solidFill>
                <a:latin typeface="Arial"/>
                <a:ea typeface="Arial"/>
              </a:rPr>
              <a:t>气瓶固定、间距合规、在检验期内</a:t>
            </a:r>
            <a:endParaRPr/>
          </a:p>
        </p:txBody>
      </p:sp>
      <p:sp>
        <p:nvSpPr>
          <p:cNvPr id="1109" name="" descr="{&quot;isTemplate&quot;:true,&quot;type&quot;:&quot;text&quot;}"/>
          <p:cNvSpPr txBox="1"/>
          <p:nvPr/>
        </p:nvSpPr>
        <p:spPr>
          <a:xfrm rot="0" flipH="0" flipV="0">
            <a:off x="6191250" y="3257550"/>
            <a:ext cx="5334000" cy="295275"/>
          </a:xfrm>
          <a:prstGeom prst="rect"/>
        </p:spPr>
        <p:txBody>
          <a:bodyPr wrap="none" lIns="0" tIns="0" rIns="0" bIns="0"/>
          <a:p>
            <a:pPr>
              <a:lnSpc>
                <a:spcPct val="150000"/>
              </a:lnSpc>
            </a:pPr>
            <a:r>
              <a:rPr lang="en-US" sz="1275">
                <a:solidFill>
                  <a:srgbClr val="343A40"/>
                </a:solidFill>
                <a:latin typeface="Arial"/>
                <a:ea typeface="Arial"/>
              </a:rPr>
              <a:t xml:space="preserve">□ 17. </a:t>
            </a:r>
            <a:r>
              <a:rPr lang="zh-CN" sz="1275">
                <a:solidFill>
                  <a:srgbClr val="343A40"/>
                </a:solidFill>
                <a:latin typeface="Arial"/>
                <a:ea typeface="Arial"/>
              </a:rPr>
              <a:t>现场通道、逃生路线畅通</a:t>
            </a:r>
            <a:endParaRPr/>
          </a:p>
        </p:txBody>
      </p:sp>
      <p:sp>
        <p:nvSpPr>
          <p:cNvPr id="1110" name="" descr="{&quot;isTemplate&quot;:true,&quot;type&quot;:&quot;text&quot;}"/>
          <p:cNvSpPr txBox="1"/>
          <p:nvPr/>
        </p:nvSpPr>
        <p:spPr>
          <a:xfrm rot="0" flipH="0" flipV="0">
            <a:off x="6191250" y="3600450"/>
            <a:ext cx="5334000" cy="295275"/>
          </a:xfrm>
          <a:prstGeom prst="rect"/>
        </p:spPr>
        <p:txBody>
          <a:bodyPr wrap="none" lIns="0" tIns="0" rIns="0" bIns="0"/>
          <a:p>
            <a:pPr>
              <a:lnSpc>
                <a:spcPct val="150000"/>
              </a:lnSpc>
            </a:pPr>
            <a:r>
              <a:rPr lang="en-US" sz="1275">
                <a:solidFill>
                  <a:srgbClr val="343A40"/>
                </a:solidFill>
                <a:latin typeface="Arial"/>
                <a:ea typeface="Arial"/>
              </a:rPr>
              <a:t xml:space="preserve">□ 18. </a:t>
            </a:r>
            <a:r>
              <a:rPr lang="zh-CN" sz="1275">
                <a:solidFill>
                  <a:srgbClr val="343A40"/>
                </a:solidFill>
                <a:latin typeface="Arial"/>
                <a:ea typeface="Arial"/>
              </a:rPr>
              <a:t>标识标牌、警示标志齐全清晰</a:t>
            </a:r>
            <a:endParaRPr/>
          </a:p>
        </p:txBody>
      </p:sp>
      <p:sp>
        <p:nvSpPr>
          <p:cNvPr id="1111" name="" descr="{&quot;isTemplate&quot;:true,&quot;type&quot;:&quot;text&quot;}"/>
          <p:cNvSpPr txBox="1"/>
          <p:nvPr/>
        </p:nvSpPr>
        <p:spPr>
          <a:xfrm rot="0" flipH="0" flipV="0">
            <a:off x="6191250" y="3943350"/>
            <a:ext cx="5334000" cy="295275"/>
          </a:xfrm>
          <a:prstGeom prst="rect"/>
        </p:spPr>
        <p:txBody>
          <a:bodyPr wrap="none" lIns="0" tIns="0" rIns="0" bIns="0"/>
          <a:p>
            <a:pPr>
              <a:lnSpc>
                <a:spcPct val="150000"/>
              </a:lnSpc>
            </a:pPr>
            <a:r>
              <a:rPr lang="en-US" sz="1275">
                <a:solidFill>
                  <a:srgbClr val="343A40"/>
                </a:solidFill>
                <a:latin typeface="Arial"/>
                <a:ea typeface="Arial"/>
              </a:rPr>
              <a:t xml:space="preserve">□ 19. </a:t>
            </a:r>
            <a:r>
              <a:rPr lang="zh-CN" sz="1275">
                <a:solidFill>
                  <a:srgbClr val="343A40"/>
                </a:solidFill>
                <a:latin typeface="Arial"/>
                <a:ea typeface="Arial"/>
              </a:rPr>
              <a:t>应急处置卡随身携带、内容熟悉</a:t>
            </a:r>
            <a:endParaRPr/>
          </a:p>
        </p:txBody>
      </p:sp>
      <p:sp>
        <p:nvSpPr>
          <p:cNvPr id="1112" name="" descr="{&quot;isTemplate&quot;:true,&quot;type&quot;:&quot;text&quot;}"/>
          <p:cNvSpPr txBox="1"/>
          <p:nvPr/>
        </p:nvSpPr>
        <p:spPr>
          <a:xfrm rot="0" flipH="0" flipV="0">
            <a:off x="6191250" y="4286250"/>
            <a:ext cx="5334000" cy="295275"/>
          </a:xfrm>
          <a:prstGeom prst="rect"/>
        </p:spPr>
        <p:txBody>
          <a:bodyPr wrap="none" lIns="0" tIns="0" rIns="0" bIns="0"/>
          <a:p>
            <a:pPr>
              <a:lnSpc>
                <a:spcPct val="150000"/>
              </a:lnSpc>
            </a:pPr>
            <a:r>
              <a:rPr lang="en-US" sz="1275">
                <a:solidFill>
                  <a:srgbClr val="343A40"/>
                </a:solidFill>
                <a:latin typeface="Arial"/>
                <a:ea typeface="Arial"/>
              </a:rPr>
              <a:t xml:space="preserve">□ 20. </a:t>
            </a:r>
            <a:r>
              <a:rPr lang="zh-CN" sz="1275">
                <a:solidFill>
                  <a:srgbClr val="343A40"/>
                </a:solidFill>
                <a:latin typeface="Arial"/>
                <a:ea typeface="Arial"/>
              </a:rPr>
              <a:t>发现隐患已上报并录入台账</a:t>
            </a:r>
            <a:endParaRPr/>
          </a:p>
        </p:txBody>
      </p:sp>
      <p:sp>
        <p:nvSpPr>
          <p:cNvPr id="1113" name=""/>
          <p:cNvSpPr/>
          <p:nvPr/>
        </p:nvSpPr>
        <p:spPr>
          <a:xfrm rot="0" flipH="0" flipV="0">
            <a:off x="704850" y="6124575"/>
            <a:ext cx="10858500" cy="409575"/>
          </a:xfrm>
          <a:prstGeom prst="rect">
            <a:avLst/>
          </a:prstGeom>
          <a:solidFill>
            <a:srgbClr val="F1F3F5"/>
          </a:solidFill>
          <a:ln/>
        </p:spPr>
        <p:txBody>
          <a:bodyPr/>
          <a:p/>
        </p:txBody>
      </p:sp>
      <p:sp>
        <p:nvSpPr>
          <p:cNvPr id="1114" name=""/>
          <p:cNvSpPr/>
          <p:nvPr/>
        </p:nvSpPr>
        <p:spPr>
          <a:xfrm rot="0" flipH="0" flipV="0">
            <a:off x="666750" y="6124575"/>
            <a:ext cx="10896600" cy="409575"/>
          </a:xfrm>
          <a:custGeom>
            <a:pathLst>
              <a:path w="1144" h="43">
                <a:moveTo>
                  <a:pt x="0" y="0"/>
                </a:moveTo>
                <a:lnTo>
                  <a:pt x="4" y="0"/>
                </a:lnTo>
                <a:lnTo>
                  <a:pt x="4" y="43"/>
                </a:lnTo>
                <a:lnTo>
                  <a:pt x="0" y="43"/>
                </a:lnTo>
                <a:close/>
              </a:path>
            </a:pathLst>
          </a:custGeom>
          <a:solidFill>
            <a:srgbClr val="0B7285"/>
          </a:solidFill>
          <a:ln/>
        </p:spPr>
        <p:txBody>
          <a:bodyPr/>
          <a:p/>
        </p:txBody>
      </p:sp>
      <p:sp>
        <p:nvSpPr>
          <p:cNvPr id="1115" name="" descr="{&quot;isTemplate&quot;:true,&quot;type&quot;:&quot;text&quot;}"/>
          <p:cNvSpPr txBox="1"/>
          <p:nvPr/>
        </p:nvSpPr>
        <p:spPr>
          <a:xfrm rot="0" flipH="0" flipV="0">
            <a:off x="876300" y="6219825"/>
            <a:ext cx="10477500" cy="219075"/>
          </a:xfrm>
          <a:prstGeom prst="rect"/>
        </p:spPr>
        <p:txBody>
          <a:bodyPr wrap="none" lIns="0" tIns="0" rIns="0" bIns="0"/>
          <a:p>
            <a:pPr>
              <a:lnSpc>
                <a:spcPct val="100000"/>
              </a:lnSpc>
            </a:pPr>
            <a:r>
              <a:rPr lang="zh-CN" sz="1425">
                <a:solidFill>
                  <a:srgbClr val="343A40"/>
                </a:solidFill>
                <a:latin typeface="Arial"/>
                <a:ea typeface="Arial"/>
              </a:rPr>
              <a:t>检查人：</a:t>
            </a:r>
            <a:r>
              <a:rPr lang="en-US" sz="1425">
                <a:solidFill>
                  <a:srgbClr val="343A40"/>
                </a:solidFill>
                <a:latin typeface="Arial"/>
                <a:ea typeface="Arial"/>
              </a:rPr>
              <a:t>__________</a:t>
            </a:r>
            <a:r>
              <a:rPr lang="zh-CN" sz="1425">
                <a:solidFill>
                  <a:srgbClr val="343A40"/>
                </a:solidFill>
                <a:latin typeface="Arial"/>
                <a:ea typeface="Arial"/>
              </a:rPr>
              <a:t>　班组长：</a:t>
            </a:r>
            <a:r>
              <a:rPr lang="en-US" sz="1425">
                <a:solidFill>
                  <a:srgbClr val="343A40"/>
                </a:solidFill>
                <a:latin typeface="Arial"/>
                <a:ea typeface="Arial"/>
              </a:rPr>
              <a:t>__________</a:t>
            </a:r>
            <a:r>
              <a:rPr lang="zh-CN" sz="1425">
                <a:solidFill>
                  <a:srgbClr val="343A40"/>
                </a:solidFill>
                <a:latin typeface="Arial"/>
                <a:ea typeface="Arial"/>
              </a:rPr>
              <a:t>　车间负责人：</a:t>
            </a:r>
            <a:r>
              <a:rPr lang="en-US" sz="1425">
                <a:solidFill>
                  <a:srgbClr val="343A40"/>
                </a:solidFill>
                <a:latin typeface="Arial"/>
                <a:ea typeface="Arial"/>
              </a:rPr>
              <a:t>__________</a:t>
            </a:r>
            <a:r>
              <a:rPr lang="zh-CN" sz="1425">
                <a:solidFill>
                  <a:srgbClr val="343A40"/>
                </a:solidFill>
                <a:latin typeface="Arial"/>
                <a:ea typeface="Arial"/>
              </a:rPr>
              <a:t>　日期：</a:t>
            </a:r>
            <a:r>
              <a:rPr lang="en-US" sz="1425">
                <a:solidFill>
                  <a:srgbClr val="343A40"/>
                </a:solidFill>
                <a:latin typeface="Arial"/>
                <a:ea typeface="Arial"/>
              </a:rPr>
              <a:t>____</a:t>
            </a:r>
            <a:r>
              <a:rPr lang="zh-CN" sz="1425">
                <a:solidFill>
                  <a:srgbClr val="343A40"/>
                </a:solidFill>
                <a:latin typeface="Arial"/>
                <a:ea typeface="Arial"/>
              </a:rPr>
              <a:t>年</a:t>
            </a:r>
            <a:r>
              <a:rPr lang="en-US" sz="1425">
                <a:solidFill>
                  <a:srgbClr val="343A40"/>
                </a:solidFill>
                <a:latin typeface="Arial"/>
                <a:ea typeface="Arial"/>
              </a:rPr>
              <a:t>__</a:t>
            </a:r>
            <a:r>
              <a:rPr lang="zh-CN" sz="1425">
                <a:solidFill>
                  <a:srgbClr val="343A40"/>
                </a:solidFill>
                <a:latin typeface="Arial"/>
                <a:ea typeface="Arial"/>
              </a:rPr>
              <a:t>月</a:t>
            </a:r>
            <a:r>
              <a:rPr lang="en-US" sz="1425">
                <a:solidFill>
                  <a:srgbClr val="343A40"/>
                </a:solidFill>
                <a:latin typeface="Arial"/>
                <a:ea typeface="Arial"/>
              </a:rPr>
              <a:t>__</a:t>
            </a:r>
            <a:r>
              <a:rPr lang="zh-CN" sz="1425">
                <a:solidFill>
                  <a:srgbClr val="343A40"/>
                </a:solidFill>
                <a:latin typeface="Arial"/>
                <a:ea typeface="Arial"/>
              </a:rPr>
              <a:t>日</a:t>
            </a:r>
            <a:endParaRPr/>
          </a:p>
        </p:txBody>
      </p:sp>
      <p:sp>
        <p:nvSpPr>
          <p:cNvPr id="1116"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50 / 55</a:t>
            </a:r>
            <a:endParaRPr/>
          </a:p>
        </p:txBody>
      </p:sp>
    </p:spTree>
  </p:cSld>
</p:sld>
</file>

<file path=ppt/slides/slide51.xml><?xml version="1.0" encoding="utf-8"?>
<p:sld xmlns:p="http://schemas.openxmlformats.org/presentationml/2006/main" xmlns:a="http://schemas.openxmlformats.org/drawingml/2006/main">
  <p:cSld>
    <p:spTree>
      <p:nvGrpSpPr>
        <p:cNvPr id="1117" name="" descr="&lt;Slide style={{ width: 1280, height: 720, background: '#FFFFFF', padding: 0, fontFamily: 'Arial, &quot;Microsoft YaHei&quot;, &quot;PingFang SC&quot;, sans-serif', position: 'relative' }}&gt;&#10;    &lt;Text style={{ position: 'absolute', top: 16, right: 70, fontSize: 14, color: '#868E96' }}&gt;05 · 学以致用&lt;/Text&gt;&#10;    &lt;Box style={{ position: 'absolute', top: 44, left: 70, right: 70 }}&gt;&#10;        &lt;Text style={{ fontSize: 32, fontWeight: 'bold', color: '#0B7285' }}&gt;全员安全生产承诺书（现场宣读并签字）&lt;/Text&gt;&#10;        &lt;Box style={{ width: '100%', height: 1, background: '#DEE2E6', marginTop: 10 }} /&gt;&#10;    &lt;/Box&gt;&#10;    &lt;Box style={{ position: 'absolute', top: 126, left: 70, right: 70, bottom: 150, background: '#F1F3F5', borderLeft: '4px solid #0B7285', padding: '18px 24px', flexDirection: 'column' }}&gt;&#10;        &lt;Text style={{ fontSize: 20, color: '#343A40', lineHeight: 1.6 }}&gt;我承诺：作为一名化工从业人员，我自觉做到——&lt;/Text&gt;&#10;        &lt;Text style={{ fontSize: 20, color: '#343A40', lineHeight: 1.6 }}&gt;1. 上岗前状态自检：不疲劳、不饮酒、不带情绪作业；&lt;/Text&gt;&#10;        &lt;Text style={{ fontSize: 20, color: '#343A40', lineHeight: 1.6 }}&gt;2. 严格执行操作规程与工艺纪律，不擅自更改参数；&lt;/Text&gt;&#10;        &lt;Text style={{ fontSize: 20, color: '#343A40', lineHeight: 1.6 }}&gt;3. 特殊作业先办票、先分析、先隔离、先监护，不无票作业；&lt;/Text&gt;&#10;        &lt;Text style={{ fontSize: 20, color: '#343A40', lineHeight: 1.6 }}&gt;4. 正确佩戴劳动防护用品，绝不&quot;图省事、图凉快&quot;；&lt;/Text&gt;&#10;        &lt;Text style={{ fontSize: 20, color: '#343A40', lineHeight: 1.6 }}&gt;5. 发现隐患立即报告，拒绝违章指挥，有权停止冒险作业；&lt;/Text&gt;&#10;        &lt;Text style={{ fontSize: 20, color: '#343A40', lineHeight: 1.6 }}&gt;6. 遇他人中毒晕倒，先报警通风，绝不无防护盲目施救。&lt;/Text&gt;&#10;        &lt;Text style={{ fontSize: 20, color: '#C92A2A', fontWeight: 'bold', marginTop: 10, lineHeight: 1.6 }}&gt;我明白：一旦出事，受伤的是我，破碎的是我家。&lt;/Text&gt;&#10;    &lt;/Box&gt;&#10;    &lt;Box style={{ position: 'absolute', left: 70, right: 70, bottom: 40, flexDirection: 'row', gap: 24 }}&gt;&#10;        &lt;Text style={{ fontSize: 19, color: '#343A40' }}&gt;车间/班组：____________&lt;/Text&gt;&#10;        &lt;Text style={{ fontSize: 19, color: '#343A40' }}&gt;承诺人签字：____________&lt;/Text&gt;&#10;        &lt;Text style={{ fontSize: 19, color: '#343A40' }}&gt;日期：____年__月__日&lt;/Text&gt;&#10;    &lt;/Box&gt;&#10;    &lt;Text style={{ position: 'absolute', right: 70, bottom: 24, fontSize: 14, color: '#868E96' }}&gt;51 / 55&lt;/Text&gt;&#10;&lt;/Slide&gt;&#10;"/>
        <p:cNvGrpSpPr/>
        <p:nvPr/>
      </p:nvGrpSpPr>
      <p:grpSpPr>
        <a:xfrm>
          <a:off x="0" y="0"/>
          <a:ext cx="0" cy="0"/>
          <a:chOff x="0" y="0"/>
          <a:chExt cx="0" cy="0"/>
        </a:xfrm>
      </p:grpSpPr>
      <p:sp>
        <p:nvSpPr>
          <p:cNvPr id="1118" name=""/>
          <p:cNvSpPr/>
          <p:nvPr/>
        </p:nvSpPr>
        <p:spPr>
          <a:xfrm rot="0" flipH="0" flipV="0">
            <a:off x="0" y="0"/>
            <a:ext cx="12192000" cy="6858000"/>
          </a:xfrm>
          <a:prstGeom prst="rect">
            <a:avLst/>
          </a:prstGeom>
          <a:solidFill>
            <a:srgbClr val="FFFFFF"/>
          </a:solidFill>
          <a:ln/>
        </p:spPr>
        <p:txBody>
          <a:bodyPr/>
          <a:p/>
        </p:txBody>
      </p:sp>
      <p:sp>
        <p:nvSpPr>
          <p:cNvPr id="1119"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05 · </a:t>
            </a:r>
            <a:r>
              <a:rPr lang="zh-CN" sz="1050">
                <a:solidFill>
                  <a:srgbClr val="868E96"/>
                </a:solidFill>
                <a:latin typeface="Arial"/>
                <a:ea typeface="Arial"/>
              </a:rPr>
              <a:t>学以致用</a:t>
            </a:r>
            <a:endParaRPr/>
          </a:p>
        </p:txBody>
      </p:sp>
      <p:sp>
        <p:nvSpPr>
          <p:cNvPr id="1120"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全员安全生产承诺书（现场宣读并签字）</a:t>
            </a:r>
            <a:endParaRPr/>
          </a:p>
        </p:txBody>
      </p:sp>
      <p:sp>
        <p:nvSpPr>
          <p:cNvPr id="1121" name=""/>
          <p:cNvSpPr/>
          <p:nvPr/>
        </p:nvSpPr>
        <p:spPr>
          <a:xfrm rot="0" flipH="0" flipV="0">
            <a:off x="666750" y="885825"/>
            <a:ext cx="10858500" cy="9525"/>
          </a:xfrm>
          <a:prstGeom prst="rect">
            <a:avLst/>
          </a:prstGeom>
          <a:solidFill>
            <a:srgbClr val="DEE2E6"/>
          </a:solidFill>
          <a:ln/>
        </p:spPr>
        <p:txBody>
          <a:bodyPr/>
          <a:p/>
        </p:txBody>
      </p:sp>
      <p:sp>
        <p:nvSpPr>
          <p:cNvPr id="1122" name=""/>
          <p:cNvSpPr/>
          <p:nvPr/>
        </p:nvSpPr>
        <p:spPr>
          <a:xfrm rot="0" flipH="0" flipV="0">
            <a:off x="704850" y="1200150"/>
            <a:ext cx="10858500" cy="4229100"/>
          </a:xfrm>
          <a:prstGeom prst="rect">
            <a:avLst/>
          </a:prstGeom>
          <a:solidFill>
            <a:srgbClr val="F1F3F5"/>
          </a:solidFill>
          <a:ln/>
        </p:spPr>
        <p:txBody>
          <a:bodyPr/>
          <a:p/>
        </p:txBody>
      </p:sp>
      <p:sp>
        <p:nvSpPr>
          <p:cNvPr id="1123" name=""/>
          <p:cNvSpPr/>
          <p:nvPr/>
        </p:nvSpPr>
        <p:spPr>
          <a:xfrm rot="0" flipH="0" flipV="0">
            <a:off x="666750" y="1200150"/>
            <a:ext cx="10896600" cy="4229100"/>
          </a:xfrm>
          <a:custGeom>
            <a:pathLst>
              <a:path w="1144" h="444">
                <a:moveTo>
                  <a:pt x="0" y="0"/>
                </a:moveTo>
                <a:lnTo>
                  <a:pt x="4" y="0"/>
                </a:lnTo>
                <a:lnTo>
                  <a:pt x="4" y="444"/>
                </a:lnTo>
                <a:lnTo>
                  <a:pt x="0" y="444"/>
                </a:lnTo>
                <a:close/>
              </a:path>
            </a:pathLst>
          </a:custGeom>
          <a:solidFill>
            <a:srgbClr val="0B7285"/>
          </a:solidFill>
          <a:ln/>
        </p:spPr>
        <p:txBody>
          <a:bodyPr/>
          <a:p/>
        </p:txBody>
      </p:sp>
      <p:sp>
        <p:nvSpPr>
          <p:cNvPr id="1124" name="" descr="{&quot;isTemplate&quot;:true,&quot;type&quot;:&quot;text&quot;}"/>
          <p:cNvSpPr txBox="1"/>
          <p:nvPr/>
        </p:nvSpPr>
        <p:spPr>
          <a:xfrm rot="0" flipH="0" flipV="0">
            <a:off x="933450" y="1371600"/>
            <a:ext cx="10363200" cy="371475"/>
          </a:xfrm>
          <a:prstGeom prst="rect"/>
        </p:spPr>
        <p:txBody>
          <a:bodyPr wrap="none" lIns="0" tIns="0" rIns="0" bIns="0"/>
          <a:p>
            <a:pPr>
              <a:lnSpc>
                <a:spcPct val="160000"/>
              </a:lnSpc>
            </a:pPr>
            <a:r>
              <a:rPr lang="zh-CN" sz="1500">
                <a:solidFill>
                  <a:srgbClr val="343A40"/>
                </a:solidFill>
                <a:latin typeface="Arial"/>
                <a:ea typeface="Arial"/>
              </a:rPr>
              <a:t>我承诺：作为一名化工从业人员，我自觉做到——</a:t>
            </a:r>
            <a:endParaRPr/>
          </a:p>
        </p:txBody>
      </p:sp>
      <p:sp>
        <p:nvSpPr>
          <p:cNvPr id="1125" name="" descr="{&quot;isTemplate&quot;:true,&quot;type&quot;:&quot;text&quot;}"/>
          <p:cNvSpPr txBox="1"/>
          <p:nvPr/>
        </p:nvSpPr>
        <p:spPr>
          <a:xfrm rot="0" flipH="0" flipV="0">
            <a:off x="933450" y="1743075"/>
            <a:ext cx="10363200" cy="371475"/>
          </a:xfrm>
          <a:prstGeom prst="rect"/>
        </p:spPr>
        <p:txBody>
          <a:bodyPr wrap="none" lIns="0" tIns="0" rIns="0" bIns="0"/>
          <a:p>
            <a:pPr>
              <a:lnSpc>
                <a:spcPct val="160000"/>
              </a:lnSpc>
            </a:pPr>
            <a:r>
              <a:rPr lang="en-US" sz="1500">
                <a:solidFill>
                  <a:srgbClr val="343A40"/>
                </a:solidFill>
                <a:latin typeface="Arial"/>
                <a:ea typeface="Arial"/>
              </a:rPr>
              <a:t xml:space="preserve">1. </a:t>
            </a:r>
            <a:r>
              <a:rPr lang="zh-CN" sz="1500">
                <a:solidFill>
                  <a:srgbClr val="343A40"/>
                </a:solidFill>
                <a:latin typeface="Arial"/>
                <a:ea typeface="Arial"/>
              </a:rPr>
              <a:t>上岗前状态自检：不疲劳、不饮酒、不带情绪作业；</a:t>
            </a:r>
            <a:endParaRPr/>
          </a:p>
        </p:txBody>
      </p:sp>
      <p:sp>
        <p:nvSpPr>
          <p:cNvPr id="1126" name="" descr="{&quot;isTemplate&quot;:true,&quot;type&quot;:&quot;text&quot;}"/>
          <p:cNvSpPr txBox="1"/>
          <p:nvPr/>
        </p:nvSpPr>
        <p:spPr>
          <a:xfrm rot="0" flipH="0" flipV="0">
            <a:off x="933450" y="2114550"/>
            <a:ext cx="10363200" cy="371475"/>
          </a:xfrm>
          <a:prstGeom prst="rect"/>
        </p:spPr>
        <p:txBody>
          <a:bodyPr wrap="none" lIns="0" tIns="0" rIns="0" bIns="0"/>
          <a:p>
            <a:pPr>
              <a:lnSpc>
                <a:spcPct val="160000"/>
              </a:lnSpc>
            </a:pPr>
            <a:r>
              <a:rPr lang="en-US" sz="1500">
                <a:solidFill>
                  <a:srgbClr val="343A40"/>
                </a:solidFill>
                <a:latin typeface="Arial"/>
                <a:ea typeface="Arial"/>
              </a:rPr>
              <a:t xml:space="preserve">2. </a:t>
            </a:r>
            <a:r>
              <a:rPr lang="zh-CN" sz="1500">
                <a:solidFill>
                  <a:srgbClr val="343A40"/>
                </a:solidFill>
                <a:latin typeface="Arial"/>
                <a:ea typeface="Arial"/>
              </a:rPr>
              <a:t>严格执行操作规程与工艺纪律，不擅自更改参数；</a:t>
            </a:r>
            <a:endParaRPr/>
          </a:p>
        </p:txBody>
      </p:sp>
      <p:sp>
        <p:nvSpPr>
          <p:cNvPr id="1127" name="" descr="{&quot;isTemplate&quot;:true,&quot;type&quot;:&quot;text&quot;}"/>
          <p:cNvSpPr txBox="1"/>
          <p:nvPr/>
        </p:nvSpPr>
        <p:spPr>
          <a:xfrm rot="0" flipH="0" flipV="0">
            <a:off x="933450" y="2486025"/>
            <a:ext cx="10363200" cy="371475"/>
          </a:xfrm>
          <a:prstGeom prst="rect"/>
        </p:spPr>
        <p:txBody>
          <a:bodyPr wrap="none" lIns="0" tIns="0" rIns="0" bIns="0"/>
          <a:p>
            <a:pPr>
              <a:lnSpc>
                <a:spcPct val="160000"/>
              </a:lnSpc>
            </a:pPr>
            <a:r>
              <a:rPr lang="en-US" sz="1500">
                <a:solidFill>
                  <a:srgbClr val="343A40"/>
                </a:solidFill>
                <a:latin typeface="Arial"/>
                <a:ea typeface="Arial"/>
              </a:rPr>
              <a:t xml:space="preserve">3. </a:t>
            </a:r>
            <a:r>
              <a:rPr lang="zh-CN" sz="1500">
                <a:solidFill>
                  <a:srgbClr val="343A40"/>
                </a:solidFill>
                <a:latin typeface="Arial"/>
                <a:ea typeface="Arial"/>
              </a:rPr>
              <a:t>特殊作业先办票、先分析、先隔离、先监护，不无票作业；</a:t>
            </a:r>
            <a:endParaRPr/>
          </a:p>
        </p:txBody>
      </p:sp>
      <p:sp>
        <p:nvSpPr>
          <p:cNvPr id="1128" name="" descr="{&quot;isTemplate&quot;:true,&quot;type&quot;:&quot;text&quot;}"/>
          <p:cNvSpPr txBox="1"/>
          <p:nvPr/>
        </p:nvSpPr>
        <p:spPr>
          <a:xfrm rot="0" flipH="0" flipV="0">
            <a:off x="933450" y="2857500"/>
            <a:ext cx="10363200" cy="371475"/>
          </a:xfrm>
          <a:prstGeom prst="rect"/>
        </p:spPr>
        <p:txBody>
          <a:bodyPr wrap="none" lIns="0" tIns="0" rIns="0" bIns="0"/>
          <a:p>
            <a:pPr>
              <a:lnSpc>
                <a:spcPct val="160000"/>
              </a:lnSpc>
            </a:pPr>
            <a:r>
              <a:rPr lang="en-US" sz="1500">
                <a:solidFill>
                  <a:srgbClr val="343A40"/>
                </a:solidFill>
                <a:latin typeface="Arial"/>
                <a:ea typeface="Arial"/>
              </a:rPr>
              <a:t xml:space="preserve">4. </a:t>
            </a:r>
            <a:r>
              <a:rPr lang="zh-CN" sz="1500">
                <a:solidFill>
                  <a:srgbClr val="343A40"/>
                </a:solidFill>
                <a:latin typeface="Arial"/>
                <a:ea typeface="Arial"/>
              </a:rPr>
              <a:t>正确佩戴劳动防护用品，绝不</a:t>
            </a:r>
            <a:r>
              <a:rPr lang="en-US" sz="1500">
                <a:solidFill>
                  <a:srgbClr val="343A40"/>
                </a:solidFill>
                <a:latin typeface="Arial"/>
                <a:ea typeface="Arial"/>
              </a:rPr>
              <a:t>"</a:t>
            </a:r>
            <a:r>
              <a:rPr lang="zh-CN" sz="1500">
                <a:solidFill>
                  <a:srgbClr val="343A40"/>
                </a:solidFill>
                <a:latin typeface="Arial"/>
                <a:ea typeface="Arial"/>
              </a:rPr>
              <a:t>图省事、图凉快</a:t>
            </a:r>
            <a:r>
              <a:rPr lang="en-US" sz="1500">
                <a:solidFill>
                  <a:srgbClr val="343A40"/>
                </a:solidFill>
                <a:latin typeface="Arial"/>
                <a:ea typeface="Arial"/>
              </a:rPr>
              <a:t>"</a:t>
            </a:r>
            <a:r>
              <a:rPr lang="zh-CN" sz="1500">
                <a:solidFill>
                  <a:srgbClr val="343A40"/>
                </a:solidFill>
                <a:latin typeface="Arial"/>
                <a:ea typeface="Arial"/>
              </a:rPr>
              <a:t>；</a:t>
            </a:r>
            <a:endParaRPr/>
          </a:p>
        </p:txBody>
      </p:sp>
      <p:sp>
        <p:nvSpPr>
          <p:cNvPr id="1129" name="" descr="{&quot;isTemplate&quot;:true,&quot;type&quot;:&quot;text&quot;}"/>
          <p:cNvSpPr txBox="1"/>
          <p:nvPr/>
        </p:nvSpPr>
        <p:spPr>
          <a:xfrm rot="0" flipH="0" flipV="0">
            <a:off x="933450" y="3228975"/>
            <a:ext cx="10363200" cy="371475"/>
          </a:xfrm>
          <a:prstGeom prst="rect"/>
        </p:spPr>
        <p:txBody>
          <a:bodyPr wrap="none" lIns="0" tIns="0" rIns="0" bIns="0"/>
          <a:p>
            <a:pPr>
              <a:lnSpc>
                <a:spcPct val="160000"/>
              </a:lnSpc>
            </a:pPr>
            <a:r>
              <a:rPr lang="en-US" sz="1500">
                <a:solidFill>
                  <a:srgbClr val="343A40"/>
                </a:solidFill>
                <a:latin typeface="Arial"/>
                <a:ea typeface="Arial"/>
              </a:rPr>
              <a:t xml:space="preserve">5. </a:t>
            </a:r>
            <a:r>
              <a:rPr lang="zh-CN" sz="1500">
                <a:solidFill>
                  <a:srgbClr val="343A40"/>
                </a:solidFill>
                <a:latin typeface="Arial"/>
                <a:ea typeface="Arial"/>
              </a:rPr>
              <a:t>发现隐患立即报告，拒绝违章指挥，有权停止冒险作业；</a:t>
            </a:r>
            <a:endParaRPr/>
          </a:p>
        </p:txBody>
      </p:sp>
      <p:sp>
        <p:nvSpPr>
          <p:cNvPr id="1130" name="" descr="{&quot;isTemplate&quot;:true,&quot;type&quot;:&quot;text&quot;}"/>
          <p:cNvSpPr txBox="1"/>
          <p:nvPr/>
        </p:nvSpPr>
        <p:spPr>
          <a:xfrm rot="0" flipH="0" flipV="0">
            <a:off x="933450" y="3600450"/>
            <a:ext cx="10363200" cy="371475"/>
          </a:xfrm>
          <a:prstGeom prst="rect"/>
        </p:spPr>
        <p:txBody>
          <a:bodyPr wrap="none" lIns="0" tIns="0" rIns="0" bIns="0"/>
          <a:p>
            <a:pPr>
              <a:lnSpc>
                <a:spcPct val="160000"/>
              </a:lnSpc>
            </a:pPr>
            <a:r>
              <a:rPr lang="en-US" sz="1500">
                <a:solidFill>
                  <a:srgbClr val="343A40"/>
                </a:solidFill>
                <a:latin typeface="Arial"/>
                <a:ea typeface="Arial"/>
              </a:rPr>
              <a:t xml:space="preserve">6. </a:t>
            </a:r>
            <a:r>
              <a:rPr lang="zh-CN" sz="1500">
                <a:solidFill>
                  <a:srgbClr val="343A40"/>
                </a:solidFill>
                <a:latin typeface="Arial"/>
                <a:ea typeface="Arial"/>
              </a:rPr>
              <a:t>遇他人中毒晕倒，先报警通风，绝不无防护盲目施救。</a:t>
            </a:r>
            <a:endParaRPr/>
          </a:p>
        </p:txBody>
      </p:sp>
      <p:sp>
        <p:nvSpPr>
          <p:cNvPr id="1131" name="" descr="{&quot;isTemplate&quot;:true,&quot;type&quot;:&quot;text&quot;}"/>
          <p:cNvSpPr txBox="1"/>
          <p:nvPr/>
        </p:nvSpPr>
        <p:spPr>
          <a:xfrm rot="0" flipH="0" flipV="0">
            <a:off x="933450" y="4067175"/>
            <a:ext cx="10363200" cy="371475"/>
          </a:xfrm>
          <a:prstGeom prst="rect"/>
        </p:spPr>
        <p:txBody>
          <a:bodyPr wrap="none" lIns="0" tIns="0" rIns="0" bIns="0"/>
          <a:p>
            <a:pPr>
              <a:lnSpc>
                <a:spcPct val="160000"/>
              </a:lnSpc>
            </a:pPr>
            <a:r>
              <a:rPr lang="zh-CN" sz="1500" b="1">
                <a:solidFill>
                  <a:srgbClr val="C92A2A"/>
                </a:solidFill>
                <a:latin typeface="Arial"/>
                <a:ea typeface="Arial"/>
              </a:rPr>
              <a:t>我明白：一旦出事，受伤的是我，破碎的是我家。</a:t>
            </a:r>
            <a:endParaRPr/>
          </a:p>
        </p:txBody>
      </p:sp>
      <p:sp>
        <p:nvSpPr>
          <p:cNvPr id="1132" name="" descr="{&quot;isTemplate&quot;:true,&quot;type&quot;:&quot;text&quot;}"/>
          <p:cNvSpPr txBox="1"/>
          <p:nvPr/>
        </p:nvSpPr>
        <p:spPr>
          <a:xfrm rot="0" flipH="0" flipV="0">
            <a:off x="666750" y="6257925"/>
            <a:ext cx="2171700" cy="219075"/>
          </a:xfrm>
          <a:prstGeom prst="rect"/>
        </p:spPr>
        <p:txBody>
          <a:bodyPr wrap="none" lIns="0" tIns="0" rIns="0" bIns="0"/>
          <a:p>
            <a:pPr>
              <a:lnSpc>
                <a:spcPct val="100000"/>
              </a:lnSpc>
            </a:pPr>
            <a:r>
              <a:rPr lang="zh-CN" sz="1425">
                <a:solidFill>
                  <a:srgbClr val="343A40"/>
                </a:solidFill>
                <a:latin typeface="Arial"/>
                <a:ea typeface="Arial"/>
              </a:rPr>
              <a:t>车间</a:t>
            </a:r>
            <a:r>
              <a:rPr lang="en-US" sz="1425">
                <a:solidFill>
                  <a:srgbClr val="343A40"/>
                </a:solidFill>
                <a:latin typeface="Arial"/>
                <a:ea typeface="Arial"/>
              </a:rPr>
              <a:t>/</a:t>
            </a:r>
            <a:r>
              <a:rPr lang="zh-CN" sz="1425">
                <a:solidFill>
                  <a:srgbClr val="343A40"/>
                </a:solidFill>
                <a:latin typeface="Arial"/>
                <a:ea typeface="Arial"/>
              </a:rPr>
              <a:t>班组：</a:t>
            </a:r>
            <a:r>
              <a:rPr lang="en-US" sz="1425">
                <a:solidFill>
                  <a:srgbClr val="343A40"/>
                </a:solidFill>
                <a:latin typeface="Arial"/>
                <a:ea typeface="Arial"/>
              </a:rPr>
              <a:t>____________</a:t>
            </a:r>
            <a:endParaRPr/>
          </a:p>
        </p:txBody>
      </p:sp>
      <p:sp>
        <p:nvSpPr>
          <p:cNvPr id="1133" name="" descr="{&quot;isTemplate&quot;:true,&quot;type&quot;:&quot;text&quot;}"/>
          <p:cNvSpPr txBox="1"/>
          <p:nvPr/>
        </p:nvSpPr>
        <p:spPr>
          <a:xfrm rot="0" flipH="0" flipV="0">
            <a:off x="3067050" y="6257925"/>
            <a:ext cx="2295525" cy="219075"/>
          </a:xfrm>
          <a:prstGeom prst="rect"/>
        </p:spPr>
        <p:txBody>
          <a:bodyPr wrap="none" lIns="0" tIns="0" rIns="0" bIns="0"/>
          <a:p>
            <a:pPr>
              <a:lnSpc>
                <a:spcPct val="100000"/>
              </a:lnSpc>
            </a:pPr>
            <a:r>
              <a:rPr lang="zh-CN" sz="1425">
                <a:solidFill>
                  <a:srgbClr val="343A40"/>
                </a:solidFill>
                <a:latin typeface="Arial"/>
                <a:ea typeface="Arial"/>
              </a:rPr>
              <a:t>承诺人签字：</a:t>
            </a:r>
            <a:r>
              <a:rPr lang="en-US" sz="1425">
                <a:solidFill>
                  <a:srgbClr val="343A40"/>
                </a:solidFill>
                <a:latin typeface="Arial"/>
                <a:ea typeface="Arial"/>
              </a:rPr>
              <a:t>____________</a:t>
            </a:r>
            <a:endParaRPr/>
          </a:p>
        </p:txBody>
      </p:sp>
      <p:sp>
        <p:nvSpPr>
          <p:cNvPr id="1134" name="" descr="{&quot;isTemplate&quot;:true,&quot;type&quot;:&quot;text&quot;}"/>
          <p:cNvSpPr txBox="1"/>
          <p:nvPr/>
        </p:nvSpPr>
        <p:spPr>
          <a:xfrm rot="0" flipH="0" flipV="0">
            <a:off x="5591175" y="6257925"/>
            <a:ext cx="1895475" cy="219075"/>
          </a:xfrm>
          <a:prstGeom prst="rect"/>
        </p:spPr>
        <p:txBody>
          <a:bodyPr wrap="none" lIns="0" tIns="0" rIns="0" bIns="0"/>
          <a:p>
            <a:pPr>
              <a:lnSpc>
                <a:spcPct val="100000"/>
              </a:lnSpc>
            </a:pPr>
            <a:r>
              <a:rPr lang="zh-CN" sz="1425">
                <a:solidFill>
                  <a:srgbClr val="343A40"/>
                </a:solidFill>
                <a:latin typeface="Arial"/>
                <a:ea typeface="Arial"/>
              </a:rPr>
              <a:t>日期：</a:t>
            </a:r>
            <a:r>
              <a:rPr lang="en-US" sz="1425">
                <a:solidFill>
                  <a:srgbClr val="343A40"/>
                </a:solidFill>
                <a:latin typeface="Arial"/>
                <a:ea typeface="Arial"/>
              </a:rPr>
              <a:t>____</a:t>
            </a:r>
            <a:r>
              <a:rPr lang="zh-CN" sz="1425">
                <a:solidFill>
                  <a:srgbClr val="343A40"/>
                </a:solidFill>
                <a:latin typeface="Arial"/>
                <a:ea typeface="Arial"/>
              </a:rPr>
              <a:t>年</a:t>
            </a:r>
            <a:r>
              <a:rPr lang="en-US" sz="1425">
                <a:solidFill>
                  <a:srgbClr val="343A40"/>
                </a:solidFill>
                <a:latin typeface="Arial"/>
                <a:ea typeface="Arial"/>
              </a:rPr>
              <a:t>__</a:t>
            </a:r>
            <a:r>
              <a:rPr lang="zh-CN" sz="1425">
                <a:solidFill>
                  <a:srgbClr val="343A40"/>
                </a:solidFill>
                <a:latin typeface="Arial"/>
                <a:ea typeface="Arial"/>
              </a:rPr>
              <a:t>月</a:t>
            </a:r>
            <a:r>
              <a:rPr lang="en-US" sz="1425">
                <a:solidFill>
                  <a:srgbClr val="343A40"/>
                </a:solidFill>
                <a:latin typeface="Arial"/>
                <a:ea typeface="Arial"/>
              </a:rPr>
              <a:t>__</a:t>
            </a:r>
            <a:r>
              <a:rPr lang="zh-CN" sz="1425">
                <a:solidFill>
                  <a:srgbClr val="343A40"/>
                </a:solidFill>
                <a:latin typeface="Arial"/>
                <a:ea typeface="Arial"/>
              </a:rPr>
              <a:t>日</a:t>
            </a:r>
            <a:endParaRPr/>
          </a:p>
        </p:txBody>
      </p:sp>
      <p:sp>
        <p:nvSpPr>
          <p:cNvPr id="1135"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51 / 55</a:t>
            </a:r>
            <a:endParaRPr/>
          </a:p>
        </p:txBody>
      </p:sp>
    </p:spTree>
  </p:cSld>
</p:sld>
</file>

<file path=ppt/slides/slide52.xml><?xml version="1.0" encoding="utf-8"?>
<p:sld xmlns:p="http://schemas.openxmlformats.org/presentationml/2006/main" xmlns:a="http://schemas.openxmlformats.org/drawingml/2006/main">
  <p:cSld>
    <p:spTree>
      <p:nvGrpSpPr>
        <p:cNvPr id="1136" name="" descr="&lt;Slide style={{ width: 1280, height: 720, background: '#FFFFFF', padding: 0, fontFamily: 'Arial, &quot;Microsoft YaHei&quot;, &quot;PingFang SC&quot;, sans-serif', position: 'relative' }}&gt;&#10;    &lt;Text style={{ position: 'absolute', top: 16, right: 70, fontSize: 14, color: '#868E96' }}&gt;05 · 学以致用&lt;/Text&gt;&#10;    &lt;Box style={{ position: 'absolute', top: 44, left: 70, right: 70 }}&gt;&#10;        &lt;Text style={{ fontSize: 32, fontWeight: 'bold', color: '#0B7285' }}&gt;化工企业节后复工十条铁律&lt;/Text&gt;&#10;        &lt;Box style={{ width: '100%', height: 1, background: '#DEE2E6', marginTop: 10 }} /&gt;&#10;    &lt;/Box&gt;&#10;    &lt;Box style={{ position: 'absolute', top: 126, left: 70, right: 70, bottom: 110, flexDirection: 'row', flexWrap: 'wrap', gap: 14 }}&gt;&#10;        {[&#10;            '1. 状态不清不上岗，班前逐人确认',&#10;            '2. 方案未批不开车，条件逐项签字',&#10;            '3. 置换分析不合格，绝不投料开车',&#10;            '4. 盲板未复位/联锁未投用，一律不启动',&#10;            '5. 无票不动火，无分析不动火',&#10;            '6. 受限空间：先通风、再检测、后作业',&#10;            '7. 无防护不入内，不盲目施救',&#10;            '8. 承包商同等管理，以包代管即重大隐患',&#10;            '9. 隐患不闭环不生产，谁验收谁负责',&#10;            '10. 事故1小时报告，迟报谎报必追责',&#10;        ].map((it) =&gt; (&#10;            &lt;Box key={it.slice(0, 3)} style={{ width: 560, background: '#F1F3F5', borderLeft: '4px solid #E8590C', padding: '10px 18px' }}&gt;&#10;                &lt;Text style={{ fontSize: 19, color: '#343A40', fontWeight: 'bold' }}&gt;{it}&lt;/Text&gt;&#10;            &lt;/Box&gt;&#10;        ))}&#10;    &lt;/Box&gt;&#10;    &lt;Box style={{ position: 'absolute', left: 70, right: 70, bottom: 34, background: '#0B7285', padding: '12px 20px' }}&gt;&#10;        &lt;Text style={{ fontSize: 20, color: '#FFFFFF', fontWeight: 'bold' }}&gt;十条铁律贴到班组墙上——每一条背后，都是别人用命换来的。&lt;/Text&gt;&#10;    &lt;/Box&gt;&#10;    &lt;Text style={{ position: 'absolute', right: 70, bottom: 24, fontSize: 14, color: '#868E96' }}&gt;52 / 55&lt;/Text&gt;&#10;&lt;/Slide&gt;&#10;"/>
        <p:cNvGrpSpPr/>
        <p:nvPr/>
      </p:nvGrpSpPr>
      <p:grpSpPr>
        <a:xfrm>
          <a:off x="0" y="0"/>
          <a:ext cx="0" cy="0"/>
          <a:chOff x="0" y="0"/>
          <a:chExt cx="0" cy="0"/>
        </a:xfrm>
      </p:grpSpPr>
      <p:sp>
        <p:nvSpPr>
          <p:cNvPr id="1137" name=""/>
          <p:cNvSpPr/>
          <p:nvPr/>
        </p:nvSpPr>
        <p:spPr>
          <a:xfrm rot="0" flipH="0" flipV="0">
            <a:off x="0" y="0"/>
            <a:ext cx="12192000" cy="6858000"/>
          </a:xfrm>
          <a:prstGeom prst="rect">
            <a:avLst/>
          </a:prstGeom>
          <a:solidFill>
            <a:srgbClr val="FFFFFF"/>
          </a:solidFill>
          <a:ln/>
        </p:spPr>
        <p:txBody>
          <a:bodyPr/>
          <a:p/>
        </p:txBody>
      </p:sp>
      <p:sp>
        <p:nvSpPr>
          <p:cNvPr id="1138"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05 · </a:t>
            </a:r>
            <a:r>
              <a:rPr lang="zh-CN" sz="1050">
                <a:solidFill>
                  <a:srgbClr val="868E96"/>
                </a:solidFill>
                <a:latin typeface="Arial"/>
                <a:ea typeface="Arial"/>
              </a:rPr>
              <a:t>学以致用</a:t>
            </a:r>
            <a:endParaRPr/>
          </a:p>
        </p:txBody>
      </p:sp>
      <p:sp>
        <p:nvSpPr>
          <p:cNvPr id="1139"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化工企业节后复工十条铁律</a:t>
            </a:r>
            <a:endParaRPr/>
          </a:p>
        </p:txBody>
      </p:sp>
      <p:sp>
        <p:nvSpPr>
          <p:cNvPr id="1140" name=""/>
          <p:cNvSpPr/>
          <p:nvPr/>
        </p:nvSpPr>
        <p:spPr>
          <a:xfrm rot="0" flipH="0" flipV="0">
            <a:off x="666750" y="885825"/>
            <a:ext cx="10858500" cy="9525"/>
          </a:xfrm>
          <a:prstGeom prst="rect">
            <a:avLst/>
          </a:prstGeom>
          <a:solidFill>
            <a:srgbClr val="DEE2E6"/>
          </a:solidFill>
          <a:ln/>
        </p:spPr>
        <p:txBody>
          <a:bodyPr/>
          <a:p/>
        </p:txBody>
      </p:sp>
      <p:sp>
        <p:nvSpPr>
          <p:cNvPr id="1141" name=""/>
          <p:cNvSpPr/>
          <p:nvPr/>
        </p:nvSpPr>
        <p:spPr>
          <a:xfrm rot="0" flipH="0" flipV="0">
            <a:off x="704850" y="1200150"/>
            <a:ext cx="5295900" cy="819150"/>
          </a:xfrm>
          <a:prstGeom prst="rect">
            <a:avLst/>
          </a:prstGeom>
          <a:solidFill>
            <a:srgbClr val="F1F3F5"/>
          </a:solidFill>
          <a:ln/>
        </p:spPr>
        <p:txBody>
          <a:bodyPr/>
          <a:p/>
        </p:txBody>
      </p:sp>
      <p:sp>
        <p:nvSpPr>
          <p:cNvPr id="1142" name=""/>
          <p:cNvSpPr/>
          <p:nvPr/>
        </p:nvSpPr>
        <p:spPr>
          <a:xfrm rot="0" flipH="0" flipV="0">
            <a:off x="666750" y="1200150"/>
            <a:ext cx="5334000" cy="819150"/>
          </a:xfrm>
          <a:custGeom>
            <a:pathLst>
              <a:path w="560" h="86">
                <a:moveTo>
                  <a:pt x="0" y="0"/>
                </a:moveTo>
                <a:lnTo>
                  <a:pt x="4" y="0"/>
                </a:lnTo>
                <a:lnTo>
                  <a:pt x="4" y="86"/>
                </a:lnTo>
                <a:lnTo>
                  <a:pt x="0" y="86"/>
                </a:lnTo>
                <a:close/>
              </a:path>
            </a:pathLst>
          </a:custGeom>
          <a:solidFill>
            <a:srgbClr val="E8590C"/>
          </a:solidFill>
          <a:ln/>
        </p:spPr>
        <p:txBody>
          <a:bodyPr/>
          <a:p/>
        </p:txBody>
      </p:sp>
      <p:sp>
        <p:nvSpPr>
          <p:cNvPr id="1143" name="" descr="{&quot;isTemplate&quot;:true,&quot;type&quot;:&quot;text&quot;}"/>
          <p:cNvSpPr txBox="1"/>
          <p:nvPr/>
        </p:nvSpPr>
        <p:spPr>
          <a:xfrm rot="0" flipH="0" flipV="0">
            <a:off x="876300" y="1295400"/>
            <a:ext cx="4953000" cy="219075"/>
          </a:xfrm>
          <a:prstGeom prst="rect"/>
        </p:spPr>
        <p:txBody>
          <a:bodyPr wrap="none" lIns="0" tIns="0" rIns="0" bIns="0"/>
          <a:p>
            <a:pPr>
              <a:lnSpc>
                <a:spcPct val="100000"/>
              </a:lnSpc>
            </a:pPr>
            <a:r>
              <a:rPr lang="en-US" sz="1425" b="1">
                <a:solidFill>
                  <a:srgbClr val="343A40"/>
                </a:solidFill>
                <a:latin typeface="Arial"/>
                <a:ea typeface="Arial"/>
              </a:rPr>
              <a:t xml:space="preserve">1. </a:t>
            </a:r>
            <a:r>
              <a:rPr lang="zh-CN" sz="1425" b="1">
                <a:solidFill>
                  <a:srgbClr val="343A40"/>
                </a:solidFill>
                <a:latin typeface="Arial"/>
                <a:ea typeface="Arial"/>
              </a:rPr>
              <a:t>状态不清不上岗，班前逐人确认</a:t>
            </a:r>
            <a:endParaRPr/>
          </a:p>
        </p:txBody>
      </p:sp>
      <p:sp>
        <p:nvSpPr>
          <p:cNvPr id="1144" name=""/>
          <p:cNvSpPr/>
          <p:nvPr/>
        </p:nvSpPr>
        <p:spPr>
          <a:xfrm rot="0" flipH="0" flipV="0">
            <a:off x="6172200" y="1200150"/>
            <a:ext cx="5295900" cy="819150"/>
          </a:xfrm>
          <a:prstGeom prst="rect">
            <a:avLst/>
          </a:prstGeom>
          <a:solidFill>
            <a:srgbClr val="F1F3F5"/>
          </a:solidFill>
          <a:ln/>
        </p:spPr>
        <p:txBody>
          <a:bodyPr/>
          <a:p/>
        </p:txBody>
      </p:sp>
      <p:sp>
        <p:nvSpPr>
          <p:cNvPr id="1145" name=""/>
          <p:cNvSpPr/>
          <p:nvPr/>
        </p:nvSpPr>
        <p:spPr>
          <a:xfrm rot="0" flipH="0" flipV="0">
            <a:off x="6134100" y="1200150"/>
            <a:ext cx="5334000" cy="819150"/>
          </a:xfrm>
          <a:custGeom>
            <a:pathLst>
              <a:path w="560" h="86">
                <a:moveTo>
                  <a:pt x="0" y="0"/>
                </a:moveTo>
                <a:lnTo>
                  <a:pt x="4" y="0"/>
                </a:lnTo>
                <a:lnTo>
                  <a:pt x="4" y="86"/>
                </a:lnTo>
                <a:lnTo>
                  <a:pt x="0" y="86"/>
                </a:lnTo>
                <a:close/>
              </a:path>
            </a:pathLst>
          </a:custGeom>
          <a:solidFill>
            <a:srgbClr val="E8590C"/>
          </a:solidFill>
          <a:ln/>
        </p:spPr>
        <p:txBody>
          <a:bodyPr/>
          <a:p/>
        </p:txBody>
      </p:sp>
      <p:sp>
        <p:nvSpPr>
          <p:cNvPr id="1146" name="" descr="{&quot;isTemplate&quot;:true,&quot;type&quot;:&quot;text&quot;}"/>
          <p:cNvSpPr txBox="1"/>
          <p:nvPr/>
        </p:nvSpPr>
        <p:spPr>
          <a:xfrm rot="0" flipH="0" flipV="0">
            <a:off x="6343650" y="1295400"/>
            <a:ext cx="4953000" cy="219075"/>
          </a:xfrm>
          <a:prstGeom prst="rect"/>
        </p:spPr>
        <p:txBody>
          <a:bodyPr wrap="none" lIns="0" tIns="0" rIns="0" bIns="0"/>
          <a:p>
            <a:pPr>
              <a:lnSpc>
                <a:spcPct val="100000"/>
              </a:lnSpc>
            </a:pPr>
            <a:r>
              <a:rPr lang="en-US" sz="1425" b="1">
                <a:solidFill>
                  <a:srgbClr val="343A40"/>
                </a:solidFill>
                <a:latin typeface="Arial"/>
                <a:ea typeface="Arial"/>
              </a:rPr>
              <a:t xml:space="preserve">2. </a:t>
            </a:r>
            <a:r>
              <a:rPr lang="zh-CN" sz="1425" b="1">
                <a:solidFill>
                  <a:srgbClr val="343A40"/>
                </a:solidFill>
                <a:latin typeface="Arial"/>
                <a:ea typeface="Arial"/>
              </a:rPr>
              <a:t>方案未批不开车，条件逐项签字</a:t>
            </a:r>
            <a:endParaRPr/>
          </a:p>
        </p:txBody>
      </p:sp>
      <p:sp>
        <p:nvSpPr>
          <p:cNvPr id="1147" name=""/>
          <p:cNvSpPr/>
          <p:nvPr/>
        </p:nvSpPr>
        <p:spPr>
          <a:xfrm rot="0" flipH="0" flipV="0">
            <a:off x="704850" y="2152650"/>
            <a:ext cx="5295900" cy="809625"/>
          </a:xfrm>
          <a:prstGeom prst="rect">
            <a:avLst/>
          </a:prstGeom>
          <a:solidFill>
            <a:srgbClr val="F1F3F5"/>
          </a:solidFill>
          <a:ln/>
        </p:spPr>
        <p:txBody>
          <a:bodyPr/>
          <a:p/>
        </p:txBody>
      </p:sp>
      <p:sp>
        <p:nvSpPr>
          <p:cNvPr id="1148" name=""/>
          <p:cNvSpPr/>
          <p:nvPr/>
        </p:nvSpPr>
        <p:spPr>
          <a:xfrm rot="0" flipH="0" flipV="0">
            <a:off x="666750" y="2152650"/>
            <a:ext cx="5334000" cy="809625"/>
          </a:xfrm>
          <a:custGeom>
            <a:pathLst>
              <a:path w="560" h="85">
                <a:moveTo>
                  <a:pt x="0" y="0"/>
                </a:moveTo>
                <a:lnTo>
                  <a:pt x="4" y="0"/>
                </a:lnTo>
                <a:lnTo>
                  <a:pt x="4" y="85"/>
                </a:lnTo>
                <a:lnTo>
                  <a:pt x="0" y="85"/>
                </a:lnTo>
                <a:close/>
              </a:path>
            </a:pathLst>
          </a:custGeom>
          <a:solidFill>
            <a:srgbClr val="E8590C"/>
          </a:solidFill>
          <a:ln/>
        </p:spPr>
        <p:txBody>
          <a:bodyPr/>
          <a:p/>
        </p:txBody>
      </p:sp>
      <p:sp>
        <p:nvSpPr>
          <p:cNvPr id="1149" name="" descr="{&quot;isTemplate&quot;:true,&quot;type&quot;:&quot;text&quot;}"/>
          <p:cNvSpPr txBox="1"/>
          <p:nvPr/>
        </p:nvSpPr>
        <p:spPr>
          <a:xfrm rot="0" flipH="0" flipV="0">
            <a:off x="876300" y="2247900"/>
            <a:ext cx="4953000" cy="219075"/>
          </a:xfrm>
          <a:prstGeom prst="rect"/>
        </p:spPr>
        <p:txBody>
          <a:bodyPr wrap="none" lIns="0" tIns="0" rIns="0" bIns="0"/>
          <a:p>
            <a:pPr>
              <a:lnSpc>
                <a:spcPct val="100000"/>
              </a:lnSpc>
            </a:pPr>
            <a:r>
              <a:rPr lang="en-US" sz="1425" b="1">
                <a:solidFill>
                  <a:srgbClr val="343A40"/>
                </a:solidFill>
                <a:latin typeface="Arial"/>
                <a:ea typeface="Arial"/>
              </a:rPr>
              <a:t xml:space="preserve">3. </a:t>
            </a:r>
            <a:r>
              <a:rPr lang="zh-CN" sz="1425" b="1">
                <a:solidFill>
                  <a:srgbClr val="343A40"/>
                </a:solidFill>
                <a:latin typeface="Arial"/>
                <a:ea typeface="Arial"/>
              </a:rPr>
              <a:t>置换分析不合格，绝不投料开车</a:t>
            </a:r>
            <a:endParaRPr/>
          </a:p>
        </p:txBody>
      </p:sp>
      <p:sp>
        <p:nvSpPr>
          <p:cNvPr id="1150" name=""/>
          <p:cNvSpPr/>
          <p:nvPr/>
        </p:nvSpPr>
        <p:spPr>
          <a:xfrm rot="0" flipH="0" flipV="0">
            <a:off x="6172200" y="2152650"/>
            <a:ext cx="5295900" cy="809625"/>
          </a:xfrm>
          <a:prstGeom prst="rect">
            <a:avLst/>
          </a:prstGeom>
          <a:solidFill>
            <a:srgbClr val="F1F3F5"/>
          </a:solidFill>
          <a:ln/>
        </p:spPr>
        <p:txBody>
          <a:bodyPr/>
          <a:p/>
        </p:txBody>
      </p:sp>
      <p:sp>
        <p:nvSpPr>
          <p:cNvPr id="1151" name=""/>
          <p:cNvSpPr/>
          <p:nvPr/>
        </p:nvSpPr>
        <p:spPr>
          <a:xfrm rot="0" flipH="0" flipV="0">
            <a:off x="6134100" y="2152650"/>
            <a:ext cx="5334000" cy="809625"/>
          </a:xfrm>
          <a:custGeom>
            <a:pathLst>
              <a:path w="560" h="85">
                <a:moveTo>
                  <a:pt x="0" y="0"/>
                </a:moveTo>
                <a:lnTo>
                  <a:pt x="4" y="0"/>
                </a:lnTo>
                <a:lnTo>
                  <a:pt x="4" y="85"/>
                </a:lnTo>
                <a:lnTo>
                  <a:pt x="0" y="85"/>
                </a:lnTo>
                <a:close/>
              </a:path>
            </a:pathLst>
          </a:custGeom>
          <a:solidFill>
            <a:srgbClr val="E8590C"/>
          </a:solidFill>
          <a:ln/>
        </p:spPr>
        <p:txBody>
          <a:bodyPr/>
          <a:p/>
        </p:txBody>
      </p:sp>
      <p:sp>
        <p:nvSpPr>
          <p:cNvPr id="1152" name="" descr="{&quot;isTemplate&quot;:true,&quot;type&quot;:&quot;text&quot;}"/>
          <p:cNvSpPr txBox="1"/>
          <p:nvPr/>
        </p:nvSpPr>
        <p:spPr>
          <a:xfrm rot="0" flipH="0" flipV="0">
            <a:off x="6343650" y="2247900"/>
            <a:ext cx="4953000" cy="219075"/>
          </a:xfrm>
          <a:prstGeom prst="rect"/>
        </p:spPr>
        <p:txBody>
          <a:bodyPr wrap="none" lIns="0" tIns="0" rIns="0" bIns="0"/>
          <a:p>
            <a:pPr>
              <a:lnSpc>
                <a:spcPct val="100000"/>
              </a:lnSpc>
            </a:pPr>
            <a:r>
              <a:rPr lang="en-US" sz="1425" b="1">
                <a:solidFill>
                  <a:srgbClr val="343A40"/>
                </a:solidFill>
                <a:latin typeface="Arial"/>
                <a:ea typeface="Arial"/>
              </a:rPr>
              <a:t xml:space="preserve">4. </a:t>
            </a:r>
            <a:r>
              <a:rPr lang="zh-CN" sz="1425" b="1">
                <a:solidFill>
                  <a:srgbClr val="343A40"/>
                </a:solidFill>
                <a:latin typeface="Arial"/>
                <a:ea typeface="Arial"/>
              </a:rPr>
              <a:t>盲板未复位</a:t>
            </a:r>
            <a:r>
              <a:rPr lang="en-US" sz="1425" b="1">
                <a:solidFill>
                  <a:srgbClr val="343A40"/>
                </a:solidFill>
                <a:latin typeface="Arial"/>
                <a:ea typeface="Arial"/>
              </a:rPr>
              <a:t>/</a:t>
            </a:r>
            <a:r>
              <a:rPr lang="zh-CN" sz="1425" b="1">
                <a:solidFill>
                  <a:srgbClr val="343A40"/>
                </a:solidFill>
                <a:latin typeface="Arial"/>
                <a:ea typeface="Arial"/>
              </a:rPr>
              <a:t>联锁未投用，一律不启动</a:t>
            </a:r>
            <a:endParaRPr/>
          </a:p>
        </p:txBody>
      </p:sp>
      <p:sp>
        <p:nvSpPr>
          <p:cNvPr id="1153" name=""/>
          <p:cNvSpPr/>
          <p:nvPr/>
        </p:nvSpPr>
        <p:spPr>
          <a:xfrm rot="0" flipH="0" flipV="0">
            <a:off x="704850" y="3095625"/>
            <a:ext cx="5295900" cy="819150"/>
          </a:xfrm>
          <a:prstGeom prst="rect">
            <a:avLst/>
          </a:prstGeom>
          <a:solidFill>
            <a:srgbClr val="F1F3F5"/>
          </a:solidFill>
          <a:ln/>
        </p:spPr>
        <p:txBody>
          <a:bodyPr/>
          <a:p/>
        </p:txBody>
      </p:sp>
      <p:sp>
        <p:nvSpPr>
          <p:cNvPr id="1154" name=""/>
          <p:cNvSpPr/>
          <p:nvPr/>
        </p:nvSpPr>
        <p:spPr>
          <a:xfrm rot="0" flipH="0" flipV="0">
            <a:off x="666750" y="3095625"/>
            <a:ext cx="5334000" cy="819150"/>
          </a:xfrm>
          <a:custGeom>
            <a:pathLst>
              <a:path w="560" h="86">
                <a:moveTo>
                  <a:pt x="0" y="0"/>
                </a:moveTo>
                <a:lnTo>
                  <a:pt x="4" y="0"/>
                </a:lnTo>
                <a:lnTo>
                  <a:pt x="4" y="86"/>
                </a:lnTo>
                <a:lnTo>
                  <a:pt x="0" y="86"/>
                </a:lnTo>
                <a:close/>
              </a:path>
            </a:pathLst>
          </a:custGeom>
          <a:solidFill>
            <a:srgbClr val="E8590C"/>
          </a:solidFill>
          <a:ln/>
        </p:spPr>
        <p:txBody>
          <a:bodyPr/>
          <a:p/>
        </p:txBody>
      </p:sp>
      <p:sp>
        <p:nvSpPr>
          <p:cNvPr id="1155" name="" descr="{&quot;isTemplate&quot;:true,&quot;type&quot;:&quot;text&quot;}"/>
          <p:cNvSpPr txBox="1"/>
          <p:nvPr/>
        </p:nvSpPr>
        <p:spPr>
          <a:xfrm rot="0" flipH="0" flipV="0">
            <a:off x="876300" y="3190875"/>
            <a:ext cx="4953000" cy="219075"/>
          </a:xfrm>
          <a:prstGeom prst="rect"/>
        </p:spPr>
        <p:txBody>
          <a:bodyPr wrap="none" lIns="0" tIns="0" rIns="0" bIns="0"/>
          <a:p>
            <a:pPr>
              <a:lnSpc>
                <a:spcPct val="100000"/>
              </a:lnSpc>
            </a:pPr>
            <a:r>
              <a:rPr lang="en-US" sz="1425" b="1">
                <a:solidFill>
                  <a:srgbClr val="343A40"/>
                </a:solidFill>
                <a:latin typeface="Arial"/>
                <a:ea typeface="Arial"/>
              </a:rPr>
              <a:t xml:space="preserve">5. </a:t>
            </a:r>
            <a:r>
              <a:rPr lang="zh-CN" sz="1425" b="1">
                <a:solidFill>
                  <a:srgbClr val="343A40"/>
                </a:solidFill>
                <a:latin typeface="Arial"/>
                <a:ea typeface="Arial"/>
              </a:rPr>
              <a:t>无票不动火，无分析不动火</a:t>
            </a:r>
            <a:endParaRPr/>
          </a:p>
        </p:txBody>
      </p:sp>
      <p:sp>
        <p:nvSpPr>
          <p:cNvPr id="1156" name=""/>
          <p:cNvSpPr/>
          <p:nvPr/>
        </p:nvSpPr>
        <p:spPr>
          <a:xfrm rot="0" flipH="0" flipV="0">
            <a:off x="6172200" y="3095625"/>
            <a:ext cx="5295900" cy="819150"/>
          </a:xfrm>
          <a:prstGeom prst="rect">
            <a:avLst/>
          </a:prstGeom>
          <a:solidFill>
            <a:srgbClr val="F1F3F5"/>
          </a:solidFill>
          <a:ln/>
        </p:spPr>
        <p:txBody>
          <a:bodyPr/>
          <a:p/>
        </p:txBody>
      </p:sp>
      <p:sp>
        <p:nvSpPr>
          <p:cNvPr id="1157" name=""/>
          <p:cNvSpPr/>
          <p:nvPr/>
        </p:nvSpPr>
        <p:spPr>
          <a:xfrm rot="0" flipH="0" flipV="0">
            <a:off x="6134100" y="3095625"/>
            <a:ext cx="5334000" cy="819150"/>
          </a:xfrm>
          <a:custGeom>
            <a:pathLst>
              <a:path w="560" h="86">
                <a:moveTo>
                  <a:pt x="0" y="0"/>
                </a:moveTo>
                <a:lnTo>
                  <a:pt x="4" y="0"/>
                </a:lnTo>
                <a:lnTo>
                  <a:pt x="4" y="86"/>
                </a:lnTo>
                <a:lnTo>
                  <a:pt x="0" y="86"/>
                </a:lnTo>
                <a:close/>
              </a:path>
            </a:pathLst>
          </a:custGeom>
          <a:solidFill>
            <a:srgbClr val="E8590C"/>
          </a:solidFill>
          <a:ln/>
        </p:spPr>
        <p:txBody>
          <a:bodyPr/>
          <a:p/>
        </p:txBody>
      </p:sp>
      <p:sp>
        <p:nvSpPr>
          <p:cNvPr id="1158" name="" descr="{&quot;isTemplate&quot;:true,&quot;type&quot;:&quot;text&quot;}"/>
          <p:cNvSpPr txBox="1"/>
          <p:nvPr/>
        </p:nvSpPr>
        <p:spPr>
          <a:xfrm rot="0" flipH="0" flipV="0">
            <a:off x="6343650" y="3190875"/>
            <a:ext cx="4953000" cy="219075"/>
          </a:xfrm>
          <a:prstGeom prst="rect"/>
        </p:spPr>
        <p:txBody>
          <a:bodyPr wrap="none" lIns="0" tIns="0" rIns="0" bIns="0"/>
          <a:p>
            <a:pPr>
              <a:lnSpc>
                <a:spcPct val="100000"/>
              </a:lnSpc>
            </a:pPr>
            <a:r>
              <a:rPr lang="en-US" sz="1425" b="1">
                <a:solidFill>
                  <a:srgbClr val="343A40"/>
                </a:solidFill>
                <a:latin typeface="Arial"/>
                <a:ea typeface="Arial"/>
              </a:rPr>
              <a:t xml:space="preserve">6. </a:t>
            </a:r>
            <a:r>
              <a:rPr lang="zh-CN" sz="1425" b="1">
                <a:solidFill>
                  <a:srgbClr val="343A40"/>
                </a:solidFill>
                <a:latin typeface="Arial"/>
                <a:ea typeface="Arial"/>
              </a:rPr>
              <a:t>受限空间：先通风、再检测、后作业</a:t>
            </a:r>
            <a:endParaRPr/>
          </a:p>
        </p:txBody>
      </p:sp>
      <p:sp>
        <p:nvSpPr>
          <p:cNvPr id="1159" name=""/>
          <p:cNvSpPr/>
          <p:nvPr/>
        </p:nvSpPr>
        <p:spPr>
          <a:xfrm rot="0" flipH="0" flipV="0">
            <a:off x="704850" y="4048125"/>
            <a:ext cx="5295900" cy="809625"/>
          </a:xfrm>
          <a:prstGeom prst="rect">
            <a:avLst/>
          </a:prstGeom>
          <a:solidFill>
            <a:srgbClr val="F1F3F5"/>
          </a:solidFill>
          <a:ln/>
        </p:spPr>
        <p:txBody>
          <a:bodyPr/>
          <a:p/>
        </p:txBody>
      </p:sp>
      <p:sp>
        <p:nvSpPr>
          <p:cNvPr id="1160" name=""/>
          <p:cNvSpPr/>
          <p:nvPr/>
        </p:nvSpPr>
        <p:spPr>
          <a:xfrm rot="0" flipH="0" flipV="0">
            <a:off x="666750" y="4048125"/>
            <a:ext cx="5334000" cy="809625"/>
          </a:xfrm>
          <a:custGeom>
            <a:pathLst>
              <a:path w="560" h="85">
                <a:moveTo>
                  <a:pt x="0" y="0"/>
                </a:moveTo>
                <a:lnTo>
                  <a:pt x="4" y="0"/>
                </a:lnTo>
                <a:lnTo>
                  <a:pt x="4" y="85"/>
                </a:lnTo>
                <a:lnTo>
                  <a:pt x="0" y="85"/>
                </a:lnTo>
                <a:close/>
              </a:path>
            </a:pathLst>
          </a:custGeom>
          <a:solidFill>
            <a:srgbClr val="E8590C"/>
          </a:solidFill>
          <a:ln/>
        </p:spPr>
        <p:txBody>
          <a:bodyPr/>
          <a:p/>
        </p:txBody>
      </p:sp>
      <p:sp>
        <p:nvSpPr>
          <p:cNvPr id="1161" name="" descr="{&quot;isTemplate&quot;:true,&quot;type&quot;:&quot;text&quot;}"/>
          <p:cNvSpPr txBox="1"/>
          <p:nvPr/>
        </p:nvSpPr>
        <p:spPr>
          <a:xfrm rot="0" flipH="0" flipV="0">
            <a:off x="876300" y="4143375"/>
            <a:ext cx="4953000" cy="219075"/>
          </a:xfrm>
          <a:prstGeom prst="rect"/>
        </p:spPr>
        <p:txBody>
          <a:bodyPr wrap="none" lIns="0" tIns="0" rIns="0" bIns="0"/>
          <a:p>
            <a:pPr>
              <a:lnSpc>
                <a:spcPct val="100000"/>
              </a:lnSpc>
            </a:pPr>
            <a:r>
              <a:rPr lang="en-US" sz="1425" b="1">
                <a:solidFill>
                  <a:srgbClr val="343A40"/>
                </a:solidFill>
                <a:latin typeface="Arial"/>
                <a:ea typeface="Arial"/>
              </a:rPr>
              <a:t xml:space="preserve">7. </a:t>
            </a:r>
            <a:r>
              <a:rPr lang="zh-CN" sz="1425" b="1">
                <a:solidFill>
                  <a:srgbClr val="343A40"/>
                </a:solidFill>
                <a:latin typeface="Arial"/>
                <a:ea typeface="Arial"/>
              </a:rPr>
              <a:t>无防护不入内，不盲目施救</a:t>
            </a:r>
            <a:endParaRPr/>
          </a:p>
        </p:txBody>
      </p:sp>
      <p:sp>
        <p:nvSpPr>
          <p:cNvPr id="1162" name=""/>
          <p:cNvSpPr/>
          <p:nvPr/>
        </p:nvSpPr>
        <p:spPr>
          <a:xfrm rot="0" flipH="0" flipV="0">
            <a:off x="6172200" y="4048125"/>
            <a:ext cx="5295900" cy="809625"/>
          </a:xfrm>
          <a:prstGeom prst="rect">
            <a:avLst/>
          </a:prstGeom>
          <a:solidFill>
            <a:srgbClr val="F1F3F5"/>
          </a:solidFill>
          <a:ln/>
        </p:spPr>
        <p:txBody>
          <a:bodyPr/>
          <a:p/>
        </p:txBody>
      </p:sp>
      <p:sp>
        <p:nvSpPr>
          <p:cNvPr id="1163" name=""/>
          <p:cNvSpPr/>
          <p:nvPr/>
        </p:nvSpPr>
        <p:spPr>
          <a:xfrm rot="0" flipH="0" flipV="0">
            <a:off x="6134100" y="4048125"/>
            <a:ext cx="5334000" cy="809625"/>
          </a:xfrm>
          <a:custGeom>
            <a:pathLst>
              <a:path w="560" h="85">
                <a:moveTo>
                  <a:pt x="0" y="0"/>
                </a:moveTo>
                <a:lnTo>
                  <a:pt x="4" y="0"/>
                </a:lnTo>
                <a:lnTo>
                  <a:pt x="4" y="85"/>
                </a:lnTo>
                <a:lnTo>
                  <a:pt x="0" y="85"/>
                </a:lnTo>
                <a:close/>
              </a:path>
            </a:pathLst>
          </a:custGeom>
          <a:solidFill>
            <a:srgbClr val="E8590C"/>
          </a:solidFill>
          <a:ln/>
        </p:spPr>
        <p:txBody>
          <a:bodyPr/>
          <a:p/>
        </p:txBody>
      </p:sp>
      <p:sp>
        <p:nvSpPr>
          <p:cNvPr id="1164" name="" descr="{&quot;isTemplate&quot;:true,&quot;type&quot;:&quot;text&quot;}"/>
          <p:cNvSpPr txBox="1"/>
          <p:nvPr/>
        </p:nvSpPr>
        <p:spPr>
          <a:xfrm rot="0" flipH="0" flipV="0">
            <a:off x="6343650" y="4143375"/>
            <a:ext cx="4953000" cy="219075"/>
          </a:xfrm>
          <a:prstGeom prst="rect"/>
        </p:spPr>
        <p:txBody>
          <a:bodyPr wrap="none" lIns="0" tIns="0" rIns="0" bIns="0"/>
          <a:p>
            <a:pPr>
              <a:lnSpc>
                <a:spcPct val="100000"/>
              </a:lnSpc>
            </a:pPr>
            <a:r>
              <a:rPr lang="en-US" sz="1425" b="1">
                <a:solidFill>
                  <a:srgbClr val="343A40"/>
                </a:solidFill>
                <a:latin typeface="Arial"/>
                <a:ea typeface="Arial"/>
              </a:rPr>
              <a:t xml:space="preserve">8. </a:t>
            </a:r>
            <a:r>
              <a:rPr lang="zh-CN" sz="1425" b="1">
                <a:solidFill>
                  <a:srgbClr val="343A40"/>
                </a:solidFill>
                <a:latin typeface="Arial"/>
                <a:ea typeface="Arial"/>
              </a:rPr>
              <a:t>承包商同等管理，以包代管即重大隐患</a:t>
            </a:r>
            <a:endParaRPr/>
          </a:p>
        </p:txBody>
      </p:sp>
      <p:sp>
        <p:nvSpPr>
          <p:cNvPr id="1165" name=""/>
          <p:cNvSpPr/>
          <p:nvPr/>
        </p:nvSpPr>
        <p:spPr>
          <a:xfrm rot="0" flipH="0" flipV="0">
            <a:off x="704850" y="4991100"/>
            <a:ext cx="5295900" cy="819150"/>
          </a:xfrm>
          <a:prstGeom prst="rect">
            <a:avLst/>
          </a:prstGeom>
          <a:solidFill>
            <a:srgbClr val="F1F3F5"/>
          </a:solidFill>
          <a:ln/>
        </p:spPr>
        <p:txBody>
          <a:bodyPr/>
          <a:p/>
        </p:txBody>
      </p:sp>
      <p:sp>
        <p:nvSpPr>
          <p:cNvPr id="1166" name=""/>
          <p:cNvSpPr/>
          <p:nvPr/>
        </p:nvSpPr>
        <p:spPr>
          <a:xfrm rot="0" flipH="0" flipV="0">
            <a:off x="666750" y="4991100"/>
            <a:ext cx="5334000" cy="819150"/>
          </a:xfrm>
          <a:custGeom>
            <a:pathLst>
              <a:path w="560" h="86">
                <a:moveTo>
                  <a:pt x="0" y="0"/>
                </a:moveTo>
                <a:lnTo>
                  <a:pt x="4" y="0"/>
                </a:lnTo>
                <a:lnTo>
                  <a:pt x="4" y="86"/>
                </a:lnTo>
                <a:lnTo>
                  <a:pt x="0" y="86"/>
                </a:lnTo>
                <a:close/>
              </a:path>
            </a:pathLst>
          </a:custGeom>
          <a:solidFill>
            <a:srgbClr val="E8590C"/>
          </a:solidFill>
          <a:ln/>
        </p:spPr>
        <p:txBody>
          <a:bodyPr/>
          <a:p/>
        </p:txBody>
      </p:sp>
      <p:sp>
        <p:nvSpPr>
          <p:cNvPr id="1167" name="" descr="{&quot;isTemplate&quot;:true,&quot;type&quot;:&quot;text&quot;}"/>
          <p:cNvSpPr txBox="1"/>
          <p:nvPr/>
        </p:nvSpPr>
        <p:spPr>
          <a:xfrm rot="0" flipH="0" flipV="0">
            <a:off x="876300" y="5086350"/>
            <a:ext cx="4953000" cy="219075"/>
          </a:xfrm>
          <a:prstGeom prst="rect"/>
        </p:spPr>
        <p:txBody>
          <a:bodyPr wrap="none" lIns="0" tIns="0" rIns="0" bIns="0"/>
          <a:p>
            <a:pPr>
              <a:lnSpc>
                <a:spcPct val="100000"/>
              </a:lnSpc>
            </a:pPr>
            <a:r>
              <a:rPr lang="en-US" sz="1425" b="1">
                <a:solidFill>
                  <a:srgbClr val="343A40"/>
                </a:solidFill>
                <a:latin typeface="Arial"/>
                <a:ea typeface="Arial"/>
              </a:rPr>
              <a:t xml:space="preserve">9. </a:t>
            </a:r>
            <a:r>
              <a:rPr lang="zh-CN" sz="1425" b="1">
                <a:solidFill>
                  <a:srgbClr val="343A40"/>
                </a:solidFill>
                <a:latin typeface="Arial"/>
                <a:ea typeface="Arial"/>
              </a:rPr>
              <a:t>隐患不闭环不生产，谁验收谁负责</a:t>
            </a:r>
            <a:endParaRPr/>
          </a:p>
        </p:txBody>
      </p:sp>
      <p:sp>
        <p:nvSpPr>
          <p:cNvPr id="1168" name=""/>
          <p:cNvSpPr/>
          <p:nvPr/>
        </p:nvSpPr>
        <p:spPr>
          <a:xfrm rot="0" flipH="0" flipV="0">
            <a:off x="6172200" y="4991100"/>
            <a:ext cx="5295900" cy="819150"/>
          </a:xfrm>
          <a:prstGeom prst="rect">
            <a:avLst/>
          </a:prstGeom>
          <a:solidFill>
            <a:srgbClr val="F1F3F5"/>
          </a:solidFill>
          <a:ln/>
        </p:spPr>
        <p:txBody>
          <a:bodyPr/>
          <a:p/>
        </p:txBody>
      </p:sp>
      <p:sp>
        <p:nvSpPr>
          <p:cNvPr id="1169" name=""/>
          <p:cNvSpPr/>
          <p:nvPr/>
        </p:nvSpPr>
        <p:spPr>
          <a:xfrm rot="0" flipH="0" flipV="0">
            <a:off x="6134100" y="4991100"/>
            <a:ext cx="5334000" cy="819150"/>
          </a:xfrm>
          <a:custGeom>
            <a:pathLst>
              <a:path w="560" h="86">
                <a:moveTo>
                  <a:pt x="0" y="0"/>
                </a:moveTo>
                <a:lnTo>
                  <a:pt x="4" y="0"/>
                </a:lnTo>
                <a:lnTo>
                  <a:pt x="4" y="86"/>
                </a:lnTo>
                <a:lnTo>
                  <a:pt x="0" y="86"/>
                </a:lnTo>
                <a:close/>
              </a:path>
            </a:pathLst>
          </a:custGeom>
          <a:solidFill>
            <a:srgbClr val="E8590C"/>
          </a:solidFill>
          <a:ln/>
        </p:spPr>
        <p:txBody>
          <a:bodyPr/>
          <a:p/>
        </p:txBody>
      </p:sp>
      <p:sp>
        <p:nvSpPr>
          <p:cNvPr id="1170" name="" descr="{&quot;isTemplate&quot;:true,&quot;type&quot;:&quot;text&quot;}"/>
          <p:cNvSpPr txBox="1"/>
          <p:nvPr/>
        </p:nvSpPr>
        <p:spPr>
          <a:xfrm rot="0" flipH="0" flipV="0">
            <a:off x="6343650" y="5086350"/>
            <a:ext cx="4953000" cy="219075"/>
          </a:xfrm>
          <a:prstGeom prst="rect"/>
        </p:spPr>
        <p:txBody>
          <a:bodyPr wrap="none" lIns="0" tIns="0" rIns="0" bIns="0"/>
          <a:p>
            <a:pPr>
              <a:lnSpc>
                <a:spcPct val="100000"/>
              </a:lnSpc>
            </a:pPr>
            <a:r>
              <a:rPr lang="en-US" sz="1425" b="1">
                <a:solidFill>
                  <a:srgbClr val="343A40"/>
                </a:solidFill>
                <a:latin typeface="Arial"/>
                <a:ea typeface="Arial"/>
              </a:rPr>
              <a:t xml:space="preserve">10. </a:t>
            </a:r>
            <a:r>
              <a:rPr lang="zh-CN" sz="1425" b="1">
                <a:solidFill>
                  <a:srgbClr val="343A40"/>
                </a:solidFill>
                <a:latin typeface="Arial"/>
                <a:ea typeface="Arial"/>
              </a:rPr>
              <a:t>事故</a:t>
            </a:r>
            <a:r>
              <a:rPr lang="en-US" sz="1425" b="1">
                <a:solidFill>
                  <a:srgbClr val="343A40"/>
                </a:solidFill>
                <a:latin typeface="Arial"/>
                <a:ea typeface="Arial"/>
              </a:rPr>
              <a:t>1</a:t>
            </a:r>
            <a:r>
              <a:rPr lang="zh-CN" sz="1425" b="1">
                <a:solidFill>
                  <a:srgbClr val="343A40"/>
                </a:solidFill>
                <a:latin typeface="Arial"/>
                <a:ea typeface="Arial"/>
              </a:rPr>
              <a:t>小时报告，迟报谎报必追责</a:t>
            </a:r>
            <a:endParaRPr/>
          </a:p>
        </p:txBody>
      </p:sp>
      <p:sp>
        <p:nvSpPr>
          <p:cNvPr id="1171" name=""/>
          <p:cNvSpPr/>
          <p:nvPr/>
        </p:nvSpPr>
        <p:spPr>
          <a:xfrm rot="0" flipH="0" flipV="0">
            <a:off x="666750" y="6076950"/>
            <a:ext cx="10858500" cy="457200"/>
          </a:xfrm>
          <a:prstGeom prst="rect">
            <a:avLst/>
          </a:prstGeom>
          <a:solidFill>
            <a:srgbClr val="0B7285"/>
          </a:solidFill>
          <a:ln/>
        </p:spPr>
        <p:txBody>
          <a:bodyPr/>
          <a:p/>
        </p:txBody>
      </p:sp>
      <p:sp>
        <p:nvSpPr>
          <p:cNvPr id="1172" name="" descr="{&quot;isTemplate&quot;:true,&quot;type&quot;:&quot;text&quot;}"/>
          <p:cNvSpPr txBox="1"/>
          <p:nvPr/>
        </p:nvSpPr>
        <p:spPr>
          <a:xfrm rot="0" flipH="0" flipV="0">
            <a:off x="857250" y="6191250"/>
            <a:ext cx="10477500" cy="228600"/>
          </a:xfrm>
          <a:prstGeom prst="rect"/>
        </p:spPr>
        <p:txBody>
          <a:bodyPr wrap="none" lIns="0" tIns="0" rIns="0" bIns="0"/>
          <a:p>
            <a:pPr>
              <a:lnSpc>
                <a:spcPct val="100000"/>
              </a:lnSpc>
            </a:pPr>
            <a:r>
              <a:rPr lang="zh-CN" sz="1500" b="1">
                <a:solidFill>
                  <a:srgbClr val="FFFFFF"/>
                </a:solidFill>
                <a:latin typeface="Arial"/>
                <a:ea typeface="Arial"/>
              </a:rPr>
              <a:t>十条铁律贴到班组墙上——每一条背后，都是别人用命换来的。</a:t>
            </a:r>
            <a:endParaRPr/>
          </a:p>
        </p:txBody>
      </p:sp>
      <p:sp>
        <p:nvSpPr>
          <p:cNvPr id="1173"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52 / 55</a:t>
            </a:r>
            <a:endParaRPr/>
          </a:p>
        </p:txBody>
      </p:sp>
    </p:spTree>
  </p:cSld>
</p:sld>
</file>

<file path=ppt/slides/slide53.xml><?xml version="1.0" encoding="utf-8"?>
<p:sld xmlns:p="http://schemas.openxmlformats.org/presentationml/2006/main" xmlns:a="http://schemas.openxmlformats.org/drawingml/2006/main">
  <p:cSld>
    <p:spTree>
      <p:nvGrpSpPr>
        <p:cNvPr id="1174" name="" descr="&lt;Slide style={{ width: 1280, height: 720, background: '#FFFFFF', padding: 0, fontFamily: 'Arial, &quot;Microsoft YaHei&quot;, &quot;PingFang SC&quot;, sans-serif', position: 'relative' }}&gt;&#10;    &lt;Text style={{ position: 'absolute', top: 16, right: 70, fontSize: 14, color: '#868E96' }}&gt;05 · 学以致用&lt;/Text&gt;&#10;    &lt;Box style={{ position: 'absolute', top: 44, left: 70, right: 70 }}&gt;&#10;        &lt;Text style={{ fontSize: 32, fontWeight: 'bold', color: '#0B7285' }}&gt;培训考核闭环：五件套归档，一人一档&lt;/Text&gt;&#10;        &lt;Box style={{ width: '100%', height: 1, background: '#DEE2E6', marginTop: 10 }} /&gt;&#10;    &lt;/Box&gt;&#10;    &lt;Box style={{ position: 'absolute', top: 126, left: 70, right: 70, bottom: 130, flexDirection: 'row', gap: 16 }}&gt;&#10;        {[&#10;            ['培训通知', '明确时间、内容、对象、讲师', '#0B7285'],&#10;            ['签到表', '本人签字，不得代签', '#0B7285'],&#10;            ['课件与影像', '本课件 + 现场照片、收心大会记录', '#E8590C'],&#10;            ['试卷与成绩', '配套《考试卷》100分制，80分合格；不合格者补考', '#C92A2A'],&#10;            ['整改承诺', '承诺书 + 自查表 + 隐患整改台账', '#2B8A3E'],&#10;        ].map((it) =&gt; (&#10;            &lt;Box key={it[0]} style={{ flex: 1, background: '#F1F3F5', borderTop: `4px solid ${it[2]}`, padding: '14px 16px' }}&gt;&#10;                &lt;Text style={{ fontSize: 20, fontWeight: 'bold', color: it[2] }}&gt;{it[0]}&lt;/Text&gt;&#10;                &lt;Text style={{ fontSize: 17, color: '#343A40', lineHeight: 1.5, marginTop: 8 }}&gt;{it[1]}&lt;/Text&gt;&#10;            &lt;/Box&gt;&#10;        ))}&#10;    &lt;/Box&gt;&#10;    &lt;Box style={{ position: 'absolute', left: 70, right: 70, bottom: 34, background: '#F1F3F5', borderLeft: '4px solid #E8590C', padding: '12px 20px' }}&gt;&#10;        &lt;Text style={{ fontSize: 20, color: '#343A40' }}&gt;&lt;span style={{ fontWeight: 'bold', color: '#E8590C' }}&gt;合规提示：&lt;/span&gt;培训档案保存不少于3年；节后复工第一课计入年度再培训学时（危化企业≥20学时/年）。&lt;/Text&gt;&#10;    &lt;/Box&gt;&#10;    &lt;Text style={{ position: 'absolute', right: 70, bottom: 24, fontSize: 14, color: '#868E96' }}&gt;53 / 55&lt;/Text&gt;&#10;&lt;/Slide&gt;&#10;"/>
        <p:cNvGrpSpPr/>
        <p:nvPr/>
      </p:nvGrpSpPr>
      <p:grpSpPr>
        <a:xfrm>
          <a:off x="0" y="0"/>
          <a:ext cx="0" cy="0"/>
          <a:chOff x="0" y="0"/>
          <a:chExt cx="0" cy="0"/>
        </a:xfrm>
      </p:grpSpPr>
      <p:sp>
        <p:nvSpPr>
          <p:cNvPr id="1175" name=""/>
          <p:cNvSpPr/>
          <p:nvPr/>
        </p:nvSpPr>
        <p:spPr>
          <a:xfrm rot="0" flipH="0" flipV="0">
            <a:off x="0" y="0"/>
            <a:ext cx="12192000" cy="6858000"/>
          </a:xfrm>
          <a:prstGeom prst="rect">
            <a:avLst/>
          </a:prstGeom>
          <a:solidFill>
            <a:srgbClr val="FFFFFF"/>
          </a:solidFill>
          <a:ln/>
        </p:spPr>
        <p:txBody>
          <a:bodyPr/>
          <a:p/>
        </p:txBody>
      </p:sp>
      <p:sp>
        <p:nvSpPr>
          <p:cNvPr id="1176"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05 · </a:t>
            </a:r>
            <a:r>
              <a:rPr lang="zh-CN" sz="1050">
                <a:solidFill>
                  <a:srgbClr val="868E96"/>
                </a:solidFill>
                <a:latin typeface="Arial"/>
                <a:ea typeface="Arial"/>
              </a:rPr>
              <a:t>学以致用</a:t>
            </a:r>
            <a:endParaRPr/>
          </a:p>
        </p:txBody>
      </p:sp>
      <p:sp>
        <p:nvSpPr>
          <p:cNvPr id="1177"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培训考核闭环：五件套归档，一人一档</a:t>
            </a:r>
            <a:endParaRPr/>
          </a:p>
        </p:txBody>
      </p:sp>
      <p:sp>
        <p:nvSpPr>
          <p:cNvPr id="1178" name=""/>
          <p:cNvSpPr/>
          <p:nvPr/>
        </p:nvSpPr>
        <p:spPr>
          <a:xfrm rot="0" flipH="0" flipV="0">
            <a:off x="666750" y="885825"/>
            <a:ext cx="10858500" cy="9525"/>
          </a:xfrm>
          <a:prstGeom prst="rect">
            <a:avLst/>
          </a:prstGeom>
          <a:solidFill>
            <a:srgbClr val="DEE2E6"/>
          </a:solidFill>
          <a:ln/>
        </p:spPr>
        <p:txBody>
          <a:bodyPr/>
          <a:p/>
        </p:txBody>
      </p:sp>
      <p:sp>
        <p:nvSpPr>
          <p:cNvPr id="1179" name=""/>
          <p:cNvSpPr/>
          <p:nvPr/>
        </p:nvSpPr>
        <p:spPr>
          <a:xfrm rot="0" flipH="0" flipV="0">
            <a:off x="666750" y="1238250"/>
            <a:ext cx="2047875" cy="4419600"/>
          </a:xfrm>
          <a:prstGeom prst="rect">
            <a:avLst/>
          </a:prstGeom>
          <a:solidFill>
            <a:srgbClr val="F1F3F5"/>
          </a:solidFill>
          <a:ln/>
        </p:spPr>
        <p:txBody>
          <a:bodyPr/>
          <a:p/>
        </p:txBody>
      </p:sp>
      <p:sp>
        <p:nvSpPr>
          <p:cNvPr id="1180" name=""/>
          <p:cNvSpPr/>
          <p:nvPr/>
        </p:nvSpPr>
        <p:spPr>
          <a:xfrm rot="0" flipH="0" flipV="0">
            <a:off x="666750" y="1200150"/>
            <a:ext cx="2047875" cy="4457700"/>
          </a:xfrm>
          <a:custGeom>
            <a:pathLst>
              <a:path w="215" h="468">
                <a:moveTo>
                  <a:pt x="0" y="0"/>
                </a:moveTo>
                <a:lnTo>
                  <a:pt x="215" y="0"/>
                </a:lnTo>
                <a:lnTo>
                  <a:pt x="215" y="4"/>
                </a:lnTo>
                <a:lnTo>
                  <a:pt x="0" y="4"/>
                </a:lnTo>
                <a:close/>
              </a:path>
            </a:pathLst>
          </a:custGeom>
          <a:solidFill>
            <a:srgbClr val="0B7285"/>
          </a:solidFill>
          <a:ln/>
        </p:spPr>
        <p:txBody>
          <a:bodyPr/>
          <a:p/>
        </p:txBody>
      </p:sp>
      <p:sp>
        <p:nvSpPr>
          <p:cNvPr id="1181" name="" descr="{&quot;isTemplate&quot;:true,&quot;type&quot;:&quot;text&quot;}"/>
          <p:cNvSpPr txBox="1"/>
          <p:nvPr/>
        </p:nvSpPr>
        <p:spPr>
          <a:xfrm rot="0" flipH="0" flipV="0">
            <a:off x="819150" y="1371600"/>
            <a:ext cx="1743075" cy="228600"/>
          </a:xfrm>
          <a:prstGeom prst="rect"/>
        </p:spPr>
        <p:txBody>
          <a:bodyPr wrap="none" lIns="0" tIns="0" rIns="0" bIns="0"/>
          <a:p>
            <a:pPr>
              <a:lnSpc>
                <a:spcPct val="100000"/>
              </a:lnSpc>
            </a:pPr>
            <a:r>
              <a:rPr lang="zh-CN" sz="1500" b="1">
                <a:solidFill>
                  <a:srgbClr val="0B7285"/>
                </a:solidFill>
                <a:latin typeface="Arial"/>
                <a:ea typeface="Arial"/>
              </a:rPr>
              <a:t>培训通知</a:t>
            </a:r>
            <a:endParaRPr/>
          </a:p>
        </p:txBody>
      </p:sp>
      <p:sp>
        <p:nvSpPr>
          <p:cNvPr id="1182" name="" descr="{&quot;isTemplate&quot;:true,&quot;type&quot;:&quot;text&quot;}"/>
          <p:cNvSpPr txBox="1"/>
          <p:nvPr/>
        </p:nvSpPr>
        <p:spPr>
          <a:xfrm rot="0" flipH="0" flipV="0">
            <a:off x="819150" y="1676400"/>
            <a:ext cx="1743075" cy="590550"/>
          </a:xfrm>
          <a:prstGeom prst="rect"/>
        </p:spPr>
        <p:txBody>
          <a:bodyPr wrap="square" lIns="0" tIns="0" rIns="0" bIns="0">
            <a:normAutofit/>
          </a:bodyPr>
          <a:p>
            <a:pPr>
              <a:lnSpc>
                <a:spcPct val="150000"/>
              </a:lnSpc>
            </a:pPr>
            <a:r>
              <a:rPr lang="zh-CN" sz="1275">
                <a:solidFill>
                  <a:srgbClr val="343A40"/>
                </a:solidFill>
                <a:latin typeface="Arial"/>
                <a:ea typeface="Arial"/>
              </a:rPr>
              <a:t>明确时间、内容、对象、讲师</a:t>
            </a:r>
            <a:endParaRPr/>
          </a:p>
        </p:txBody>
      </p:sp>
      <p:sp>
        <p:nvSpPr>
          <p:cNvPr id="1183" name=""/>
          <p:cNvSpPr/>
          <p:nvPr/>
        </p:nvSpPr>
        <p:spPr>
          <a:xfrm rot="0" flipH="0" flipV="0">
            <a:off x="2867025" y="1238250"/>
            <a:ext cx="2047875" cy="4419600"/>
          </a:xfrm>
          <a:prstGeom prst="rect">
            <a:avLst/>
          </a:prstGeom>
          <a:solidFill>
            <a:srgbClr val="F1F3F5"/>
          </a:solidFill>
          <a:ln/>
        </p:spPr>
        <p:txBody>
          <a:bodyPr/>
          <a:p/>
        </p:txBody>
      </p:sp>
      <p:sp>
        <p:nvSpPr>
          <p:cNvPr id="1184" name=""/>
          <p:cNvSpPr/>
          <p:nvPr/>
        </p:nvSpPr>
        <p:spPr>
          <a:xfrm rot="0" flipH="0" flipV="0">
            <a:off x="2867025" y="1200150"/>
            <a:ext cx="2047875" cy="4457700"/>
          </a:xfrm>
          <a:custGeom>
            <a:pathLst>
              <a:path w="215" h="468">
                <a:moveTo>
                  <a:pt x="0" y="0"/>
                </a:moveTo>
                <a:lnTo>
                  <a:pt x="215" y="0"/>
                </a:lnTo>
                <a:lnTo>
                  <a:pt x="215" y="4"/>
                </a:lnTo>
                <a:lnTo>
                  <a:pt x="0" y="4"/>
                </a:lnTo>
                <a:close/>
              </a:path>
            </a:pathLst>
          </a:custGeom>
          <a:solidFill>
            <a:srgbClr val="0B7285"/>
          </a:solidFill>
          <a:ln/>
        </p:spPr>
        <p:txBody>
          <a:bodyPr/>
          <a:p/>
        </p:txBody>
      </p:sp>
      <p:sp>
        <p:nvSpPr>
          <p:cNvPr id="1185" name="" descr="{&quot;isTemplate&quot;:true,&quot;type&quot;:&quot;text&quot;}"/>
          <p:cNvSpPr txBox="1"/>
          <p:nvPr/>
        </p:nvSpPr>
        <p:spPr>
          <a:xfrm rot="0" flipH="0" flipV="0">
            <a:off x="3019425" y="1371600"/>
            <a:ext cx="1743075" cy="228600"/>
          </a:xfrm>
          <a:prstGeom prst="rect"/>
        </p:spPr>
        <p:txBody>
          <a:bodyPr wrap="none" lIns="0" tIns="0" rIns="0" bIns="0"/>
          <a:p>
            <a:pPr>
              <a:lnSpc>
                <a:spcPct val="100000"/>
              </a:lnSpc>
            </a:pPr>
            <a:r>
              <a:rPr lang="zh-CN" sz="1500" b="1">
                <a:solidFill>
                  <a:srgbClr val="0B7285"/>
                </a:solidFill>
                <a:latin typeface="Arial"/>
                <a:ea typeface="Arial"/>
              </a:rPr>
              <a:t>签到表</a:t>
            </a:r>
            <a:endParaRPr/>
          </a:p>
        </p:txBody>
      </p:sp>
      <p:sp>
        <p:nvSpPr>
          <p:cNvPr id="1186" name="" descr="{&quot;isTemplate&quot;:true,&quot;type&quot;:&quot;text&quot;}"/>
          <p:cNvSpPr txBox="1"/>
          <p:nvPr/>
        </p:nvSpPr>
        <p:spPr>
          <a:xfrm rot="0" flipH="0" flipV="0">
            <a:off x="3019425" y="1676400"/>
            <a:ext cx="1743075" cy="295275"/>
          </a:xfrm>
          <a:prstGeom prst="rect"/>
        </p:spPr>
        <p:txBody>
          <a:bodyPr wrap="none" lIns="0" tIns="0" rIns="0" bIns="0"/>
          <a:p>
            <a:pPr>
              <a:lnSpc>
                <a:spcPct val="150000"/>
              </a:lnSpc>
            </a:pPr>
            <a:r>
              <a:rPr lang="zh-CN" sz="1275">
                <a:solidFill>
                  <a:srgbClr val="343A40"/>
                </a:solidFill>
                <a:latin typeface="Arial"/>
                <a:ea typeface="Arial"/>
              </a:rPr>
              <a:t>本人签字，不得代签</a:t>
            </a:r>
            <a:endParaRPr/>
          </a:p>
        </p:txBody>
      </p:sp>
      <p:sp>
        <p:nvSpPr>
          <p:cNvPr id="1187" name=""/>
          <p:cNvSpPr/>
          <p:nvPr/>
        </p:nvSpPr>
        <p:spPr>
          <a:xfrm rot="0" flipH="0" flipV="0">
            <a:off x="5067300" y="1238250"/>
            <a:ext cx="2057400" cy="4419600"/>
          </a:xfrm>
          <a:prstGeom prst="rect">
            <a:avLst/>
          </a:prstGeom>
          <a:solidFill>
            <a:srgbClr val="F1F3F5"/>
          </a:solidFill>
          <a:ln/>
        </p:spPr>
        <p:txBody>
          <a:bodyPr/>
          <a:p/>
        </p:txBody>
      </p:sp>
      <p:sp>
        <p:nvSpPr>
          <p:cNvPr id="1188" name=""/>
          <p:cNvSpPr/>
          <p:nvPr/>
        </p:nvSpPr>
        <p:spPr>
          <a:xfrm rot="0" flipH="0" flipV="0">
            <a:off x="5067300" y="1200150"/>
            <a:ext cx="2057400" cy="4457700"/>
          </a:xfrm>
          <a:custGeom>
            <a:pathLst>
              <a:path w="216" h="468">
                <a:moveTo>
                  <a:pt x="0" y="0"/>
                </a:moveTo>
                <a:lnTo>
                  <a:pt x="216" y="0"/>
                </a:lnTo>
                <a:lnTo>
                  <a:pt x="216" y="4"/>
                </a:lnTo>
                <a:lnTo>
                  <a:pt x="0" y="4"/>
                </a:lnTo>
                <a:close/>
              </a:path>
            </a:pathLst>
          </a:custGeom>
          <a:solidFill>
            <a:srgbClr val="E8590C"/>
          </a:solidFill>
          <a:ln/>
        </p:spPr>
        <p:txBody>
          <a:bodyPr/>
          <a:p/>
        </p:txBody>
      </p:sp>
      <p:sp>
        <p:nvSpPr>
          <p:cNvPr id="1189" name="" descr="{&quot;isTemplate&quot;:true,&quot;type&quot;:&quot;text&quot;}"/>
          <p:cNvSpPr txBox="1"/>
          <p:nvPr/>
        </p:nvSpPr>
        <p:spPr>
          <a:xfrm rot="0" flipH="0" flipV="0">
            <a:off x="5219700" y="1371600"/>
            <a:ext cx="1752600" cy="228600"/>
          </a:xfrm>
          <a:prstGeom prst="rect"/>
        </p:spPr>
        <p:txBody>
          <a:bodyPr wrap="none" lIns="0" tIns="0" rIns="0" bIns="0"/>
          <a:p>
            <a:pPr>
              <a:lnSpc>
                <a:spcPct val="100000"/>
              </a:lnSpc>
            </a:pPr>
            <a:r>
              <a:rPr lang="zh-CN" sz="1500" b="1">
                <a:solidFill>
                  <a:srgbClr val="E8590C"/>
                </a:solidFill>
                <a:latin typeface="Arial"/>
                <a:ea typeface="Arial"/>
              </a:rPr>
              <a:t>课件与影像</a:t>
            </a:r>
            <a:endParaRPr/>
          </a:p>
        </p:txBody>
      </p:sp>
      <p:sp>
        <p:nvSpPr>
          <p:cNvPr id="1190" name="" descr="{&quot;isTemplate&quot;:true,&quot;type&quot;:&quot;text&quot;}"/>
          <p:cNvSpPr txBox="1"/>
          <p:nvPr/>
        </p:nvSpPr>
        <p:spPr>
          <a:xfrm rot="0" flipH="0" flipV="0">
            <a:off x="5219700" y="1676400"/>
            <a:ext cx="1752600" cy="590550"/>
          </a:xfrm>
          <a:prstGeom prst="rect"/>
        </p:spPr>
        <p:txBody>
          <a:bodyPr wrap="square" lIns="0" tIns="0" rIns="0" bIns="0">
            <a:normAutofit/>
          </a:bodyPr>
          <a:p>
            <a:pPr>
              <a:lnSpc>
                <a:spcPct val="150000"/>
              </a:lnSpc>
            </a:pPr>
            <a:r>
              <a:rPr lang="zh-CN" sz="1275">
                <a:solidFill>
                  <a:srgbClr val="343A40"/>
                </a:solidFill>
                <a:latin typeface="Arial"/>
                <a:ea typeface="Arial"/>
              </a:rPr>
              <a:t>本课件</a:t>
            </a:r>
            <a:r>
              <a:rPr lang="en-US" sz="1275">
                <a:solidFill>
                  <a:srgbClr val="343A40"/>
                </a:solidFill>
                <a:latin typeface="Arial"/>
                <a:ea typeface="Arial"/>
              </a:rPr>
              <a:t xml:space="preserve"> + </a:t>
            </a:r>
            <a:r>
              <a:rPr lang="zh-CN" sz="1275">
                <a:solidFill>
                  <a:srgbClr val="343A40"/>
                </a:solidFill>
                <a:latin typeface="Arial"/>
                <a:ea typeface="Arial"/>
              </a:rPr>
              <a:t>现场照片、收心大会记录</a:t>
            </a:r>
            <a:endParaRPr/>
          </a:p>
        </p:txBody>
      </p:sp>
      <p:sp>
        <p:nvSpPr>
          <p:cNvPr id="1191" name=""/>
          <p:cNvSpPr/>
          <p:nvPr/>
        </p:nvSpPr>
        <p:spPr>
          <a:xfrm rot="0" flipH="0" flipV="0">
            <a:off x="7277100" y="1238250"/>
            <a:ext cx="2047875" cy="4419600"/>
          </a:xfrm>
          <a:prstGeom prst="rect">
            <a:avLst/>
          </a:prstGeom>
          <a:solidFill>
            <a:srgbClr val="F1F3F5"/>
          </a:solidFill>
          <a:ln/>
        </p:spPr>
        <p:txBody>
          <a:bodyPr/>
          <a:p/>
        </p:txBody>
      </p:sp>
      <p:sp>
        <p:nvSpPr>
          <p:cNvPr id="1192" name=""/>
          <p:cNvSpPr/>
          <p:nvPr/>
        </p:nvSpPr>
        <p:spPr>
          <a:xfrm rot="0" flipH="0" flipV="0">
            <a:off x="7277100" y="1200150"/>
            <a:ext cx="2047875" cy="4457700"/>
          </a:xfrm>
          <a:custGeom>
            <a:pathLst>
              <a:path w="215" h="468">
                <a:moveTo>
                  <a:pt x="0" y="0"/>
                </a:moveTo>
                <a:lnTo>
                  <a:pt x="215" y="0"/>
                </a:lnTo>
                <a:lnTo>
                  <a:pt x="215" y="4"/>
                </a:lnTo>
                <a:lnTo>
                  <a:pt x="0" y="4"/>
                </a:lnTo>
                <a:close/>
              </a:path>
            </a:pathLst>
          </a:custGeom>
          <a:solidFill>
            <a:srgbClr val="C92A2A"/>
          </a:solidFill>
          <a:ln/>
        </p:spPr>
        <p:txBody>
          <a:bodyPr/>
          <a:p/>
        </p:txBody>
      </p:sp>
      <p:sp>
        <p:nvSpPr>
          <p:cNvPr id="1193" name="" descr="{&quot;isTemplate&quot;:true,&quot;type&quot;:&quot;text&quot;}"/>
          <p:cNvSpPr txBox="1"/>
          <p:nvPr/>
        </p:nvSpPr>
        <p:spPr>
          <a:xfrm rot="0" flipH="0" flipV="0">
            <a:off x="7429500" y="1371600"/>
            <a:ext cx="1743075" cy="228600"/>
          </a:xfrm>
          <a:prstGeom prst="rect"/>
        </p:spPr>
        <p:txBody>
          <a:bodyPr wrap="none" lIns="0" tIns="0" rIns="0" bIns="0"/>
          <a:p>
            <a:pPr>
              <a:lnSpc>
                <a:spcPct val="100000"/>
              </a:lnSpc>
            </a:pPr>
            <a:r>
              <a:rPr lang="zh-CN" sz="1500" b="1">
                <a:solidFill>
                  <a:srgbClr val="C92A2A"/>
                </a:solidFill>
                <a:latin typeface="Arial"/>
                <a:ea typeface="Arial"/>
              </a:rPr>
              <a:t>试卷与成绩</a:t>
            </a:r>
            <a:endParaRPr/>
          </a:p>
        </p:txBody>
      </p:sp>
      <p:sp>
        <p:nvSpPr>
          <p:cNvPr id="1194" name="" descr="{&quot;isTemplate&quot;:true,&quot;type&quot;:&quot;text&quot;}"/>
          <p:cNvSpPr txBox="1"/>
          <p:nvPr/>
        </p:nvSpPr>
        <p:spPr>
          <a:xfrm rot="0" flipH="0" flipV="0">
            <a:off x="7429500" y="1676400"/>
            <a:ext cx="1743075" cy="876300"/>
          </a:xfrm>
          <a:prstGeom prst="rect"/>
        </p:spPr>
        <p:txBody>
          <a:bodyPr wrap="square" lIns="0" tIns="0" rIns="0" bIns="0">
            <a:normAutofit/>
          </a:bodyPr>
          <a:p>
            <a:pPr>
              <a:lnSpc>
                <a:spcPct val="150000"/>
              </a:lnSpc>
            </a:pPr>
            <a:r>
              <a:rPr lang="zh-CN" sz="1275">
                <a:solidFill>
                  <a:srgbClr val="343A40"/>
                </a:solidFill>
                <a:latin typeface="Arial"/>
                <a:ea typeface="Arial"/>
              </a:rPr>
              <a:t>配套《考试卷》</a:t>
            </a:r>
            <a:r>
              <a:rPr lang="en-US" sz="1275">
                <a:solidFill>
                  <a:srgbClr val="343A40"/>
                </a:solidFill>
                <a:latin typeface="Arial"/>
                <a:ea typeface="Arial"/>
              </a:rPr>
              <a:t>100</a:t>
            </a:r>
            <a:r>
              <a:rPr lang="zh-CN" sz="1275">
                <a:solidFill>
                  <a:srgbClr val="343A40"/>
                </a:solidFill>
                <a:latin typeface="Arial"/>
                <a:ea typeface="Arial"/>
              </a:rPr>
              <a:t>分制，</a:t>
            </a:r>
            <a:r>
              <a:rPr lang="en-US" sz="1275">
                <a:solidFill>
                  <a:srgbClr val="343A40"/>
                </a:solidFill>
                <a:latin typeface="Arial"/>
                <a:ea typeface="Arial"/>
              </a:rPr>
              <a:t>80</a:t>
            </a:r>
            <a:r>
              <a:rPr lang="zh-CN" sz="1275">
                <a:solidFill>
                  <a:srgbClr val="343A40"/>
                </a:solidFill>
                <a:latin typeface="Arial"/>
                <a:ea typeface="Arial"/>
              </a:rPr>
              <a:t>分合格；不合格者补考</a:t>
            </a:r>
            <a:endParaRPr/>
          </a:p>
        </p:txBody>
      </p:sp>
      <p:sp>
        <p:nvSpPr>
          <p:cNvPr id="1195" name=""/>
          <p:cNvSpPr/>
          <p:nvPr/>
        </p:nvSpPr>
        <p:spPr>
          <a:xfrm rot="0" flipH="0" flipV="0">
            <a:off x="9477375" y="1238250"/>
            <a:ext cx="2047875" cy="4419600"/>
          </a:xfrm>
          <a:prstGeom prst="rect">
            <a:avLst/>
          </a:prstGeom>
          <a:solidFill>
            <a:srgbClr val="F1F3F5"/>
          </a:solidFill>
          <a:ln/>
        </p:spPr>
        <p:txBody>
          <a:bodyPr/>
          <a:p/>
        </p:txBody>
      </p:sp>
      <p:sp>
        <p:nvSpPr>
          <p:cNvPr id="1196" name=""/>
          <p:cNvSpPr/>
          <p:nvPr/>
        </p:nvSpPr>
        <p:spPr>
          <a:xfrm rot="0" flipH="0" flipV="0">
            <a:off x="9477375" y="1200150"/>
            <a:ext cx="2047875" cy="4457700"/>
          </a:xfrm>
          <a:custGeom>
            <a:pathLst>
              <a:path w="215" h="468">
                <a:moveTo>
                  <a:pt x="0" y="0"/>
                </a:moveTo>
                <a:lnTo>
                  <a:pt x="215" y="0"/>
                </a:lnTo>
                <a:lnTo>
                  <a:pt x="215" y="4"/>
                </a:lnTo>
                <a:lnTo>
                  <a:pt x="0" y="4"/>
                </a:lnTo>
                <a:close/>
              </a:path>
            </a:pathLst>
          </a:custGeom>
          <a:solidFill>
            <a:srgbClr val="2B8A3E"/>
          </a:solidFill>
          <a:ln/>
        </p:spPr>
        <p:txBody>
          <a:bodyPr/>
          <a:p/>
        </p:txBody>
      </p:sp>
      <p:sp>
        <p:nvSpPr>
          <p:cNvPr id="1197" name="" descr="{&quot;isTemplate&quot;:true,&quot;type&quot;:&quot;text&quot;}"/>
          <p:cNvSpPr txBox="1"/>
          <p:nvPr/>
        </p:nvSpPr>
        <p:spPr>
          <a:xfrm rot="0" flipH="0" flipV="0">
            <a:off x="9629775" y="1371600"/>
            <a:ext cx="1743075" cy="228600"/>
          </a:xfrm>
          <a:prstGeom prst="rect"/>
        </p:spPr>
        <p:txBody>
          <a:bodyPr wrap="none" lIns="0" tIns="0" rIns="0" bIns="0"/>
          <a:p>
            <a:pPr>
              <a:lnSpc>
                <a:spcPct val="100000"/>
              </a:lnSpc>
            </a:pPr>
            <a:r>
              <a:rPr lang="zh-CN" sz="1500" b="1">
                <a:solidFill>
                  <a:srgbClr val="2B8A3E"/>
                </a:solidFill>
                <a:latin typeface="Arial"/>
                <a:ea typeface="Arial"/>
              </a:rPr>
              <a:t>整改承诺</a:t>
            </a:r>
            <a:endParaRPr/>
          </a:p>
        </p:txBody>
      </p:sp>
      <p:sp>
        <p:nvSpPr>
          <p:cNvPr id="1198" name="" descr="{&quot;isTemplate&quot;:true,&quot;type&quot;:&quot;text&quot;}"/>
          <p:cNvSpPr txBox="1"/>
          <p:nvPr/>
        </p:nvSpPr>
        <p:spPr>
          <a:xfrm rot="0" flipH="0" flipV="0">
            <a:off x="9629775" y="1676400"/>
            <a:ext cx="1743075" cy="590550"/>
          </a:xfrm>
          <a:prstGeom prst="rect"/>
        </p:spPr>
        <p:txBody>
          <a:bodyPr wrap="square" lIns="0" tIns="0" rIns="0" bIns="0">
            <a:normAutofit/>
          </a:bodyPr>
          <a:p>
            <a:pPr>
              <a:lnSpc>
                <a:spcPct val="150000"/>
              </a:lnSpc>
            </a:pPr>
            <a:r>
              <a:rPr lang="zh-CN" sz="1275">
                <a:solidFill>
                  <a:srgbClr val="343A40"/>
                </a:solidFill>
                <a:latin typeface="Arial"/>
                <a:ea typeface="Arial"/>
              </a:rPr>
              <a:t>承诺书</a:t>
            </a:r>
            <a:r>
              <a:rPr lang="en-US" sz="1275">
                <a:solidFill>
                  <a:srgbClr val="343A40"/>
                </a:solidFill>
                <a:latin typeface="Arial"/>
                <a:ea typeface="Arial"/>
              </a:rPr>
              <a:t xml:space="preserve"> + </a:t>
            </a:r>
            <a:r>
              <a:rPr lang="zh-CN" sz="1275">
                <a:solidFill>
                  <a:srgbClr val="343A40"/>
                </a:solidFill>
                <a:latin typeface="Arial"/>
                <a:ea typeface="Arial"/>
              </a:rPr>
              <a:t>自查表</a:t>
            </a:r>
            <a:r>
              <a:rPr lang="en-US" sz="1275">
                <a:solidFill>
                  <a:srgbClr val="343A40"/>
                </a:solidFill>
                <a:latin typeface="Arial"/>
                <a:ea typeface="Arial"/>
              </a:rPr>
              <a:t xml:space="preserve"> + </a:t>
            </a:r>
            <a:r>
              <a:rPr lang="zh-CN" sz="1275">
                <a:solidFill>
                  <a:srgbClr val="343A40"/>
                </a:solidFill>
                <a:latin typeface="Arial"/>
                <a:ea typeface="Arial"/>
              </a:rPr>
              <a:t>隐患整改台账</a:t>
            </a:r>
            <a:endParaRPr/>
          </a:p>
        </p:txBody>
      </p:sp>
      <p:sp>
        <p:nvSpPr>
          <p:cNvPr id="1199" name=""/>
          <p:cNvSpPr/>
          <p:nvPr/>
        </p:nvSpPr>
        <p:spPr>
          <a:xfrm rot="0" flipH="0" flipV="0">
            <a:off x="704850" y="6076950"/>
            <a:ext cx="10858500" cy="457200"/>
          </a:xfrm>
          <a:prstGeom prst="rect">
            <a:avLst/>
          </a:prstGeom>
          <a:solidFill>
            <a:srgbClr val="F1F3F5"/>
          </a:solidFill>
          <a:ln/>
        </p:spPr>
        <p:txBody>
          <a:bodyPr/>
          <a:p/>
        </p:txBody>
      </p:sp>
      <p:sp>
        <p:nvSpPr>
          <p:cNvPr id="1200" name=""/>
          <p:cNvSpPr/>
          <p:nvPr/>
        </p:nvSpPr>
        <p:spPr>
          <a:xfrm rot="0" flipH="0" flipV="0">
            <a:off x="666750" y="6076950"/>
            <a:ext cx="10896600" cy="457200"/>
          </a:xfrm>
          <a:custGeom>
            <a:pathLst>
              <a:path w="1144" h="48">
                <a:moveTo>
                  <a:pt x="0" y="0"/>
                </a:moveTo>
                <a:lnTo>
                  <a:pt x="4" y="0"/>
                </a:lnTo>
                <a:lnTo>
                  <a:pt x="4" y="48"/>
                </a:lnTo>
                <a:lnTo>
                  <a:pt x="0" y="48"/>
                </a:lnTo>
                <a:close/>
              </a:path>
            </a:pathLst>
          </a:custGeom>
          <a:solidFill>
            <a:srgbClr val="E8590C"/>
          </a:solidFill>
          <a:ln/>
        </p:spPr>
        <p:txBody>
          <a:bodyPr/>
          <a:p/>
        </p:txBody>
      </p:sp>
      <p:sp>
        <p:nvSpPr>
          <p:cNvPr id="1201" name="" descr="{&quot;isTemplate&quot;:true,&quot;type&quot;:&quot;text&quot;}"/>
          <p:cNvSpPr txBox="1"/>
          <p:nvPr/>
        </p:nvSpPr>
        <p:spPr>
          <a:xfrm rot="0" flipH="0" flipV="0">
            <a:off x="895350" y="6191250"/>
            <a:ext cx="10439400" cy="228600"/>
          </a:xfrm>
          <a:prstGeom prst="rect"/>
        </p:spPr>
        <p:txBody>
          <a:bodyPr wrap="none" lIns="0" tIns="0" rIns="0" bIns="0"/>
          <a:p>
            <a:pPr>
              <a:lnSpc>
                <a:spcPct val="100000"/>
              </a:lnSpc>
            </a:pPr>
            <a:r>
              <a:rPr lang="zh-CN" sz="1500" b="1">
                <a:solidFill>
                  <a:srgbClr val="E8590C"/>
                </a:solidFill>
                <a:latin typeface="Arial"/>
                <a:ea typeface="Arial"/>
              </a:rPr>
              <a:t>合规提示：</a:t>
            </a:r>
            <a:r>
              <a:rPr lang="zh-CN" sz="1500">
                <a:solidFill>
                  <a:srgbClr val="343A40"/>
                </a:solidFill>
                <a:latin typeface="Arial"/>
                <a:ea typeface="Arial"/>
              </a:rPr>
              <a:t>培训档案保存不少于</a:t>
            </a:r>
            <a:r>
              <a:rPr lang="en-US" sz="1500">
                <a:solidFill>
                  <a:srgbClr val="343A40"/>
                </a:solidFill>
                <a:latin typeface="Arial"/>
                <a:ea typeface="Arial"/>
              </a:rPr>
              <a:t>3</a:t>
            </a:r>
            <a:r>
              <a:rPr lang="zh-CN" sz="1500">
                <a:solidFill>
                  <a:srgbClr val="343A40"/>
                </a:solidFill>
                <a:latin typeface="Arial"/>
                <a:ea typeface="Arial"/>
              </a:rPr>
              <a:t>年；节后复工第一课计入年度再培训学时（危化企业≥</a:t>
            </a:r>
            <a:r>
              <a:rPr lang="en-US" sz="1500">
                <a:solidFill>
                  <a:srgbClr val="343A40"/>
                </a:solidFill>
                <a:latin typeface="Arial"/>
                <a:ea typeface="Arial"/>
              </a:rPr>
              <a:t>20</a:t>
            </a:r>
            <a:r>
              <a:rPr lang="zh-CN" sz="1500">
                <a:solidFill>
                  <a:srgbClr val="343A40"/>
                </a:solidFill>
                <a:latin typeface="Arial"/>
                <a:ea typeface="Arial"/>
              </a:rPr>
              <a:t>学时</a:t>
            </a:r>
            <a:r>
              <a:rPr lang="en-US" sz="1500">
                <a:solidFill>
                  <a:srgbClr val="343A40"/>
                </a:solidFill>
                <a:latin typeface="Arial"/>
                <a:ea typeface="Arial"/>
              </a:rPr>
              <a:t>/</a:t>
            </a:r>
            <a:r>
              <a:rPr lang="zh-CN" sz="1500">
                <a:solidFill>
                  <a:srgbClr val="343A40"/>
                </a:solidFill>
                <a:latin typeface="Arial"/>
                <a:ea typeface="Arial"/>
              </a:rPr>
              <a:t>年）。</a:t>
            </a:r>
            <a:endParaRPr/>
          </a:p>
        </p:txBody>
      </p:sp>
      <p:sp>
        <p:nvSpPr>
          <p:cNvPr id="1202"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53 / 55</a:t>
            </a:r>
            <a:endParaRPr/>
          </a:p>
        </p:txBody>
      </p:sp>
    </p:spTree>
  </p:cSld>
</p:sld>
</file>

<file path=ppt/slides/slide54.xml><?xml version="1.0" encoding="utf-8"?>
<p:sld xmlns:p="http://schemas.openxmlformats.org/presentationml/2006/main" xmlns:a="http://schemas.openxmlformats.org/drawingml/2006/main">
  <p:cSld>
    <p:spTree>
      <p:nvGrpSpPr>
        <p:cNvPr id="1203" name="" descr="&lt;Slide style={{ width: 1280, height: 720, background: '#FFFFFF', padding: 0, fontFamily: 'Arial, &quot;Microsoft YaHei&quot;, &quot;PingFang SC&quot;, sans-serif', position: 'relative' }}&gt;&#13;&#10;    &lt;Text style={{ position: 'absolute', top: 16, right: 70, fontSize: 14, color: '#868E96' }}&gt;05 · 学以致用&lt;/Text&gt;&#13;&#10;    &lt;Box style={{ position: 'absolute', top: 44, left: 70, right: 70 }}&gt;&#13;&#10;        &lt;Text style={{ fontSize: 32, fontWeight: 'bold', color: '#0B7285' }}&gt;通勤与家庭：安全不止在装置里&lt;/Text&gt;&#13;&#10;        &lt;Box style={{ width: '100%', height: 1, background: '#DEE2E6', marginTop: 10 }} /&gt;&#13;&#10;    &lt;/Box&gt;&#13;&#10;    &lt;Box style={{ position: 'absolute', top: 122, left: 70, right: 70, bottom: 112, flexDirection: 'row', flexWrap: 'wrap', gap: 12 }}&gt;&#13;&#10;        {[&#13;&#10;            ['班车与自驾', '不疲劳驾驶、不超速、系安全带；节后首日提前出门、不抢时间；恶劣天气减速慢行。'],&#13;&#10;            ['骑行与步行', '头盔必戴、反光装备、不闯灯、不走机动车道；夜间穿亮色衣物。'],&#13;&#10;            ['酒精红线', '严禁酒后驾驶；上岗前4小时内不饮酒，企业有权开展酒精检测。'],&#13;&#10;            ['家庭防火', '家电线路检查、燃气软管更换、电动车不入户充电、离家断电关气。'],&#13;&#10;        ].map((it) =&gt; (&#13;&#10;            &lt;Box key={it[0]} style={{ width: 568, background: '#F1F3F5', borderLeft: '4px solid #2B8A3E', padding: '10px 16px' }}&gt;&#13;&#10;                &lt;Text style={{ fontSize: 21, fontWeight: 'bold', color: '#2B8A3E' }}&gt;{it[0]}&lt;/Text&gt;&#13;&#10;                &lt;Text style={{ fontSize: 17, color: '#343A40', lineHeight: 1.45, marginTop: 4 }}&gt;{it[1]}&lt;/Text&gt;&#13;&#10;            &lt;/Box&gt;&#13;&#10;        ))}&#13;&#10;    &lt;/Box&gt;&#13;&#10;    &lt;Box style={{ position: 'absolute', left: 70, right: 70, bottom: 34, background: '#0B7285', padding: '12px 20px' }}&gt;&#13;&#10;        &lt;Text style={{ fontSize: 20, color: '#FFFFFF', fontWeight: 'bold' }}&gt;你在装置里的安全，是家人最在意的事；你在路上的安全，同样是。&lt;/Text&gt;&#13;&#10;    &lt;/Box&gt;&#13;&#10;    &lt;Text style={{ position: 'absolute', right: 70, bottom: 24, fontSize: 14, color: '#868E96' }}&gt;54 / 55&lt;/Text&gt;&#13;&#10;&lt;/Slide&gt;&#13;&#10;"/>
        <p:cNvGrpSpPr/>
        <p:nvPr/>
      </p:nvGrpSpPr>
      <p:grpSpPr>
        <a:xfrm>
          <a:off x="0" y="0"/>
          <a:ext cx="0" cy="0"/>
          <a:chOff x="0" y="0"/>
          <a:chExt cx="0" cy="0"/>
        </a:xfrm>
      </p:grpSpPr>
      <p:sp>
        <p:nvSpPr>
          <p:cNvPr id="1204" name=""/>
          <p:cNvSpPr/>
          <p:nvPr/>
        </p:nvSpPr>
        <p:spPr>
          <a:xfrm rot="0" flipH="0" flipV="0">
            <a:off x="0" y="0"/>
            <a:ext cx="12192000" cy="6858000"/>
          </a:xfrm>
          <a:prstGeom prst="rect">
            <a:avLst/>
          </a:prstGeom>
          <a:solidFill>
            <a:srgbClr val="FFFFFF"/>
          </a:solidFill>
          <a:ln/>
        </p:spPr>
        <p:txBody>
          <a:bodyPr/>
          <a:p/>
        </p:txBody>
      </p:sp>
      <p:sp>
        <p:nvSpPr>
          <p:cNvPr id="1205" name="" descr="{&quot;isTemplate&quot;:true,&quot;type&quot;:&quot;text&quot;}"/>
          <p:cNvSpPr txBox="1"/>
          <p:nvPr/>
        </p:nvSpPr>
        <p:spPr>
          <a:xfrm rot="0" flipH="0" flipV="0">
            <a:off x="10715625" y="152400"/>
            <a:ext cx="809625" cy="161925"/>
          </a:xfrm>
          <a:prstGeom prst="rect"/>
        </p:spPr>
        <p:txBody>
          <a:bodyPr wrap="none" lIns="0" tIns="0" rIns="0" bIns="0"/>
          <a:p>
            <a:pPr>
              <a:lnSpc>
                <a:spcPct val="100000"/>
              </a:lnSpc>
            </a:pPr>
            <a:r>
              <a:rPr lang="en-US" sz="1050">
                <a:solidFill>
                  <a:srgbClr val="868E96"/>
                </a:solidFill>
                <a:latin typeface="Arial"/>
                <a:ea typeface="Arial"/>
              </a:rPr>
              <a:t xml:space="preserve">05 · </a:t>
            </a:r>
            <a:r>
              <a:rPr lang="zh-CN" sz="1050">
                <a:solidFill>
                  <a:srgbClr val="868E96"/>
                </a:solidFill>
                <a:latin typeface="Arial"/>
                <a:ea typeface="Arial"/>
              </a:rPr>
              <a:t>学以致用</a:t>
            </a:r>
            <a:endParaRPr/>
          </a:p>
        </p:txBody>
      </p:sp>
      <p:sp>
        <p:nvSpPr>
          <p:cNvPr id="1206" name="" descr="{&quot;isTemplate&quot;:true,&quot;type&quot;:&quot;text&quot;}"/>
          <p:cNvSpPr txBox="1"/>
          <p:nvPr/>
        </p:nvSpPr>
        <p:spPr>
          <a:xfrm rot="0" flipH="0" flipV="0">
            <a:off x="666750" y="419100"/>
            <a:ext cx="10858500" cy="371475"/>
          </a:xfrm>
          <a:prstGeom prst="rect"/>
        </p:spPr>
        <p:txBody>
          <a:bodyPr wrap="none" lIns="0" tIns="0" rIns="0" bIns="0"/>
          <a:p>
            <a:pPr>
              <a:lnSpc>
                <a:spcPct val="100000"/>
              </a:lnSpc>
            </a:pPr>
            <a:r>
              <a:rPr lang="zh-CN" sz="2400" b="1">
                <a:solidFill>
                  <a:srgbClr val="0B7285"/>
                </a:solidFill>
                <a:latin typeface="Arial"/>
                <a:ea typeface="Arial"/>
              </a:rPr>
              <a:t>通勤与家庭：安全不止在装置里</a:t>
            </a:r>
            <a:endParaRPr/>
          </a:p>
        </p:txBody>
      </p:sp>
      <p:sp>
        <p:nvSpPr>
          <p:cNvPr id="1207" name=""/>
          <p:cNvSpPr/>
          <p:nvPr/>
        </p:nvSpPr>
        <p:spPr>
          <a:xfrm rot="0" flipH="0" flipV="0">
            <a:off x="666750" y="885825"/>
            <a:ext cx="10858500" cy="9525"/>
          </a:xfrm>
          <a:prstGeom prst="rect">
            <a:avLst/>
          </a:prstGeom>
          <a:solidFill>
            <a:srgbClr val="DEE2E6"/>
          </a:solidFill>
          <a:ln/>
        </p:spPr>
        <p:txBody>
          <a:bodyPr/>
          <a:p/>
        </p:txBody>
      </p:sp>
      <p:sp>
        <p:nvSpPr>
          <p:cNvPr id="1208" name=""/>
          <p:cNvSpPr/>
          <p:nvPr/>
        </p:nvSpPr>
        <p:spPr>
          <a:xfrm rot="0" flipH="0" flipV="0">
            <a:off x="704850" y="1162050"/>
            <a:ext cx="5372100" cy="1285875"/>
          </a:xfrm>
          <a:prstGeom prst="rect">
            <a:avLst/>
          </a:prstGeom>
          <a:solidFill>
            <a:srgbClr val="F1F3F5"/>
          </a:solidFill>
          <a:ln/>
        </p:spPr>
        <p:txBody>
          <a:bodyPr/>
          <a:p/>
        </p:txBody>
      </p:sp>
      <p:sp>
        <p:nvSpPr>
          <p:cNvPr id="1209" name=""/>
          <p:cNvSpPr/>
          <p:nvPr/>
        </p:nvSpPr>
        <p:spPr>
          <a:xfrm rot="0" flipH="0" flipV="0">
            <a:off x="666750" y="1162050"/>
            <a:ext cx="5410200" cy="1285875"/>
          </a:xfrm>
          <a:custGeom>
            <a:pathLst>
              <a:path w="568" h="135">
                <a:moveTo>
                  <a:pt x="0" y="0"/>
                </a:moveTo>
                <a:lnTo>
                  <a:pt x="4" y="0"/>
                </a:lnTo>
                <a:lnTo>
                  <a:pt x="4" y="135"/>
                </a:lnTo>
                <a:lnTo>
                  <a:pt x="0" y="135"/>
                </a:lnTo>
                <a:close/>
              </a:path>
            </a:pathLst>
          </a:custGeom>
          <a:solidFill>
            <a:srgbClr val="2B8A3E"/>
          </a:solidFill>
          <a:ln/>
        </p:spPr>
        <p:txBody>
          <a:bodyPr/>
          <a:p/>
        </p:txBody>
      </p:sp>
      <p:sp>
        <p:nvSpPr>
          <p:cNvPr id="1210" name="" descr="{&quot;isTemplate&quot;:true,&quot;type&quot;:&quot;text&quot;}"/>
          <p:cNvSpPr txBox="1"/>
          <p:nvPr/>
        </p:nvSpPr>
        <p:spPr>
          <a:xfrm rot="0" flipH="0" flipV="0">
            <a:off x="857250" y="1257300"/>
            <a:ext cx="5067300" cy="247650"/>
          </a:xfrm>
          <a:prstGeom prst="rect"/>
        </p:spPr>
        <p:txBody>
          <a:bodyPr wrap="none" lIns="0" tIns="0" rIns="0" bIns="0"/>
          <a:p>
            <a:pPr>
              <a:lnSpc>
                <a:spcPct val="100000"/>
              </a:lnSpc>
            </a:pPr>
            <a:r>
              <a:rPr lang="zh-CN" sz="1575" b="1">
                <a:solidFill>
                  <a:srgbClr val="2B8A3E"/>
                </a:solidFill>
                <a:latin typeface="Arial"/>
                <a:ea typeface="Arial"/>
              </a:rPr>
              <a:t>班车与自驾</a:t>
            </a:r>
            <a:endParaRPr/>
          </a:p>
        </p:txBody>
      </p:sp>
      <p:sp>
        <p:nvSpPr>
          <p:cNvPr id="1211" name="" descr="{&quot;isTemplate&quot;:true,&quot;type&quot;:&quot;text&quot;}"/>
          <p:cNvSpPr txBox="1"/>
          <p:nvPr/>
        </p:nvSpPr>
        <p:spPr>
          <a:xfrm rot="0" flipH="0" flipV="0">
            <a:off x="857250" y="1543050"/>
            <a:ext cx="5067300" cy="571500"/>
          </a:xfrm>
          <a:prstGeom prst="rect"/>
        </p:spPr>
        <p:txBody>
          <a:bodyPr wrap="square" lIns="0" tIns="0" rIns="0" bIns="0">
            <a:normAutofit/>
          </a:bodyPr>
          <a:p>
            <a:pPr>
              <a:lnSpc>
                <a:spcPct val="145000"/>
              </a:lnSpc>
            </a:pPr>
            <a:r>
              <a:rPr lang="zh-CN" sz="1275">
                <a:solidFill>
                  <a:srgbClr val="343A40"/>
                </a:solidFill>
                <a:latin typeface="Arial"/>
                <a:ea typeface="Arial"/>
              </a:rPr>
              <a:t>不疲劳驾驶、不超速、系安全带；节后首日提前出门、不抢时间；恶劣天气减速慢行。</a:t>
            </a:r>
            <a:endParaRPr/>
          </a:p>
        </p:txBody>
      </p:sp>
      <p:sp>
        <p:nvSpPr>
          <p:cNvPr id="1212" name=""/>
          <p:cNvSpPr/>
          <p:nvPr/>
        </p:nvSpPr>
        <p:spPr>
          <a:xfrm rot="0" flipH="0" flipV="0">
            <a:off x="704850" y="2562225"/>
            <a:ext cx="5372100" cy="1000125"/>
          </a:xfrm>
          <a:prstGeom prst="rect">
            <a:avLst/>
          </a:prstGeom>
          <a:solidFill>
            <a:srgbClr val="F1F3F5"/>
          </a:solidFill>
          <a:ln/>
        </p:spPr>
        <p:txBody>
          <a:bodyPr/>
          <a:p/>
        </p:txBody>
      </p:sp>
      <p:sp>
        <p:nvSpPr>
          <p:cNvPr id="1213" name=""/>
          <p:cNvSpPr/>
          <p:nvPr/>
        </p:nvSpPr>
        <p:spPr>
          <a:xfrm rot="0" flipH="0" flipV="0">
            <a:off x="666750" y="2562225"/>
            <a:ext cx="5410200" cy="1000125"/>
          </a:xfrm>
          <a:custGeom>
            <a:pathLst>
              <a:path w="568" h="105">
                <a:moveTo>
                  <a:pt x="0" y="0"/>
                </a:moveTo>
                <a:lnTo>
                  <a:pt x="4" y="0"/>
                </a:lnTo>
                <a:lnTo>
                  <a:pt x="4" y="105"/>
                </a:lnTo>
                <a:lnTo>
                  <a:pt x="0" y="105"/>
                </a:lnTo>
                <a:close/>
              </a:path>
            </a:pathLst>
          </a:custGeom>
          <a:solidFill>
            <a:srgbClr val="2B8A3E"/>
          </a:solidFill>
          <a:ln/>
        </p:spPr>
        <p:txBody>
          <a:bodyPr/>
          <a:p/>
        </p:txBody>
      </p:sp>
      <p:sp>
        <p:nvSpPr>
          <p:cNvPr id="1214" name="" descr="{&quot;isTemplate&quot;:true,&quot;type&quot;:&quot;text&quot;}"/>
          <p:cNvSpPr txBox="1"/>
          <p:nvPr/>
        </p:nvSpPr>
        <p:spPr>
          <a:xfrm rot="0" flipH="0" flipV="0">
            <a:off x="857250" y="2657475"/>
            <a:ext cx="5067300" cy="247650"/>
          </a:xfrm>
          <a:prstGeom prst="rect"/>
        </p:spPr>
        <p:txBody>
          <a:bodyPr wrap="none" lIns="0" tIns="0" rIns="0" bIns="0"/>
          <a:p>
            <a:pPr>
              <a:lnSpc>
                <a:spcPct val="100000"/>
              </a:lnSpc>
            </a:pPr>
            <a:r>
              <a:rPr lang="zh-CN" sz="1575" b="1">
                <a:solidFill>
                  <a:srgbClr val="2B8A3E"/>
                </a:solidFill>
                <a:latin typeface="Arial"/>
                <a:ea typeface="Arial"/>
              </a:rPr>
              <a:t>骑行与步行</a:t>
            </a:r>
            <a:endParaRPr/>
          </a:p>
        </p:txBody>
      </p:sp>
      <p:sp>
        <p:nvSpPr>
          <p:cNvPr id="1215" name="" descr="{&quot;isTemplate&quot;:true,&quot;type&quot;:&quot;text&quot;}"/>
          <p:cNvSpPr txBox="1"/>
          <p:nvPr/>
        </p:nvSpPr>
        <p:spPr>
          <a:xfrm rot="0" flipH="0" flipV="0">
            <a:off x="857250" y="2943225"/>
            <a:ext cx="5067300" cy="285750"/>
          </a:xfrm>
          <a:prstGeom prst="rect"/>
        </p:spPr>
        <p:txBody>
          <a:bodyPr wrap="none" lIns="0" tIns="0" rIns="0" bIns="0"/>
          <a:p>
            <a:pPr>
              <a:lnSpc>
                <a:spcPct val="145000"/>
              </a:lnSpc>
            </a:pPr>
            <a:r>
              <a:rPr lang="zh-CN" sz="1275">
                <a:solidFill>
                  <a:srgbClr val="343A40"/>
                </a:solidFill>
                <a:latin typeface="Arial"/>
                <a:ea typeface="Arial"/>
              </a:rPr>
              <a:t>头盔必戴、反光装备、不闯灯、不走机动车道；夜间穿亮色衣物。</a:t>
            </a:r>
            <a:endParaRPr/>
          </a:p>
        </p:txBody>
      </p:sp>
      <p:sp>
        <p:nvSpPr>
          <p:cNvPr id="1216" name=""/>
          <p:cNvSpPr/>
          <p:nvPr/>
        </p:nvSpPr>
        <p:spPr>
          <a:xfrm rot="0" flipH="0" flipV="0">
            <a:off x="704850" y="3676650"/>
            <a:ext cx="5372100" cy="1000125"/>
          </a:xfrm>
          <a:prstGeom prst="rect">
            <a:avLst/>
          </a:prstGeom>
          <a:solidFill>
            <a:srgbClr val="F1F3F5"/>
          </a:solidFill>
          <a:ln/>
        </p:spPr>
        <p:txBody>
          <a:bodyPr/>
          <a:p/>
        </p:txBody>
      </p:sp>
      <p:sp>
        <p:nvSpPr>
          <p:cNvPr id="1217" name=""/>
          <p:cNvSpPr/>
          <p:nvPr/>
        </p:nvSpPr>
        <p:spPr>
          <a:xfrm rot="0" flipH="0" flipV="0">
            <a:off x="666750" y="3676650"/>
            <a:ext cx="5410200" cy="1000125"/>
          </a:xfrm>
          <a:custGeom>
            <a:pathLst>
              <a:path w="568" h="105">
                <a:moveTo>
                  <a:pt x="0" y="0"/>
                </a:moveTo>
                <a:lnTo>
                  <a:pt x="4" y="0"/>
                </a:lnTo>
                <a:lnTo>
                  <a:pt x="4" y="105"/>
                </a:lnTo>
                <a:lnTo>
                  <a:pt x="0" y="105"/>
                </a:lnTo>
                <a:close/>
              </a:path>
            </a:pathLst>
          </a:custGeom>
          <a:solidFill>
            <a:srgbClr val="2B8A3E"/>
          </a:solidFill>
          <a:ln/>
        </p:spPr>
        <p:txBody>
          <a:bodyPr/>
          <a:p/>
        </p:txBody>
      </p:sp>
      <p:sp>
        <p:nvSpPr>
          <p:cNvPr id="1218" name="" descr="{&quot;isTemplate&quot;:true,&quot;type&quot;:&quot;text&quot;}"/>
          <p:cNvSpPr txBox="1"/>
          <p:nvPr/>
        </p:nvSpPr>
        <p:spPr>
          <a:xfrm rot="0" flipH="0" flipV="0">
            <a:off x="857250" y="3771900"/>
            <a:ext cx="5067300" cy="247650"/>
          </a:xfrm>
          <a:prstGeom prst="rect"/>
        </p:spPr>
        <p:txBody>
          <a:bodyPr wrap="none" lIns="0" tIns="0" rIns="0" bIns="0"/>
          <a:p>
            <a:pPr>
              <a:lnSpc>
                <a:spcPct val="100000"/>
              </a:lnSpc>
            </a:pPr>
            <a:r>
              <a:rPr lang="zh-CN" sz="1575" b="1">
                <a:solidFill>
                  <a:srgbClr val="2B8A3E"/>
                </a:solidFill>
                <a:latin typeface="Arial"/>
                <a:ea typeface="Arial"/>
              </a:rPr>
              <a:t>酒精红线</a:t>
            </a:r>
            <a:endParaRPr/>
          </a:p>
        </p:txBody>
      </p:sp>
      <p:sp>
        <p:nvSpPr>
          <p:cNvPr id="1219" name="" descr="{&quot;isTemplate&quot;:true,&quot;type&quot;:&quot;text&quot;}"/>
          <p:cNvSpPr txBox="1"/>
          <p:nvPr/>
        </p:nvSpPr>
        <p:spPr>
          <a:xfrm rot="0" flipH="0" flipV="0">
            <a:off x="857250" y="4057650"/>
            <a:ext cx="5067300" cy="285750"/>
          </a:xfrm>
          <a:prstGeom prst="rect"/>
        </p:spPr>
        <p:txBody>
          <a:bodyPr wrap="none" lIns="0" tIns="0" rIns="0" bIns="0"/>
          <a:p>
            <a:pPr>
              <a:lnSpc>
                <a:spcPct val="145000"/>
              </a:lnSpc>
            </a:pPr>
            <a:r>
              <a:rPr lang="zh-CN" sz="1275">
                <a:solidFill>
                  <a:srgbClr val="343A40"/>
                </a:solidFill>
                <a:latin typeface="Arial"/>
                <a:ea typeface="Arial"/>
              </a:rPr>
              <a:t>严禁酒后驾驶；上岗前</a:t>
            </a:r>
            <a:r>
              <a:rPr lang="en-US" sz="1275">
                <a:solidFill>
                  <a:srgbClr val="343A40"/>
                </a:solidFill>
                <a:latin typeface="Arial"/>
                <a:ea typeface="Arial"/>
              </a:rPr>
              <a:t>4</a:t>
            </a:r>
            <a:r>
              <a:rPr lang="zh-CN" sz="1275">
                <a:solidFill>
                  <a:srgbClr val="343A40"/>
                </a:solidFill>
                <a:latin typeface="Arial"/>
                <a:ea typeface="Arial"/>
              </a:rPr>
              <a:t>小时内不饮酒，企业有权开展酒精检测。</a:t>
            </a:r>
            <a:endParaRPr/>
          </a:p>
        </p:txBody>
      </p:sp>
      <p:sp>
        <p:nvSpPr>
          <p:cNvPr id="1220" name=""/>
          <p:cNvSpPr/>
          <p:nvPr/>
        </p:nvSpPr>
        <p:spPr>
          <a:xfrm rot="0" flipH="0" flipV="0">
            <a:off x="704850" y="4791075"/>
            <a:ext cx="5372100" cy="1000125"/>
          </a:xfrm>
          <a:prstGeom prst="rect">
            <a:avLst/>
          </a:prstGeom>
          <a:solidFill>
            <a:srgbClr val="F1F3F5"/>
          </a:solidFill>
          <a:ln/>
        </p:spPr>
        <p:txBody>
          <a:bodyPr/>
          <a:p/>
        </p:txBody>
      </p:sp>
      <p:sp>
        <p:nvSpPr>
          <p:cNvPr id="1221" name=""/>
          <p:cNvSpPr/>
          <p:nvPr/>
        </p:nvSpPr>
        <p:spPr>
          <a:xfrm rot="0" flipH="0" flipV="0">
            <a:off x="666750" y="4791075"/>
            <a:ext cx="5410200" cy="1000125"/>
          </a:xfrm>
          <a:custGeom>
            <a:pathLst>
              <a:path w="568" h="105">
                <a:moveTo>
                  <a:pt x="0" y="0"/>
                </a:moveTo>
                <a:lnTo>
                  <a:pt x="4" y="0"/>
                </a:lnTo>
                <a:lnTo>
                  <a:pt x="4" y="105"/>
                </a:lnTo>
                <a:lnTo>
                  <a:pt x="0" y="105"/>
                </a:lnTo>
                <a:close/>
              </a:path>
            </a:pathLst>
          </a:custGeom>
          <a:solidFill>
            <a:srgbClr val="2B8A3E"/>
          </a:solidFill>
          <a:ln/>
        </p:spPr>
        <p:txBody>
          <a:bodyPr/>
          <a:p/>
        </p:txBody>
      </p:sp>
      <p:sp>
        <p:nvSpPr>
          <p:cNvPr id="1222" name="" descr="{&quot;isTemplate&quot;:true,&quot;type&quot;:&quot;text&quot;}"/>
          <p:cNvSpPr txBox="1"/>
          <p:nvPr/>
        </p:nvSpPr>
        <p:spPr>
          <a:xfrm rot="0" flipH="0" flipV="0">
            <a:off x="857250" y="4886325"/>
            <a:ext cx="5067300" cy="247650"/>
          </a:xfrm>
          <a:prstGeom prst="rect"/>
        </p:spPr>
        <p:txBody>
          <a:bodyPr wrap="none" lIns="0" tIns="0" rIns="0" bIns="0"/>
          <a:p>
            <a:pPr>
              <a:lnSpc>
                <a:spcPct val="100000"/>
              </a:lnSpc>
            </a:pPr>
            <a:r>
              <a:rPr lang="zh-CN" sz="1575" b="1">
                <a:solidFill>
                  <a:srgbClr val="2B8A3E"/>
                </a:solidFill>
                <a:latin typeface="Arial"/>
                <a:ea typeface="Arial"/>
              </a:rPr>
              <a:t>家庭防火</a:t>
            </a:r>
            <a:endParaRPr/>
          </a:p>
        </p:txBody>
      </p:sp>
      <p:sp>
        <p:nvSpPr>
          <p:cNvPr id="1223" name="" descr="{&quot;isTemplate&quot;:true,&quot;type&quot;:&quot;text&quot;}"/>
          <p:cNvSpPr txBox="1"/>
          <p:nvPr/>
        </p:nvSpPr>
        <p:spPr>
          <a:xfrm rot="0" flipH="0" flipV="0">
            <a:off x="857250" y="5172075"/>
            <a:ext cx="5067300" cy="285750"/>
          </a:xfrm>
          <a:prstGeom prst="rect"/>
        </p:spPr>
        <p:txBody>
          <a:bodyPr wrap="none" lIns="0" tIns="0" rIns="0" bIns="0"/>
          <a:p>
            <a:pPr>
              <a:lnSpc>
                <a:spcPct val="145000"/>
              </a:lnSpc>
            </a:pPr>
            <a:r>
              <a:rPr lang="zh-CN" sz="1275">
                <a:solidFill>
                  <a:srgbClr val="343A40"/>
                </a:solidFill>
                <a:latin typeface="Arial"/>
                <a:ea typeface="Arial"/>
              </a:rPr>
              <a:t>家电线路检查、燃气软管更换、电动车不入户充电、离家断电关气。</a:t>
            </a:r>
            <a:endParaRPr/>
          </a:p>
        </p:txBody>
      </p:sp>
      <p:sp>
        <p:nvSpPr>
          <p:cNvPr id="1224" name=""/>
          <p:cNvSpPr/>
          <p:nvPr/>
        </p:nvSpPr>
        <p:spPr>
          <a:xfrm rot="0" flipH="0" flipV="0">
            <a:off x="666750" y="6076950"/>
            <a:ext cx="10858500" cy="457200"/>
          </a:xfrm>
          <a:prstGeom prst="rect">
            <a:avLst/>
          </a:prstGeom>
          <a:solidFill>
            <a:srgbClr val="0B7285"/>
          </a:solidFill>
          <a:ln/>
        </p:spPr>
        <p:txBody>
          <a:bodyPr/>
          <a:p/>
        </p:txBody>
      </p:sp>
      <p:sp>
        <p:nvSpPr>
          <p:cNvPr id="1225" name="" descr="{&quot;isTemplate&quot;:true,&quot;type&quot;:&quot;text&quot;}"/>
          <p:cNvSpPr txBox="1"/>
          <p:nvPr/>
        </p:nvSpPr>
        <p:spPr>
          <a:xfrm rot="0" flipH="0" flipV="0">
            <a:off x="857250" y="6191250"/>
            <a:ext cx="10477500" cy="228600"/>
          </a:xfrm>
          <a:prstGeom prst="rect"/>
        </p:spPr>
        <p:txBody>
          <a:bodyPr wrap="none" lIns="0" tIns="0" rIns="0" bIns="0"/>
          <a:p>
            <a:pPr>
              <a:lnSpc>
                <a:spcPct val="100000"/>
              </a:lnSpc>
            </a:pPr>
            <a:r>
              <a:rPr lang="zh-CN" sz="1500" b="1">
                <a:solidFill>
                  <a:srgbClr val="FFFFFF"/>
                </a:solidFill>
                <a:latin typeface="Arial"/>
                <a:ea typeface="Arial"/>
              </a:rPr>
              <a:t>你在装置里的安全，是家人最在意的事；你在路上的安全，同样是。</a:t>
            </a:r>
            <a:endParaRPr/>
          </a:p>
        </p:txBody>
      </p:sp>
      <p:sp>
        <p:nvSpPr>
          <p:cNvPr id="1226" name="" descr="{&quot;isTemplate&quot;:true,&quot;type&quot;:&quot;text&quot;}"/>
          <p:cNvSpPr txBox="1"/>
          <p:nvPr/>
        </p:nvSpPr>
        <p:spPr>
          <a:xfrm rot="0" flipH="0" flipV="0">
            <a:off x="11115675" y="6467475"/>
            <a:ext cx="409575" cy="161925"/>
          </a:xfrm>
          <a:prstGeom prst="rect"/>
        </p:spPr>
        <p:txBody>
          <a:bodyPr wrap="none" lIns="0" tIns="0" rIns="0" bIns="0"/>
          <a:p>
            <a:pPr>
              <a:lnSpc>
                <a:spcPct val="100000"/>
              </a:lnSpc>
            </a:pPr>
            <a:r>
              <a:rPr lang="en-US" sz="1050">
                <a:solidFill>
                  <a:srgbClr val="868E96"/>
                </a:solidFill>
                <a:latin typeface="Arial"/>
                <a:ea typeface="Arial"/>
              </a:rPr>
              <a:t>54 / 55</a:t>
            </a:r>
            <a:endParaRPr/>
          </a:p>
        </p:txBody>
      </p:sp>
    </p:spTree>
  </p:cSld>
</p:sld>
</file>

<file path=ppt/slides/slide55.xml><?xml version="1.0" encoding="utf-8"?>
<p:sld xmlns:p="http://schemas.openxmlformats.org/presentationml/2006/main" xmlns:a="http://schemas.openxmlformats.org/drawingml/2006/main">
  <p:cSld>
    <p:spTree>
      <p:nvGrpSpPr>
        <p:cNvPr id="1227" name="" descr="&lt;Slide style={{ width: 1280, height: 720, background: '#0B7285', padding: 0, fontFamily: 'Arial, &quot;Microsoft YaHei&quot;, &quot;PingFang SC&quot;, sans-serif', position: 'relative' }}&gt;&#10;    &lt;Box style={{ position: 'absolute', top: 0, left: 0, right: 0, height: 12, background: '#E8590C' }} /&gt;&#10;    &lt;Box style={{ position: 'absolute', top: 100, left: 84, right: 84 }}&gt;&#10;        &lt;Text style={{ fontSize: 46, fontWeight: 'bold', color: '#FFFFFF' }}&gt;今天上岗前，请先回答三个问题：&lt;/Text&gt;&#10;        &lt;Text style={{ fontSize: 28, color: '#FFA94D', marginTop: 26, lineHeight: 1.7 }}&gt;① 我的状态，够清醒吗？&lt;/Text&gt;&#10;        &lt;Text style={{ fontSize: 28, color: '#FFA94D', lineHeight: 1.7 }}&gt;② 我的设备与工艺，确认过了吗？&lt;/Text&gt;&#10;        &lt;Text style={{ fontSize: 28, color: '#FFA94D', lineHeight: 1.7 }}&gt;③ 我这一班，有没有一处&quot;就这一次&quot;的侥幸？&lt;/Text&gt;&#10;    &lt;/Box&gt;&#10;    &lt;Box style={{ position: 'absolute', left: 84, right: 84, bottom: 150, background: '#FFFFFF', padding: '18px 26px' }}&gt;&#10;        &lt;Text style={{ fontSize: 24, color: '#0B7285', fontWeight: 'bold' }}&gt;假期已经结束，风险还没有。愿你每天平安回家。&lt;/Text&gt;&#10;        &lt;Text style={{ fontSize: 19, color: '#495057', marginTop: 10 }}&gt;应急电话：火警 119　急救 120　交通事故 122　安全生产举报 12350&lt;/Text&gt;&#10;    &lt;/Box&gt;&#10;    &lt;Text style={{ position: 'absolute', left: 84, bottom: 84, fontSize: 20, color: '#FFFFFF', fontWeight: 'bold' }}&gt;ESH 安全管理有限公司 · 安全培训课件&lt;/Text&gt;&#10;    &lt;Text style={{ position: 'absolute', right: 70, bottom: 26, fontSize: 14, color: '#CFE8EE' }}&gt;55 / 55&lt;/Text&gt;&#10;&lt;/Slide&gt;&#10;"/>
        <p:cNvGrpSpPr/>
        <p:nvPr/>
      </p:nvGrpSpPr>
      <p:grpSpPr>
        <a:xfrm>
          <a:off x="0" y="0"/>
          <a:ext cx="0" cy="0"/>
          <a:chOff x="0" y="0"/>
          <a:chExt cx="0" cy="0"/>
        </a:xfrm>
      </p:grpSpPr>
      <p:sp>
        <p:nvSpPr>
          <p:cNvPr id="1228" name=""/>
          <p:cNvSpPr/>
          <p:nvPr/>
        </p:nvSpPr>
        <p:spPr>
          <a:xfrm rot="0" flipH="0" flipV="0">
            <a:off x="0" y="0"/>
            <a:ext cx="12192000" cy="6858000"/>
          </a:xfrm>
          <a:prstGeom prst="rect">
            <a:avLst/>
          </a:prstGeom>
          <a:solidFill>
            <a:srgbClr val="0B7285"/>
          </a:solidFill>
          <a:ln/>
        </p:spPr>
        <p:txBody>
          <a:bodyPr/>
          <a:p/>
        </p:txBody>
      </p:sp>
      <p:sp>
        <p:nvSpPr>
          <p:cNvPr id="1229" name=""/>
          <p:cNvSpPr/>
          <p:nvPr/>
        </p:nvSpPr>
        <p:spPr>
          <a:xfrm rot="0" flipH="0" flipV="0">
            <a:off x="0" y="0"/>
            <a:ext cx="12192000" cy="114300"/>
          </a:xfrm>
          <a:prstGeom prst="rect">
            <a:avLst/>
          </a:prstGeom>
          <a:solidFill>
            <a:srgbClr val="E8590C"/>
          </a:solidFill>
          <a:ln/>
        </p:spPr>
        <p:txBody>
          <a:bodyPr/>
          <a:p/>
        </p:txBody>
      </p:sp>
      <p:sp>
        <p:nvSpPr>
          <p:cNvPr id="1230" name="" descr="{&quot;isTemplate&quot;:true,&quot;type&quot;:&quot;text&quot;}"/>
          <p:cNvSpPr txBox="1"/>
          <p:nvPr/>
        </p:nvSpPr>
        <p:spPr>
          <a:xfrm rot="0" flipH="0" flipV="0">
            <a:off x="800100" y="952500"/>
            <a:ext cx="10591800" cy="533400"/>
          </a:xfrm>
          <a:prstGeom prst="rect"/>
        </p:spPr>
        <p:txBody>
          <a:bodyPr wrap="none" lIns="0" tIns="0" rIns="0" bIns="0"/>
          <a:p>
            <a:pPr>
              <a:lnSpc>
                <a:spcPct val="100000"/>
              </a:lnSpc>
            </a:pPr>
            <a:r>
              <a:rPr lang="zh-CN" sz="3450" b="1">
                <a:solidFill>
                  <a:srgbClr val="FFFFFF"/>
                </a:solidFill>
                <a:latin typeface="Arial"/>
                <a:ea typeface="Arial"/>
              </a:rPr>
              <a:t>今天上岗前，请先回答三个问题：</a:t>
            </a:r>
            <a:endParaRPr/>
          </a:p>
        </p:txBody>
      </p:sp>
      <p:sp>
        <p:nvSpPr>
          <p:cNvPr id="1231" name="" descr="{&quot;isTemplate&quot;:true,&quot;type&quot;:&quot;text&quot;}"/>
          <p:cNvSpPr txBox="1"/>
          <p:nvPr/>
        </p:nvSpPr>
        <p:spPr>
          <a:xfrm rot="0" flipH="0" flipV="0">
            <a:off x="800100" y="1733550"/>
            <a:ext cx="10591800" cy="552450"/>
          </a:xfrm>
          <a:prstGeom prst="rect"/>
        </p:spPr>
        <p:txBody>
          <a:bodyPr wrap="none" lIns="0" tIns="0" rIns="0" bIns="0"/>
          <a:p>
            <a:pPr>
              <a:lnSpc>
                <a:spcPct val="170000"/>
              </a:lnSpc>
            </a:pPr>
            <a:r>
              <a:rPr lang="en-US" sz="2100">
                <a:solidFill>
                  <a:srgbClr val="FFA94D"/>
                </a:solidFill>
                <a:latin typeface="Arial"/>
                <a:ea typeface="Arial"/>
              </a:rPr>
              <a:t xml:space="preserve">① </a:t>
            </a:r>
            <a:r>
              <a:rPr lang="zh-CN" sz="2100">
                <a:solidFill>
                  <a:srgbClr val="FFA94D"/>
                </a:solidFill>
                <a:latin typeface="Arial"/>
                <a:ea typeface="Arial"/>
              </a:rPr>
              <a:t>我的状态，够清醒吗？</a:t>
            </a:r>
            <a:endParaRPr/>
          </a:p>
        </p:txBody>
      </p:sp>
      <p:sp>
        <p:nvSpPr>
          <p:cNvPr id="1232" name="" descr="{&quot;isTemplate&quot;:true,&quot;type&quot;:&quot;text&quot;}"/>
          <p:cNvSpPr txBox="1"/>
          <p:nvPr/>
        </p:nvSpPr>
        <p:spPr>
          <a:xfrm rot="0" flipH="0" flipV="0">
            <a:off x="800100" y="2286000"/>
            <a:ext cx="10591800" cy="552450"/>
          </a:xfrm>
          <a:prstGeom prst="rect"/>
        </p:spPr>
        <p:txBody>
          <a:bodyPr wrap="none" lIns="0" tIns="0" rIns="0" bIns="0"/>
          <a:p>
            <a:pPr>
              <a:lnSpc>
                <a:spcPct val="170000"/>
              </a:lnSpc>
            </a:pPr>
            <a:r>
              <a:rPr lang="en-US" sz="2100">
                <a:solidFill>
                  <a:srgbClr val="FFA94D"/>
                </a:solidFill>
                <a:latin typeface="Arial"/>
                <a:ea typeface="Arial"/>
              </a:rPr>
              <a:t xml:space="preserve">② </a:t>
            </a:r>
            <a:r>
              <a:rPr lang="zh-CN" sz="2100">
                <a:solidFill>
                  <a:srgbClr val="FFA94D"/>
                </a:solidFill>
                <a:latin typeface="Arial"/>
                <a:ea typeface="Arial"/>
              </a:rPr>
              <a:t>我的设备与工艺，确认过了吗？</a:t>
            </a:r>
            <a:endParaRPr/>
          </a:p>
        </p:txBody>
      </p:sp>
      <p:sp>
        <p:nvSpPr>
          <p:cNvPr id="1233" name="" descr="{&quot;isTemplate&quot;:true,&quot;type&quot;:&quot;text&quot;}"/>
          <p:cNvSpPr txBox="1"/>
          <p:nvPr/>
        </p:nvSpPr>
        <p:spPr>
          <a:xfrm rot="0" flipH="0" flipV="0">
            <a:off x="800100" y="2838450"/>
            <a:ext cx="10591800" cy="552450"/>
          </a:xfrm>
          <a:prstGeom prst="rect"/>
        </p:spPr>
        <p:txBody>
          <a:bodyPr wrap="none" lIns="0" tIns="0" rIns="0" bIns="0"/>
          <a:p>
            <a:pPr>
              <a:lnSpc>
                <a:spcPct val="170000"/>
              </a:lnSpc>
            </a:pPr>
            <a:r>
              <a:rPr lang="en-US" sz="2100">
                <a:solidFill>
                  <a:srgbClr val="FFA94D"/>
                </a:solidFill>
                <a:latin typeface="Arial"/>
                <a:ea typeface="Arial"/>
              </a:rPr>
              <a:t xml:space="preserve">③ </a:t>
            </a:r>
            <a:r>
              <a:rPr lang="zh-CN" sz="2100">
                <a:solidFill>
                  <a:srgbClr val="FFA94D"/>
                </a:solidFill>
                <a:latin typeface="Arial"/>
                <a:ea typeface="Arial"/>
              </a:rPr>
              <a:t>我这一班，有没有一处</a:t>
            </a:r>
            <a:r>
              <a:rPr lang="en-US" sz="2100">
                <a:solidFill>
                  <a:srgbClr val="FFA94D"/>
                </a:solidFill>
                <a:latin typeface="Arial"/>
                <a:ea typeface="Arial"/>
              </a:rPr>
              <a:t>"</a:t>
            </a:r>
            <a:r>
              <a:rPr lang="zh-CN" sz="2100">
                <a:solidFill>
                  <a:srgbClr val="FFA94D"/>
                </a:solidFill>
                <a:latin typeface="Arial"/>
                <a:ea typeface="Arial"/>
              </a:rPr>
              <a:t>就这一次</a:t>
            </a:r>
            <a:r>
              <a:rPr lang="en-US" sz="2100">
                <a:solidFill>
                  <a:srgbClr val="FFA94D"/>
                </a:solidFill>
                <a:latin typeface="Arial"/>
                <a:ea typeface="Arial"/>
              </a:rPr>
              <a:t>"</a:t>
            </a:r>
            <a:r>
              <a:rPr lang="zh-CN" sz="2100">
                <a:solidFill>
                  <a:srgbClr val="FFA94D"/>
                </a:solidFill>
                <a:latin typeface="Arial"/>
                <a:ea typeface="Arial"/>
              </a:rPr>
              <a:t>的侥幸？</a:t>
            </a:r>
            <a:endParaRPr/>
          </a:p>
        </p:txBody>
      </p:sp>
      <p:sp>
        <p:nvSpPr>
          <p:cNvPr id="1234" name=""/>
          <p:cNvSpPr/>
          <p:nvPr/>
        </p:nvSpPr>
        <p:spPr>
          <a:xfrm rot="0" flipH="0" flipV="0">
            <a:off x="800100" y="4495800"/>
            <a:ext cx="10591800" cy="933450"/>
          </a:xfrm>
          <a:prstGeom prst="rect">
            <a:avLst/>
          </a:prstGeom>
          <a:solidFill>
            <a:srgbClr val="FFFFFF"/>
          </a:solidFill>
          <a:ln/>
        </p:spPr>
        <p:txBody>
          <a:bodyPr/>
          <a:p/>
        </p:txBody>
      </p:sp>
      <p:sp>
        <p:nvSpPr>
          <p:cNvPr id="1235" name="" descr="{&quot;isTemplate&quot;:true,&quot;type&quot;:&quot;text&quot;}"/>
          <p:cNvSpPr txBox="1"/>
          <p:nvPr/>
        </p:nvSpPr>
        <p:spPr>
          <a:xfrm rot="0" flipH="0" flipV="0">
            <a:off x="1047750" y="4667250"/>
            <a:ext cx="10096500" cy="276225"/>
          </a:xfrm>
          <a:prstGeom prst="rect"/>
        </p:spPr>
        <p:txBody>
          <a:bodyPr wrap="none" lIns="0" tIns="0" rIns="0" bIns="0"/>
          <a:p>
            <a:pPr>
              <a:lnSpc>
                <a:spcPct val="100000"/>
              </a:lnSpc>
            </a:pPr>
            <a:r>
              <a:rPr lang="zh-CN" sz="1800" b="1">
                <a:solidFill>
                  <a:srgbClr val="0B7285"/>
                </a:solidFill>
                <a:latin typeface="Arial"/>
                <a:ea typeface="Arial"/>
              </a:rPr>
              <a:t>假期已经结束，风险还没有。愿你每天平安回家。</a:t>
            </a:r>
            <a:endParaRPr/>
          </a:p>
        </p:txBody>
      </p:sp>
      <p:sp>
        <p:nvSpPr>
          <p:cNvPr id="1236" name="" descr="{&quot;isTemplate&quot;:true,&quot;type&quot;:&quot;text&quot;}"/>
          <p:cNvSpPr txBox="1"/>
          <p:nvPr/>
        </p:nvSpPr>
        <p:spPr>
          <a:xfrm rot="0" flipH="0" flipV="0">
            <a:off x="1047750" y="5038725"/>
            <a:ext cx="10096500" cy="219075"/>
          </a:xfrm>
          <a:prstGeom prst="rect"/>
        </p:spPr>
        <p:txBody>
          <a:bodyPr wrap="none" lIns="0" tIns="0" rIns="0" bIns="0"/>
          <a:p>
            <a:pPr>
              <a:lnSpc>
                <a:spcPct val="100000"/>
              </a:lnSpc>
            </a:pPr>
            <a:r>
              <a:rPr lang="zh-CN" sz="1425">
                <a:solidFill>
                  <a:srgbClr val="495057"/>
                </a:solidFill>
                <a:latin typeface="Arial"/>
                <a:ea typeface="Arial"/>
              </a:rPr>
              <a:t>应急电话：火警</a:t>
            </a:r>
            <a:r>
              <a:rPr lang="en-US" sz="1425">
                <a:solidFill>
                  <a:srgbClr val="495057"/>
                </a:solidFill>
                <a:latin typeface="Arial"/>
                <a:ea typeface="Arial"/>
              </a:rPr>
              <a:t xml:space="preserve"> 119</a:t>
            </a:r>
            <a:r>
              <a:rPr lang="zh-CN" sz="1425">
                <a:solidFill>
                  <a:srgbClr val="495057"/>
                </a:solidFill>
                <a:latin typeface="Arial"/>
                <a:ea typeface="Arial"/>
              </a:rPr>
              <a:t>　急救</a:t>
            </a:r>
            <a:r>
              <a:rPr lang="en-US" sz="1425">
                <a:solidFill>
                  <a:srgbClr val="495057"/>
                </a:solidFill>
                <a:latin typeface="Arial"/>
                <a:ea typeface="Arial"/>
              </a:rPr>
              <a:t xml:space="preserve"> 120</a:t>
            </a:r>
            <a:r>
              <a:rPr lang="zh-CN" sz="1425">
                <a:solidFill>
                  <a:srgbClr val="495057"/>
                </a:solidFill>
                <a:latin typeface="Arial"/>
                <a:ea typeface="Arial"/>
              </a:rPr>
              <a:t>　交通事故</a:t>
            </a:r>
            <a:r>
              <a:rPr lang="en-US" sz="1425">
                <a:solidFill>
                  <a:srgbClr val="495057"/>
                </a:solidFill>
                <a:latin typeface="Arial"/>
                <a:ea typeface="Arial"/>
              </a:rPr>
              <a:t xml:space="preserve"> 122</a:t>
            </a:r>
            <a:r>
              <a:rPr lang="zh-CN" sz="1425">
                <a:solidFill>
                  <a:srgbClr val="495057"/>
                </a:solidFill>
                <a:latin typeface="Arial"/>
                <a:ea typeface="Arial"/>
              </a:rPr>
              <a:t>　安全生产举报</a:t>
            </a:r>
            <a:r>
              <a:rPr lang="en-US" sz="1425">
                <a:solidFill>
                  <a:srgbClr val="495057"/>
                </a:solidFill>
                <a:latin typeface="Arial"/>
                <a:ea typeface="Arial"/>
              </a:rPr>
              <a:t xml:space="preserve"> 12350</a:t>
            </a:r>
            <a:endParaRPr/>
          </a:p>
        </p:txBody>
      </p:sp>
      <p:sp>
        <p:nvSpPr>
          <p:cNvPr id="1237" name="" descr="{&quot;isTemplate&quot;:true,&quot;type&quot;:&quot;text&quot;}"/>
          <p:cNvSpPr txBox="1"/>
          <p:nvPr/>
        </p:nvSpPr>
        <p:spPr>
          <a:xfrm rot="0" flipH="0" flipV="0">
            <a:off x="800100" y="5829300"/>
            <a:ext cx="3286125" cy="228600"/>
          </a:xfrm>
          <a:prstGeom prst="rect"/>
        </p:spPr>
        <p:txBody>
          <a:bodyPr wrap="none" lIns="0" tIns="0" rIns="0" bIns="0"/>
          <a:p>
            <a:pPr>
              <a:lnSpc>
                <a:spcPct val="100000"/>
              </a:lnSpc>
            </a:pPr>
            <a:r>
              <a:rPr lang="en-US" sz="1500" b="1">
                <a:solidFill>
                  <a:srgbClr val="FFFFFF"/>
                </a:solidFill>
                <a:latin typeface="Arial"/>
                <a:ea typeface="Arial"/>
              </a:rPr>
              <a:t xml:space="preserve">ESH </a:t>
            </a:r>
            <a:r>
              <a:rPr lang="zh-CN" sz="1500" b="1">
                <a:solidFill>
                  <a:srgbClr val="FFFFFF"/>
                </a:solidFill>
                <a:latin typeface="Arial"/>
                <a:ea typeface="Arial"/>
              </a:rPr>
              <a:t>安全管理有限公司</a:t>
            </a:r>
            <a:r>
              <a:rPr lang="en-US" sz="1500" b="1">
                <a:solidFill>
                  <a:srgbClr val="FFFFFF"/>
                </a:solidFill>
                <a:latin typeface="Arial"/>
                <a:ea typeface="Arial"/>
              </a:rPr>
              <a:t xml:space="preserve"> · </a:t>
            </a:r>
            <a:r>
              <a:rPr lang="zh-CN" sz="1500" b="1">
                <a:solidFill>
                  <a:srgbClr val="FFFFFF"/>
                </a:solidFill>
                <a:latin typeface="Arial"/>
                <a:ea typeface="Arial"/>
              </a:rPr>
              <a:t>安全培训课件</a:t>
            </a:r>
            <a:endParaRPr/>
          </a:p>
        </p:txBody>
      </p:sp>
      <p:sp>
        <p:nvSpPr>
          <p:cNvPr id="1238" name="" descr="{&quot;isTemplate&quot;:true,&quot;type&quot;:&quot;text&quot;}"/>
          <p:cNvSpPr txBox="1"/>
          <p:nvPr/>
        </p:nvSpPr>
        <p:spPr>
          <a:xfrm rot="0" flipH="0" flipV="0">
            <a:off x="11115675" y="6448425"/>
            <a:ext cx="409575" cy="161925"/>
          </a:xfrm>
          <a:prstGeom prst="rect"/>
        </p:spPr>
        <p:txBody>
          <a:bodyPr wrap="none" lIns="0" tIns="0" rIns="0" bIns="0"/>
          <a:p>
            <a:pPr>
              <a:lnSpc>
                <a:spcPct val="100000"/>
              </a:lnSpc>
            </a:pPr>
            <a:r>
              <a:rPr lang="en-US" sz="1050">
                <a:solidFill>
                  <a:srgbClr val="CFE8EE"/>
                </a:solidFill>
                <a:latin typeface="Arial"/>
                <a:ea typeface="Arial"/>
              </a:rPr>
              <a:t>55 / 55</a:t>
            </a:r>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xmlns:vt="http://schemas.openxmlformats.org/officeDocument/2006/docPropsVTypes">
  <Application>Tencent office</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2026-10-04T21:09:46Z</dcterms:created>
  <dcterms:modified xsi:type="dcterms:W3CDTF">2026-10-04T21:09:46Z</dcterms:modified>
</cp:coreProperties>
</file>