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7"/>
  </p:notesMasterIdLst>
  <p:handoutMasterIdLst>
    <p:handoutMasterId r:id="rId98"/>
  </p:handoutMasterIdLst>
  <p:sldIdLst>
    <p:sldId id="256" r:id="rId2"/>
    <p:sldId id="411" r:id="rId3"/>
    <p:sldId id="410" r:id="rId4"/>
    <p:sldId id="285" r:id="rId5"/>
    <p:sldId id="288" r:id="rId6"/>
    <p:sldId id="286" r:id="rId7"/>
    <p:sldId id="287" r:id="rId8"/>
    <p:sldId id="409" r:id="rId9"/>
    <p:sldId id="292" r:id="rId10"/>
    <p:sldId id="298" r:id="rId11"/>
    <p:sldId id="299" r:id="rId12"/>
    <p:sldId id="300" r:id="rId13"/>
    <p:sldId id="301" r:id="rId14"/>
    <p:sldId id="302" r:id="rId15"/>
    <p:sldId id="344" r:id="rId16"/>
    <p:sldId id="345" r:id="rId17"/>
    <p:sldId id="395" r:id="rId18"/>
    <p:sldId id="347" r:id="rId19"/>
    <p:sldId id="387" r:id="rId20"/>
    <p:sldId id="388" r:id="rId21"/>
    <p:sldId id="389" r:id="rId22"/>
    <p:sldId id="390" r:id="rId23"/>
    <p:sldId id="391" r:id="rId24"/>
    <p:sldId id="392" r:id="rId25"/>
    <p:sldId id="426" r:id="rId26"/>
    <p:sldId id="394" r:id="rId27"/>
    <p:sldId id="346" r:id="rId28"/>
    <p:sldId id="396" r:id="rId29"/>
    <p:sldId id="427" r:id="rId30"/>
    <p:sldId id="408" r:id="rId31"/>
    <p:sldId id="397" r:id="rId32"/>
    <p:sldId id="398" r:id="rId33"/>
    <p:sldId id="399" r:id="rId34"/>
    <p:sldId id="400" r:id="rId35"/>
    <p:sldId id="401" r:id="rId36"/>
    <p:sldId id="329" r:id="rId37"/>
    <p:sldId id="343" r:id="rId38"/>
    <p:sldId id="331" r:id="rId39"/>
    <p:sldId id="332" r:id="rId40"/>
    <p:sldId id="402" r:id="rId41"/>
    <p:sldId id="350" r:id="rId42"/>
    <p:sldId id="351" r:id="rId43"/>
    <p:sldId id="413" r:id="rId44"/>
    <p:sldId id="414" r:id="rId45"/>
    <p:sldId id="415" r:id="rId46"/>
    <p:sldId id="416" r:id="rId47"/>
    <p:sldId id="352" r:id="rId48"/>
    <p:sldId id="353" r:id="rId49"/>
    <p:sldId id="354" r:id="rId50"/>
    <p:sldId id="403" r:id="rId51"/>
    <p:sldId id="404" r:id="rId52"/>
    <p:sldId id="419" r:id="rId53"/>
    <p:sldId id="420" r:id="rId54"/>
    <p:sldId id="355" r:id="rId55"/>
    <p:sldId id="422" r:id="rId56"/>
    <p:sldId id="356" r:id="rId57"/>
    <p:sldId id="357" r:id="rId58"/>
    <p:sldId id="358" r:id="rId59"/>
    <p:sldId id="359" r:id="rId60"/>
    <p:sldId id="360" r:id="rId61"/>
    <p:sldId id="361" r:id="rId62"/>
    <p:sldId id="362" r:id="rId63"/>
    <p:sldId id="363" r:id="rId64"/>
    <p:sldId id="364" r:id="rId65"/>
    <p:sldId id="365" r:id="rId66"/>
    <p:sldId id="366" r:id="rId67"/>
    <p:sldId id="373" r:id="rId68"/>
    <p:sldId id="374" r:id="rId69"/>
    <p:sldId id="375" r:id="rId70"/>
    <p:sldId id="405" r:id="rId71"/>
    <p:sldId id="383" r:id="rId72"/>
    <p:sldId id="377" r:id="rId73"/>
    <p:sldId id="378" r:id="rId74"/>
    <p:sldId id="379" r:id="rId75"/>
    <p:sldId id="381" r:id="rId76"/>
    <p:sldId id="424" r:id="rId77"/>
    <p:sldId id="425" r:id="rId78"/>
    <p:sldId id="423" r:id="rId79"/>
    <p:sldId id="429" r:id="rId80"/>
    <p:sldId id="430" r:id="rId81"/>
    <p:sldId id="431" r:id="rId82"/>
    <p:sldId id="432" r:id="rId83"/>
    <p:sldId id="433" r:id="rId84"/>
    <p:sldId id="434" r:id="rId85"/>
    <p:sldId id="435" r:id="rId86"/>
    <p:sldId id="436" r:id="rId87"/>
    <p:sldId id="437" r:id="rId88"/>
    <p:sldId id="438" r:id="rId89"/>
    <p:sldId id="439" r:id="rId90"/>
    <p:sldId id="440" r:id="rId91"/>
    <p:sldId id="442" r:id="rId92"/>
    <p:sldId id="447" r:id="rId93"/>
    <p:sldId id="448" r:id="rId94"/>
    <p:sldId id="450" r:id="rId95"/>
    <p:sldId id="380" r:id="rId96"/>
  </p:sldIdLst>
  <p:sldSz cx="9144000" cy="5143500" type="screen16x9"/>
  <p:notesSz cx="6858000" cy="9144000"/>
  <p:custDataLst>
    <p:tags r:id="rId99"/>
  </p:custDataLst>
  <p:defaultTextStyle>
    <a:defPPr>
      <a:defRPr lang="en-US"/>
    </a:defPPr>
    <a:lvl1pPr marL="0" lvl="0"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pitchFamily="34" charset="0"/>
        <a:ea typeface="+mn-ea"/>
        <a:cs typeface="+mn-cs"/>
      </a:defRPr>
    </a:lvl1pPr>
    <a:lvl2pPr marL="457200" lvl="1"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pitchFamily="34" charset="0"/>
        <a:ea typeface="+mn-ea"/>
        <a:cs typeface="+mn-cs"/>
      </a:defRPr>
    </a:lvl2pPr>
    <a:lvl3pPr marL="914400" lvl="2"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pitchFamily="34" charset="0"/>
        <a:ea typeface="+mn-ea"/>
        <a:cs typeface="+mn-cs"/>
      </a:defRPr>
    </a:lvl3pPr>
    <a:lvl4pPr marL="1371600" lvl="3"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pitchFamily="34" charset="0"/>
        <a:ea typeface="+mn-ea"/>
        <a:cs typeface="+mn-cs"/>
      </a:defRPr>
    </a:lvl4pPr>
    <a:lvl5pPr marL="1828800" lvl="4"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pitchFamily="34" charset="0"/>
        <a:ea typeface="+mn-ea"/>
        <a:cs typeface="+mn-cs"/>
      </a:defRPr>
    </a:lvl5pPr>
    <a:lvl6pPr marL="2286000" lvl="5"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pitchFamily="34" charset="0"/>
        <a:ea typeface="+mn-ea"/>
        <a:cs typeface="+mn-cs"/>
      </a:defRPr>
    </a:lvl6pPr>
    <a:lvl7pPr marL="2743200" lvl="6"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pitchFamily="34" charset="0"/>
        <a:ea typeface="+mn-ea"/>
        <a:cs typeface="+mn-cs"/>
      </a:defRPr>
    </a:lvl7pPr>
    <a:lvl8pPr marL="3200400" lvl="7"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pitchFamily="34" charset="0"/>
        <a:ea typeface="+mn-ea"/>
        <a:cs typeface="+mn-cs"/>
      </a:defRPr>
    </a:lvl8pPr>
    <a:lvl9pPr marL="3657600" lvl="8" indent="0" algn="l" defTabSz="457200" rtl="0" eaLnBrk="1" fontAlgn="base" latinLnBrk="0" hangingPunct="1">
      <a:lnSpc>
        <a:spcPct val="100000"/>
      </a:lnSpc>
      <a:spcBef>
        <a:spcPct val="0"/>
      </a:spcBef>
      <a:spcAft>
        <a:spcPct val="0"/>
      </a:spcAft>
      <a:buNone/>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1603">
          <p15:clr>
            <a:srgbClr val="A4A3A4"/>
          </p15:clr>
        </p15:guide>
        <p15:guide id="2" pos="289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showGuides="1">
      <p:cViewPr varScale="1">
        <p:scale>
          <a:sx n="104" d="100"/>
          <a:sy n="104" d="100"/>
        </p:scale>
        <p:origin x="658" y="86"/>
      </p:cViewPr>
      <p:guideLst>
        <p:guide orient="horz" pos="1603"/>
        <p:guide pos="2894"/>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66" d="100"/>
          <a:sy n="66" d="100"/>
        </p:scale>
        <p:origin x="0" y="0"/>
      </p:cViewPr>
      <p:guideLst/>
    </p:cSldViewPr>
  </p:notesViewPr>
  <p:gridSpacing cx="45003" cy="45003"/>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gs" Target="tags/tag1.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fontAlgn="auto"/>
            <a:endParaRPr lang="zh-CN" altLang="en-US" strike="noStrike" noProof="1"/>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fontAlgn="auto"/>
            <a:fld id="{B84B50FF-C462-4BC3-8304-92168EC5FA4C}" type="datetimeFigureOut">
              <a:rPr lang="zh-CN" altLang="en-US" strike="noStrike" noProof="1" smtClean="0">
                <a:latin typeface="+mn-lt"/>
                <a:ea typeface="+mn-ea"/>
                <a:cs typeface="+mn-cs"/>
              </a:rPr>
              <a:t>2026/9/26</a:t>
            </a:fld>
            <a:endParaRPr lang="zh-CN" altLang="en-US" strike="noStrike" noProof="1"/>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fontAlgn="auto"/>
            <a:endParaRPr lang="zh-CN" altLang="en-US" strike="noStrike" noProof="1"/>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fontAlgn="auto"/>
            <a:fld id="{1037E076-4166-4353-99E1-DEE828BB9BD6}" type="slidenum">
              <a:rPr lang="zh-CN" altLang="en-US" strike="noStrike" noProof="1" smtClean="0">
                <a:latin typeface="+mn-lt"/>
                <a:ea typeface="+mn-ea"/>
                <a:cs typeface="+mn-cs"/>
              </a:rPr>
              <a:t>‹#›</a:t>
            </a:fld>
            <a:endParaRPr lang="zh-CN" altLang="en-US" strike="noStrike" noProof="1"/>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auto"/>
            <a:endParaRPr lang="zh-CN" altLang="en-US" strike="noStrike" noProof="1"/>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auto"/>
            <a:fld id="{28747676-6D80-47B4-9DFD-2DD82DFB1BC7}" type="datetimeFigureOut">
              <a:rPr lang="zh-CN" altLang="en-US" strike="noStrike" noProof="1" smtClean="0">
                <a:latin typeface="+mn-lt"/>
                <a:ea typeface="+mn-ea"/>
                <a:cs typeface="+mn-cs"/>
              </a:rPr>
              <a:t>2026/9/26</a:t>
            </a:fld>
            <a:endParaRPr lang="zh-CN" altLang="en-US" strike="noStrike" noProof="1"/>
          </a:p>
        </p:txBody>
      </p:sp>
      <p:sp>
        <p:nvSpPr>
          <p:cNvPr id="9220" name="幻灯片图像占位符 3"/>
          <p:cNvSpPr>
            <a:spLocks noGrp="1" noRot="1" noChangeAspect="1"/>
          </p:cNvSpPr>
          <p:nvPr>
            <p:ph type="sldImg" idx="6"/>
          </p:nvPr>
        </p:nvSpPr>
        <p:spPr>
          <a:xfrm>
            <a:off x="685800" y="1143000"/>
            <a:ext cx="5486400" cy="3086100"/>
          </a:xfrm>
          <a:prstGeom prst="rect">
            <a:avLst/>
          </a:prstGeom>
          <a:noFill/>
          <a:ln w="12700" cap="flat" cmpd="sng">
            <a:solidFill>
              <a:srgbClr val="000000"/>
            </a:solidFill>
            <a:prstDash val="solid"/>
            <a:round/>
            <a:headEnd type="none" w="med" len="med"/>
            <a:tailEnd type="none" w="med" len="med"/>
          </a:ln>
        </p:spPr>
      </p:sp>
      <p:sp>
        <p:nvSpPr>
          <p:cNvPr id="9221" name="备注占位符 4"/>
          <p:cNvSpPr>
            <a:spLocks noGrp="1"/>
          </p:cNvSpPr>
          <p:nvPr>
            <p:ph type="body" sz="quarter" idx="7"/>
          </p:nvPr>
        </p:nvSpPr>
        <p:spPr>
          <a:xfrm>
            <a:off x="685800" y="4400550"/>
            <a:ext cx="5486400" cy="3600450"/>
          </a:xfrm>
          <a:prstGeom prst="rect">
            <a:avLst/>
          </a:prstGeom>
          <a:noFill/>
          <a:ln w="9525">
            <a:noFill/>
          </a:ln>
        </p:spPr>
        <p:txBody>
          <a:bodyPr vert="horz" lIns="91440" tIns="45720" rIns="91440" bIns="45720" anchor="t" anchorCtr="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auto"/>
            <a:endParaRPr lang="zh-CN" altLang="en-US" strike="noStrike" noProof="1"/>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auto"/>
            <a:fld id="{CF38017D-5089-4421-918D-15A7DF3ED5A3}" type="slidenum">
              <a:rPr lang="zh-CN" altLang="en-US" strike="noStrike" noProof="1" smtClean="0">
                <a:latin typeface="+mn-lt"/>
                <a:ea typeface="+mn-ea"/>
                <a:cs typeface="+mn-cs"/>
              </a:rPr>
              <a:t>‹#›</a:t>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幻灯片图像占位符 1"/>
          <p:cNvSpPr>
            <a:spLocks noGrp="1" noRot="1" noChangeAspect="1"/>
          </p:cNvSpPr>
          <p:nvPr>
            <p:ph type="sldImg"/>
          </p:nvPr>
        </p:nvSpPr>
        <p:spPr/>
      </p:sp>
      <p:sp>
        <p:nvSpPr>
          <p:cNvPr id="14338" name="文本占位符 2"/>
          <p:cNvSpPr>
            <a:spLocks noGrp="1"/>
          </p:cNvSpPr>
          <p:nvPr>
            <p:ph type="body" idx="1"/>
          </p:nvPr>
        </p:nvSpPr>
        <p:spPr/>
        <p:txBody>
          <a:bodyPr lIns="91440" tIns="45720" rIns="91440" bIns="45720" anchor="t" anchorCtr="0"/>
          <a:lstStyle/>
          <a:p>
            <a:pPr lvl="0"/>
            <a:endParaRPr lang="zh-CN" altLang="en-US">
              <a:ea typeface="等线"/>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幻灯片图像占位符 1"/>
          <p:cNvSpPr>
            <a:spLocks noGrp="1" noRot="1" noChangeAspect="1"/>
          </p:cNvSpPr>
          <p:nvPr>
            <p:ph type="sldImg"/>
          </p:nvPr>
        </p:nvSpPr>
        <p:spPr/>
      </p:sp>
      <p:sp>
        <p:nvSpPr>
          <p:cNvPr id="78850" name="备注占位符 2"/>
          <p:cNvSpPr>
            <a:spLocks noGrp="1"/>
          </p:cNvSpPr>
          <p:nvPr>
            <p:ph type="body" idx="1"/>
          </p:nvPr>
        </p:nvSpPr>
        <p:spPr/>
        <p:txBody>
          <a:bodyPr lIns="91440" tIns="45720" rIns="91440" bIns="45720" anchor="t" anchorCtr="0"/>
          <a:lstStyle/>
          <a:p>
            <a:pPr lvl="0"/>
            <a:endParaRPr lang="zh-CN" altLang="en-US">
              <a:ea typeface="等线"/>
            </a:endParaRPr>
          </a:p>
        </p:txBody>
      </p:sp>
      <p:sp>
        <p:nvSpPr>
          <p:cNvPr id="78851" name="灯片编号占位符 3"/>
          <p:cNvSpPr>
            <a:spLocks noGrp="1"/>
          </p:cNvSpPr>
          <p:nvPr>
            <p:ph type="sldNum" sz="quarter" idx="10"/>
          </p:nvPr>
        </p:nvSpPr>
        <p:spPr>
          <a:xfrm>
            <a:off x="3884613" y="8685213"/>
            <a:ext cx="2971800" cy="458787"/>
          </a:xfrm>
          <a:prstGeom prst="rect">
            <a:avLst/>
          </a:prstGeom>
          <a:noFill/>
          <a:ln w="9525">
            <a:noFill/>
          </a:ln>
        </p:spPr>
        <p:txBody>
          <a:bodyPr vert="horz" lIns="91440" tIns="45720" rIns="91440" bIns="45720" anchor="b" anchorCtr="0"/>
          <a:lstStyle/>
          <a:p>
            <a:pPr lvl="0" algn="r"/>
            <a:fld id="{9A0DB2DC-4C9A-4742-B13C-FB6460FD3503}" type="slidenum">
              <a:rPr lang="zh-CN" altLang="en-US" sz="1200"/>
              <a:t>66</a:t>
            </a:fld>
            <a:endParaRPr lang="zh-CN"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幻灯片图像占位符 1"/>
          <p:cNvSpPr>
            <a:spLocks noGrp="1" noRot="1" noChangeAspect="1"/>
          </p:cNvSpPr>
          <p:nvPr>
            <p:ph type="sldImg"/>
          </p:nvPr>
        </p:nvSpPr>
        <p:spPr/>
      </p:sp>
      <p:sp>
        <p:nvSpPr>
          <p:cNvPr id="105474" name="文本占位符 2"/>
          <p:cNvSpPr>
            <a:spLocks noGrp="1"/>
          </p:cNvSpPr>
          <p:nvPr>
            <p:ph type="body" idx="1"/>
          </p:nvPr>
        </p:nvSpPr>
        <p:spPr/>
        <p:txBody>
          <a:bodyPr lIns="91440" tIns="45720" rIns="91440" bIns="45720" anchor="t" anchorCtr="0"/>
          <a:lstStyle/>
          <a:p>
            <a:pPr lvl="0"/>
            <a:endParaRPr lang="zh-CN" altLang="en-US">
              <a:ea typeface="等线"/>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幻灯片图像占位符 1"/>
          <p:cNvSpPr>
            <a:spLocks noGrp="1" noRot="1" noChangeAspect="1"/>
          </p:cNvSpPr>
          <p:nvPr>
            <p:ph type="sldImg"/>
          </p:nvPr>
        </p:nvSpPr>
        <p:spPr/>
      </p:sp>
      <p:sp>
        <p:nvSpPr>
          <p:cNvPr id="109570" name="文本占位符 2"/>
          <p:cNvSpPr>
            <a:spLocks noGrp="1"/>
          </p:cNvSpPr>
          <p:nvPr>
            <p:ph type="body" idx="1"/>
          </p:nvPr>
        </p:nvSpPr>
        <p:spPr/>
        <p:txBody>
          <a:bodyPr lIns="91440" tIns="45720" rIns="91440" bIns="45720" anchor="t" anchorCtr="0"/>
          <a:lstStyle/>
          <a:p>
            <a:pPr lvl="0"/>
            <a:endParaRPr lang="zh-CN" altLang="en-US">
              <a:ea typeface="等线"/>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
        <p:nvSpPr>
          <p:cNvPr id="7" name="Rectangle 6"/>
          <p:cNvSpPr/>
          <p:nvPr/>
        </p:nvSpPr>
        <p:spPr>
          <a:xfrm>
            <a:off x="3175" y="4800600"/>
            <a:ext cx="9140825"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8" name="Rectangle 7"/>
          <p:cNvSpPr/>
          <p:nvPr/>
        </p:nvSpPr>
        <p:spPr>
          <a:xfrm>
            <a:off x="0" y="4751388"/>
            <a:ext cx="9142413" cy="47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pic>
        <p:nvPicPr>
          <p:cNvPr id="2052" name="图片 14"/>
          <p:cNvPicPr>
            <a:picLocks noChangeAspect="1"/>
          </p:cNvPicPr>
          <p:nvPr userDrawn="1"/>
        </p:nvPicPr>
        <p:blipFill>
          <a:blip r:embed="rId2"/>
          <a:stretch>
            <a:fillRect/>
          </a:stretch>
        </p:blipFill>
        <p:spPr>
          <a:xfrm>
            <a:off x="0" y="0"/>
            <a:ext cx="9144000" cy="1371600"/>
          </a:xfrm>
          <a:prstGeom prst="rect">
            <a:avLst/>
          </a:prstGeom>
          <a:noFill/>
          <a:ln w="9525">
            <a:noFill/>
          </a:ln>
        </p:spPr>
      </p:pic>
      <p:sp>
        <p:nvSpPr>
          <p:cNvPr id="2" name="Title 1"/>
          <p:cNvSpPr>
            <a:spLocks noGrp="1"/>
          </p:cNvSpPr>
          <p:nvPr>
            <p:ph type="ctrTitle"/>
          </p:nvPr>
        </p:nvSpPr>
        <p:spPr>
          <a:xfrm>
            <a:off x="822960" y="1371415"/>
            <a:ext cx="7543800" cy="1872419"/>
          </a:xfrm>
        </p:spPr>
        <p:txBody>
          <a:bodyPr anchor="b">
            <a:normAutofit/>
          </a:bodyPr>
          <a:lstStyle>
            <a:lvl1pPr algn="l">
              <a:lnSpc>
                <a:spcPct val="85000"/>
              </a:lnSpc>
              <a:defRPr sz="8000" spc="-50" baseline="0">
                <a:solidFill>
                  <a:schemeClr val="tx1">
                    <a:lumMod val="85000"/>
                    <a:lumOff val="15000"/>
                  </a:schemeClr>
                </a:solidFill>
              </a:defRPr>
            </a:lvl1pPr>
          </a:lstStyle>
          <a:p>
            <a:pPr fontAlgn="auto"/>
            <a:r>
              <a:rPr lang="zh-CN" altLang="en-US" strike="noStrike" noProof="1"/>
              <a:t>单击此处编辑母版标题样式</a:t>
            </a:r>
            <a:endParaRPr lang="en-US" strike="noStrike" noProof="1"/>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fontAlgn="auto"/>
            <a:r>
              <a:rPr lang="zh-CN" altLang="en-US" strike="noStrike" noProof="1"/>
              <a:t>单击此处编辑母版副标题样式</a:t>
            </a:r>
            <a:endParaRPr lang="en-US" strike="noStrike" noProof="1"/>
          </a:p>
        </p:txBody>
      </p:sp>
      <p:sp>
        <p:nvSpPr>
          <p:cNvPr id="4" name="Date Placeholder 3"/>
          <p:cNvSpPr>
            <a:spLocks noGrp="1"/>
          </p:cNvSpPr>
          <p:nvPr>
            <p:ph type="dt" sz="half" idx="10"/>
          </p:nvPr>
        </p:nvSpPr>
        <p:spPr>
          <a:xfrm>
            <a:off x="822325" y="4845050"/>
            <a:ext cx="1854200" cy="273050"/>
          </a:xfrm>
          <a:prstGeom prst="rect">
            <a:avLst/>
          </a:prstGeom>
        </p:spPr>
        <p:txBody>
          <a:bodyPr vert="horz" lIns="91440" tIns="45720" rIns="91440" bIns="45720" rtlCol="0" anchor="ctr"/>
          <a:lstStyle/>
          <a:p>
            <a:pPr fontAlgn="auto"/>
            <a:fld id="{055551DA-6CFF-41F6-90C2-B1E1EC959DAB}" type="datetimeFigureOut">
              <a:rPr lang="zh-CN" altLang="en-US" strike="noStrike" noProof="1" smtClean="0">
                <a:latin typeface="+mn-lt"/>
                <a:ea typeface="+mn-ea"/>
                <a:cs typeface="+mn-cs"/>
              </a:rPr>
              <a:t>2026/9/26</a:t>
            </a:fld>
            <a:endParaRPr lang="zh-CN" altLang="en-US" strike="noStrike" noProof="1"/>
          </a:p>
        </p:txBody>
      </p:sp>
      <p:sp>
        <p:nvSpPr>
          <p:cNvPr id="5" name="Footer Placeholder 4"/>
          <p:cNvSpPr>
            <a:spLocks noGrp="1"/>
          </p:cNvSpPr>
          <p:nvPr>
            <p:ph type="ftr" sz="quarter" idx="11"/>
          </p:nvPr>
        </p:nvSpPr>
        <p:spPr>
          <a:xfrm>
            <a:off x="2765425" y="4845050"/>
            <a:ext cx="3616325" cy="273050"/>
          </a:xfrm>
          <a:prstGeom prst="rect">
            <a:avLst/>
          </a:prstGeom>
        </p:spPr>
        <p:txBody>
          <a:bodyPr vert="horz" lIns="91440" tIns="45720" rIns="91440" bIns="45720" rtlCol="0" anchor="ctr"/>
          <a:lstStyle/>
          <a:p>
            <a:pPr fontAlgn="auto"/>
            <a:endParaRPr lang="zh-CN" altLang="en-US" strike="noStrike" noProof="1"/>
          </a:p>
        </p:txBody>
      </p:sp>
      <p:sp>
        <p:nvSpPr>
          <p:cNvPr id="6" name="Slide Number Placeholder 5"/>
          <p:cNvSpPr>
            <a:spLocks noGrp="1"/>
          </p:cNvSpPr>
          <p:nvPr>
            <p:ph type="sldNum" sz="quarter" idx="12"/>
          </p:nvPr>
        </p:nvSpPr>
        <p:spPr>
          <a:xfrm>
            <a:off x="7424738" y="4845050"/>
            <a:ext cx="984250" cy="273050"/>
          </a:xfrm>
          <a:prstGeom prst="rect">
            <a:avLst/>
          </a:prstGeom>
        </p:spPr>
        <p:txBody>
          <a:bodyPr vert="horz" lIns="91440" tIns="45720" rIns="91440" bIns="45720" rtlCol="0" anchor="ctr"/>
          <a:lstStyle/>
          <a:p>
            <a:pPr fontAlgn="auto"/>
            <a:fld id="{F28C9053-25F6-4BE1-8303-E36FBEE50CE2}" type="slidenum">
              <a:rPr lang="zh-CN" altLang="en-US" sz="1050" strike="noStrike" noProof="1" smtClean="0">
                <a:latin typeface="+mn-lt"/>
                <a:ea typeface="+mn-ea"/>
                <a:cs typeface="+mn-cs"/>
              </a:rPr>
              <a:t>‹#›</a:t>
            </a:fld>
            <a:endParaRPr lang="zh-CN" altLang="en-US" strike="noStrike" noProof="1"/>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zh-CN" altLang="en-US" strike="noStrike" noProof="1"/>
              <a:t>单击此处编辑母版标题样式</a:t>
            </a:r>
            <a:endParaRPr lang="en-US" strike="noStrike" noProof="1"/>
          </a:p>
        </p:txBody>
      </p:sp>
      <p:sp>
        <p:nvSpPr>
          <p:cNvPr id="3" name="Content Placeholder 2"/>
          <p:cNvSpPr>
            <a:spLocks noGrp="1"/>
          </p:cNvSpPr>
          <p:nvPr>
            <p:ph idx="1" hasCustomPrompt="1"/>
          </p:nvPr>
        </p:nvSpPr>
        <p:spPr>
          <a:xfrm>
            <a:off x="822959" y="1079216"/>
            <a:ext cx="7543801" cy="3382744"/>
          </a:xfrm>
        </p:spPr>
        <p:txBody>
          <a:bodyPr/>
          <a:lstStyle>
            <a:lvl2pPr>
              <a:buClr>
                <a:srgbClr val="00B050"/>
              </a:buClr>
              <a:defRPr/>
            </a:lvl2p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endParaRPr lang="en-US" strike="noStrike" noProof="1"/>
          </a:p>
        </p:txBody>
      </p:sp>
      <p:sp>
        <p:nvSpPr>
          <p:cNvPr id="4" name="日期占位符 3"/>
          <p:cNvSpPr>
            <a:spLocks noGrp="1"/>
          </p:cNvSpPr>
          <p:nvPr>
            <p:ph type="dt" sz="half" idx="10"/>
          </p:nvPr>
        </p:nvSpPr>
        <p:spPr/>
        <p:txBody>
          <a:bodyPr/>
          <a:lstStyle/>
          <a:p>
            <a:pPr fontAlgn="auto"/>
            <a:fld id="{055551DA-6CFF-41F6-90C2-B1E1EC959DAB}" type="datetimeFigureOut">
              <a:rPr lang="zh-CN" altLang="en-US" strike="noStrike" noProof="1" smtClean="0">
                <a:latin typeface="+mn-lt"/>
                <a:ea typeface="+mn-ea"/>
                <a:cs typeface="+mn-cs"/>
              </a:rPr>
              <a:t>2026/9/26</a:t>
            </a:fld>
            <a:endParaRPr lang="zh-CN" altLang="en-US" strike="noStrike" noProof="1"/>
          </a:p>
        </p:txBody>
      </p:sp>
      <p:sp>
        <p:nvSpPr>
          <p:cNvPr id="5" name="页脚占位符 4"/>
          <p:cNvSpPr>
            <a:spLocks noGrp="1"/>
          </p:cNvSpPr>
          <p:nvPr>
            <p:ph type="ftr" sz="quarter" idx="11"/>
          </p:nvPr>
        </p:nvSpPr>
        <p:spPr/>
        <p:txBody>
          <a:bodyPr/>
          <a:lstStyle/>
          <a:p>
            <a:pPr fontAlgn="auto"/>
            <a:endParaRPr lang="zh-CN" altLang="en-US" strike="noStrike" noProof="1"/>
          </a:p>
        </p:txBody>
      </p:sp>
      <p:sp>
        <p:nvSpPr>
          <p:cNvPr id="6" name="灯片编号占位符 5"/>
          <p:cNvSpPr>
            <a:spLocks noGrp="1"/>
          </p:cNvSpPr>
          <p:nvPr>
            <p:ph type="sldNum" sz="quarter" idx="12"/>
          </p:nvPr>
        </p:nvSpPr>
        <p:spPr/>
        <p:txBody>
          <a:bodyPr/>
          <a:lstStyle/>
          <a:p>
            <a:pPr fontAlgn="auto"/>
            <a:fld id="{F28C9053-25F6-4BE1-8303-E36FBEE50CE2}" type="slidenum">
              <a:rPr lang="zh-CN" altLang="en-US" sz="1050" strike="noStrike" noProof="1" smtClean="0">
                <a:latin typeface="+mn-lt"/>
                <a:ea typeface="+mn-ea"/>
                <a:cs typeface="+mn-cs"/>
              </a:rPr>
              <a:t>‹#›</a:t>
            </a:fld>
            <a:endParaRPr lang="zh-CN" altLang="en-US" strike="noStrike" noProof="1"/>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zh-CN" altLang="en-US" strike="noStrike" noProof="1"/>
              <a:t>单击此处编辑母版标题样式</a:t>
            </a:r>
            <a:endParaRPr lang="en-US" strike="noStrike" noProof="1"/>
          </a:p>
        </p:txBody>
      </p:sp>
      <p:sp>
        <p:nvSpPr>
          <p:cNvPr id="3" name="Content Placeholder 2"/>
          <p:cNvSpPr>
            <a:spLocks noGrp="1"/>
          </p:cNvSpPr>
          <p:nvPr>
            <p:ph idx="1" hasCustomPrompt="1"/>
          </p:nvPr>
        </p:nvSpPr>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endParaRPr lang="en-US" strike="noStrike" noProof="1"/>
          </a:p>
        </p:txBody>
      </p:sp>
      <p:sp>
        <p:nvSpPr>
          <p:cNvPr id="4" name="日期占位符 3"/>
          <p:cNvSpPr>
            <a:spLocks noGrp="1"/>
          </p:cNvSpPr>
          <p:nvPr>
            <p:ph type="dt" sz="half" idx="10"/>
          </p:nvPr>
        </p:nvSpPr>
        <p:spPr/>
        <p:txBody>
          <a:bodyPr/>
          <a:lstStyle/>
          <a:p>
            <a:pPr fontAlgn="auto"/>
            <a:fld id="{055551DA-6CFF-41F6-90C2-B1E1EC959DAB}" type="datetimeFigureOut">
              <a:rPr lang="zh-CN" altLang="en-US" strike="noStrike" noProof="1" smtClean="0">
                <a:latin typeface="+mn-lt"/>
                <a:ea typeface="+mn-ea"/>
                <a:cs typeface="+mn-cs"/>
              </a:rPr>
              <a:t>2026/9/26</a:t>
            </a:fld>
            <a:endParaRPr lang="zh-CN" altLang="en-US" strike="noStrike" noProof="1"/>
          </a:p>
        </p:txBody>
      </p:sp>
      <p:sp>
        <p:nvSpPr>
          <p:cNvPr id="5" name="页脚占位符 4"/>
          <p:cNvSpPr>
            <a:spLocks noGrp="1"/>
          </p:cNvSpPr>
          <p:nvPr>
            <p:ph type="ftr" sz="quarter" idx="11"/>
          </p:nvPr>
        </p:nvSpPr>
        <p:spPr/>
        <p:txBody>
          <a:bodyPr/>
          <a:lstStyle/>
          <a:p>
            <a:pPr fontAlgn="auto"/>
            <a:endParaRPr lang="zh-CN" altLang="en-US" strike="noStrike" noProof="1"/>
          </a:p>
        </p:txBody>
      </p:sp>
      <p:sp>
        <p:nvSpPr>
          <p:cNvPr id="6" name="灯片编号占位符 5"/>
          <p:cNvSpPr>
            <a:spLocks noGrp="1"/>
          </p:cNvSpPr>
          <p:nvPr>
            <p:ph type="sldNum" sz="quarter" idx="12"/>
          </p:nvPr>
        </p:nvSpPr>
        <p:spPr/>
        <p:txBody>
          <a:bodyPr/>
          <a:lstStyle/>
          <a:p>
            <a:pPr fontAlgn="auto"/>
            <a:fld id="{F28C9053-25F6-4BE1-8303-E36FBEE50CE2}" type="slidenum">
              <a:rPr lang="zh-CN" altLang="en-US" sz="1050" strike="noStrike" noProof="1" smtClean="0">
                <a:latin typeface="+mn-lt"/>
                <a:ea typeface="+mn-ea"/>
                <a:cs typeface="+mn-cs"/>
              </a:rPr>
              <a:t>‹#›</a:t>
            </a:fld>
            <a:endParaRPr lang="zh-CN" altLang="en-US" strike="noStrike" noProof="1"/>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4800600"/>
            <a:ext cx="9140825"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8" name="Rectangle 7"/>
          <p:cNvSpPr/>
          <p:nvPr/>
        </p:nvSpPr>
        <p:spPr>
          <a:xfrm>
            <a:off x="0" y="4751388"/>
            <a:ext cx="9142413" cy="47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cxnSp>
        <p:nvCxnSpPr>
          <p:cNvPr id="9" name="Straight Connector 8"/>
          <p:cNvCxnSpPr/>
          <p:nvPr/>
        </p:nvCxnSpPr>
        <p:spPr>
          <a:xfrm>
            <a:off x="906463" y="3257550"/>
            <a:ext cx="740568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8000" b="0">
                <a:solidFill>
                  <a:schemeClr val="tx1">
                    <a:lumMod val="85000"/>
                    <a:lumOff val="15000"/>
                  </a:schemeClr>
                </a:solidFill>
              </a:defRPr>
            </a:lvl1pPr>
          </a:lstStyle>
          <a:p>
            <a:pPr fontAlgn="auto"/>
            <a:r>
              <a:rPr lang="zh-CN" altLang="en-US" strike="noStrike" noProof="1"/>
              <a:t>单击此处编辑母版标题样式</a:t>
            </a:r>
            <a:endParaRPr lang="en-US" strike="noStrike" noProof="1"/>
          </a:p>
        </p:txBody>
      </p:sp>
      <p:sp>
        <p:nvSpPr>
          <p:cNvPr id="3" name="Text Placeholder 2"/>
          <p:cNvSpPr>
            <a:spLocks noGrp="1"/>
          </p:cNvSpPr>
          <p:nvPr>
            <p:ph type="body" idx="1" hasCustomPrompt="1"/>
          </p:nvPr>
        </p:nvSpPr>
        <p:spPr>
          <a:xfrm>
            <a:off x="822960" y="3339846"/>
            <a:ext cx="7543800" cy="85725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fontAlgn="auto"/>
            <a:r>
              <a:rPr lang="zh-CN" altLang="en-US" strike="noStrike" noProof="1"/>
              <a:t>编辑母版文本样式</a:t>
            </a:r>
          </a:p>
        </p:txBody>
      </p:sp>
      <p:sp>
        <p:nvSpPr>
          <p:cNvPr id="4" name="Date Placeholder 3"/>
          <p:cNvSpPr>
            <a:spLocks noGrp="1"/>
          </p:cNvSpPr>
          <p:nvPr>
            <p:ph type="dt" sz="half" idx="10"/>
          </p:nvPr>
        </p:nvSpPr>
        <p:spPr>
          <a:xfrm>
            <a:off x="822325" y="4845050"/>
            <a:ext cx="1854200" cy="273050"/>
          </a:xfrm>
          <a:prstGeom prst="rect">
            <a:avLst/>
          </a:prstGeom>
        </p:spPr>
        <p:txBody>
          <a:bodyPr vert="horz" lIns="91440" tIns="45720" rIns="91440" bIns="45720" rtlCol="0" anchor="ctr"/>
          <a:lstStyle/>
          <a:p>
            <a:pPr fontAlgn="auto"/>
            <a:fld id="{055551DA-6CFF-41F6-90C2-B1E1EC959DAB}" type="datetimeFigureOut">
              <a:rPr lang="zh-CN" altLang="en-US" strike="noStrike" noProof="1" smtClean="0">
                <a:latin typeface="+mn-lt"/>
                <a:ea typeface="+mn-ea"/>
                <a:cs typeface="+mn-cs"/>
              </a:rPr>
              <a:t>2026/9/26</a:t>
            </a:fld>
            <a:endParaRPr lang="zh-CN" altLang="en-US" strike="noStrike" noProof="1"/>
          </a:p>
        </p:txBody>
      </p:sp>
      <p:sp>
        <p:nvSpPr>
          <p:cNvPr id="5" name="Footer Placeholder 4"/>
          <p:cNvSpPr>
            <a:spLocks noGrp="1"/>
          </p:cNvSpPr>
          <p:nvPr>
            <p:ph type="ftr" sz="quarter" idx="11"/>
          </p:nvPr>
        </p:nvSpPr>
        <p:spPr>
          <a:xfrm>
            <a:off x="2765425" y="4845050"/>
            <a:ext cx="3616325" cy="273050"/>
          </a:xfrm>
          <a:prstGeom prst="rect">
            <a:avLst/>
          </a:prstGeom>
        </p:spPr>
        <p:txBody>
          <a:bodyPr vert="horz" lIns="91440" tIns="45720" rIns="91440" bIns="45720" rtlCol="0" anchor="ctr"/>
          <a:lstStyle/>
          <a:p>
            <a:pPr fontAlgn="auto"/>
            <a:endParaRPr lang="zh-CN" altLang="en-US" strike="noStrike" noProof="1"/>
          </a:p>
        </p:txBody>
      </p:sp>
      <p:sp>
        <p:nvSpPr>
          <p:cNvPr id="6" name="Slide Number Placeholder 5"/>
          <p:cNvSpPr>
            <a:spLocks noGrp="1"/>
          </p:cNvSpPr>
          <p:nvPr>
            <p:ph type="sldNum" sz="quarter" idx="12"/>
          </p:nvPr>
        </p:nvSpPr>
        <p:spPr>
          <a:xfrm>
            <a:off x="7424738" y="4845050"/>
            <a:ext cx="984250" cy="273050"/>
          </a:xfrm>
          <a:prstGeom prst="rect">
            <a:avLst/>
          </a:prstGeom>
        </p:spPr>
        <p:txBody>
          <a:bodyPr vert="horz" lIns="91440" tIns="45720" rIns="91440" bIns="45720" rtlCol="0" anchor="ctr"/>
          <a:lstStyle/>
          <a:p>
            <a:pPr fontAlgn="auto"/>
            <a:fld id="{F28C9053-25F6-4BE1-8303-E36FBEE50CE2}" type="slidenum">
              <a:rPr lang="zh-CN" altLang="en-US" sz="1050" strike="noStrike" noProof="1" smtClean="0">
                <a:latin typeface="+mn-lt"/>
                <a:ea typeface="+mn-ea"/>
                <a:cs typeface="+mn-cs"/>
              </a:rPr>
              <a:t>‹#›</a:t>
            </a:fld>
            <a:endParaRPr lang="zh-CN" altLang="en-US" strike="noStrike" noProof="1"/>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4"/>
            <a:ext cx="7543800" cy="900752"/>
          </a:xfrm>
        </p:spPr>
        <p:txBody>
          <a:bodyPr/>
          <a:lstStyle/>
          <a:p>
            <a:pPr fontAlgn="auto"/>
            <a:r>
              <a:rPr lang="zh-CN" altLang="en-US" strike="noStrike" noProof="1"/>
              <a:t>单击此处编辑母版标题样式</a:t>
            </a:r>
            <a:endParaRPr lang="en-US" strike="noStrike" noProof="1"/>
          </a:p>
        </p:txBody>
      </p:sp>
      <p:sp>
        <p:nvSpPr>
          <p:cNvPr id="3" name="Content Placeholder 2"/>
          <p:cNvSpPr>
            <a:spLocks noGrp="1"/>
          </p:cNvSpPr>
          <p:nvPr>
            <p:ph sz="half" idx="1" hasCustomPrompt="1"/>
          </p:nvPr>
        </p:nvSpPr>
        <p:spPr>
          <a:xfrm>
            <a:off x="822960" y="1261469"/>
            <a:ext cx="3703320" cy="3017520"/>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endParaRPr lang="en-US" strike="noStrike" noProof="1"/>
          </a:p>
        </p:txBody>
      </p:sp>
      <p:sp>
        <p:nvSpPr>
          <p:cNvPr id="4" name="Content Placeholder 3"/>
          <p:cNvSpPr>
            <a:spLocks noGrp="1"/>
          </p:cNvSpPr>
          <p:nvPr>
            <p:ph sz="half" idx="2" hasCustomPrompt="1"/>
          </p:nvPr>
        </p:nvSpPr>
        <p:spPr>
          <a:xfrm>
            <a:off x="4663440" y="1261469"/>
            <a:ext cx="3703320" cy="3017520"/>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endParaRPr lang="en-US" strike="noStrike" noProof="1"/>
          </a:p>
        </p:txBody>
      </p:sp>
      <p:sp>
        <p:nvSpPr>
          <p:cNvPr id="2" name="日期占位符 1"/>
          <p:cNvSpPr>
            <a:spLocks noGrp="1"/>
          </p:cNvSpPr>
          <p:nvPr>
            <p:ph type="dt" sz="half" idx="10"/>
          </p:nvPr>
        </p:nvSpPr>
        <p:spPr/>
        <p:txBody>
          <a:bodyPr/>
          <a:lstStyle/>
          <a:p>
            <a:pPr fontAlgn="auto"/>
            <a:fld id="{055551DA-6CFF-41F6-90C2-B1E1EC959DAB}" type="datetimeFigureOut">
              <a:rPr lang="zh-CN" altLang="en-US" strike="noStrike" noProof="1" smtClean="0">
                <a:latin typeface="+mn-lt"/>
                <a:ea typeface="+mn-ea"/>
                <a:cs typeface="+mn-cs"/>
              </a:rPr>
              <a:t>2026/9/26</a:t>
            </a:fld>
            <a:endParaRPr lang="zh-CN" altLang="en-US" strike="noStrike" noProof="1"/>
          </a:p>
        </p:txBody>
      </p:sp>
      <p:sp>
        <p:nvSpPr>
          <p:cNvPr id="5" name="页脚占位符 4"/>
          <p:cNvSpPr>
            <a:spLocks noGrp="1"/>
          </p:cNvSpPr>
          <p:nvPr>
            <p:ph type="ftr" sz="quarter" idx="11"/>
          </p:nvPr>
        </p:nvSpPr>
        <p:spPr/>
        <p:txBody>
          <a:bodyPr/>
          <a:lstStyle/>
          <a:p>
            <a:pPr fontAlgn="auto"/>
            <a:endParaRPr lang="zh-CN" altLang="en-US" strike="noStrike" noProof="1"/>
          </a:p>
        </p:txBody>
      </p:sp>
      <p:sp>
        <p:nvSpPr>
          <p:cNvPr id="6" name="灯片编号占位符 5"/>
          <p:cNvSpPr>
            <a:spLocks noGrp="1"/>
          </p:cNvSpPr>
          <p:nvPr>
            <p:ph type="sldNum" sz="quarter" idx="12"/>
          </p:nvPr>
        </p:nvSpPr>
        <p:spPr/>
        <p:txBody>
          <a:bodyPr/>
          <a:lstStyle/>
          <a:p>
            <a:pPr fontAlgn="auto"/>
            <a:fld id="{F28C9053-25F6-4BE1-8303-E36FBEE50CE2}" type="slidenum">
              <a:rPr lang="zh-CN" altLang="en-US" sz="1050" strike="noStrike" noProof="1" smtClean="0">
                <a:latin typeface="+mn-lt"/>
                <a:ea typeface="+mn-ea"/>
                <a:cs typeface="+mn-cs"/>
              </a:rPr>
              <a:t>‹#›</a:t>
            </a:fld>
            <a:endParaRPr lang="zh-CN" altLang="en-US" strike="noStrike" noProof="1"/>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4"/>
            <a:ext cx="7543800" cy="900752"/>
          </a:xfrm>
        </p:spPr>
        <p:txBody>
          <a:bodyPr/>
          <a:lstStyle/>
          <a:p>
            <a:pPr fontAlgn="auto"/>
            <a:r>
              <a:rPr lang="zh-CN" altLang="en-US" strike="noStrike" noProof="1"/>
              <a:t>单击此处编辑母版标题样式</a:t>
            </a:r>
            <a:endParaRPr lang="en-US" strike="noStrike" noProof="1"/>
          </a:p>
        </p:txBody>
      </p:sp>
      <p:sp>
        <p:nvSpPr>
          <p:cNvPr id="3" name="Text Placeholder 2"/>
          <p:cNvSpPr>
            <a:spLocks noGrp="1"/>
          </p:cNvSpPr>
          <p:nvPr>
            <p:ph type="body" idx="1" hasCustomPrompt="1"/>
          </p:nvPr>
        </p:nvSpPr>
        <p:spPr>
          <a:xfrm>
            <a:off x="822960" y="1271943"/>
            <a:ext cx="3703320" cy="55221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4" name="Content Placeholder 3"/>
          <p:cNvSpPr>
            <a:spLocks noGrp="1"/>
          </p:cNvSpPr>
          <p:nvPr>
            <p:ph sz="half" idx="2" hasCustomPrompt="1"/>
          </p:nvPr>
        </p:nvSpPr>
        <p:spPr>
          <a:xfrm>
            <a:off x="822960" y="1875335"/>
            <a:ext cx="3703320" cy="2533650"/>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endParaRPr lang="en-US" strike="noStrike" noProof="1"/>
          </a:p>
        </p:txBody>
      </p:sp>
      <p:sp>
        <p:nvSpPr>
          <p:cNvPr id="5" name="Text Placeholder 4"/>
          <p:cNvSpPr>
            <a:spLocks noGrp="1"/>
          </p:cNvSpPr>
          <p:nvPr>
            <p:ph type="body" sz="quarter" idx="3" hasCustomPrompt="1"/>
          </p:nvPr>
        </p:nvSpPr>
        <p:spPr>
          <a:xfrm>
            <a:off x="4663440" y="1271943"/>
            <a:ext cx="3703320" cy="55221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t>编辑母版文本样式</a:t>
            </a:r>
          </a:p>
        </p:txBody>
      </p:sp>
      <p:sp>
        <p:nvSpPr>
          <p:cNvPr id="6" name="Content Placeholder 5"/>
          <p:cNvSpPr>
            <a:spLocks noGrp="1"/>
          </p:cNvSpPr>
          <p:nvPr>
            <p:ph sz="quarter" idx="4" hasCustomPrompt="1"/>
          </p:nvPr>
        </p:nvSpPr>
        <p:spPr>
          <a:xfrm>
            <a:off x="4663440" y="1875335"/>
            <a:ext cx="3703320" cy="2533650"/>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endParaRPr lang="en-US" strike="noStrike" noProof="1"/>
          </a:p>
        </p:txBody>
      </p:sp>
      <p:sp>
        <p:nvSpPr>
          <p:cNvPr id="2" name="日期占位符 1"/>
          <p:cNvSpPr>
            <a:spLocks noGrp="1"/>
          </p:cNvSpPr>
          <p:nvPr>
            <p:ph type="dt" sz="half" idx="10"/>
          </p:nvPr>
        </p:nvSpPr>
        <p:spPr/>
        <p:txBody>
          <a:bodyPr/>
          <a:lstStyle/>
          <a:p>
            <a:pPr fontAlgn="auto"/>
            <a:fld id="{055551DA-6CFF-41F6-90C2-B1E1EC959DAB}" type="datetimeFigureOut">
              <a:rPr lang="zh-CN" altLang="en-US" strike="noStrike" noProof="1" smtClean="0">
                <a:latin typeface="+mn-lt"/>
                <a:ea typeface="+mn-ea"/>
                <a:cs typeface="+mn-cs"/>
              </a:rPr>
              <a:t>2026/9/26</a:t>
            </a:fld>
            <a:endParaRPr lang="zh-CN" altLang="en-US" strike="noStrike" noProof="1"/>
          </a:p>
        </p:txBody>
      </p:sp>
      <p:sp>
        <p:nvSpPr>
          <p:cNvPr id="7" name="页脚占位符 6"/>
          <p:cNvSpPr>
            <a:spLocks noGrp="1"/>
          </p:cNvSpPr>
          <p:nvPr>
            <p:ph type="ftr" sz="quarter" idx="11"/>
          </p:nvPr>
        </p:nvSpPr>
        <p:spPr/>
        <p:txBody>
          <a:bodyPr/>
          <a:lstStyle/>
          <a:p>
            <a:pPr fontAlgn="auto"/>
            <a:endParaRPr lang="zh-CN" altLang="en-US" strike="noStrike" noProof="1"/>
          </a:p>
        </p:txBody>
      </p:sp>
      <p:sp>
        <p:nvSpPr>
          <p:cNvPr id="8" name="灯片编号占位符 7"/>
          <p:cNvSpPr>
            <a:spLocks noGrp="1"/>
          </p:cNvSpPr>
          <p:nvPr>
            <p:ph type="sldNum" sz="quarter" idx="12"/>
          </p:nvPr>
        </p:nvSpPr>
        <p:spPr/>
        <p:txBody>
          <a:bodyPr/>
          <a:lstStyle/>
          <a:p>
            <a:pPr fontAlgn="auto"/>
            <a:fld id="{F28C9053-25F6-4BE1-8303-E36FBEE50CE2}" type="slidenum">
              <a:rPr lang="zh-CN" altLang="en-US" sz="1050" strike="noStrike" noProof="1" smtClean="0">
                <a:latin typeface="+mn-lt"/>
                <a:ea typeface="+mn-ea"/>
                <a:cs typeface="+mn-cs"/>
              </a:rPr>
              <a:t>‹#›</a:t>
            </a:fld>
            <a:endParaRPr lang="zh-CN" altLang="en-US" strike="noStrike" noProof="1"/>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r>
              <a:rPr lang="zh-CN" altLang="en-US" strike="noStrike" noProof="1"/>
              <a:t>单击此处编辑母版标题样式</a:t>
            </a:r>
            <a:endParaRPr lang="en-US" strike="noStrike" noProof="1"/>
          </a:p>
        </p:txBody>
      </p:sp>
      <p:sp>
        <p:nvSpPr>
          <p:cNvPr id="3" name="日期占位符 2"/>
          <p:cNvSpPr>
            <a:spLocks noGrp="1"/>
          </p:cNvSpPr>
          <p:nvPr>
            <p:ph type="dt" sz="half" idx="10"/>
          </p:nvPr>
        </p:nvSpPr>
        <p:spPr/>
        <p:txBody>
          <a:bodyPr/>
          <a:lstStyle/>
          <a:p>
            <a:pPr fontAlgn="auto"/>
            <a:fld id="{055551DA-6CFF-41F6-90C2-B1E1EC959DAB}" type="datetimeFigureOut">
              <a:rPr lang="zh-CN" altLang="en-US" strike="noStrike" noProof="1" smtClean="0">
                <a:latin typeface="+mn-lt"/>
                <a:ea typeface="+mn-ea"/>
                <a:cs typeface="+mn-cs"/>
              </a:rPr>
              <a:t>2026/9/26</a:t>
            </a:fld>
            <a:endParaRPr lang="zh-CN" altLang="en-US" strike="noStrike" noProof="1"/>
          </a:p>
        </p:txBody>
      </p:sp>
      <p:sp>
        <p:nvSpPr>
          <p:cNvPr id="4" name="页脚占位符 3"/>
          <p:cNvSpPr>
            <a:spLocks noGrp="1"/>
          </p:cNvSpPr>
          <p:nvPr>
            <p:ph type="ftr" sz="quarter" idx="11"/>
          </p:nvPr>
        </p:nvSpPr>
        <p:spPr/>
        <p:txBody>
          <a:bodyPr/>
          <a:lstStyle/>
          <a:p>
            <a:pPr fontAlgn="auto"/>
            <a:endParaRPr lang="zh-CN" altLang="en-US" strike="noStrike" noProof="1"/>
          </a:p>
        </p:txBody>
      </p:sp>
      <p:sp>
        <p:nvSpPr>
          <p:cNvPr id="5" name="灯片编号占位符 4"/>
          <p:cNvSpPr>
            <a:spLocks noGrp="1"/>
          </p:cNvSpPr>
          <p:nvPr>
            <p:ph type="sldNum" sz="quarter" idx="12"/>
          </p:nvPr>
        </p:nvSpPr>
        <p:spPr/>
        <p:txBody>
          <a:bodyPr/>
          <a:lstStyle/>
          <a:p>
            <a:pPr fontAlgn="auto"/>
            <a:fld id="{F28C9053-25F6-4BE1-8303-E36FBEE50CE2}" type="slidenum">
              <a:rPr lang="zh-CN" altLang="en-US" sz="1050" strike="noStrike" noProof="1" smtClean="0">
                <a:latin typeface="+mn-lt"/>
                <a:ea typeface="+mn-ea"/>
                <a:cs typeface="+mn-cs"/>
              </a:rPr>
              <a:t>‹#›</a:t>
            </a:fld>
            <a:endParaRPr lang="zh-CN" altLang="en-US" strike="noStrike" noProof="1"/>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Rectangle 4"/>
          <p:cNvSpPr/>
          <p:nvPr/>
        </p:nvSpPr>
        <p:spPr>
          <a:xfrm>
            <a:off x="3175" y="4800600"/>
            <a:ext cx="9140825"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6" name="Rectangle 5"/>
          <p:cNvSpPr/>
          <p:nvPr/>
        </p:nvSpPr>
        <p:spPr>
          <a:xfrm>
            <a:off x="0" y="4751388"/>
            <a:ext cx="9142413" cy="47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7" name="Date Placeholder 6"/>
          <p:cNvSpPr>
            <a:spLocks noGrp="1"/>
          </p:cNvSpPr>
          <p:nvPr>
            <p:ph type="dt" sz="half" idx="10"/>
          </p:nvPr>
        </p:nvSpPr>
        <p:spPr>
          <a:xfrm>
            <a:off x="822325" y="4845050"/>
            <a:ext cx="1854200" cy="273050"/>
          </a:xfrm>
          <a:prstGeom prst="rect">
            <a:avLst/>
          </a:prstGeom>
        </p:spPr>
        <p:txBody>
          <a:bodyPr vert="horz" lIns="91440" tIns="45720" rIns="91440" bIns="45720" rtlCol="0" anchor="ctr"/>
          <a:lstStyle/>
          <a:p>
            <a:pPr fontAlgn="auto"/>
            <a:fld id="{055551DA-6CFF-41F6-90C2-B1E1EC959DAB}" type="datetimeFigureOut">
              <a:rPr lang="zh-CN" altLang="en-US" strike="noStrike" noProof="1" smtClean="0">
                <a:latin typeface="+mn-lt"/>
                <a:ea typeface="+mn-ea"/>
                <a:cs typeface="+mn-cs"/>
              </a:rPr>
              <a:t>2026/9/26</a:t>
            </a:fld>
            <a:endParaRPr lang="zh-CN" altLang="en-US" strike="noStrike" noProof="1"/>
          </a:p>
        </p:txBody>
      </p:sp>
      <p:sp>
        <p:nvSpPr>
          <p:cNvPr id="8" name="Footer Placeholder 7"/>
          <p:cNvSpPr>
            <a:spLocks noGrp="1"/>
          </p:cNvSpPr>
          <p:nvPr>
            <p:ph type="ftr" sz="quarter" idx="11"/>
          </p:nvPr>
        </p:nvSpPr>
        <p:spPr>
          <a:xfrm>
            <a:off x="2765425" y="4845050"/>
            <a:ext cx="3616325" cy="273050"/>
          </a:xfrm>
          <a:prstGeom prst="rect">
            <a:avLst/>
          </a:prstGeom>
        </p:spPr>
        <p:txBody>
          <a:bodyPr vert="horz" lIns="91440" tIns="45720" rIns="91440" bIns="45720" rtlCol="0" anchor="ctr"/>
          <a:lstStyle>
            <a:lvl1pPr>
              <a:defRPr>
                <a:solidFill>
                  <a:srgbClr val="FFFFFF"/>
                </a:solidFill>
              </a:defRPr>
            </a:lvl1pPr>
          </a:lstStyle>
          <a:p>
            <a:pPr fontAlgn="auto"/>
            <a:endParaRPr lang="zh-CN" altLang="en-US" strike="noStrike" noProof="1"/>
          </a:p>
        </p:txBody>
      </p:sp>
      <p:sp>
        <p:nvSpPr>
          <p:cNvPr id="9" name="Slide Number Placeholder 8"/>
          <p:cNvSpPr>
            <a:spLocks noGrp="1"/>
          </p:cNvSpPr>
          <p:nvPr>
            <p:ph type="sldNum" sz="quarter" idx="12"/>
          </p:nvPr>
        </p:nvSpPr>
        <p:spPr>
          <a:xfrm>
            <a:off x="7424738" y="4845050"/>
            <a:ext cx="984250" cy="273050"/>
          </a:xfrm>
          <a:prstGeom prst="rect">
            <a:avLst/>
          </a:prstGeom>
        </p:spPr>
        <p:txBody>
          <a:bodyPr vert="horz" lIns="91440" tIns="45720" rIns="91440" bIns="45720" rtlCol="0" anchor="ctr"/>
          <a:lstStyle/>
          <a:p>
            <a:pPr fontAlgn="auto"/>
            <a:fld id="{F28C9053-25F6-4BE1-8303-E36FBEE50CE2}" type="slidenum">
              <a:rPr lang="zh-CN" altLang="en-US" sz="1050" strike="noStrike" noProof="1" smtClean="0">
                <a:latin typeface="+mn-lt"/>
                <a:ea typeface="+mn-ea"/>
                <a:cs typeface="+mn-cs"/>
              </a:rPr>
              <a:t>‹#›</a:t>
            </a:fld>
            <a:endParaRPr lang="zh-CN" altLang="en-US" strike="noStrike" noProof="1"/>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8" name="Rectangle 7"/>
          <p:cNvSpPr/>
          <p:nvPr/>
        </p:nvSpPr>
        <p:spPr>
          <a:xfrm>
            <a:off x="0" y="0"/>
            <a:ext cx="3038475"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9" name="Rectangle 8"/>
          <p:cNvSpPr/>
          <p:nvPr/>
        </p:nvSpPr>
        <p:spPr>
          <a:xfrm>
            <a:off x="3030538" y="0"/>
            <a:ext cx="47625"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342900" y="445769"/>
            <a:ext cx="2400300" cy="1714500"/>
          </a:xfrm>
        </p:spPr>
        <p:txBody>
          <a:bodyPr anchor="b">
            <a:normAutofit/>
          </a:bodyPr>
          <a:lstStyle>
            <a:lvl1pPr>
              <a:defRPr sz="3600" b="0">
                <a:solidFill>
                  <a:srgbClr val="FFFFFF"/>
                </a:solidFill>
              </a:defRPr>
            </a:lvl1pPr>
          </a:lstStyle>
          <a:p>
            <a:pPr fontAlgn="auto"/>
            <a:r>
              <a:rPr lang="zh-CN" altLang="en-US" strike="noStrike" noProof="1"/>
              <a:t>单击此处编辑母版标题样式</a:t>
            </a:r>
            <a:endParaRPr lang="en-US" strike="noStrike" noProof="1"/>
          </a:p>
        </p:txBody>
      </p:sp>
      <p:sp>
        <p:nvSpPr>
          <p:cNvPr id="3" name="Content Placeholder 2"/>
          <p:cNvSpPr>
            <a:spLocks noGrp="1"/>
          </p:cNvSpPr>
          <p:nvPr>
            <p:ph idx="1" hasCustomPrompt="1"/>
          </p:nvPr>
        </p:nvSpPr>
        <p:spPr>
          <a:xfrm>
            <a:off x="3600450" y="548640"/>
            <a:ext cx="4869180" cy="3943350"/>
          </a:xfrm>
        </p:spPr>
        <p:txBody>
          <a:bodyPr/>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endParaRPr lang="en-US" strike="noStrike" noProof="1"/>
          </a:p>
        </p:txBody>
      </p:sp>
      <p:sp>
        <p:nvSpPr>
          <p:cNvPr id="4" name="Text Placeholder 3"/>
          <p:cNvSpPr>
            <a:spLocks noGrp="1"/>
          </p:cNvSpPr>
          <p:nvPr>
            <p:ph type="body" sz="half" idx="2" hasCustomPrompt="1"/>
          </p:nvPr>
        </p:nvSpPr>
        <p:spPr>
          <a:xfrm>
            <a:off x="342900" y="2194560"/>
            <a:ext cx="2400300" cy="2534343"/>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auto"/>
            <a:r>
              <a:rPr lang="zh-CN" altLang="en-US" strike="noStrike" noProof="1"/>
              <a:t>编辑母版文本样式</a:t>
            </a:r>
          </a:p>
        </p:txBody>
      </p:sp>
      <p:sp>
        <p:nvSpPr>
          <p:cNvPr id="5" name="Date Placeholder 4"/>
          <p:cNvSpPr>
            <a:spLocks noGrp="1"/>
          </p:cNvSpPr>
          <p:nvPr>
            <p:ph type="dt" sz="half" idx="10"/>
          </p:nvPr>
        </p:nvSpPr>
        <p:spPr>
          <a:xfrm>
            <a:off x="349250" y="4845050"/>
            <a:ext cx="1963738" cy="273050"/>
          </a:xfrm>
          <a:prstGeom prst="rect">
            <a:avLst/>
          </a:prstGeom>
        </p:spPr>
        <p:txBody>
          <a:bodyPr vert="horz" lIns="91440" tIns="45720" rIns="91440" bIns="45720" rtlCol="0" anchor="ctr"/>
          <a:lstStyle>
            <a:lvl1pPr algn="l">
              <a:defRPr/>
            </a:lvl1pPr>
          </a:lstStyle>
          <a:p>
            <a:pPr fontAlgn="auto"/>
            <a:fld id="{055551DA-6CFF-41F6-90C2-B1E1EC959DAB}" type="datetimeFigureOut">
              <a:rPr lang="zh-CN" altLang="en-US" strike="noStrike" noProof="1" smtClean="0">
                <a:latin typeface="+mn-lt"/>
                <a:ea typeface="+mn-ea"/>
                <a:cs typeface="+mn-cs"/>
              </a:rPr>
              <a:t>2026/9/26</a:t>
            </a:fld>
            <a:endParaRPr lang="zh-CN" altLang="en-US" strike="noStrike" noProof="1"/>
          </a:p>
        </p:txBody>
      </p:sp>
      <p:sp>
        <p:nvSpPr>
          <p:cNvPr id="6" name="Footer Placeholder 5"/>
          <p:cNvSpPr>
            <a:spLocks noGrp="1"/>
          </p:cNvSpPr>
          <p:nvPr>
            <p:ph type="ftr" sz="quarter" idx="11"/>
          </p:nvPr>
        </p:nvSpPr>
        <p:spPr>
          <a:xfrm>
            <a:off x="3600450" y="4845050"/>
            <a:ext cx="3486150" cy="273050"/>
          </a:xfrm>
          <a:prstGeom prst="rect">
            <a:avLst/>
          </a:prstGeom>
        </p:spPr>
        <p:txBody>
          <a:bodyPr vert="horz" lIns="91440" tIns="45720" rIns="91440" bIns="45720" rtlCol="0" anchor="ctr"/>
          <a:lstStyle>
            <a:lvl1pPr algn="l">
              <a:defRPr>
                <a:solidFill>
                  <a:schemeClr val="tx2"/>
                </a:solidFill>
              </a:defRPr>
            </a:lvl1pPr>
          </a:lstStyle>
          <a:p>
            <a:pPr fontAlgn="auto"/>
            <a:endParaRPr lang="zh-CN" altLang="en-US" strike="noStrike" noProof="1"/>
          </a:p>
        </p:txBody>
      </p:sp>
      <p:sp>
        <p:nvSpPr>
          <p:cNvPr id="7" name="Slide Number Placeholder 6"/>
          <p:cNvSpPr>
            <a:spLocks noGrp="1"/>
          </p:cNvSpPr>
          <p:nvPr>
            <p:ph type="sldNum" sz="quarter" idx="12"/>
          </p:nvPr>
        </p:nvSpPr>
        <p:spPr>
          <a:xfrm>
            <a:off x="7424738" y="4845050"/>
            <a:ext cx="984250" cy="273050"/>
          </a:xfrm>
          <a:prstGeom prst="rect">
            <a:avLst/>
          </a:prstGeom>
        </p:spPr>
        <p:txBody>
          <a:bodyPr vert="horz" lIns="91440" tIns="45720" rIns="91440" bIns="45720" rtlCol="0" anchor="ctr"/>
          <a:lstStyle>
            <a:lvl1pPr>
              <a:defRPr>
                <a:solidFill>
                  <a:schemeClr val="tx2"/>
                </a:solidFill>
              </a:defRPr>
            </a:lvl1pPr>
          </a:lstStyle>
          <a:p>
            <a:pPr fontAlgn="auto"/>
            <a:fld id="{F28C9053-25F6-4BE1-8303-E36FBEE50CE2}" type="slidenum">
              <a:rPr lang="zh-CN" altLang="en-US" sz="1050" strike="noStrike" noProof="1" smtClean="0">
                <a:latin typeface="+mn-lt"/>
                <a:ea typeface="+mn-ea"/>
                <a:cs typeface="+mn-cs"/>
              </a:rPr>
              <a:t>‹#›</a:t>
            </a:fld>
            <a:endParaRPr lang="zh-CN" altLang="en-US" strike="noStrike" noProof="1"/>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8" name="Rectangle 7"/>
          <p:cNvSpPr/>
          <p:nvPr/>
        </p:nvSpPr>
        <p:spPr>
          <a:xfrm>
            <a:off x="0" y="3714750"/>
            <a:ext cx="9142413" cy="142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9" name="Rectangle 8"/>
          <p:cNvSpPr/>
          <p:nvPr/>
        </p:nvSpPr>
        <p:spPr>
          <a:xfrm>
            <a:off x="0" y="3686175"/>
            <a:ext cx="9142413" cy="47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Title 1"/>
          <p:cNvSpPr>
            <a:spLocks noGrp="1"/>
          </p:cNvSpPr>
          <p:nvPr>
            <p:ph type="title"/>
          </p:nvPr>
        </p:nvSpPr>
        <p:spPr>
          <a:xfrm>
            <a:off x="822960" y="3806190"/>
            <a:ext cx="7585234" cy="617220"/>
          </a:xfrm>
        </p:spPr>
        <p:txBody>
          <a:bodyPr tIns="0" bIns="0" anchor="b">
            <a:noAutofit/>
          </a:bodyPr>
          <a:lstStyle>
            <a:lvl1pPr>
              <a:defRPr sz="3600" b="0">
                <a:solidFill>
                  <a:srgbClr val="FFFFFF"/>
                </a:solidFill>
              </a:defRPr>
            </a:lvl1pPr>
          </a:lstStyle>
          <a:p>
            <a:pPr fontAlgn="auto"/>
            <a:r>
              <a:rPr lang="zh-CN" altLang="en-US" strike="noStrike" noProof="1"/>
              <a:t>单击此处编辑母版标题样式</a:t>
            </a:r>
            <a:endParaRPr lang="en-US" strike="noStrike" noProof="1"/>
          </a:p>
        </p:txBody>
      </p:sp>
      <p:sp>
        <p:nvSpPr>
          <p:cNvPr id="3" name="Picture Placeholder 2"/>
          <p:cNvSpPr>
            <a:spLocks noGrp="1" noChangeAspect="1"/>
          </p:cNvSpPr>
          <p:nvPr>
            <p:ph type="pic" idx="1"/>
          </p:nvPr>
        </p:nvSpPr>
        <p:spPr>
          <a:xfrm>
            <a:off x="13" y="0"/>
            <a:ext cx="9143989" cy="3686307"/>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fontAlgn="auto"/>
            <a:r>
              <a:rPr lang="zh-CN" altLang="en-US" strike="noStrike" noProof="1"/>
              <a:t>单击图标添加图片</a:t>
            </a:r>
            <a:endParaRPr lang="en-US" strike="noStrike" noProof="1"/>
          </a:p>
        </p:txBody>
      </p:sp>
      <p:sp>
        <p:nvSpPr>
          <p:cNvPr id="4" name="Text Placeholder 3"/>
          <p:cNvSpPr>
            <a:spLocks noGrp="1"/>
          </p:cNvSpPr>
          <p:nvPr>
            <p:ph type="body" sz="half" idx="2" hasCustomPrompt="1"/>
          </p:nvPr>
        </p:nvSpPr>
        <p:spPr>
          <a:xfrm>
            <a:off x="822960" y="4430268"/>
            <a:ext cx="7589520" cy="445770"/>
          </a:xfrm>
        </p:spPr>
        <p:txBody>
          <a:bodyPr lIns="91440" tIns="0" rIns="91440" bIns="0">
            <a:normAutofit/>
          </a:bodyPr>
          <a:lstStyle>
            <a:lvl1pPr marL="0" indent="0">
              <a:spcBef>
                <a:spcPct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auto"/>
            <a:r>
              <a:rPr lang="zh-CN" altLang="en-US" strike="noStrike" noProof="1"/>
              <a:t>编辑母版文本样式</a:t>
            </a:r>
          </a:p>
        </p:txBody>
      </p:sp>
      <p:sp>
        <p:nvSpPr>
          <p:cNvPr id="5" name="Date Placeholder 4"/>
          <p:cNvSpPr>
            <a:spLocks noGrp="1"/>
          </p:cNvSpPr>
          <p:nvPr>
            <p:ph type="dt" sz="half" idx="10"/>
          </p:nvPr>
        </p:nvSpPr>
        <p:spPr>
          <a:xfrm>
            <a:off x="822325" y="4845050"/>
            <a:ext cx="1854200" cy="273050"/>
          </a:xfrm>
          <a:prstGeom prst="rect">
            <a:avLst/>
          </a:prstGeom>
        </p:spPr>
        <p:txBody>
          <a:bodyPr vert="horz" lIns="91440" tIns="45720" rIns="91440" bIns="45720" rtlCol="0" anchor="ctr"/>
          <a:lstStyle/>
          <a:p>
            <a:pPr fontAlgn="auto"/>
            <a:fld id="{055551DA-6CFF-41F6-90C2-B1E1EC959DAB}" type="datetimeFigureOut">
              <a:rPr lang="zh-CN" altLang="en-US" strike="noStrike" noProof="1" smtClean="0">
                <a:latin typeface="+mn-lt"/>
                <a:ea typeface="+mn-ea"/>
                <a:cs typeface="+mn-cs"/>
              </a:rPr>
              <a:t>2026/9/26</a:t>
            </a:fld>
            <a:endParaRPr lang="zh-CN" altLang="en-US" strike="noStrike" noProof="1"/>
          </a:p>
        </p:txBody>
      </p:sp>
      <p:sp>
        <p:nvSpPr>
          <p:cNvPr id="6" name="Footer Placeholder 5"/>
          <p:cNvSpPr>
            <a:spLocks noGrp="1"/>
          </p:cNvSpPr>
          <p:nvPr>
            <p:ph type="ftr" sz="quarter" idx="11"/>
          </p:nvPr>
        </p:nvSpPr>
        <p:spPr>
          <a:xfrm>
            <a:off x="2765425" y="4845050"/>
            <a:ext cx="3616325" cy="273050"/>
          </a:xfrm>
          <a:prstGeom prst="rect">
            <a:avLst/>
          </a:prstGeom>
        </p:spPr>
        <p:txBody>
          <a:bodyPr vert="horz" lIns="91440" tIns="45720" rIns="91440" bIns="45720" rtlCol="0" anchor="ctr"/>
          <a:lstStyle/>
          <a:p>
            <a:pPr fontAlgn="auto"/>
            <a:endParaRPr lang="zh-CN" altLang="en-US" strike="noStrike" noProof="1"/>
          </a:p>
        </p:txBody>
      </p:sp>
      <p:sp>
        <p:nvSpPr>
          <p:cNvPr id="7" name="Slide Number Placeholder 6"/>
          <p:cNvSpPr>
            <a:spLocks noGrp="1"/>
          </p:cNvSpPr>
          <p:nvPr>
            <p:ph type="sldNum" sz="quarter" idx="12"/>
          </p:nvPr>
        </p:nvSpPr>
        <p:spPr>
          <a:xfrm>
            <a:off x="7424738" y="4845050"/>
            <a:ext cx="984250" cy="273050"/>
          </a:xfrm>
          <a:prstGeom prst="rect">
            <a:avLst/>
          </a:prstGeom>
        </p:spPr>
        <p:txBody>
          <a:bodyPr vert="horz" lIns="91440" tIns="45720" rIns="91440" bIns="45720" rtlCol="0" anchor="ctr"/>
          <a:lstStyle/>
          <a:p>
            <a:pPr fontAlgn="auto"/>
            <a:fld id="{F28C9053-25F6-4BE1-8303-E36FBEE50CE2}" type="slidenum">
              <a:rPr lang="zh-CN" altLang="en-US" sz="1050" strike="noStrike" noProof="1" smtClean="0">
                <a:latin typeface="+mn-lt"/>
                <a:ea typeface="+mn-ea"/>
                <a:cs typeface="+mn-cs"/>
              </a:rPr>
              <a:t>‹#›</a:t>
            </a:fld>
            <a:endParaRPr lang="zh-CN" altLang="en-US" strike="noStrike" noProof="1"/>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3" name="Vertical Text Placeholder 2"/>
          <p:cNvSpPr>
            <a:spLocks noGrp="1"/>
          </p:cNvSpPr>
          <p:nvPr>
            <p:ph type="body" orient="vert" idx="1" hasCustomPrompt="1"/>
          </p:nvPr>
        </p:nvSpPr>
        <p:spPr/>
        <p:txBody>
          <a:bodyPr vert="eaVert" lIns="45720" tIns="0" rIns="45720" bIns="0"/>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endParaRPr lang="en-US" strike="noStrike" noProof="1"/>
          </a:p>
        </p:txBody>
      </p:sp>
      <p:sp>
        <p:nvSpPr>
          <p:cNvPr id="2" name="日期占位符 1"/>
          <p:cNvSpPr>
            <a:spLocks noGrp="1"/>
          </p:cNvSpPr>
          <p:nvPr>
            <p:ph type="dt" sz="half" idx="10"/>
          </p:nvPr>
        </p:nvSpPr>
        <p:spPr/>
        <p:txBody>
          <a:bodyPr/>
          <a:lstStyle/>
          <a:p>
            <a:pPr fontAlgn="auto"/>
            <a:fld id="{055551DA-6CFF-41F6-90C2-B1E1EC959DAB}" type="datetimeFigureOut">
              <a:rPr lang="zh-CN" altLang="en-US" strike="noStrike" noProof="1" smtClean="0">
                <a:latin typeface="+mn-lt"/>
                <a:ea typeface="+mn-ea"/>
                <a:cs typeface="+mn-cs"/>
              </a:rPr>
              <a:t>2026/9/26</a:t>
            </a:fld>
            <a:endParaRPr lang="zh-CN" altLang="en-US" strike="noStrike" noProof="1"/>
          </a:p>
        </p:txBody>
      </p:sp>
      <p:sp>
        <p:nvSpPr>
          <p:cNvPr id="4" name="页脚占位符 3"/>
          <p:cNvSpPr>
            <a:spLocks noGrp="1"/>
          </p:cNvSpPr>
          <p:nvPr>
            <p:ph type="ftr" sz="quarter" idx="11"/>
          </p:nvPr>
        </p:nvSpPr>
        <p:spPr/>
        <p:txBody>
          <a:bodyPr/>
          <a:lstStyle/>
          <a:p>
            <a:pPr fontAlgn="auto"/>
            <a:endParaRPr lang="zh-CN" altLang="en-US" strike="noStrike" noProof="1"/>
          </a:p>
        </p:txBody>
      </p:sp>
      <p:sp>
        <p:nvSpPr>
          <p:cNvPr id="5" name="灯片编号占位符 4"/>
          <p:cNvSpPr>
            <a:spLocks noGrp="1"/>
          </p:cNvSpPr>
          <p:nvPr>
            <p:ph type="sldNum" sz="quarter" idx="12"/>
          </p:nvPr>
        </p:nvSpPr>
        <p:spPr/>
        <p:txBody>
          <a:bodyPr/>
          <a:lstStyle/>
          <a:p>
            <a:pPr fontAlgn="auto"/>
            <a:fld id="{F28C9053-25F6-4BE1-8303-E36FBEE50CE2}" type="slidenum">
              <a:rPr lang="zh-CN" altLang="en-US" sz="1050" strike="noStrike" noProof="1" smtClean="0">
                <a:latin typeface="+mn-lt"/>
                <a:ea typeface="+mn-ea"/>
                <a:cs typeface="+mn-cs"/>
              </a:rPr>
              <a:t>‹#›</a:t>
            </a:fld>
            <a:endParaRPr lang="zh-CN" altLang="en-US" strike="noStrike" noProof="1"/>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竖排标题与文本">
    <p:spTree>
      <p:nvGrpSpPr>
        <p:cNvPr id="1" name=""/>
        <p:cNvGrpSpPr/>
        <p:nvPr/>
      </p:nvGrpSpPr>
      <p:grpSpPr>
        <a:xfrm>
          <a:off x="0" y="0"/>
          <a:ext cx="0" cy="0"/>
          <a:chOff x="0" y="0"/>
          <a:chExt cx="0" cy="0"/>
        </a:xfrm>
      </p:grpSpPr>
      <p:sp>
        <p:nvSpPr>
          <p:cNvPr id="7" name="Rectangle 6"/>
          <p:cNvSpPr/>
          <p:nvPr/>
        </p:nvSpPr>
        <p:spPr>
          <a:xfrm>
            <a:off x="3175" y="4800600"/>
            <a:ext cx="9140825"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8" name="Rectangle 7"/>
          <p:cNvSpPr/>
          <p:nvPr/>
        </p:nvSpPr>
        <p:spPr>
          <a:xfrm>
            <a:off x="0" y="4751388"/>
            <a:ext cx="9142413" cy="47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2" name="Vertical Title 1"/>
          <p:cNvSpPr>
            <a:spLocks noGrp="1"/>
          </p:cNvSpPr>
          <p:nvPr>
            <p:ph type="title" orient="vert"/>
          </p:nvPr>
        </p:nvSpPr>
        <p:spPr>
          <a:xfrm>
            <a:off x="6543676" y="309226"/>
            <a:ext cx="1971675" cy="4319924"/>
          </a:xfrm>
        </p:spPr>
        <p:txBody>
          <a:bodyPr vert="eaVert"/>
          <a:lstStyle/>
          <a:p>
            <a:pPr fontAlgn="auto"/>
            <a:r>
              <a:rPr lang="zh-CN" altLang="en-US" strike="noStrike" noProof="1"/>
              <a:t>单击此处编辑母版标题样式</a:t>
            </a:r>
            <a:endParaRPr lang="en-US" strike="noStrike" noProof="1"/>
          </a:p>
        </p:txBody>
      </p:sp>
      <p:sp>
        <p:nvSpPr>
          <p:cNvPr id="3" name="Vertical Text Placeholder 2"/>
          <p:cNvSpPr>
            <a:spLocks noGrp="1"/>
          </p:cNvSpPr>
          <p:nvPr>
            <p:ph type="body" orient="vert" idx="1" hasCustomPrompt="1"/>
          </p:nvPr>
        </p:nvSpPr>
        <p:spPr>
          <a:xfrm>
            <a:off x="628651" y="309226"/>
            <a:ext cx="5800725" cy="4319924"/>
          </a:xfrm>
        </p:spPr>
        <p:txBody>
          <a:bodyPr vert="eaVert" lIns="45720" tIns="0" rIns="45720" bIns="0"/>
          <a:lstStyle/>
          <a:p>
            <a:pPr lvl="0" fontAlgn="auto"/>
            <a:r>
              <a:rPr lang="zh-CN" altLang="en-US" strike="noStrike" noProof="1"/>
              <a:t>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endParaRPr lang="en-US" strike="noStrike" noProof="1"/>
          </a:p>
        </p:txBody>
      </p:sp>
      <p:sp>
        <p:nvSpPr>
          <p:cNvPr id="4" name="Date Placeholder 3"/>
          <p:cNvSpPr>
            <a:spLocks noGrp="1"/>
          </p:cNvSpPr>
          <p:nvPr>
            <p:ph type="dt" sz="half" idx="10"/>
          </p:nvPr>
        </p:nvSpPr>
        <p:spPr>
          <a:xfrm>
            <a:off x="822325" y="4845050"/>
            <a:ext cx="1854200" cy="273050"/>
          </a:xfrm>
          <a:prstGeom prst="rect">
            <a:avLst/>
          </a:prstGeom>
        </p:spPr>
        <p:txBody>
          <a:bodyPr vert="horz" lIns="91440" tIns="45720" rIns="91440" bIns="45720" rtlCol="0" anchor="ctr"/>
          <a:lstStyle/>
          <a:p>
            <a:pPr fontAlgn="auto"/>
            <a:fld id="{055551DA-6CFF-41F6-90C2-B1E1EC959DAB}" type="datetimeFigureOut">
              <a:rPr lang="zh-CN" altLang="en-US" strike="noStrike" noProof="1" smtClean="0">
                <a:latin typeface="+mn-lt"/>
                <a:ea typeface="+mn-ea"/>
                <a:cs typeface="+mn-cs"/>
              </a:rPr>
              <a:t>2026/9/26</a:t>
            </a:fld>
            <a:endParaRPr lang="zh-CN" altLang="en-US" strike="noStrike" noProof="1"/>
          </a:p>
        </p:txBody>
      </p:sp>
      <p:sp>
        <p:nvSpPr>
          <p:cNvPr id="5" name="Footer Placeholder 4"/>
          <p:cNvSpPr>
            <a:spLocks noGrp="1"/>
          </p:cNvSpPr>
          <p:nvPr>
            <p:ph type="ftr" sz="quarter" idx="11"/>
          </p:nvPr>
        </p:nvSpPr>
        <p:spPr>
          <a:xfrm>
            <a:off x="2765425" y="4845050"/>
            <a:ext cx="3616325" cy="273050"/>
          </a:xfrm>
          <a:prstGeom prst="rect">
            <a:avLst/>
          </a:prstGeom>
        </p:spPr>
        <p:txBody>
          <a:bodyPr vert="horz" lIns="91440" tIns="45720" rIns="91440" bIns="45720" rtlCol="0" anchor="ctr"/>
          <a:lstStyle/>
          <a:p>
            <a:pPr fontAlgn="auto"/>
            <a:endParaRPr lang="zh-CN" altLang="en-US" strike="noStrike" noProof="1"/>
          </a:p>
        </p:txBody>
      </p:sp>
      <p:sp>
        <p:nvSpPr>
          <p:cNvPr id="6" name="Slide Number Placeholder 5"/>
          <p:cNvSpPr>
            <a:spLocks noGrp="1"/>
          </p:cNvSpPr>
          <p:nvPr>
            <p:ph type="sldNum" sz="quarter" idx="12"/>
          </p:nvPr>
        </p:nvSpPr>
        <p:spPr>
          <a:xfrm>
            <a:off x="7424738" y="4845050"/>
            <a:ext cx="984250" cy="273050"/>
          </a:xfrm>
          <a:prstGeom prst="rect">
            <a:avLst/>
          </a:prstGeom>
        </p:spPr>
        <p:txBody>
          <a:bodyPr vert="horz" lIns="91440" tIns="45720" rIns="91440" bIns="45720" rtlCol="0" anchor="ctr"/>
          <a:lstStyle/>
          <a:p>
            <a:pPr fontAlgn="auto"/>
            <a:fld id="{F28C9053-25F6-4BE1-8303-E36FBEE50CE2}" type="slidenum">
              <a:rPr lang="zh-CN" altLang="en-US" sz="1050" strike="noStrike" noProof="1" smtClean="0">
                <a:latin typeface="+mn-lt"/>
                <a:ea typeface="+mn-ea"/>
                <a:cs typeface="+mn-cs"/>
              </a:rPr>
              <a:t>‹#›</a:t>
            </a:fld>
            <a:endParaRPr lang="zh-CN" altLang="en-US" strike="noStrike" noProof="1"/>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fontAlgn="auto"/>
            <a:fld id="{055551DA-6CFF-41F6-90C2-B1E1EC959DAB}" type="datetimeFigureOut">
              <a:rPr lang="zh-CN" altLang="en-US" strike="noStrike" noProof="1" smtClean="0">
                <a:latin typeface="+mn-lt"/>
                <a:ea typeface="+mn-ea"/>
                <a:cs typeface="+mn-cs"/>
              </a:rPr>
              <a:t>2026/9/26</a:t>
            </a:fld>
            <a:endParaRPr lang="zh-CN" altLang="en-US" strike="noStrike" noProof="1"/>
          </a:p>
        </p:txBody>
      </p:sp>
      <p:sp>
        <p:nvSpPr>
          <p:cNvPr id="3" name="页脚占位符 2"/>
          <p:cNvSpPr>
            <a:spLocks noGrp="1"/>
          </p:cNvSpPr>
          <p:nvPr>
            <p:ph type="ftr" sz="quarter" idx="11"/>
          </p:nvPr>
        </p:nvSpPr>
        <p:spPr/>
        <p:txBody>
          <a:bodyPr/>
          <a:lstStyle/>
          <a:p>
            <a:pPr fontAlgn="auto"/>
            <a:endParaRPr lang="zh-CN" altLang="en-US" strike="noStrike" noProof="1"/>
          </a:p>
        </p:txBody>
      </p:sp>
      <p:sp>
        <p:nvSpPr>
          <p:cNvPr id="4" name="灯片编号占位符 3"/>
          <p:cNvSpPr>
            <a:spLocks noGrp="1"/>
          </p:cNvSpPr>
          <p:nvPr>
            <p:ph type="sldNum" sz="quarter" idx="12"/>
          </p:nvPr>
        </p:nvSpPr>
        <p:spPr/>
        <p:txBody>
          <a:bodyPr/>
          <a:lstStyle/>
          <a:p>
            <a:pPr fontAlgn="auto"/>
            <a:fld id="{F28C9053-25F6-4BE1-8303-E36FBEE50CE2}" type="slidenum">
              <a:rPr lang="zh-CN" altLang="en-US" sz="1050" strike="noStrike" noProof="1" smtClean="0">
                <a:latin typeface="+mn-lt"/>
                <a:ea typeface="+mn-ea"/>
                <a:cs typeface="+mn-cs"/>
              </a:rPr>
              <a:t>‹#›</a:t>
            </a:fld>
            <a:endParaRPr lang="zh-CN" altLang="en-US" strike="noStrike" noProof="1"/>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480060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9" name="Rectangle 8"/>
          <p:cNvSpPr/>
          <p:nvPr/>
        </p:nvSpPr>
        <p:spPr>
          <a:xfrm>
            <a:off x="0" y="4751388"/>
            <a:ext cx="9144000" cy="492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a:p>
        </p:txBody>
      </p:sp>
      <p:sp>
        <p:nvSpPr>
          <p:cNvPr id="1028" name="Title Placeholder 1"/>
          <p:cNvSpPr>
            <a:spLocks noGrp="1"/>
          </p:cNvSpPr>
          <p:nvPr>
            <p:ph type="title"/>
          </p:nvPr>
        </p:nvSpPr>
        <p:spPr>
          <a:xfrm>
            <a:off x="835025" y="74613"/>
            <a:ext cx="7543800" cy="876300"/>
          </a:xfrm>
          <a:prstGeom prst="rect">
            <a:avLst/>
          </a:prstGeom>
          <a:noFill/>
          <a:ln w="9525">
            <a:noFill/>
          </a:ln>
        </p:spPr>
        <p:txBody>
          <a:bodyPr vert="horz" lIns="91440" tIns="45720" rIns="91440" bIns="45720" anchor="b" anchorCtr="0"/>
          <a:lstStyle/>
          <a:p>
            <a:pPr lvl="0"/>
            <a:r>
              <a:rPr lang="zh-CN" altLang="en-US"/>
              <a:t>单击此处编辑母版标题样式</a:t>
            </a:r>
            <a:endParaRPr lang="en-US" altLang="zh-CN"/>
          </a:p>
        </p:txBody>
      </p:sp>
      <p:sp>
        <p:nvSpPr>
          <p:cNvPr id="1029" name="Text Placeholder 2"/>
          <p:cNvSpPr>
            <a:spLocks noGrp="1"/>
          </p:cNvSpPr>
          <p:nvPr>
            <p:ph type="body" idx="5"/>
          </p:nvPr>
        </p:nvSpPr>
        <p:spPr>
          <a:xfrm>
            <a:off x="822325" y="1019175"/>
            <a:ext cx="7543800" cy="3382963"/>
          </a:xfrm>
          <a:prstGeom prst="rect">
            <a:avLst/>
          </a:prstGeom>
          <a:noFill/>
          <a:ln w="9525">
            <a:noFill/>
          </a:ln>
        </p:spPr>
        <p:txBody>
          <a:bodyPr vert="horz" lIns="0" tIns="45720" rIns="0" bIns="45720" anchor="t" anchorCtr="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ltLang="zh-CN"/>
          </a:p>
        </p:txBody>
      </p:sp>
      <p:sp>
        <p:nvSpPr>
          <p:cNvPr id="4" name="Date Placeholder 3"/>
          <p:cNvSpPr>
            <a:spLocks noGrp="1"/>
          </p:cNvSpPr>
          <p:nvPr>
            <p:ph type="dt" sz="half" idx="2"/>
          </p:nvPr>
        </p:nvSpPr>
        <p:spPr>
          <a:xfrm>
            <a:off x="822325" y="4845050"/>
            <a:ext cx="1854200" cy="273050"/>
          </a:xfrm>
          <a:prstGeom prst="rect">
            <a:avLst/>
          </a:prstGeom>
        </p:spPr>
        <p:txBody>
          <a:bodyPr vert="horz" lIns="91440" tIns="45720" rIns="91440" bIns="45720" rtlCol="0" anchor="ctr"/>
          <a:lstStyle>
            <a:lvl1pPr algn="l">
              <a:defRPr sz="900">
                <a:solidFill>
                  <a:srgbClr val="FFFFFF"/>
                </a:solidFill>
              </a:defRPr>
            </a:lvl1pPr>
          </a:lstStyle>
          <a:p>
            <a:pPr fontAlgn="auto"/>
            <a:fld id="{055551DA-6CFF-41F6-90C2-B1E1EC959DAB}" type="datetimeFigureOut">
              <a:rPr lang="zh-CN" altLang="en-US" strike="noStrike" noProof="1" smtClean="0">
                <a:latin typeface="+mn-lt"/>
                <a:ea typeface="+mn-ea"/>
                <a:cs typeface="+mn-cs"/>
              </a:rPr>
              <a:t>2026/9/26</a:t>
            </a:fld>
            <a:endParaRPr lang="zh-CN" altLang="en-US" strike="noStrike" noProof="1"/>
          </a:p>
        </p:txBody>
      </p:sp>
      <p:sp>
        <p:nvSpPr>
          <p:cNvPr id="5" name="Footer Placeholder 4"/>
          <p:cNvSpPr>
            <a:spLocks noGrp="1"/>
          </p:cNvSpPr>
          <p:nvPr>
            <p:ph type="ftr" sz="quarter" idx="3"/>
          </p:nvPr>
        </p:nvSpPr>
        <p:spPr>
          <a:xfrm>
            <a:off x="2765425" y="4845050"/>
            <a:ext cx="3616325" cy="273050"/>
          </a:xfrm>
          <a:prstGeom prst="rect">
            <a:avLst/>
          </a:prstGeom>
        </p:spPr>
        <p:txBody>
          <a:bodyPr vert="horz" lIns="91440" tIns="45720" rIns="91440" bIns="45720" rtlCol="0" anchor="ctr"/>
          <a:lstStyle>
            <a:lvl1pPr algn="ctr">
              <a:defRPr sz="900" cap="all" baseline="0">
                <a:solidFill>
                  <a:srgbClr val="FFFFFF"/>
                </a:solidFill>
              </a:defRPr>
            </a:lvl1pPr>
          </a:lstStyle>
          <a:p>
            <a:pPr fontAlgn="auto"/>
            <a:endParaRPr lang="zh-CN" altLang="en-US" strike="noStrike" noProof="1"/>
          </a:p>
        </p:txBody>
      </p:sp>
      <p:sp>
        <p:nvSpPr>
          <p:cNvPr id="6" name="Slide Number Placeholder 5"/>
          <p:cNvSpPr>
            <a:spLocks noGrp="1"/>
          </p:cNvSpPr>
          <p:nvPr>
            <p:ph type="sldNum" sz="quarter" idx="4"/>
          </p:nvPr>
        </p:nvSpPr>
        <p:spPr>
          <a:xfrm>
            <a:off x="7424738" y="4845050"/>
            <a:ext cx="984250" cy="273050"/>
          </a:xfrm>
          <a:prstGeom prst="rect">
            <a:avLst/>
          </a:prstGeom>
        </p:spPr>
        <p:txBody>
          <a:bodyPr vert="horz" lIns="91440" tIns="45720" rIns="91440" bIns="45720" rtlCol="0" anchor="ctr"/>
          <a:lstStyle>
            <a:lvl1pPr algn="r">
              <a:defRPr sz="1050">
                <a:solidFill>
                  <a:srgbClr val="FFFFFF"/>
                </a:solidFill>
              </a:defRPr>
            </a:lvl1pPr>
          </a:lstStyle>
          <a:p>
            <a:pPr fontAlgn="auto"/>
            <a:fld id="{F28C9053-25F6-4BE1-8303-E36FBEE50CE2}" type="slidenum">
              <a:rPr lang="zh-CN" altLang="en-US" sz="1050" strike="noStrike" noProof="1" smtClean="0">
                <a:latin typeface="+mn-lt"/>
                <a:ea typeface="+mn-ea"/>
                <a:cs typeface="+mn-cs"/>
              </a:rPr>
              <a:t>‹#›</a:t>
            </a:fld>
            <a:endParaRPr lang="zh-CN" altLang="en-US" strike="noStrike" noProof="1"/>
          </a:p>
        </p:txBody>
      </p:sp>
      <p:cxnSp>
        <p:nvCxnSpPr>
          <p:cNvPr id="10" name="Straight Connector 9"/>
          <p:cNvCxnSpPr/>
          <p:nvPr/>
        </p:nvCxnSpPr>
        <p:spPr>
          <a:xfrm>
            <a:off x="835025" y="950913"/>
            <a:ext cx="747395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Tx/>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175" indent="-182880" algn="l" defTabSz="914400" rtl="0" eaLnBrk="1" latinLnBrk="0" hangingPunct="1">
        <a:lnSpc>
          <a:spcPct val="90000"/>
        </a:lnSpc>
        <a:spcBef>
          <a:spcPts val="200"/>
        </a:spcBef>
        <a:spcAft>
          <a:spcPts val="400"/>
        </a:spcAft>
        <a:buClr>
          <a:srgbClr val="00B050"/>
        </a:buClr>
        <a:buFont typeface="Wingdings" panose="05000000000000000000" pitchFamily="2" charset="2"/>
        <a:buChar char="n"/>
        <a:defRPr sz="1800" kern="1200">
          <a:solidFill>
            <a:schemeClr val="tx1">
              <a:lumMod val="75000"/>
              <a:lumOff val="25000"/>
            </a:schemeClr>
          </a:solidFill>
          <a:latin typeface="+mn-lt"/>
          <a:ea typeface="+mn-ea"/>
          <a:cs typeface="+mn-cs"/>
        </a:defRPr>
      </a:lvl2pPr>
      <a:lvl3pPr marL="567055" indent="-182880" algn="l" defTabSz="914400" rtl="0" eaLnBrk="1" latinLnBrk="0" hangingPunct="1">
        <a:lnSpc>
          <a:spcPct val="90000"/>
        </a:lnSpc>
        <a:spcBef>
          <a:spcPts val="200"/>
        </a:spcBef>
        <a:spcAft>
          <a:spcPts val="400"/>
        </a:spcAft>
        <a:buClr>
          <a:srgbClr val="00B050"/>
        </a:buClr>
        <a:buFont typeface="Wingdings" panose="05000000000000000000" pitchFamily="2" charset="2"/>
        <a:buChar char="n"/>
        <a:defRPr sz="1400" kern="1200">
          <a:solidFill>
            <a:schemeClr val="tx1">
              <a:lumMod val="75000"/>
              <a:lumOff val="25000"/>
            </a:schemeClr>
          </a:solidFill>
          <a:latin typeface="+mn-lt"/>
          <a:ea typeface="+mn-ea"/>
          <a:cs typeface="+mn-cs"/>
        </a:defRPr>
      </a:lvl3pPr>
      <a:lvl4pPr marL="749935" indent="-182880" algn="l" defTabSz="914400" rtl="0" eaLnBrk="1" latinLnBrk="0" hangingPunct="1">
        <a:lnSpc>
          <a:spcPct val="90000"/>
        </a:lnSpc>
        <a:spcBef>
          <a:spcPts val="200"/>
        </a:spcBef>
        <a:spcAft>
          <a:spcPts val="400"/>
        </a:spcAft>
        <a:buClr>
          <a:srgbClr val="00B050"/>
        </a:buClr>
        <a:buFont typeface="Wingdings" panose="05000000000000000000" pitchFamily="2" charset="2"/>
        <a:buChar char="n"/>
        <a:defRPr sz="1400" kern="1200">
          <a:solidFill>
            <a:schemeClr val="tx1">
              <a:lumMod val="75000"/>
              <a:lumOff val="25000"/>
            </a:schemeClr>
          </a:solidFill>
          <a:latin typeface="+mn-lt"/>
          <a:ea typeface="+mn-ea"/>
          <a:cs typeface="+mn-cs"/>
        </a:defRPr>
      </a:lvl4pPr>
      <a:lvl5pPr marL="932815" indent="-182880" algn="l" defTabSz="914400" rtl="0" eaLnBrk="1" latinLnBrk="0" hangingPunct="1">
        <a:lnSpc>
          <a:spcPct val="90000"/>
        </a:lnSpc>
        <a:spcBef>
          <a:spcPts val="200"/>
        </a:spcBef>
        <a:spcAft>
          <a:spcPts val="400"/>
        </a:spcAft>
        <a:buClr>
          <a:srgbClr val="00B050"/>
        </a:buClr>
        <a:buFont typeface="Wingdings" panose="05000000000000000000" pitchFamily="2" charset="2"/>
        <a:buChar char="n"/>
        <a:defRPr sz="1400" kern="1200">
          <a:solidFill>
            <a:schemeClr val="tx1">
              <a:lumMod val="75000"/>
              <a:lumOff val="25000"/>
            </a:schemeClr>
          </a:solidFill>
          <a:latin typeface="+mn-lt"/>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31.jpeg"/></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7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3.xml"/><Relationship Id="rId4" Type="http://schemas.openxmlformats.org/officeDocument/2006/relationships/image" Target="../media/image48.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3.xml"/><Relationship Id="rId5" Type="http://schemas.openxmlformats.org/officeDocument/2006/relationships/image" Target="../media/image57.png"/><Relationship Id="rId4" Type="http://schemas.openxmlformats.org/officeDocument/2006/relationships/image" Target="../media/image56.png"/></Relationships>
</file>

<file path=ppt/slides/_rels/slide9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标题 1"/>
          <p:cNvSpPr>
            <a:spLocks noGrp="1"/>
          </p:cNvSpPr>
          <p:nvPr>
            <p:ph type="ctrTitle"/>
          </p:nvPr>
        </p:nvSpPr>
        <p:spPr>
          <a:xfrm>
            <a:off x="611188" y="2797175"/>
            <a:ext cx="7874000" cy="1182688"/>
          </a:xfrm>
        </p:spPr>
        <p:txBody>
          <a:bodyPr vert="horz" lIns="91440" tIns="45720" rIns="91440" bIns="45720" anchor="b" anchorCtr="0"/>
          <a:lstStyle/>
          <a:p>
            <a:pPr algn="ctr" defTabSz="914400">
              <a:lnSpc>
                <a:spcPct val="120000"/>
              </a:lnSpc>
              <a:buClrTx/>
              <a:buSzTx/>
              <a:buFontTx/>
              <a:buNone/>
            </a:pPr>
            <a:r>
              <a:rPr lang="zh-CN" altLang="en-US" sz="4400" kern="1200" baseline="0">
                <a:solidFill>
                  <a:srgbClr val="262626"/>
                </a:solidFill>
                <a:latin typeface="黑体" panose="02010609060101010101" pitchFamily="49" charset="-122"/>
                <a:ea typeface="黑体" panose="02010609060101010101" pitchFamily="49" charset="-122"/>
                <a:cs typeface="+mj-cs"/>
              </a:rPr>
              <a:t>工业企业及其他行业危险废物</a:t>
            </a:r>
            <a:br>
              <a:rPr lang="en-US" altLang="zh-CN" sz="4400" kern="1200" baseline="0">
                <a:solidFill>
                  <a:srgbClr val="262626"/>
                </a:solidFill>
                <a:latin typeface="黑体" panose="02010609060101010101" pitchFamily="49" charset="-122"/>
                <a:ea typeface="黑体" panose="02010609060101010101" pitchFamily="49" charset="-122"/>
                <a:cs typeface="+mj-cs"/>
              </a:rPr>
            </a:br>
            <a:r>
              <a:rPr lang="zh-CN" altLang="en-US" sz="4400" kern="1200" baseline="0">
                <a:solidFill>
                  <a:srgbClr val="262626"/>
                </a:solidFill>
                <a:latin typeface="黑体" panose="02010609060101010101" pitchFamily="49" charset="-122"/>
                <a:ea typeface="黑体" panose="02010609060101010101" pitchFamily="49" charset="-122"/>
                <a:cs typeface="+mj-cs"/>
              </a:rPr>
              <a:t>规范化环境管理评估要点</a:t>
            </a:r>
            <a:br>
              <a:rPr lang="zh-CN" altLang="en-US" sz="4400" kern="1200" baseline="0">
                <a:solidFill>
                  <a:srgbClr val="262626"/>
                </a:solidFill>
                <a:latin typeface="黑体" panose="02010609060101010101" pitchFamily="49" charset="-122"/>
                <a:ea typeface="黑体" panose="02010609060101010101" pitchFamily="49" charset="-122"/>
                <a:cs typeface="+mj-cs"/>
              </a:rPr>
            </a:br>
            <a:r>
              <a:rPr lang="zh-CN" altLang="en-US" sz="4400" kern="1200" baseline="0">
                <a:solidFill>
                  <a:srgbClr val="262626"/>
                </a:solidFill>
                <a:latin typeface="黑体" panose="02010609060101010101" pitchFamily="49" charset="-122"/>
                <a:ea typeface="黑体" panose="02010609060101010101" pitchFamily="49" charset="-122"/>
                <a:cs typeface="+mj-cs"/>
                <a:sym typeface="Calibri" panose="020F0502020204030204" pitchFamily="34" charset="0"/>
              </a:rPr>
              <a:t>和“五即一码”</a:t>
            </a:r>
            <a:r>
              <a:rPr lang="zh-CN" altLang="en-US" sz="4400" kern="1200" baseline="0">
                <a:solidFill>
                  <a:srgbClr val="262626"/>
                </a:solidFill>
                <a:latin typeface="黑体" panose="02010609060101010101" pitchFamily="49" charset="-122"/>
                <a:ea typeface="黑体" panose="02010609060101010101" pitchFamily="49" charset="-122"/>
                <a:cs typeface="+mj-cs"/>
              </a:rPr>
              <a:t>规范化建设</a:t>
            </a:r>
          </a:p>
        </p:txBody>
      </p:sp>
      <p:sp>
        <p:nvSpPr>
          <p:cNvPr id="10242" name="标题 1"/>
          <p:cNvSpPr txBox="1"/>
          <p:nvPr/>
        </p:nvSpPr>
        <p:spPr>
          <a:xfrm>
            <a:off x="5270500" y="109538"/>
            <a:ext cx="3892550" cy="471487"/>
          </a:xfrm>
          <a:prstGeom prst="rect">
            <a:avLst/>
          </a:prstGeom>
          <a:noFill/>
          <a:ln w="9525">
            <a:noFill/>
          </a:ln>
        </p:spPr>
        <p:txBody>
          <a:bodyPr lIns="91440" tIns="45720" rIns="91440" bIns="45720" anchor="b" anchorCtr="0"/>
          <a:lstStyle/>
          <a:p>
            <a:pPr defTabSz="914400">
              <a:lnSpc>
                <a:spcPct val="120000"/>
              </a:lnSpc>
              <a:buNone/>
            </a:pPr>
            <a:endParaRPr lang="zh-CN" altLang="en-US" sz="3600" baseline="0">
              <a:solidFill>
                <a:schemeClr val="bg1"/>
              </a:solidFill>
              <a:latin typeface="黑体" panose="02010609060101010101" pitchFamily="49" charset="-122"/>
              <a:ea typeface="黑体" panose="02010609060101010101" pitchFamily="49" charset="-122"/>
            </a:endParaRPr>
          </a:p>
        </p:txBody>
      </p:sp>
      <p:sp>
        <p:nvSpPr>
          <p:cNvPr id="10243" name="文本框 4"/>
          <p:cNvSpPr txBox="1"/>
          <p:nvPr/>
        </p:nvSpPr>
        <p:spPr>
          <a:xfrm>
            <a:off x="5486400" y="3248025"/>
            <a:ext cx="3048000" cy="368300"/>
          </a:xfrm>
          <a:prstGeom prst="rect">
            <a:avLst/>
          </a:prstGeom>
          <a:noFill/>
          <a:ln w="9525">
            <a:noFill/>
          </a:ln>
        </p:spPr>
        <p:txBody>
          <a:bodyPr wrap="square" anchor="t" anchorCtr="0">
            <a:spAutoFit/>
          </a:bodyPr>
          <a:lstStyle/>
          <a:p>
            <a:endParaRPr lang="zh-CN" altLang="en-US">
              <a:latin typeface="Calibri" panose="020F0502020204030204" pitchFamily="34" charset="0"/>
              <a:ea typeface="宋体" panose="02010600030101010101" pitchFamily="2" charset="-122"/>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内容占位符 2"/>
          <p:cNvSpPr txBox="1"/>
          <p:nvPr/>
        </p:nvSpPr>
        <p:spPr>
          <a:xfrm>
            <a:off x="835025" y="546100"/>
            <a:ext cx="7486650" cy="3476625"/>
          </a:xfrm>
          <a:prstGeom prst="rect">
            <a:avLst/>
          </a:prstGeom>
          <a:noFill/>
          <a:ln w="9525">
            <a:noFill/>
          </a:ln>
        </p:spPr>
        <p:txBody>
          <a:bodyPr anchor="t" anchorCtr="0"/>
          <a:lstStyle/>
          <a:p>
            <a:pPr algn="ctr" defTabSz="914400">
              <a:spcBef>
                <a:spcPts val="600"/>
              </a:spcBef>
              <a:spcAft>
                <a:spcPts val="1800"/>
              </a:spcAft>
              <a:buClr>
                <a:srgbClr val="00B050"/>
              </a:buClr>
              <a:buFont typeface="Calibri" panose="020F0502020204030204" pitchFamily="34" charset="0"/>
              <a:buNone/>
            </a:pPr>
            <a:r>
              <a:rPr lang="zh-CN" altLang="en-US" sz="3600" b="1">
                <a:solidFill>
                  <a:srgbClr val="404040"/>
                </a:solidFill>
                <a:latin typeface="黑体" panose="02010609060101010101" pitchFamily="49" charset="-122"/>
                <a:ea typeface="黑体" panose="02010609060101010101" pitchFamily="49" charset="-122"/>
              </a:rPr>
              <a:t>目  录</a:t>
            </a:r>
            <a:endParaRPr lang="en-US" altLang="zh-CN" sz="3600" b="1">
              <a:solidFill>
                <a:srgbClr val="404040"/>
              </a:solidFill>
              <a:latin typeface="黑体" panose="02010609060101010101" pitchFamily="49" charset="-122"/>
              <a:ea typeface="黑体" panose="02010609060101010101" pitchFamily="49" charset="-122"/>
            </a:endParaRPr>
          </a:p>
        </p:txBody>
      </p:sp>
      <p:cxnSp>
        <p:nvCxnSpPr>
          <p:cNvPr id="3" name="直接连接符 2"/>
          <p:cNvCxnSpPr/>
          <p:nvPr>
            <p:custDataLst>
              <p:tags r:id="rId1"/>
            </p:custDataLst>
          </p:nvPr>
        </p:nvCxnSpPr>
        <p:spPr>
          <a:xfrm flipH="1">
            <a:off x="1546225" y="515938"/>
            <a:ext cx="0" cy="4233863"/>
          </a:xfrm>
          <a:prstGeom prst="line">
            <a:avLst/>
          </a:prstGeom>
          <a:ln w="19050">
            <a:solidFill>
              <a:schemeClr val="bg1">
                <a:lumMod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4" name="圆角矩形 3"/>
          <p:cNvSpPr/>
          <p:nvPr>
            <p:custDataLst>
              <p:tags r:id="rId2"/>
            </p:custDataLst>
          </p:nvPr>
        </p:nvSpPr>
        <p:spPr>
          <a:xfrm rot="10800000" flipV="1">
            <a:off x="1233488" y="1492250"/>
            <a:ext cx="576263" cy="503238"/>
          </a:xfrm>
          <a:prstGeom prst="roundRect">
            <a:avLst>
              <a:gd name="adj" fmla="val 5039"/>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fontAlgn="auto"/>
            <a:r>
              <a:rPr lang="zh-CN" altLang="en-US" sz="3600" b="1" strike="noStrike" noProof="1">
                <a:latin typeface="黑体" panose="02010609060101010101" pitchFamily="49" charset="-122"/>
                <a:ea typeface="黑体" panose="02010609060101010101" pitchFamily="49" charset="-122"/>
              </a:rPr>
              <a:t>一</a:t>
            </a:r>
          </a:p>
        </p:txBody>
      </p:sp>
      <p:sp>
        <p:nvSpPr>
          <p:cNvPr id="5" name="圆角矩形 4"/>
          <p:cNvSpPr/>
          <p:nvPr>
            <p:custDataLst>
              <p:tags r:id="rId3"/>
            </p:custDataLst>
          </p:nvPr>
        </p:nvSpPr>
        <p:spPr>
          <a:xfrm rot="10800000" flipV="1">
            <a:off x="1233488" y="2447925"/>
            <a:ext cx="576263" cy="520700"/>
          </a:xfrm>
          <a:prstGeom prst="roundRect">
            <a:avLst>
              <a:gd name="adj" fmla="val 5039"/>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fontAlgn="auto"/>
            <a:r>
              <a:rPr lang="zh-CN" altLang="en-US" sz="3600" b="1" strike="noStrike" noProof="1">
                <a:latin typeface="黑体" panose="02010609060101010101" pitchFamily="49" charset="-122"/>
                <a:ea typeface="黑体" panose="02010609060101010101" pitchFamily="49" charset="-122"/>
              </a:rPr>
              <a:t>二</a:t>
            </a:r>
          </a:p>
        </p:txBody>
      </p:sp>
      <p:sp>
        <p:nvSpPr>
          <p:cNvPr id="11269" name="文本框 13"/>
          <p:cNvSpPr txBox="1"/>
          <p:nvPr>
            <p:custDataLst>
              <p:tags r:id="rId4"/>
            </p:custDataLst>
          </p:nvPr>
        </p:nvSpPr>
        <p:spPr>
          <a:xfrm>
            <a:off x="2366963" y="1492250"/>
            <a:ext cx="4719637" cy="431800"/>
          </a:xfrm>
          <a:prstGeom prst="rect">
            <a:avLst/>
          </a:prstGeom>
          <a:noFill/>
          <a:ln w="9525">
            <a:noFill/>
          </a:ln>
        </p:spPr>
        <p:txBody>
          <a:bodyPr wrap="square" anchor="t" anchorCtr="0"/>
          <a:lstStyle/>
          <a:p>
            <a:r>
              <a:rPr lang="zh-CN" altLang="en-US" sz="3200">
                <a:latin typeface="微软雅黑" panose="020B0503020204020204" pitchFamily="34" charset="-122"/>
                <a:ea typeface="微软雅黑" panose="020B0503020204020204" pitchFamily="34" charset="-122"/>
                <a:sym typeface="宋体" panose="02010600030101010101" pitchFamily="2" charset="-122"/>
              </a:rPr>
              <a:t>政策背景</a:t>
            </a:r>
            <a:endParaRPr lang="zh-CN" altLang="zh-CN" sz="3200">
              <a:latin typeface="微软雅黑" panose="020B0503020204020204" pitchFamily="34" charset="-122"/>
              <a:ea typeface="微软雅黑" panose="020B0503020204020204" pitchFamily="34" charset="-122"/>
              <a:sym typeface="宋体" panose="02010600030101010101" pitchFamily="2" charset="-122"/>
            </a:endParaRPr>
          </a:p>
        </p:txBody>
      </p:sp>
      <p:sp>
        <p:nvSpPr>
          <p:cNvPr id="11270" name="文本框 13"/>
          <p:cNvSpPr txBox="1"/>
          <p:nvPr>
            <p:custDataLst>
              <p:tags r:id="rId5"/>
            </p:custDataLst>
          </p:nvPr>
        </p:nvSpPr>
        <p:spPr>
          <a:xfrm>
            <a:off x="2366963" y="2447925"/>
            <a:ext cx="5033962" cy="431800"/>
          </a:xfrm>
          <a:prstGeom prst="rect">
            <a:avLst/>
          </a:prstGeom>
          <a:noFill/>
          <a:ln w="9525">
            <a:noFill/>
          </a:ln>
        </p:spPr>
        <p:txBody>
          <a:bodyPr wrap="square" anchor="t" anchorCtr="0"/>
          <a:lstStyle/>
          <a:p>
            <a:r>
              <a:rPr lang="zh-CN" altLang="en-US" sz="3200">
                <a:latin typeface="微软雅黑" panose="020B0503020204020204" pitchFamily="34" charset="-122"/>
                <a:ea typeface="微软雅黑" panose="020B0503020204020204" pitchFamily="34" charset="-122"/>
                <a:sym typeface="宋体" panose="02010600030101010101" pitchFamily="2" charset="-122"/>
              </a:rPr>
              <a:t>规范化管理评估要点解读</a:t>
            </a:r>
            <a:endParaRPr lang="zh-CN" altLang="zh-CN" sz="3200">
              <a:latin typeface="微软雅黑" panose="020B0503020204020204" pitchFamily="34" charset="-122"/>
              <a:ea typeface="微软雅黑" panose="020B0503020204020204" pitchFamily="34" charset="-122"/>
              <a:sym typeface="宋体" panose="02010600030101010101" pitchFamily="2" charset="-122"/>
            </a:endParaRPr>
          </a:p>
        </p:txBody>
      </p:sp>
      <p:sp>
        <p:nvSpPr>
          <p:cNvPr id="8" name="圆角矩形 7"/>
          <p:cNvSpPr/>
          <p:nvPr>
            <p:custDataLst>
              <p:tags r:id="rId6"/>
            </p:custDataLst>
          </p:nvPr>
        </p:nvSpPr>
        <p:spPr>
          <a:xfrm rot="10800000" flipV="1">
            <a:off x="1279525" y="3562350"/>
            <a:ext cx="574675" cy="522288"/>
          </a:xfrm>
          <a:prstGeom prst="roundRect">
            <a:avLst>
              <a:gd name="adj" fmla="val 5039"/>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fontAlgn="auto"/>
            <a:r>
              <a:rPr lang="zh-CN" altLang="en-US" sz="3600" b="1" strike="noStrike" noProof="1">
                <a:latin typeface="黑体" panose="02010609060101010101" pitchFamily="49" charset="-122"/>
                <a:ea typeface="黑体" panose="02010609060101010101" pitchFamily="49" charset="-122"/>
              </a:rPr>
              <a:t>三</a:t>
            </a:r>
          </a:p>
        </p:txBody>
      </p:sp>
      <p:sp>
        <p:nvSpPr>
          <p:cNvPr id="11272" name="文本框 13"/>
          <p:cNvSpPr txBox="1"/>
          <p:nvPr>
            <p:custDataLst>
              <p:tags r:id="rId7"/>
            </p:custDataLst>
          </p:nvPr>
        </p:nvSpPr>
        <p:spPr>
          <a:xfrm>
            <a:off x="2209800" y="3562350"/>
            <a:ext cx="5033963" cy="431800"/>
          </a:xfrm>
          <a:prstGeom prst="rect">
            <a:avLst/>
          </a:prstGeom>
          <a:noFill/>
          <a:ln w="9525">
            <a:noFill/>
          </a:ln>
        </p:spPr>
        <p:txBody>
          <a:bodyPr wrap="square" anchor="t" anchorCtr="0"/>
          <a:lstStyle/>
          <a:p>
            <a:r>
              <a:rPr lang="zh-CN" altLang="en-US" sz="3200">
                <a:latin typeface="黑体" panose="02010609060101010101" pitchFamily="49" charset="-122"/>
                <a:ea typeface="黑体" panose="02010609060101010101" pitchFamily="49" charset="-122"/>
                <a:sym typeface="Calibri" panose="020F0502020204030204" pitchFamily="34" charset="0"/>
              </a:rPr>
              <a:t>“五即一码”</a:t>
            </a:r>
            <a:r>
              <a:rPr lang="zh-CN" altLang="en-US" sz="3200">
                <a:latin typeface="黑体" panose="02010609060101010101" pitchFamily="49" charset="-122"/>
                <a:ea typeface="黑体" panose="02010609060101010101" pitchFamily="49" charset="-122"/>
                <a:sym typeface="宋体" panose="02010600030101010101" pitchFamily="2" charset="-122"/>
              </a:rPr>
              <a:t>规范化建设</a:t>
            </a:r>
            <a:endParaRPr lang="zh-CN" altLang="zh-CN" sz="3200">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flipH="1">
            <a:off x="104775" y="2301875"/>
            <a:ext cx="8910638" cy="674688"/>
          </a:xfrm>
          <a:prstGeom prst="rect">
            <a:avLst/>
          </a:prstGeom>
          <a:solidFill>
            <a:schemeClr val="accent3">
              <a:lumMod val="20000"/>
              <a:lumOff val="80000"/>
            </a:schemeClr>
          </a:soli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 name="圆角矩形 2"/>
          <p:cNvSpPr/>
          <p:nvPr/>
        </p:nvSpPr>
        <p:spPr>
          <a:xfrm rot="10800000" flipV="1">
            <a:off x="341313" y="2293938"/>
            <a:ext cx="765175" cy="682625"/>
          </a:xfrm>
          <a:prstGeom prst="roundRect">
            <a:avLst>
              <a:gd name="adj" fmla="val 5039"/>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fontAlgn="auto"/>
            <a:r>
              <a:rPr lang="zh-CN" altLang="en-US" sz="4800" strike="noStrike" noProof="1">
                <a:latin typeface="黑体" panose="02010609060101010101" pitchFamily="49" charset="-122"/>
                <a:ea typeface="黑体" panose="02010609060101010101" pitchFamily="49" charset="-122"/>
              </a:rPr>
              <a:t>一</a:t>
            </a:r>
          </a:p>
        </p:txBody>
      </p:sp>
      <p:sp>
        <p:nvSpPr>
          <p:cNvPr id="12291" name="文本框 41"/>
          <p:cNvSpPr txBox="1"/>
          <p:nvPr/>
        </p:nvSpPr>
        <p:spPr>
          <a:xfrm>
            <a:off x="2760663" y="2301875"/>
            <a:ext cx="3600450" cy="708025"/>
          </a:xfrm>
          <a:prstGeom prst="rect">
            <a:avLst/>
          </a:prstGeom>
          <a:noFill/>
          <a:ln w="9525">
            <a:noFill/>
          </a:ln>
        </p:spPr>
        <p:txBody>
          <a:bodyPr wrap="square" lIns="91438" tIns="45719" rIns="91438" bIns="45719" anchor="t" anchorCtr="0">
            <a:spAutoFit/>
          </a:bodyPr>
          <a:lstStyle/>
          <a:p>
            <a:pPr algn="ctr"/>
            <a:r>
              <a:rPr lang="zh-CN" altLang="en-US" sz="4000">
                <a:latin typeface="微软雅黑" panose="020B0503020204020204" pitchFamily="34" charset="-122"/>
                <a:ea typeface="微软雅黑" panose="020B0503020204020204" pitchFamily="34" charset="-122"/>
                <a:sym typeface="宋体" panose="02010600030101010101" pitchFamily="2" charset="-122"/>
              </a:rPr>
              <a:t>政策背景</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1 </a:t>
            </a:r>
            <a:r>
              <a:rPr lang="zh-CN" altLang="en-US" sz="3200">
                <a:latin typeface="黑体" panose="02010609060101010101" pitchFamily="49" charset="-122"/>
                <a:ea typeface="黑体" panose="02010609060101010101" pitchFamily="49" charset="-122"/>
              </a:rPr>
              <a:t>法律法规</a:t>
            </a:r>
          </a:p>
        </p:txBody>
      </p:sp>
      <p:sp>
        <p:nvSpPr>
          <p:cNvPr id="4" name="圆角矩形 3"/>
          <p:cNvSpPr/>
          <p:nvPr/>
        </p:nvSpPr>
        <p:spPr>
          <a:xfrm>
            <a:off x="611188" y="1222375"/>
            <a:ext cx="7831138" cy="979488"/>
          </a:xfrm>
          <a:prstGeom prst="roundRect">
            <a:avLst/>
          </a:prstGeom>
          <a:solidFill>
            <a:schemeClr val="accent4">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fontAlgn="auto"/>
            <a:r>
              <a:rPr lang="en-US" altLang="zh-CN" sz="2400" b="1" strike="noStrike" noProof="1">
                <a:solidFill>
                  <a:schemeClr val="tx1"/>
                </a:solidFill>
                <a:latin typeface="微软雅黑" panose="020B0503020204020204" pitchFamily="34" charset="-122"/>
                <a:ea typeface="微软雅黑" panose="020B0503020204020204" pitchFamily="34" charset="-122"/>
              </a:rPr>
              <a:t>《</a:t>
            </a:r>
            <a:r>
              <a:rPr lang="zh-CN" altLang="en-US" sz="2400" b="1" strike="noStrike" noProof="1">
                <a:solidFill>
                  <a:schemeClr val="tx1"/>
                </a:solidFill>
                <a:latin typeface="微软雅黑" panose="020B0503020204020204" pitchFamily="34" charset="-122"/>
                <a:ea typeface="微软雅黑" panose="020B0503020204020204" pitchFamily="34" charset="-122"/>
              </a:rPr>
              <a:t>中华人民共和国固体废物污染环境防治法</a:t>
            </a:r>
            <a:r>
              <a:rPr lang="en-US" altLang="zh-CN" sz="2400" b="1" strike="noStrike" noProof="1">
                <a:solidFill>
                  <a:schemeClr val="tx1"/>
                </a:solidFill>
                <a:latin typeface="微软雅黑" panose="020B0503020204020204" pitchFamily="34" charset="-122"/>
                <a:ea typeface="微软雅黑" panose="020B0503020204020204" pitchFamily="34" charset="-122"/>
              </a:rPr>
              <a:t>》</a:t>
            </a:r>
          </a:p>
          <a:p>
            <a:pPr fontAlgn="auto">
              <a:spcBef>
                <a:spcPts val="1200"/>
              </a:spcBef>
            </a:pPr>
            <a:r>
              <a:rPr lang="en-US" altLang="zh-CN" sz="2000" strike="noStrike" noProof="1">
                <a:solidFill>
                  <a:schemeClr val="tx1"/>
                </a:solidFill>
              </a:rPr>
              <a:t>——2020</a:t>
            </a:r>
            <a:r>
              <a:rPr lang="zh-CN" altLang="en-US" sz="2000" strike="noStrike" noProof="1">
                <a:solidFill>
                  <a:schemeClr val="tx1"/>
                </a:solidFill>
              </a:rPr>
              <a:t>年</a:t>
            </a:r>
            <a:r>
              <a:rPr lang="en-US" altLang="zh-CN" sz="2000" strike="noStrike" noProof="1">
                <a:solidFill>
                  <a:schemeClr val="tx1"/>
                </a:solidFill>
              </a:rPr>
              <a:t>4</a:t>
            </a:r>
            <a:r>
              <a:rPr lang="zh-CN" altLang="en-US" sz="2000" strike="noStrike" noProof="1">
                <a:solidFill>
                  <a:schemeClr val="tx1"/>
                </a:solidFill>
              </a:rPr>
              <a:t>月</a:t>
            </a:r>
            <a:r>
              <a:rPr lang="en-US" altLang="zh-CN" sz="2000" strike="noStrike" noProof="1">
                <a:solidFill>
                  <a:schemeClr val="tx1"/>
                </a:solidFill>
              </a:rPr>
              <a:t>29</a:t>
            </a:r>
            <a:r>
              <a:rPr lang="zh-CN" altLang="en-US" sz="2000" strike="noStrike" noProof="1">
                <a:solidFill>
                  <a:schemeClr val="tx1"/>
                </a:solidFill>
              </a:rPr>
              <a:t>日第二次修订，</a:t>
            </a:r>
            <a:r>
              <a:rPr lang="en-US" altLang="zh-CN" sz="2000" strike="noStrike" noProof="1">
                <a:solidFill>
                  <a:schemeClr val="tx1"/>
                </a:solidFill>
              </a:rPr>
              <a:t>2020</a:t>
            </a:r>
            <a:r>
              <a:rPr lang="zh-CN" altLang="en-US" sz="2000" strike="noStrike" noProof="1">
                <a:solidFill>
                  <a:schemeClr val="tx1"/>
                </a:solidFill>
              </a:rPr>
              <a:t>年</a:t>
            </a:r>
            <a:r>
              <a:rPr lang="en-US" altLang="zh-CN" sz="2000" strike="noStrike" noProof="1">
                <a:solidFill>
                  <a:schemeClr val="tx1"/>
                </a:solidFill>
              </a:rPr>
              <a:t>9</a:t>
            </a:r>
            <a:r>
              <a:rPr lang="zh-CN" altLang="en-US" sz="2000" strike="noStrike" noProof="1">
                <a:solidFill>
                  <a:schemeClr val="tx1"/>
                </a:solidFill>
              </a:rPr>
              <a:t>月</a:t>
            </a:r>
            <a:r>
              <a:rPr lang="en-US" altLang="zh-CN" sz="2000" strike="noStrike" noProof="1">
                <a:solidFill>
                  <a:schemeClr val="tx1"/>
                </a:solidFill>
              </a:rPr>
              <a:t>1</a:t>
            </a:r>
            <a:r>
              <a:rPr lang="zh-CN" altLang="en-US" sz="2000" strike="noStrike" noProof="1">
                <a:solidFill>
                  <a:schemeClr val="tx1"/>
                </a:solidFill>
              </a:rPr>
              <a:t>日起施行。</a:t>
            </a:r>
            <a:endParaRPr lang="en-US" altLang="zh-CN" sz="2000" strike="noStrike" noProof="1">
              <a:solidFill>
                <a:schemeClr val="tx1"/>
              </a:solidFill>
            </a:endParaRPr>
          </a:p>
          <a:p>
            <a:pPr fontAlgn="auto">
              <a:spcBef>
                <a:spcPts val="1200"/>
              </a:spcBef>
            </a:pPr>
            <a:endParaRPr lang="en-US" altLang="zh-CN" sz="2000" strike="noStrike" noProof="1">
              <a:solidFill>
                <a:schemeClr val="tx1"/>
              </a:solidFill>
            </a:endParaRPr>
          </a:p>
        </p:txBody>
      </p:sp>
      <p:sp>
        <p:nvSpPr>
          <p:cNvPr id="5" name="圆角矩形 4"/>
          <p:cNvSpPr/>
          <p:nvPr/>
        </p:nvSpPr>
        <p:spPr>
          <a:xfrm>
            <a:off x="611188" y="2346325"/>
            <a:ext cx="7831138" cy="946150"/>
          </a:xfrm>
          <a:prstGeom prst="roundRect">
            <a:avLst/>
          </a:prstGeom>
          <a:solidFill>
            <a:schemeClr val="accent4">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fontAlgn="auto"/>
            <a:r>
              <a:rPr lang="en-US" altLang="zh-CN" sz="2400" b="1" strike="noStrike" noProof="1">
                <a:solidFill>
                  <a:schemeClr val="tx1"/>
                </a:solidFill>
                <a:latin typeface="微软雅黑" panose="020B0503020204020204" pitchFamily="34" charset="-122"/>
                <a:ea typeface="微软雅黑" panose="020B0503020204020204" pitchFamily="34" charset="-122"/>
              </a:rPr>
              <a:t>《</a:t>
            </a:r>
            <a:r>
              <a:rPr lang="zh-CN" altLang="en-US" sz="2400" b="1" strike="noStrike" noProof="1">
                <a:solidFill>
                  <a:schemeClr val="tx1"/>
                </a:solidFill>
                <a:latin typeface="微软雅黑" panose="020B0503020204020204" pitchFamily="34" charset="-122"/>
                <a:ea typeface="微软雅黑" panose="020B0503020204020204" pitchFamily="34" charset="-122"/>
              </a:rPr>
              <a:t>北京市危险废物污染环境防治条例</a:t>
            </a:r>
            <a:r>
              <a:rPr lang="en-US" altLang="zh-CN" sz="2400" b="1" strike="noStrike" noProof="1">
                <a:solidFill>
                  <a:schemeClr val="tx1"/>
                </a:solidFill>
                <a:latin typeface="微软雅黑" panose="020B0503020204020204" pitchFamily="34" charset="-122"/>
                <a:ea typeface="微软雅黑" panose="020B0503020204020204" pitchFamily="34" charset="-122"/>
              </a:rPr>
              <a:t>》</a:t>
            </a:r>
          </a:p>
          <a:p>
            <a:pPr fontAlgn="auto">
              <a:spcBef>
                <a:spcPts val="1200"/>
              </a:spcBef>
            </a:pPr>
            <a:r>
              <a:rPr lang="en-US" altLang="zh-CN" sz="2000" strike="noStrike" noProof="1">
                <a:solidFill>
                  <a:schemeClr val="tx1"/>
                </a:solidFill>
              </a:rPr>
              <a:t>——2020</a:t>
            </a:r>
            <a:r>
              <a:rPr lang="zh-CN" altLang="en-US" sz="2000" strike="noStrike" noProof="1">
                <a:solidFill>
                  <a:schemeClr val="tx1"/>
                </a:solidFill>
              </a:rPr>
              <a:t>年</a:t>
            </a:r>
            <a:r>
              <a:rPr lang="en-US" altLang="zh-CN" sz="2000" strike="noStrike" noProof="1">
                <a:solidFill>
                  <a:schemeClr val="tx1"/>
                </a:solidFill>
              </a:rPr>
              <a:t>6</a:t>
            </a:r>
            <a:r>
              <a:rPr lang="zh-CN" altLang="en-US" sz="2000" strike="noStrike" noProof="1">
                <a:solidFill>
                  <a:schemeClr val="tx1"/>
                </a:solidFill>
              </a:rPr>
              <a:t>月</a:t>
            </a:r>
            <a:r>
              <a:rPr lang="en-US" altLang="zh-CN" sz="2000" strike="noStrike" noProof="1">
                <a:solidFill>
                  <a:schemeClr val="tx1"/>
                </a:solidFill>
              </a:rPr>
              <a:t>5</a:t>
            </a:r>
            <a:r>
              <a:rPr lang="zh-CN" altLang="en-US" sz="2000" strike="noStrike" noProof="1">
                <a:solidFill>
                  <a:schemeClr val="tx1"/>
                </a:solidFill>
              </a:rPr>
              <a:t>日通过，</a:t>
            </a:r>
            <a:r>
              <a:rPr lang="en-US" altLang="zh-CN" sz="2000" strike="noStrike" noProof="1">
                <a:solidFill>
                  <a:schemeClr val="tx1"/>
                </a:solidFill>
              </a:rPr>
              <a:t>2020</a:t>
            </a:r>
            <a:r>
              <a:rPr lang="zh-CN" altLang="en-US" sz="2000" strike="noStrike" noProof="1">
                <a:solidFill>
                  <a:schemeClr val="tx1"/>
                </a:solidFill>
              </a:rPr>
              <a:t>年</a:t>
            </a:r>
            <a:r>
              <a:rPr lang="en-US" altLang="zh-CN" sz="2000" strike="noStrike" noProof="1">
                <a:solidFill>
                  <a:schemeClr val="tx1"/>
                </a:solidFill>
              </a:rPr>
              <a:t>9</a:t>
            </a:r>
            <a:r>
              <a:rPr lang="zh-CN" altLang="en-US" sz="2000" strike="noStrike" noProof="1">
                <a:solidFill>
                  <a:schemeClr val="tx1"/>
                </a:solidFill>
              </a:rPr>
              <a:t>月</a:t>
            </a:r>
            <a:r>
              <a:rPr lang="en-US" altLang="zh-CN" sz="2000" strike="noStrike" noProof="1">
                <a:solidFill>
                  <a:schemeClr val="tx1"/>
                </a:solidFill>
              </a:rPr>
              <a:t>1</a:t>
            </a:r>
            <a:r>
              <a:rPr lang="zh-CN" altLang="en-US" sz="2000" strike="noStrike" noProof="1">
                <a:solidFill>
                  <a:schemeClr val="tx1"/>
                </a:solidFill>
              </a:rPr>
              <a:t>日起施行。</a:t>
            </a:r>
            <a:endParaRPr lang="en-US" altLang="zh-CN" sz="2000" strike="noStrike" noProof="1">
              <a:solidFill>
                <a:schemeClr val="tx1"/>
              </a:solidFill>
            </a:endParaRPr>
          </a:p>
        </p:txBody>
      </p:sp>
      <p:sp>
        <p:nvSpPr>
          <p:cNvPr id="3" name="圆角矩形 2"/>
          <p:cNvSpPr/>
          <p:nvPr/>
        </p:nvSpPr>
        <p:spPr>
          <a:xfrm>
            <a:off x="611188" y="3471863"/>
            <a:ext cx="7831138" cy="946150"/>
          </a:xfrm>
          <a:prstGeom prst="roundRect">
            <a:avLst/>
          </a:prstGeom>
          <a:solidFill>
            <a:schemeClr val="accent4">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fontAlgn="auto"/>
            <a:r>
              <a:rPr lang="en-US" altLang="zh-CN" sz="2400" b="1" strike="noStrike" noProof="1">
                <a:solidFill>
                  <a:srgbClr val="FF0000"/>
                </a:solidFill>
                <a:latin typeface="微软雅黑" panose="020B0503020204020204" pitchFamily="34" charset="-122"/>
                <a:ea typeface="微软雅黑" panose="020B0503020204020204" pitchFamily="34" charset="-122"/>
              </a:rPr>
              <a:t>《</a:t>
            </a:r>
            <a:r>
              <a:rPr lang="zh-CN" altLang="en-US" sz="2400" b="1" strike="noStrike" noProof="1">
                <a:solidFill>
                  <a:srgbClr val="FF0000"/>
                </a:solidFill>
                <a:latin typeface="微软雅黑" panose="020B0503020204020204" pitchFamily="34" charset="-122"/>
                <a:ea typeface="微软雅黑" panose="020B0503020204020204" pitchFamily="34" charset="-122"/>
                <a:sym typeface="+mn-ea"/>
              </a:rPr>
              <a:t>中华人民共和国生态环境法典</a:t>
            </a:r>
            <a:r>
              <a:rPr lang="en-US" altLang="zh-CN" sz="2400" b="1" strike="noStrike" noProof="1">
                <a:solidFill>
                  <a:srgbClr val="FF0000"/>
                </a:solidFill>
                <a:latin typeface="微软雅黑" panose="020B0503020204020204" pitchFamily="34" charset="-122"/>
                <a:ea typeface="微软雅黑" panose="020B0503020204020204" pitchFamily="34" charset="-122"/>
              </a:rPr>
              <a:t>》</a:t>
            </a:r>
          </a:p>
          <a:p>
            <a:pPr fontAlgn="auto">
              <a:spcBef>
                <a:spcPts val="1200"/>
              </a:spcBef>
            </a:pPr>
            <a:r>
              <a:rPr lang="en-US" altLang="zh-CN" sz="2000" strike="noStrike" noProof="1">
                <a:solidFill>
                  <a:srgbClr val="FF0000"/>
                </a:solidFill>
              </a:rPr>
              <a:t>——2026</a:t>
            </a:r>
            <a:r>
              <a:rPr lang="zh-CN" altLang="en-US" sz="2000" strike="noStrike" noProof="1">
                <a:solidFill>
                  <a:srgbClr val="FF0000"/>
                </a:solidFill>
              </a:rPr>
              <a:t>年</a:t>
            </a:r>
            <a:r>
              <a:rPr lang="en-US" altLang="zh-CN" sz="2000" strike="noStrike" noProof="1">
                <a:solidFill>
                  <a:srgbClr val="FF0000"/>
                </a:solidFill>
              </a:rPr>
              <a:t>3⽉12⽇</a:t>
            </a:r>
            <a:r>
              <a:rPr lang="zh-CN" altLang="en-US" sz="2000" strike="noStrike" noProof="1">
                <a:solidFill>
                  <a:srgbClr val="FF0000"/>
                </a:solidFill>
              </a:rPr>
              <a:t>通过，</a:t>
            </a:r>
            <a:r>
              <a:rPr lang="en-US" altLang="zh-CN" sz="2000" strike="noStrike" noProof="1">
                <a:solidFill>
                  <a:srgbClr val="FF0000"/>
                </a:solidFill>
              </a:rPr>
              <a:t>2026</a:t>
            </a:r>
            <a:r>
              <a:rPr lang="zh-CN" altLang="en-US" sz="2000" strike="noStrike" noProof="1">
                <a:solidFill>
                  <a:srgbClr val="FF0000"/>
                </a:solidFill>
              </a:rPr>
              <a:t>年</a:t>
            </a:r>
            <a:r>
              <a:rPr lang="en-US" altLang="zh-CN" sz="2000" strike="noStrike" noProof="1">
                <a:solidFill>
                  <a:srgbClr val="FF0000"/>
                </a:solidFill>
              </a:rPr>
              <a:t>8⽉15⽇</a:t>
            </a:r>
            <a:r>
              <a:rPr lang="zh-CN" altLang="en-US" sz="2000" strike="noStrike" noProof="1">
                <a:solidFill>
                  <a:srgbClr val="FF0000"/>
                </a:solidFill>
              </a:rPr>
              <a:t>起施行。</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行政法规</a:t>
            </a:r>
          </a:p>
        </p:txBody>
      </p:sp>
      <p:sp>
        <p:nvSpPr>
          <p:cNvPr id="3" name="内容占位符 2"/>
          <p:cNvSpPr>
            <a:spLocks noGrp="1"/>
          </p:cNvSpPr>
          <p:nvPr>
            <p:ph idx="1" hasCustomPrompt="1"/>
          </p:nvPr>
        </p:nvSpPr>
        <p:spPr>
          <a:xfrm>
            <a:off x="835025" y="1120775"/>
            <a:ext cx="7486650" cy="3578225"/>
          </a:xfrm>
        </p:spPr>
        <p:txBody>
          <a:bodyPr>
            <a:noAutofit/>
          </a:bodyPr>
          <a:lstStyle/>
          <a:p>
            <a:pPr marL="91440" marR="0" indent="-91440" algn="l" defTabSz="914400" rtl="0" eaLnBrk="1" fontAlgn="auto" latinLnBrk="0" hangingPunct="1">
              <a:lnSpc>
                <a:spcPct val="100000"/>
              </a:lnSpc>
              <a:spcBef>
                <a:spcPts val="600"/>
              </a:spcBef>
              <a:spcAft>
                <a:spcPts val="600"/>
              </a:spcAft>
              <a:buClr>
                <a:srgbClr val="00B050"/>
              </a:buClr>
              <a:buSzTx/>
              <a:buFont typeface="Wingdings" panose="05000000000000000000" pitchFamily="2" charset="2"/>
              <a:buChar char="n"/>
            </a:pPr>
            <a:r>
              <a:rPr kumimoji="0" lang="zh-CN" altLang="en-US"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en-US" altLang="zh-CN"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1</a:t>
            </a:r>
            <a:r>
              <a:rPr kumimoji="0" lang="zh-CN" altLang="en-US"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en-US" altLang="zh-CN"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zh-CN" altLang="en-US"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国家危险废物名录（</a:t>
            </a:r>
            <a:r>
              <a:rPr kumimoji="0" lang="en-US" altLang="zh-CN"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2025</a:t>
            </a:r>
            <a:r>
              <a:rPr kumimoji="0" lang="zh-CN" altLang="en-US"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年版）</a:t>
            </a:r>
            <a:r>
              <a:rPr kumimoji="0" lang="en-US" altLang="zh-CN"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p>
          <a:p>
            <a:pPr marL="0" marR="0" indent="0" algn="l" defTabSz="914400" rtl="0" eaLnBrk="1" fontAlgn="auto" latinLnBrk="0" hangingPunct="1">
              <a:lnSpc>
                <a:spcPct val="100000"/>
              </a:lnSpc>
              <a:spcBef>
                <a:spcPct val="0"/>
              </a:spcBef>
              <a:spcAft>
                <a:spcPts val="600"/>
              </a:spcAft>
              <a:buClr>
                <a:srgbClr val="00B050"/>
              </a:buClr>
              <a:buSzTx/>
              <a:buFont typeface="Calibri" panose="020F0502020204030204" pitchFamily="34" charset="0"/>
              <a:buNone/>
            </a:pPr>
            <a:r>
              <a:rPr kumimoji="0" lang="en-US" altLang="zh-CN"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  </a:t>
            </a:r>
            <a:r>
              <a:rPr kumimoji="0" lang="en-US" altLang="zh-CN" sz="1800" b="0" i="0" u="none" strike="noStrike" kern="1200" cap="none" spc="0" normalizeH="0" baseline="0" noProof="1">
                <a:solidFill>
                  <a:schemeClr val="tx1">
                    <a:lumMod val="75000"/>
                    <a:lumOff val="25000"/>
                  </a:schemeClr>
                </a:solidFill>
                <a:latin typeface="+mn-lt"/>
                <a:ea typeface="+mn-ea"/>
                <a:cs typeface="+mn-cs"/>
              </a:rPr>
              <a:t>2025</a:t>
            </a:r>
            <a:r>
              <a:rPr kumimoji="0" lang="zh-CN" altLang="en-US" sz="1800" b="0" i="0" u="none" strike="noStrike" kern="1200" cap="none" spc="0" normalizeH="0" baseline="0" noProof="1">
                <a:solidFill>
                  <a:schemeClr val="tx1">
                    <a:lumMod val="75000"/>
                    <a:lumOff val="25000"/>
                  </a:schemeClr>
                </a:solidFill>
                <a:latin typeface="+mn-lt"/>
                <a:ea typeface="+mn-ea"/>
                <a:cs typeface="+mn-cs"/>
              </a:rPr>
              <a:t>年</a:t>
            </a:r>
            <a:r>
              <a:rPr kumimoji="0" lang="en-US" altLang="zh-CN" sz="1800" b="0" i="0" u="none" strike="noStrike" kern="1200" cap="none" spc="0" normalizeH="0" baseline="0" noProof="1">
                <a:solidFill>
                  <a:schemeClr val="tx1">
                    <a:lumMod val="75000"/>
                    <a:lumOff val="25000"/>
                  </a:schemeClr>
                </a:solidFill>
                <a:latin typeface="+mn-lt"/>
                <a:ea typeface="+mn-ea"/>
                <a:cs typeface="+mn-cs"/>
              </a:rPr>
              <a:t>1</a:t>
            </a:r>
            <a:r>
              <a:rPr kumimoji="0" lang="zh-CN" altLang="en-US" sz="1800" b="0" i="0" u="none" strike="noStrike" kern="1200" cap="none" spc="0" normalizeH="0" baseline="0" noProof="1">
                <a:solidFill>
                  <a:schemeClr val="tx1">
                    <a:lumMod val="75000"/>
                    <a:lumOff val="25000"/>
                  </a:schemeClr>
                </a:solidFill>
                <a:latin typeface="+mn-lt"/>
                <a:ea typeface="+mn-ea"/>
                <a:cs typeface="+mn-cs"/>
              </a:rPr>
              <a:t>月</a:t>
            </a:r>
            <a:r>
              <a:rPr kumimoji="0" lang="en-US" altLang="zh-CN" sz="1800" b="0" i="0" u="none" strike="noStrike" kern="1200" cap="none" spc="0" normalizeH="0" baseline="0" noProof="1">
                <a:solidFill>
                  <a:schemeClr val="tx1">
                    <a:lumMod val="75000"/>
                    <a:lumOff val="25000"/>
                  </a:schemeClr>
                </a:solidFill>
                <a:latin typeface="+mn-lt"/>
                <a:ea typeface="+mn-ea"/>
                <a:cs typeface="+mn-cs"/>
              </a:rPr>
              <a:t>1</a:t>
            </a:r>
            <a:r>
              <a:rPr kumimoji="0" lang="zh-CN" altLang="en-US" sz="1800" b="0" i="0" u="none" strike="noStrike" kern="1200" cap="none" spc="0" normalizeH="0" baseline="0" noProof="1">
                <a:solidFill>
                  <a:schemeClr val="tx1">
                    <a:lumMod val="75000"/>
                    <a:lumOff val="25000"/>
                  </a:schemeClr>
                </a:solidFill>
                <a:latin typeface="+mn-lt"/>
                <a:ea typeface="+mn-ea"/>
                <a:cs typeface="+mn-cs"/>
              </a:rPr>
              <a:t>日起施行。</a:t>
            </a:r>
            <a:r>
              <a:rPr kumimoji="0" lang="zh-CN" altLang="en-US" sz="1800" b="0" i="0" u="none" strike="noStrike" kern="1200" cap="none" spc="0" normalizeH="0" baseline="0" noProof="1">
                <a:solidFill>
                  <a:srgbClr val="FF0000"/>
                </a:solidFill>
                <a:latin typeface="+mn-lt"/>
                <a:ea typeface="+mn-ea"/>
                <a:cs typeface="+mn-cs"/>
              </a:rPr>
              <a:t>判断危险废物</a:t>
            </a:r>
            <a:r>
              <a:rPr kumimoji="0" lang="zh-CN" altLang="en-US" sz="1800" b="0" i="0" u="none" strike="noStrike" kern="1200" cap="none" spc="0" normalizeH="0" baseline="0" noProof="1">
                <a:solidFill>
                  <a:schemeClr val="tx1">
                    <a:lumMod val="75000"/>
                    <a:lumOff val="25000"/>
                  </a:schemeClr>
                </a:solidFill>
                <a:latin typeface="+mn-lt"/>
                <a:ea typeface="+mn-ea"/>
                <a:cs typeface="+mn-cs"/>
              </a:rPr>
              <a:t>及类别、代码、危险特性</a:t>
            </a:r>
            <a:endParaRPr kumimoji="0" lang="en-US" altLang="zh-CN" sz="1800" b="0" i="0" u="none" strike="noStrike" kern="1200" cap="none" spc="0" normalizeH="0" baseline="0" noProof="1">
              <a:solidFill>
                <a:schemeClr val="tx1">
                  <a:lumMod val="75000"/>
                  <a:lumOff val="25000"/>
                </a:schemeClr>
              </a:solidFill>
              <a:latin typeface="+mn-lt"/>
              <a:ea typeface="+mn-ea"/>
              <a:cs typeface="+mn-cs"/>
            </a:endParaRPr>
          </a:p>
          <a:p>
            <a:pPr marL="91440" marR="0" indent="-91440" algn="l" defTabSz="914400" rtl="0" eaLnBrk="1" fontAlgn="auto" latinLnBrk="0" hangingPunct="1">
              <a:lnSpc>
                <a:spcPct val="100000"/>
              </a:lnSpc>
              <a:spcBef>
                <a:spcPts val="1200"/>
              </a:spcBef>
              <a:spcAft>
                <a:spcPts val="600"/>
              </a:spcAft>
              <a:buClr>
                <a:srgbClr val="00B050"/>
              </a:buClr>
              <a:buSzTx/>
              <a:buFont typeface="Wingdings" panose="05000000000000000000" pitchFamily="2" charset="2"/>
              <a:buChar char="n"/>
            </a:pPr>
            <a:r>
              <a:rPr kumimoji="0" lang="zh-CN" altLang="en-US"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en-US" altLang="zh-CN"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2</a:t>
            </a:r>
            <a:r>
              <a:rPr kumimoji="0" lang="zh-CN" altLang="en-US"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en-US" altLang="zh-CN"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zh-CN" altLang="en-US"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危险废物转移管理办法</a:t>
            </a:r>
            <a:r>
              <a:rPr kumimoji="0" lang="en-US" altLang="zh-CN"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p>
          <a:p>
            <a:pPr marL="0" marR="0" indent="0" algn="l" defTabSz="914400" rtl="0" eaLnBrk="1" fontAlgn="auto" latinLnBrk="0" hangingPunct="1">
              <a:lnSpc>
                <a:spcPct val="100000"/>
              </a:lnSpc>
              <a:spcBef>
                <a:spcPct val="0"/>
              </a:spcBef>
              <a:spcAft>
                <a:spcPts val="600"/>
              </a:spcAft>
              <a:buClr>
                <a:srgbClr val="00B050"/>
              </a:buClr>
              <a:buSzTx/>
              <a:buFont typeface="Calibri" panose="020F0502020204030204" pitchFamily="34" charset="0"/>
              <a:buNone/>
            </a:pPr>
            <a:r>
              <a:rPr kumimoji="0" lang="zh-CN" altLang="en-US" sz="2000" b="0" i="0" u="none" strike="noStrike" kern="1200" cap="none" spc="0" normalizeH="0" baseline="0" noProof="1">
                <a:solidFill>
                  <a:schemeClr val="tx1">
                    <a:lumMod val="75000"/>
                    <a:lumOff val="25000"/>
                  </a:schemeClr>
                </a:solidFill>
                <a:latin typeface="+mn-lt"/>
                <a:ea typeface="+mn-ea"/>
                <a:cs typeface="+mn-cs"/>
              </a:rPr>
              <a:t>    </a:t>
            </a:r>
            <a:r>
              <a:rPr kumimoji="0" lang="en-US" altLang="zh-CN" sz="1800" b="0" i="0" u="none" strike="noStrike" kern="1200" cap="none" spc="0" normalizeH="0" baseline="0" noProof="1">
                <a:solidFill>
                  <a:schemeClr val="tx1">
                    <a:lumMod val="75000"/>
                    <a:lumOff val="25000"/>
                  </a:schemeClr>
                </a:solidFill>
                <a:latin typeface="+mn-lt"/>
                <a:ea typeface="+mn-ea"/>
                <a:cs typeface="+mn-cs"/>
              </a:rPr>
              <a:t>2022</a:t>
            </a:r>
            <a:r>
              <a:rPr kumimoji="0" lang="zh-CN" altLang="en-US" sz="1800" b="0" i="0" u="none" strike="noStrike" kern="1200" cap="none" spc="0" normalizeH="0" baseline="0" noProof="1">
                <a:solidFill>
                  <a:schemeClr val="tx1">
                    <a:lumMod val="75000"/>
                    <a:lumOff val="25000"/>
                  </a:schemeClr>
                </a:solidFill>
                <a:latin typeface="+mn-lt"/>
                <a:ea typeface="+mn-ea"/>
                <a:cs typeface="+mn-cs"/>
              </a:rPr>
              <a:t>年</a:t>
            </a:r>
            <a:r>
              <a:rPr kumimoji="0" lang="en-US" altLang="zh-CN" sz="1800" b="0" i="0" u="none" strike="noStrike" kern="1200" cap="none" spc="0" normalizeH="0" baseline="0" noProof="1">
                <a:solidFill>
                  <a:schemeClr val="tx1">
                    <a:lumMod val="75000"/>
                    <a:lumOff val="25000"/>
                  </a:schemeClr>
                </a:solidFill>
                <a:latin typeface="+mn-lt"/>
                <a:ea typeface="+mn-ea"/>
                <a:cs typeface="+mn-cs"/>
              </a:rPr>
              <a:t>1</a:t>
            </a:r>
            <a:r>
              <a:rPr kumimoji="0" lang="zh-CN" altLang="en-US" sz="1800" b="0" i="0" u="none" strike="noStrike" kern="1200" cap="none" spc="0" normalizeH="0" baseline="0" noProof="1">
                <a:solidFill>
                  <a:schemeClr val="tx1">
                    <a:lumMod val="75000"/>
                    <a:lumOff val="25000"/>
                  </a:schemeClr>
                </a:solidFill>
                <a:latin typeface="+mn-lt"/>
                <a:ea typeface="+mn-ea"/>
                <a:cs typeface="+mn-cs"/>
              </a:rPr>
              <a:t>月</a:t>
            </a:r>
            <a:r>
              <a:rPr kumimoji="0" lang="en-US" altLang="zh-CN" sz="1800" b="0" i="0" u="none" strike="noStrike" kern="1200" cap="none" spc="0" normalizeH="0" baseline="0" noProof="1">
                <a:solidFill>
                  <a:schemeClr val="tx1">
                    <a:lumMod val="75000"/>
                    <a:lumOff val="25000"/>
                  </a:schemeClr>
                </a:solidFill>
                <a:latin typeface="+mn-lt"/>
                <a:ea typeface="+mn-ea"/>
                <a:cs typeface="+mn-cs"/>
              </a:rPr>
              <a:t>1</a:t>
            </a:r>
            <a:r>
              <a:rPr kumimoji="0" lang="zh-CN" altLang="en-US" sz="1800" b="0" i="0" u="none" strike="noStrike" kern="1200" cap="none" spc="0" normalizeH="0" baseline="0" noProof="1">
                <a:solidFill>
                  <a:schemeClr val="tx1">
                    <a:lumMod val="75000"/>
                    <a:lumOff val="25000"/>
                  </a:schemeClr>
                </a:solidFill>
                <a:latin typeface="+mn-lt"/>
                <a:ea typeface="+mn-ea"/>
                <a:cs typeface="+mn-cs"/>
              </a:rPr>
              <a:t>日起施行。明确危险废物</a:t>
            </a:r>
            <a:r>
              <a:rPr kumimoji="0" lang="zh-CN" altLang="en-US" sz="1800" b="0" i="0" u="none" strike="noStrike" kern="1200" cap="none" spc="0" normalizeH="0" baseline="0" noProof="1">
                <a:solidFill>
                  <a:srgbClr val="FF0000"/>
                </a:solidFill>
                <a:latin typeface="+mn-lt"/>
                <a:ea typeface="+mn-ea"/>
                <a:cs typeface="+mn-cs"/>
              </a:rPr>
              <a:t>转移要求</a:t>
            </a:r>
            <a:endParaRPr kumimoji="0" lang="en-US" altLang="zh-CN" sz="1800" b="0" i="0" u="none" strike="noStrike" kern="1200" cap="none" spc="0" normalizeH="0" baseline="0" noProof="1">
              <a:solidFill>
                <a:srgbClr val="FF0000"/>
              </a:solidFill>
              <a:latin typeface="+mn-lt"/>
              <a:ea typeface="+mn-ea"/>
              <a:cs typeface="+mn-cs"/>
            </a:endParaRPr>
          </a:p>
          <a:p>
            <a:pPr marL="91440" marR="0" indent="-91440" algn="l" defTabSz="914400" rtl="0" eaLnBrk="1" fontAlgn="auto" latinLnBrk="0" hangingPunct="1">
              <a:lnSpc>
                <a:spcPct val="100000"/>
              </a:lnSpc>
              <a:spcBef>
                <a:spcPts val="1200"/>
              </a:spcBef>
              <a:spcAft>
                <a:spcPts val="600"/>
              </a:spcAft>
              <a:buClr>
                <a:srgbClr val="00B050"/>
              </a:buClr>
              <a:buSzTx/>
              <a:buFont typeface="Wingdings" panose="05000000000000000000" pitchFamily="2" charset="2"/>
              <a:buChar char="n"/>
            </a:pPr>
            <a:r>
              <a:rPr kumimoji="0" lang="zh-CN" altLang="en-US"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en-US" altLang="zh-CN"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3</a:t>
            </a:r>
            <a:r>
              <a:rPr kumimoji="0" lang="zh-CN" altLang="en-US"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en-US" altLang="zh-CN"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zh-CN" altLang="en-US"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危险废物经营许可证管理办法</a:t>
            </a:r>
            <a:r>
              <a:rPr kumimoji="0" lang="en-US" altLang="zh-CN"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p>
          <a:p>
            <a:pPr marL="0" marR="0" indent="0" algn="l" defTabSz="914400" rtl="0" eaLnBrk="1" fontAlgn="auto" latinLnBrk="0" hangingPunct="1">
              <a:lnSpc>
                <a:spcPct val="100000"/>
              </a:lnSpc>
              <a:spcBef>
                <a:spcPct val="0"/>
              </a:spcBef>
              <a:spcAft>
                <a:spcPts val="600"/>
              </a:spcAft>
              <a:buClr>
                <a:srgbClr val="00B050"/>
              </a:buClr>
              <a:buSzTx/>
              <a:buFont typeface="Calibri" panose="020F0502020204030204" pitchFamily="34" charset="0"/>
              <a:buNone/>
            </a:pPr>
            <a:r>
              <a:rPr kumimoji="0" lang="en-US" altLang="zh-CN"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  </a:t>
            </a:r>
            <a:r>
              <a:rPr kumimoji="0" lang="en-US" altLang="zh-CN" sz="1800" b="0" i="0" u="none" strike="noStrike" kern="1200" cap="none" spc="0" normalizeH="0" baseline="0" noProof="1">
                <a:solidFill>
                  <a:schemeClr val="tx1">
                    <a:lumMod val="75000"/>
                    <a:lumOff val="25000"/>
                  </a:schemeClr>
                </a:solidFill>
                <a:latin typeface="+mn-lt"/>
                <a:ea typeface="+mn-ea"/>
                <a:cs typeface="+mn-cs"/>
              </a:rPr>
              <a:t>2016</a:t>
            </a:r>
            <a:r>
              <a:rPr kumimoji="0" lang="zh-CN" altLang="en-US" sz="1800" b="0" i="0" u="none" strike="noStrike" kern="1200" cap="none" spc="0" normalizeH="0" baseline="0" noProof="1">
                <a:solidFill>
                  <a:schemeClr val="tx1">
                    <a:lumMod val="75000"/>
                    <a:lumOff val="25000"/>
                  </a:schemeClr>
                </a:solidFill>
                <a:latin typeface="+mn-lt"/>
                <a:ea typeface="+mn-ea"/>
                <a:cs typeface="+mn-cs"/>
              </a:rPr>
              <a:t>年</a:t>
            </a:r>
            <a:r>
              <a:rPr kumimoji="0" lang="en-US" altLang="zh-CN" sz="1800" b="0" i="0" u="none" strike="noStrike" kern="1200" cap="none" spc="0" normalizeH="0" baseline="0" noProof="1">
                <a:solidFill>
                  <a:schemeClr val="tx1">
                    <a:lumMod val="75000"/>
                    <a:lumOff val="25000"/>
                  </a:schemeClr>
                </a:solidFill>
                <a:latin typeface="+mn-lt"/>
                <a:ea typeface="+mn-ea"/>
                <a:cs typeface="+mn-cs"/>
              </a:rPr>
              <a:t>2</a:t>
            </a:r>
            <a:r>
              <a:rPr kumimoji="0" lang="zh-CN" altLang="en-US" sz="1800" b="0" i="0" u="none" strike="noStrike" kern="1200" cap="none" spc="0" normalizeH="0" baseline="0" noProof="1">
                <a:solidFill>
                  <a:schemeClr val="tx1">
                    <a:lumMod val="75000"/>
                    <a:lumOff val="25000"/>
                  </a:schemeClr>
                </a:solidFill>
                <a:latin typeface="+mn-lt"/>
                <a:ea typeface="+mn-ea"/>
                <a:cs typeface="+mn-cs"/>
              </a:rPr>
              <a:t>月</a:t>
            </a:r>
            <a:r>
              <a:rPr kumimoji="0" lang="en-US" altLang="zh-CN" sz="1800" b="0" i="0" u="none" strike="noStrike" kern="1200" cap="none" spc="0" normalizeH="0" baseline="0" noProof="1">
                <a:solidFill>
                  <a:schemeClr val="tx1">
                    <a:lumMod val="75000"/>
                    <a:lumOff val="25000"/>
                  </a:schemeClr>
                </a:solidFill>
                <a:latin typeface="+mn-lt"/>
                <a:ea typeface="+mn-ea"/>
                <a:cs typeface="+mn-cs"/>
              </a:rPr>
              <a:t>6</a:t>
            </a:r>
            <a:r>
              <a:rPr kumimoji="0" lang="zh-CN" altLang="en-US" sz="1800" b="0" i="0" u="none" strike="noStrike" kern="1200" cap="none" spc="0" normalizeH="0" baseline="0" noProof="1">
                <a:solidFill>
                  <a:schemeClr val="tx1">
                    <a:lumMod val="75000"/>
                    <a:lumOff val="25000"/>
                  </a:schemeClr>
                </a:solidFill>
                <a:latin typeface="+mn-lt"/>
                <a:ea typeface="+mn-ea"/>
                <a:cs typeface="+mn-cs"/>
              </a:rPr>
              <a:t>日第二次修订施行。明确危险废物收集、贮存和处置</a:t>
            </a:r>
            <a:r>
              <a:rPr kumimoji="0" lang="zh-CN" altLang="en-US" sz="1800" b="0" i="0" u="none" strike="noStrike" kern="1200" cap="none" spc="0" normalizeH="0" baseline="0" noProof="1">
                <a:solidFill>
                  <a:srgbClr val="FF0000"/>
                </a:solidFill>
                <a:latin typeface="+mn-lt"/>
                <a:ea typeface="+mn-ea"/>
                <a:cs typeface="+mn-cs"/>
              </a:rPr>
              <a:t>经营活动要求</a:t>
            </a:r>
            <a:endParaRPr kumimoji="0" lang="en-US" altLang="zh-CN" sz="2000" b="0" i="0" u="none" strike="noStrike" kern="1200" cap="none" spc="0" normalizeH="0" baseline="0" noProof="1">
              <a:solidFill>
                <a:srgbClr val="FF0000"/>
              </a:solidFill>
              <a:latin typeface="+mn-lt"/>
              <a:ea typeface="+mn-ea"/>
              <a:cs typeface="+mn-cs"/>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标题 1"/>
          <p:cNvSpPr>
            <a:spLocks noGrp="1"/>
          </p:cNvSpPr>
          <p:nvPr>
            <p:ph type="title"/>
          </p:nvPr>
        </p:nvSpPr>
        <p:spPr/>
        <p:txBody>
          <a:bodyPr vert="horz" lIns="91440" tIns="45720" rIns="91440" bIns="45720" anchor="b" anchorCtr="0"/>
          <a:lstStyle/>
          <a:p>
            <a:pPr>
              <a:lnSpc>
                <a:spcPct val="100000"/>
              </a:lnSpc>
              <a:spcBef>
                <a:spcPts val="600"/>
              </a:spcBef>
              <a:spcAft>
                <a:spcPts val="1800"/>
              </a:spcAft>
            </a:pPr>
            <a:r>
              <a:rPr lang="en-US" altLang="zh-CN" sz="3200">
                <a:latin typeface="黑体" panose="02010609060101010101" pitchFamily="49" charset="-122"/>
                <a:ea typeface="黑体" panose="02010609060101010101" pitchFamily="49" charset="-122"/>
              </a:rPr>
              <a:t>3 </a:t>
            </a:r>
            <a:r>
              <a:rPr lang="zh-CN" altLang="en-US" sz="3200">
                <a:latin typeface="黑体" panose="02010609060101010101" pitchFamily="49" charset="-122"/>
                <a:ea typeface="黑体" panose="02010609060101010101" pitchFamily="49" charset="-122"/>
              </a:rPr>
              <a:t>相关标准规范</a:t>
            </a:r>
            <a:endParaRPr lang="en-US" altLang="zh-CN" sz="3200">
              <a:latin typeface="黑体" panose="02010609060101010101" pitchFamily="49" charset="-122"/>
              <a:ea typeface="黑体" panose="02010609060101010101" pitchFamily="49" charset="-122"/>
            </a:endParaRPr>
          </a:p>
        </p:txBody>
      </p:sp>
      <p:sp>
        <p:nvSpPr>
          <p:cNvPr id="3" name="内容占位符 2"/>
          <p:cNvSpPr>
            <a:spLocks noGrp="1"/>
          </p:cNvSpPr>
          <p:nvPr>
            <p:ph idx="1" hasCustomPrompt="1"/>
          </p:nvPr>
        </p:nvSpPr>
        <p:spPr>
          <a:xfrm>
            <a:off x="835025" y="1120775"/>
            <a:ext cx="7486650" cy="3578225"/>
          </a:xfrm>
        </p:spPr>
        <p:txBody>
          <a:bodyPr>
            <a:noAutofit/>
          </a:bodyPr>
          <a:lstStyle/>
          <a:p>
            <a:pPr marL="91440" marR="0" indent="-91440" algn="l" defTabSz="914400" rtl="0" eaLnBrk="1" fontAlgn="auto" latinLnBrk="0" hangingPunct="1">
              <a:lnSpc>
                <a:spcPct val="100000"/>
              </a:lnSpc>
              <a:spcBef>
                <a:spcPts val="600"/>
              </a:spcBef>
              <a:spcAft>
                <a:spcPts val="600"/>
              </a:spcAft>
              <a:buClr>
                <a:srgbClr val="00B050"/>
              </a:buClr>
              <a:buSzTx/>
              <a:buFont typeface="Wingdings" panose="05000000000000000000" pitchFamily="2" charset="2"/>
              <a:buChar char="n"/>
            </a:pPr>
            <a:r>
              <a:rPr kumimoji="0" lang="zh-CN" altLang="en-US"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en-US" altLang="zh-CN"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1</a:t>
            </a:r>
            <a:r>
              <a:rPr kumimoji="0" lang="zh-CN" altLang="en-US"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en-US" altLang="zh-CN"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zh-CN" altLang="en-US"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危险废物贮存污染控制标准</a:t>
            </a:r>
            <a:r>
              <a:rPr kumimoji="0" lang="en-US" altLang="zh-CN"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en-US" altLang="zh-CN" sz="2200" b="0" i="0" u="none" strike="noStrike" kern="1200" cap="none" spc="0" normalizeH="0" baseline="0" noProof="1">
                <a:solidFill>
                  <a:schemeClr val="tx1">
                    <a:lumMod val="75000"/>
                    <a:lumOff val="25000"/>
                  </a:schemeClr>
                </a:solidFill>
                <a:latin typeface="+mn-lt"/>
                <a:ea typeface="+mn-ea"/>
                <a:cs typeface="+mn-cs"/>
              </a:rPr>
              <a:t>GB 18597-2023</a:t>
            </a:r>
          </a:p>
          <a:p>
            <a:pPr marL="0" marR="0" indent="0" algn="l" defTabSz="914400" rtl="0" eaLnBrk="1" fontAlgn="auto" latinLnBrk="0" hangingPunct="1">
              <a:lnSpc>
                <a:spcPct val="100000"/>
              </a:lnSpc>
              <a:spcBef>
                <a:spcPct val="0"/>
              </a:spcBef>
              <a:spcAft>
                <a:spcPct val="0"/>
              </a:spcAft>
              <a:buClr>
                <a:srgbClr val="00B050"/>
              </a:buClr>
              <a:buSzTx/>
              <a:buFont typeface="Calibri" panose="020F0502020204030204" pitchFamily="34" charset="0"/>
              <a:buNone/>
            </a:pPr>
            <a:r>
              <a:rPr kumimoji="0" lang="en-US" altLang="zh-CN" sz="2000" b="0" i="0" u="none" strike="noStrike" kern="1200" cap="none" spc="0" normalizeH="0" baseline="0" noProof="1">
                <a:solidFill>
                  <a:schemeClr val="tx1">
                    <a:lumMod val="75000"/>
                    <a:lumOff val="25000"/>
                  </a:schemeClr>
                </a:solidFill>
                <a:latin typeface="+mn-lt"/>
                <a:ea typeface="+mn-ea"/>
                <a:cs typeface="+mn-cs"/>
              </a:rPr>
              <a:t>    </a:t>
            </a:r>
            <a:r>
              <a:rPr kumimoji="0" lang="en-US" altLang="zh-CN" sz="1800" b="0" i="0" u="none" strike="noStrike" kern="1200" cap="none" spc="0" normalizeH="0" baseline="0" noProof="1">
                <a:solidFill>
                  <a:schemeClr val="tx1">
                    <a:lumMod val="75000"/>
                    <a:lumOff val="25000"/>
                  </a:schemeClr>
                </a:solidFill>
                <a:latin typeface="+mn-lt"/>
                <a:ea typeface="+mn-ea"/>
                <a:cs typeface="+mn-cs"/>
              </a:rPr>
              <a:t>2023</a:t>
            </a:r>
            <a:r>
              <a:rPr kumimoji="0" lang="zh-CN" altLang="en-US" sz="1800" b="0" i="0" u="none" strike="noStrike" kern="1200" cap="none" spc="0" normalizeH="0" baseline="0" noProof="1">
                <a:solidFill>
                  <a:schemeClr val="tx1">
                    <a:lumMod val="75000"/>
                    <a:lumOff val="25000"/>
                  </a:schemeClr>
                </a:solidFill>
                <a:latin typeface="+mn-lt"/>
                <a:ea typeface="+mn-ea"/>
                <a:cs typeface="+mn-cs"/>
              </a:rPr>
              <a:t>年</a:t>
            </a:r>
            <a:r>
              <a:rPr kumimoji="0" lang="en-US" altLang="zh-CN" sz="1800" b="0" i="0" u="none" strike="noStrike" kern="1200" cap="none" spc="0" normalizeH="0" baseline="0" noProof="1">
                <a:solidFill>
                  <a:schemeClr val="tx1">
                    <a:lumMod val="75000"/>
                    <a:lumOff val="25000"/>
                  </a:schemeClr>
                </a:solidFill>
                <a:latin typeface="+mn-lt"/>
                <a:ea typeface="+mn-ea"/>
                <a:cs typeface="+mn-cs"/>
              </a:rPr>
              <a:t>7</a:t>
            </a:r>
            <a:r>
              <a:rPr kumimoji="0" lang="zh-CN" altLang="en-US" sz="1800" b="0" i="0" u="none" strike="noStrike" kern="1200" cap="none" spc="0" normalizeH="0" baseline="0" noProof="1">
                <a:solidFill>
                  <a:schemeClr val="tx1">
                    <a:lumMod val="75000"/>
                    <a:lumOff val="25000"/>
                  </a:schemeClr>
                </a:solidFill>
                <a:latin typeface="+mn-lt"/>
                <a:ea typeface="+mn-ea"/>
                <a:cs typeface="+mn-cs"/>
              </a:rPr>
              <a:t>月</a:t>
            </a:r>
            <a:r>
              <a:rPr kumimoji="0" lang="en-US" altLang="zh-CN" sz="1800" b="0" i="0" u="none" strike="noStrike" kern="1200" cap="none" spc="0" normalizeH="0" baseline="0" noProof="1">
                <a:solidFill>
                  <a:schemeClr val="tx1">
                    <a:lumMod val="75000"/>
                    <a:lumOff val="25000"/>
                  </a:schemeClr>
                </a:solidFill>
                <a:latin typeface="+mn-lt"/>
                <a:ea typeface="+mn-ea"/>
                <a:cs typeface="+mn-cs"/>
              </a:rPr>
              <a:t>1</a:t>
            </a:r>
            <a:r>
              <a:rPr kumimoji="0" lang="zh-CN" altLang="en-US" sz="1800" b="0" i="0" u="none" strike="noStrike" kern="1200" cap="none" spc="0" normalizeH="0" baseline="0" noProof="1">
                <a:solidFill>
                  <a:schemeClr val="tx1">
                    <a:lumMod val="75000"/>
                    <a:lumOff val="25000"/>
                  </a:schemeClr>
                </a:solidFill>
                <a:latin typeface="+mn-lt"/>
                <a:ea typeface="+mn-ea"/>
                <a:cs typeface="+mn-cs"/>
              </a:rPr>
              <a:t>日起实施。明确</a:t>
            </a:r>
            <a:r>
              <a:rPr kumimoji="0" lang="zh-CN" altLang="en-US" sz="1800" b="0" i="0" u="none" strike="noStrike" kern="1200" cap="none" spc="0" normalizeH="0" baseline="0" noProof="1">
                <a:solidFill>
                  <a:srgbClr val="FF0000"/>
                </a:solidFill>
                <a:latin typeface="+mn-lt"/>
                <a:ea typeface="+mn-ea"/>
                <a:cs typeface="+mn-cs"/>
              </a:rPr>
              <a:t>危险废物收集、贮存要求</a:t>
            </a:r>
            <a:endParaRPr kumimoji="0" lang="en-US" altLang="zh-CN" sz="1800" b="0" i="0" u="none" strike="noStrike" kern="1200" cap="none" spc="0" normalizeH="0" baseline="0" noProof="1">
              <a:solidFill>
                <a:srgbClr val="FF0000"/>
              </a:solidFill>
              <a:latin typeface="+mn-lt"/>
              <a:ea typeface="+mn-ea"/>
              <a:cs typeface="+mn-cs"/>
            </a:endParaRPr>
          </a:p>
          <a:p>
            <a:pPr marL="91440" marR="0" indent="-91440" algn="l" defTabSz="914400" rtl="0" eaLnBrk="1" fontAlgn="auto" latinLnBrk="0" hangingPunct="1">
              <a:lnSpc>
                <a:spcPct val="100000"/>
              </a:lnSpc>
              <a:spcBef>
                <a:spcPts val="1200"/>
              </a:spcBef>
              <a:spcAft>
                <a:spcPts val="600"/>
              </a:spcAft>
              <a:buClr>
                <a:srgbClr val="00B050"/>
              </a:buClr>
              <a:buSzTx/>
              <a:buFont typeface="Wingdings" panose="05000000000000000000" pitchFamily="2" charset="2"/>
              <a:buChar char="n"/>
            </a:pPr>
            <a:r>
              <a:rPr kumimoji="0" lang="zh-CN" altLang="en-US"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en-US" altLang="zh-CN"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2</a:t>
            </a:r>
            <a:r>
              <a:rPr kumimoji="0" lang="zh-CN" altLang="en-US"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en-US" altLang="zh-CN"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zh-CN" altLang="en-US"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危险废物识别标志设置技术规范</a:t>
            </a:r>
            <a:r>
              <a:rPr kumimoji="0" lang="en-US" altLang="zh-CN"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en-US" altLang="zh-CN" sz="2200" b="0" i="0" u="none" strike="noStrike" kern="1200" cap="none" spc="0" normalizeH="0" baseline="0" noProof="1">
                <a:solidFill>
                  <a:schemeClr val="tx1">
                    <a:lumMod val="75000"/>
                    <a:lumOff val="25000"/>
                  </a:schemeClr>
                </a:solidFill>
                <a:latin typeface="+mn-lt"/>
                <a:ea typeface="+mn-ea"/>
                <a:cs typeface="+mn-cs"/>
              </a:rPr>
              <a:t>HJ1276-2022</a:t>
            </a:r>
          </a:p>
          <a:p>
            <a:pPr marL="0" marR="0" indent="0" algn="l" defTabSz="914400" rtl="0" eaLnBrk="1" fontAlgn="auto" latinLnBrk="0" hangingPunct="1">
              <a:lnSpc>
                <a:spcPct val="100000"/>
              </a:lnSpc>
              <a:spcBef>
                <a:spcPct val="0"/>
              </a:spcBef>
              <a:spcAft>
                <a:spcPts val="600"/>
              </a:spcAft>
              <a:buClr>
                <a:srgbClr val="00B050"/>
              </a:buClr>
              <a:buSzTx/>
              <a:buFont typeface="Calibri" panose="020F0502020204030204" pitchFamily="34" charset="0"/>
              <a:buNone/>
            </a:pPr>
            <a:r>
              <a:rPr kumimoji="0" lang="en-US" altLang="zh-CN" sz="1800" b="0" i="0" u="none" strike="noStrike" kern="1200" cap="none" spc="0" normalizeH="0" baseline="0" noProof="1">
                <a:solidFill>
                  <a:schemeClr val="tx1">
                    <a:lumMod val="75000"/>
                    <a:lumOff val="25000"/>
                  </a:schemeClr>
                </a:solidFill>
                <a:latin typeface="+mn-lt"/>
                <a:ea typeface="+mn-ea"/>
                <a:cs typeface="+mn-cs"/>
              </a:rPr>
              <a:t>    2023</a:t>
            </a:r>
            <a:r>
              <a:rPr kumimoji="0" lang="zh-CN" altLang="en-US" sz="1800" b="0" i="0" u="none" strike="noStrike" kern="1200" cap="none" spc="0" normalizeH="0" baseline="0" noProof="1">
                <a:solidFill>
                  <a:schemeClr val="tx1">
                    <a:lumMod val="75000"/>
                    <a:lumOff val="25000"/>
                  </a:schemeClr>
                </a:solidFill>
                <a:latin typeface="+mn-lt"/>
                <a:ea typeface="+mn-ea"/>
                <a:cs typeface="+mn-cs"/>
              </a:rPr>
              <a:t>年</a:t>
            </a:r>
            <a:r>
              <a:rPr kumimoji="0" lang="en-US" altLang="zh-CN" sz="1800" b="0" i="0" u="none" strike="noStrike" kern="1200" cap="none" spc="0" normalizeH="0" baseline="0" noProof="1">
                <a:solidFill>
                  <a:schemeClr val="tx1">
                    <a:lumMod val="75000"/>
                    <a:lumOff val="25000"/>
                  </a:schemeClr>
                </a:solidFill>
                <a:latin typeface="+mn-lt"/>
                <a:ea typeface="+mn-ea"/>
                <a:cs typeface="+mn-cs"/>
              </a:rPr>
              <a:t>7</a:t>
            </a:r>
            <a:r>
              <a:rPr kumimoji="0" lang="zh-CN" altLang="en-US" sz="1800" b="0" i="0" u="none" strike="noStrike" kern="1200" cap="none" spc="0" normalizeH="0" baseline="0" noProof="1">
                <a:solidFill>
                  <a:schemeClr val="tx1">
                    <a:lumMod val="75000"/>
                    <a:lumOff val="25000"/>
                  </a:schemeClr>
                </a:solidFill>
                <a:latin typeface="+mn-lt"/>
                <a:ea typeface="+mn-ea"/>
                <a:cs typeface="+mn-cs"/>
              </a:rPr>
              <a:t>月</a:t>
            </a:r>
            <a:r>
              <a:rPr kumimoji="0" lang="en-US" altLang="zh-CN" sz="1800" b="0" i="0" u="none" strike="noStrike" kern="1200" cap="none" spc="0" normalizeH="0" baseline="0" noProof="1">
                <a:solidFill>
                  <a:schemeClr val="tx1">
                    <a:lumMod val="75000"/>
                    <a:lumOff val="25000"/>
                  </a:schemeClr>
                </a:solidFill>
                <a:latin typeface="+mn-lt"/>
                <a:ea typeface="+mn-ea"/>
                <a:cs typeface="+mn-cs"/>
              </a:rPr>
              <a:t>1</a:t>
            </a:r>
            <a:r>
              <a:rPr kumimoji="0" lang="zh-CN" altLang="en-US" sz="1800" b="0" i="0" u="none" strike="noStrike" kern="1200" cap="none" spc="0" normalizeH="0" baseline="0" noProof="1">
                <a:solidFill>
                  <a:schemeClr val="tx1">
                    <a:lumMod val="75000"/>
                    <a:lumOff val="25000"/>
                  </a:schemeClr>
                </a:solidFill>
                <a:latin typeface="+mn-lt"/>
                <a:ea typeface="+mn-ea"/>
                <a:cs typeface="+mn-cs"/>
              </a:rPr>
              <a:t>日起实施。明确</a:t>
            </a:r>
            <a:r>
              <a:rPr kumimoji="0" lang="zh-CN" altLang="en-US" sz="1800" b="0" i="0" u="none" strike="noStrike" kern="1200" cap="none" spc="0" normalizeH="0" baseline="0" noProof="1">
                <a:solidFill>
                  <a:srgbClr val="FF0000"/>
                </a:solidFill>
                <a:latin typeface="+mn-lt"/>
                <a:ea typeface="+mn-ea"/>
                <a:cs typeface="+mn-cs"/>
              </a:rPr>
              <a:t>危险废物识别标志要求</a:t>
            </a:r>
            <a:endParaRPr kumimoji="0" lang="en-US" altLang="zh-CN" sz="1800" b="0" i="0" u="none" strike="noStrike" kern="1200" cap="none" spc="0" normalizeH="0" baseline="0" noProof="1">
              <a:solidFill>
                <a:srgbClr val="FF0000"/>
              </a:solidFill>
              <a:latin typeface="+mn-lt"/>
              <a:ea typeface="+mn-ea"/>
              <a:cs typeface="+mn-cs"/>
            </a:endParaRPr>
          </a:p>
          <a:p>
            <a:pPr marL="91440" marR="0" indent="-91440" algn="l" defTabSz="914400" rtl="0" eaLnBrk="1" fontAlgn="auto" latinLnBrk="0" hangingPunct="1">
              <a:lnSpc>
                <a:spcPct val="100000"/>
              </a:lnSpc>
              <a:spcBef>
                <a:spcPts val="1200"/>
              </a:spcBef>
              <a:spcAft>
                <a:spcPts val="600"/>
              </a:spcAft>
              <a:buClr>
                <a:srgbClr val="00B050"/>
              </a:buClr>
              <a:buSzTx/>
              <a:buFont typeface="Wingdings" panose="05000000000000000000" pitchFamily="2" charset="2"/>
              <a:buChar char="n"/>
            </a:pPr>
            <a:r>
              <a:rPr kumimoji="0" lang="zh-CN" altLang="en-US"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en-US" altLang="zh-CN"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3</a:t>
            </a:r>
            <a:r>
              <a:rPr kumimoji="0" lang="zh-CN" altLang="en-US"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en-US" altLang="zh-CN"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zh-CN" altLang="en-US"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危险废物管理计划和管理台账制定技术导则</a:t>
            </a:r>
            <a:r>
              <a:rPr kumimoji="0" lang="en-US" altLang="zh-CN" sz="22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en-US" altLang="zh-CN" sz="2200" b="0" i="0" u="none" strike="noStrike" kern="1200" cap="none" spc="0" normalizeH="0" baseline="0" noProof="1">
                <a:solidFill>
                  <a:schemeClr val="tx1">
                    <a:lumMod val="75000"/>
                    <a:lumOff val="25000"/>
                  </a:schemeClr>
                </a:solidFill>
                <a:latin typeface="+mn-lt"/>
                <a:ea typeface="+mn-ea"/>
                <a:cs typeface="+mn-cs"/>
              </a:rPr>
              <a:t>HJ 1259-2022</a:t>
            </a:r>
          </a:p>
          <a:p>
            <a:pPr marL="0" marR="0" indent="0" algn="l" defTabSz="914400" rtl="0" eaLnBrk="1" fontAlgn="auto" latinLnBrk="0" hangingPunct="1">
              <a:lnSpc>
                <a:spcPct val="100000"/>
              </a:lnSpc>
              <a:spcBef>
                <a:spcPct val="0"/>
              </a:spcBef>
              <a:spcAft>
                <a:spcPts val="600"/>
              </a:spcAft>
              <a:buClr>
                <a:srgbClr val="00B050"/>
              </a:buClr>
              <a:buSzTx/>
              <a:buFont typeface="Calibri" panose="020F0502020204030204" pitchFamily="34" charset="0"/>
              <a:buNone/>
            </a:pPr>
            <a:r>
              <a:rPr kumimoji="0" lang="en-US" altLang="zh-CN" sz="1800" b="0" i="0" u="none" strike="noStrike" kern="1200" cap="none" spc="0" normalizeH="0" baseline="0" noProof="1">
                <a:solidFill>
                  <a:schemeClr val="tx1">
                    <a:lumMod val="75000"/>
                    <a:lumOff val="25000"/>
                  </a:schemeClr>
                </a:solidFill>
                <a:latin typeface="+mn-lt"/>
                <a:ea typeface="+mn-ea"/>
                <a:cs typeface="+mn-cs"/>
              </a:rPr>
              <a:t>    2022</a:t>
            </a:r>
            <a:r>
              <a:rPr kumimoji="0" lang="zh-CN" altLang="en-US" sz="1800" b="0" i="0" u="none" strike="noStrike" kern="1200" cap="none" spc="0" normalizeH="0" baseline="0" noProof="1">
                <a:solidFill>
                  <a:schemeClr val="tx1">
                    <a:lumMod val="75000"/>
                    <a:lumOff val="25000"/>
                  </a:schemeClr>
                </a:solidFill>
                <a:latin typeface="+mn-lt"/>
                <a:ea typeface="+mn-ea"/>
                <a:cs typeface="+mn-cs"/>
              </a:rPr>
              <a:t>年</a:t>
            </a:r>
            <a:r>
              <a:rPr kumimoji="0" lang="en-US" altLang="zh-CN" sz="1800" b="0" i="0" u="none" strike="noStrike" kern="1200" cap="none" spc="0" normalizeH="0" baseline="0" noProof="1">
                <a:solidFill>
                  <a:schemeClr val="tx1">
                    <a:lumMod val="75000"/>
                    <a:lumOff val="25000"/>
                  </a:schemeClr>
                </a:solidFill>
                <a:latin typeface="+mn-lt"/>
                <a:ea typeface="+mn-ea"/>
                <a:cs typeface="+mn-cs"/>
              </a:rPr>
              <a:t>10</a:t>
            </a:r>
            <a:r>
              <a:rPr kumimoji="0" lang="zh-CN" altLang="en-US" sz="1800" b="0" i="0" u="none" strike="noStrike" kern="1200" cap="none" spc="0" normalizeH="0" baseline="0" noProof="1">
                <a:solidFill>
                  <a:schemeClr val="tx1">
                    <a:lumMod val="75000"/>
                    <a:lumOff val="25000"/>
                  </a:schemeClr>
                </a:solidFill>
                <a:latin typeface="+mn-lt"/>
                <a:ea typeface="+mn-ea"/>
                <a:cs typeface="+mn-cs"/>
              </a:rPr>
              <a:t>月</a:t>
            </a:r>
            <a:r>
              <a:rPr kumimoji="0" lang="en-US" altLang="zh-CN" sz="1800" b="0" i="0" u="none" strike="noStrike" kern="1200" cap="none" spc="0" normalizeH="0" baseline="0" noProof="1">
                <a:solidFill>
                  <a:schemeClr val="tx1">
                    <a:lumMod val="75000"/>
                    <a:lumOff val="25000"/>
                  </a:schemeClr>
                </a:solidFill>
                <a:latin typeface="+mn-lt"/>
                <a:ea typeface="+mn-ea"/>
                <a:cs typeface="+mn-cs"/>
              </a:rPr>
              <a:t>1</a:t>
            </a:r>
            <a:r>
              <a:rPr kumimoji="0" lang="zh-CN" altLang="en-US" sz="1800" b="0" i="0" u="none" strike="noStrike" kern="1200" cap="none" spc="0" normalizeH="0" baseline="0" noProof="1">
                <a:solidFill>
                  <a:schemeClr val="tx1">
                    <a:lumMod val="75000"/>
                    <a:lumOff val="25000"/>
                  </a:schemeClr>
                </a:solidFill>
                <a:latin typeface="+mn-lt"/>
                <a:ea typeface="+mn-ea"/>
                <a:cs typeface="+mn-cs"/>
              </a:rPr>
              <a:t>日起实施。明确</a:t>
            </a:r>
            <a:r>
              <a:rPr kumimoji="0" lang="zh-CN" altLang="en-US" sz="1800" b="0" i="0" u="none" strike="noStrike" kern="1200" cap="none" spc="0" normalizeH="0" baseline="0" noProof="1">
                <a:solidFill>
                  <a:srgbClr val="FF0000"/>
                </a:solidFill>
                <a:latin typeface="+mn-lt"/>
                <a:ea typeface="+mn-ea"/>
                <a:cs typeface="+mn-cs"/>
              </a:rPr>
              <a:t>危险废物管理计划和管理台账制定要求</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4 </a:t>
            </a:r>
            <a:r>
              <a:rPr lang="zh-CN" altLang="en-US" sz="3200">
                <a:latin typeface="黑体" panose="02010609060101010101" pitchFamily="49" charset="-122"/>
                <a:ea typeface="黑体" panose="02010609060101010101" pitchFamily="49" charset="-122"/>
              </a:rPr>
              <a:t>相关工作文件</a:t>
            </a:r>
          </a:p>
        </p:txBody>
      </p:sp>
      <p:sp>
        <p:nvSpPr>
          <p:cNvPr id="3" name="内容占位符 2"/>
          <p:cNvSpPr>
            <a:spLocks noGrp="1"/>
          </p:cNvSpPr>
          <p:nvPr>
            <p:ph idx="1" hasCustomPrompt="1"/>
          </p:nvPr>
        </p:nvSpPr>
        <p:spPr>
          <a:xfrm>
            <a:off x="836613" y="952500"/>
            <a:ext cx="7967663" cy="3306763"/>
          </a:xfrm>
        </p:spPr>
        <p:txBody>
          <a:bodyPr>
            <a:noAutofit/>
          </a:bodyPr>
          <a:lstStyle/>
          <a:p>
            <a:pPr marL="91440" marR="0" indent="-91440" algn="l" defTabSz="914400" rtl="0" eaLnBrk="1" fontAlgn="auto" latinLnBrk="0" hangingPunct="1">
              <a:lnSpc>
                <a:spcPct val="100000"/>
              </a:lnSpc>
              <a:spcBef>
                <a:spcPts val="600"/>
              </a:spcBef>
              <a:spcAft>
                <a:spcPts val="600"/>
              </a:spcAft>
              <a:buClr>
                <a:srgbClr val="00B050"/>
              </a:buClr>
              <a:buSzTx/>
              <a:buFont typeface="Wingdings" panose="05000000000000000000" pitchFamily="2" charset="2"/>
              <a:buChar char="n"/>
            </a:pPr>
            <a:r>
              <a:rPr kumimoji="0" lang="zh-CN" altLang="en-US"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en-US" altLang="zh-CN"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1</a:t>
            </a:r>
            <a:r>
              <a:rPr kumimoji="0" lang="zh-CN" altLang="en-US"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en-US" altLang="zh-CN"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zh-CN" altLang="en-US"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关于印发</a:t>
            </a:r>
            <a:r>
              <a:rPr kumimoji="0" lang="en-US" altLang="zh-CN"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&lt;“</a:t>
            </a:r>
            <a:r>
              <a:rPr kumimoji="0" lang="zh-CN" altLang="en-US"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十四五”全国危险废物规范化环境管理评估工作方案</a:t>
            </a:r>
            <a:r>
              <a:rPr kumimoji="0" lang="en-US" altLang="zh-CN"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&gt;</a:t>
            </a:r>
            <a:r>
              <a:rPr kumimoji="0" lang="zh-CN" altLang="en-US"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的通知</a:t>
            </a:r>
            <a:r>
              <a:rPr kumimoji="0" lang="en-US" altLang="zh-CN"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p>
          <a:p>
            <a:pPr marL="0" marR="0" indent="0" algn="l" defTabSz="914400" rtl="0" eaLnBrk="1" fontAlgn="auto" latinLnBrk="0" hangingPunct="1">
              <a:lnSpc>
                <a:spcPct val="100000"/>
              </a:lnSpc>
              <a:spcBef>
                <a:spcPct val="0"/>
              </a:spcBef>
              <a:spcAft>
                <a:spcPts val="600"/>
              </a:spcAft>
              <a:buClr>
                <a:srgbClr val="00B050"/>
              </a:buClr>
              <a:buSzTx/>
              <a:buFont typeface="Calibri" panose="020F0502020204030204" pitchFamily="34" charset="0"/>
              <a:buNone/>
            </a:pPr>
            <a:r>
              <a:rPr kumimoji="0" lang="zh-CN" altLang="zh-CN" sz="1800" b="0" i="0" u="none" strike="noStrike" kern="1200" cap="none" spc="0" normalizeH="0" baseline="0" noProof="1">
                <a:solidFill>
                  <a:schemeClr val="tx1">
                    <a:lumMod val="75000"/>
                    <a:lumOff val="25000"/>
                  </a:schemeClr>
                </a:solidFill>
                <a:latin typeface="+mn-lt"/>
                <a:ea typeface="+mn-ea"/>
                <a:cs typeface="+mn-cs"/>
              </a:rPr>
              <a:t>（环办固体〔</a:t>
            </a:r>
            <a:r>
              <a:rPr kumimoji="0" lang="en-US" altLang="zh-CN" sz="1800" b="0" i="0" u="none" strike="noStrike" kern="1200" cap="none" spc="0" normalizeH="0" baseline="0" noProof="1">
                <a:solidFill>
                  <a:schemeClr val="tx1">
                    <a:lumMod val="75000"/>
                    <a:lumOff val="25000"/>
                  </a:schemeClr>
                </a:solidFill>
                <a:latin typeface="+mn-lt"/>
                <a:ea typeface="+mn-ea"/>
                <a:cs typeface="+mn-cs"/>
              </a:rPr>
              <a:t>2021</a:t>
            </a:r>
            <a:r>
              <a:rPr kumimoji="0" lang="zh-CN" altLang="zh-CN" sz="1800" b="0" i="0" u="none" strike="noStrike" kern="1200" cap="none" spc="0" normalizeH="0" baseline="0" noProof="1">
                <a:solidFill>
                  <a:schemeClr val="tx1">
                    <a:lumMod val="75000"/>
                    <a:lumOff val="25000"/>
                  </a:schemeClr>
                </a:solidFill>
                <a:latin typeface="+mn-lt"/>
                <a:ea typeface="+mn-ea"/>
                <a:cs typeface="+mn-cs"/>
              </a:rPr>
              <a:t>〕</a:t>
            </a:r>
            <a:r>
              <a:rPr kumimoji="0" lang="en-US" altLang="zh-CN" sz="1800" b="0" i="0" u="none" strike="noStrike" kern="1200" cap="none" spc="0" normalizeH="0" baseline="0" noProof="1">
                <a:solidFill>
                  <a:schemeClr val="tx1">
                    <a:lumMod val="75000"/>
                    <a:lumOff val="25000"/>
                  </a:schemeClr>
                </a:solidFill>
                <a:latin typeface="+mn-lt"/>
                <a:ea typeface="+mn-ea"/>
                <a:cs typeface="+mn-cs"/>
              </a:rPr>
              <a:t>20</a:t>
            </a:r>
            <a:r>
              <a:rPr kumimoji="0" lang="zh-CN" altLang="zh-CN" sz="1800" b="0" i="0" u="none" strike="noStrike" kern="1200" cap="none" spc="0" normalizeH="0" baseline="0" noProof="1">
                <a:solidFill>
                  <a:schemeClr val="tx1">
                    <a:lumMod val="75000"/>
                    <a:lumOff val="25000"/>
                  </a:schemeClr>
                </a:solidFill>
                <a:latin typeface="+mn-lt"/>
                <a:ea typeface="+mn-ea"/>
                <a:cs typeface="+mn-cs"/>
              </a:rPr>
              <a:t>号</a:t>
            </a:r>
            <a:r>
              <a:rPr kumimoji="0" lang="zh-CN" altLang="en-US" sz="1800" b="0" i="0" u="none" strike="noStrike" kern="1200" cap="none" spc="0" normalizeH="0" baseline="0" noProof="1">
                <a:solidFill>
                  <a:schemeClr val="tx1">
                    <a:lumMod val="75000"/>
                    <a:lumOff val="25000"/>
                  </a:schemeClr>
                </a:solidFill>
                <a:latin typeface="+mn-lt"/>
                <a:ea typeface="+mn-ea"/>
                <a:cs typeface="+mn-cs"/>
              </a:rPr>
              <a:t>） </a:t>
            </a:r>
            <a:endParaRPr kumimoji="0" lang="en-US" altLang="zh-CN" sz="1800" b="0" i="0" u="none" strike="noStrike" kern="1200" cap="none" spc="0" normalizeH="0" baseline="0" noProof="1">
              <a:solidFill>
                <a:schemeClr val="tx1">
                  <a:lumMod val="75000"/>
                  <a:lumOff val="25000"/>
                </a:schemeClr>
              </a:solidFill>
              <a:latin typeface="+mn-lt"/>
              <a:ea typeface="+mn-ea"/>
              <a:cs typeface="+mn-cs"/>
            </a:endParaRPr>
          </a:p>
          <a:p>
            <a:pPr marL="91440" marR="0" indent="-91440" algn="l" defTabSz="914400" rtl="0" eaLnBrk="1" fontAlgn="auto" latinLnBrk="0" hangingPunct="1">
              <a:lnSpc>
                <a:spcPct val="100000"/>
              </a:lnSpc>
              <a:spcBef>
                <a:spcPts val="600"/>
              </a:spcBef>
              <a:spcAft>
                <a:spcPts val="600"/>
              </a:spcAft>
              <a:buClr>
                <a:srgbClr val="00B050"/>
              </a:buClr>
              <a:buSzTx/>
              <a:buFont typeface="Wingdings" panose="05000000000000000000" pitchFamily="2" charset="2"/>
              <a:buChar char="n"/>
            </a:pPr>
            <a:r>
              <a:rPr kumimoji="0" lang="zh-CN" altLang="en-US"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en-US" altLang="zh-CN"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2</a:t>
            </a:r>
            <a:r>
              <a:rPr kumimoji="0" lang="zh-CN" altLang="en-US"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en-US" altLang="zh-CN"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zh-CN" altLang="en-US"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关于进一步加强危险废物规范化环境管理有关工作的通知</a:t>
            </a:r>
            <a:r>
              <a:rPr kumimoji="0" lang="en-US" altLang="zh-CN"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p>
          <a:p>
            <a:pPr marL="0" marR="0" indent="0" algn="l" defTabSz="914400" rtl="0" eaLnBrk="1" fontAlgn="auto" latinLnBrk="0" hangingPunct="1">
              <a:lnSpc>
                <a:spcPct val="100000"/>
              </a:lnSpc>
              <a:spcBef>
                <a:spcPct val="0"/>
              </a:spcBef>
              <a:spcAft>
                <a:spcPts val="600"/>
              </a:spcAft>
              <a:buClr>
                <a:srgbClr val="00B050"/>
              </a:buClr>
              <a:buSzTx/>
              <a:buFont typeface="Calibri" panose="020F0502020204030204" pitchFamily="34" charset="0"/>
              <a:buNone/>
            </a:pPr>
            <a:r>
              <a:rPr kumimoji="0" lang="zh-CN" altLang="en-US" sz="1800" b="0" i="0" u="none" strike="noStrike" kern="1200" cap="none" spc="0" normalizeH="0" baseline="0" noProof="1">
                <a:solidFill>
                  <a:schemeClr val="tx1">
                    <a:lumMod val="75000"/>
                    <a:lumOff val="25000"/>
                  </a:schemeClr>
                </a:solidFill>
                <a:latin typeface="+mn-lt"/>
                <a:ea typeface="+mn-ea"/>
                <a:cs typeface="+mn-cs"/>
              </a:rPr>
              <a:t>（环办固体</a:t>
            </a:r>
            <a:r>
              <a:rPr kumimoji="0" lang="en-US" altLang="zh-CN" sz="1800" b="0" i="0" u="none" strike="noStrike" kern="1200" cap="none" spc="0" normalizeH="0" baseline="0" noProof="1">
                <a:solidFill>
                  <a:schemeClr val="tx1">
                    <a:lumMod val="75000"/>
                    <a:lumOff val="25000"/>
                  </a:schemeClr>
                </a:solidFill>
                <a:latin typeface="+mn-lt"/>
                <a:ea typeface="+mn-ea"/>
                <a:cs typeface="+mn-cs"/>
              </a:rPr>
              <a:t>〔2023〕17</a:t>
            </a:r>
            <a:r>
              <a:rPr kumimoji="0" lang="zh-CN" altLang="en-US" sz="1800" b="0" i="0" u="none" strike="noStrike" kern="1200" cap="none" spc="0" normalizeH="0" baseline="0" noProof="1">
                <a:solidFill>
                  <a:schemeClr val="tx1">
                    <a:lumMod val="75000"/>
                    <a:lumOff val="25000"/>
                  </a:schemeClr>
                </a:solidFill>
                <a:latin typeface="+mn-lt"/>
                <a:ea typeface="+mn-ea"/>
                <a:cs typeface="+mn-cs"/>
              </a:rPr>
              <a:t>号）  </a:t>
            </a:r>
            <a:endParaRPr kumimoji="0" lang="en-US" altLang="zh-CN" sz="1800" b="0" i="0" u="none" strike="noStrike" kern="1200" cap="none" spc="0" normalizeH="0" baseline="0" noProof="1">
              <a:solidFill>
                <a:schemeClr val="tx1">
                  <a:lumMod val="75000"/>
                  <a:lumOff val="25000"/>
                </a:schemeClr>
              </a:solidFill>
              <a:latin typeface="+mn-lt"/>
              <a:ea typeface="+mn-ea"/>
              <a:cs typeface="+mn-cs"/>
            </a:endParaRPr>
          </a:p>
          <a:p>
            <a:pPr marL="91440" marR="0" indent="-91440" algn="l" defTabSz="914400" rtl="0" eaLnBrk="1" fontAlgn="auto" latinLnBrk="0" hangingPunct="1">
              <a:lnSpc>
                <a:spcPct val="100000"/>
              </a:lnSpc>
              <a:spcBef>
                <a:spcPts val="600"/>
              </a:spcBef>
              <a:spcAft>
                <a:spcPts val="600"/>
              </a:spcAft>
              <a:buClr>
                <a:srgbClr val="00B050"/>
              </a:buClr>
              <a:buSzTx/>
              <a:buFont typeface="Wingdings" panose="05000000000000000000" pitchFamily="2" charset="2"/>
              <a:buChar char="n"/>
            </a:pPr>
            <a:r>
              <a:rPr kumimoji="0" lang="zh-CN" altLang="en-US"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en-US" altLang="zh-CN"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3</a:t>
            </a:r>
            <a:r>
              <a:rPr kumimoji="0" lang="zh-CN" altLang="en-US"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zh-CN" altLang="zh-CN"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《危险废物自行利用处置专项整治行动方案》</a:t>
            </a:r>
          </a:p>
          <a:p>
            <a:pPr marL="0" marR="0" indent="0" algn="l" defTabSz="914400" rtl="0" eaLnBrk="1" fontAlgn="auto" latinLnBrk="0" hangingPunct="1">
              <a:lnSpc>
                <a:spcPct val="100000"/>
              </a:lnSpc>
              <a:spcBef>
                <a:spcPts val="600"/>
              </a:spcBef>
              <a:spcAft>
                <a:spcPts val="600"/>
              </a:spcAft>
              <a:buClr>
                <a:srgbClr val="00B050"/>
              </a:buClr>
              <a:buSzTx/>
              <a:buFont typeface="Wingdings" panose="05000000000000000000" pitchFamily="2" charset="2"/>
              <a:buNone/>
            </a:pPr>
            <a:r>
              <a:rPr kumimoji="0" lang="zh-CN" altLang="zh-CN" sz="1800" b="0" i="0" u="none" strike="noStrike" kern="1200" cap="none" spc="0" normalizeH="0" baseline="0" noProof="1">
                <a:solidFill>
                  <a:schemeClr val="tx1">
                    <a:lumMod val="75000"/>
                    <a:lumOff val="25000"/>
                  </a:schemeClr>
                </a:solidFill>
                <a:latin typeface="+mn-lt"/>
                <a:ea typeface="+mn-ea"/>
                <a:cs typeface="+mn-cs"/>
                <a:sym typeface="+mn-ea"/>
              </a:rPr>
              <a:t>（环办固体函〔</a:t>
            </a:r>
            <a:r>
              <a:rPr kumimoji="0" lang="en-US" altLang="zh-CN" sz="1800" b="0" i="0" u="none" strike="noStrike" kern="1200" cap="none" spc="0" normalizeH="0" baseline="0" noProof="1">
                <a:solidFill>
                  <a:schemeClr val="tx1">
                    <a:lumMod val="75000"/>
                    <a:lumOff val="25000"/>
                  </a:schemeClr>
                </a:solidFill>
                <a:latin typeface="+mn-lt"/>
                <a:ea typeface="+mn-ea"/>
                <a:cs typeface="+mn-cs"/>
                <a:sym typeface="+mn-ea"/>
              </a:rPr>
              <a:t>2024</a:t>
            </a:r>
            <a:r>
              <a:rPr kumimoji="0" lang="zh-CN" altLang="zh-CN" sz="1800" b="0" i="0" u="none" strike="noStrike" kern="1200" cap="none" spc="0" normalizeH="0" baseline="0" noProof="1">
                <a:solidFill>
                  <a:schemeClr val="tx1">
                    <a:lumMod val="75000"/>
                    <a:lumOff val="25000"/>
                  </a:schemeClr>
                </a:solidFill>
                <a:latin typeface="+mn-lt"/>
                <a:ea typeface="+mn-ea"/>
                <a:cs typeface="+mn-cs"/>
                <a:sym typeface="+mn-ea"/>
              </a:rPr>
              <a:t>〕</a:t>
            </a:r>
            <a:r>
              <a:rPr kumimoji="0" lang="en-US" altLang="zh-CN" sz="1800" b="0" i="0" u="none" strike="noStrike" kern="1200" cap="none" spc="0" normalizeH="0" baseline="0" noProof="1">
                <a:solidFill>
                  <a:schemeClr val="tx1">
                    <a:lumMod val="75000"/>
                    <a:lumOff val="25000"/>
                  </a:schemeClr>
                </a:solidFill>
                <a:latin typeface="+mn-lt"/>
                <a:ea typeface="+mn-ea"/>
                <a:cs typeface="+mn-cs"/>
                <a:sym typeface="+mn-ea"/>
              </a:rPr>
              <a:t>63</a:t>
            </a:r>
            <a:r>
              <a:rPr kumimoji="0" lang="zh-CN" altLang="zh-CN" sz="1800" b="0" i="0" u="none" strike="noStrike" kern="1200" cap="none" spc="0" normalizeH="0" baseline="0" noProof="1">
                <a:solidFill>
                  <a:schemeClr val="tx1">
                    <a:lumMod val="75000"/>
                    <a:lumOff val="25000"/>
                  </a:schemeClr>
                </a:solidFill>
                <a:latin typeface="+mn-lt"/>
                <a:ea typeface="+mn-ea"/>
                <a:cs typeface="+mn-cs"/>
                <a:sym typeface="+mn-ea"/>
              </a:rPr>
              <a:t>号</a:t>
            </a:r>
            <a:r>
              <a:rPr kumimoji="0" lang="zh-CN" altLang="en-US" sz="1800" b="0" i="0" u="none" strike="noStrike" kern="1200" cap="none" spc="0" normalizeH="0" baseline="0" noProof="1">
                <a:solidFill>
                  <a:schemeClr val="tx1">
                    <a:lumMod val="75000"/>
                    <a:lumOff val="25000"/>
                  </a:schemeClr>
                </a:solidFill>
                <a:latin typeface="+mn-lt"/>
                <a:ea typeface="+mn-ea"/>
                <a:cs typeface="+mn-cs"/>
                <a:sym typeface="+mn-ea"/>
              </a:rPr>
              <a:t>）</a:t>
            </a:r>
            <a:endParaRPr kumimoji="0" lang="zh-CN" altLang="zh-CN"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endParaRPr>
          </a:p>
          <a:p>
            <a:pPr marL="91440" marR="0" indent="-91440" algn="l" defTabSz="914400" rtl="0" eaLnBrk="1" fontAlgn="auto" latinLnBrk="0" hangingPunct="1">
              <a:lnSpc>
                <a:spcPct val="100000"/>
              </a:lnSpc>
              <a:spcBef>
                <a:spcPts val="600"/>
              </a:spcBef>
              <a:spcAft>
                <a:spcPts val="600"/>
              </a:spcAft>
              <a:buClr>
                <a:srgbClr val="00B050"/>
              </a:buClr>
              <a:buSzTx/>
              <a:buFont typeface="Wingdings" panose="05000000000000000000" pitchFamily="2" charset="2"/>
              <a:buChar char="n"/>
            </a:pPr>
            <a:r>
              <a:rPr kumimoji="0" lang="zh-CN" altLang="zh-CN"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en-US" altLang="zh-CN"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4</a:t>
            </a:r>
            <a:r>
              <a:rPr kumimoji="0" lang="zh-CN" altLang="en-US"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rPr>
              <a:t>）《</a:t>
            </a:r>
            <a:r>
              <a:rPr kumimoji="0" lang="zh-CN" altLang="zh-CN"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sym typeface="+mn-ea"/>
              </a:rPr>
              <a:t>关于进一步加强危险废物环境治理 严密防控环境风险的指导意见</a:t>
            </a:r>
            <a:r>
              <a:rPr kumimoji="0" lang="zh-CN" altLang="en-US"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sym typeface="+mn-ea"/>
              </a:rPr>
              <a:t>》</a:t>
            </a:r>
            <a:r>
              <a:rPr kumimoji="0" lang="zh-CN" altLang="zh-CN" sz="1800" b="0" i="0" u="none" strike="noStrike" kern="1200" cap="none" spc="0" normalizeH="0" baseline="0" noProof="1">
                <a:solidFill>
                  <a:schemeClr val="tx1">
                    <a:lumMod val="75000"/>
                    <a:lumOff val="25000"/>
                  </a:schemeClr>
                </a:solidFill>
                <a:latin typeface="+mn-lt"/>
                <a:ea typeface="+mn-ea"/>
                <a:cs typeface="+mn-cs"/>
                <a:sym typeface="+mn-ea"/>
              </a:rPr>
              <a:t>（</a:t>
            </a:r>
            <a:r>
              <a:rPr kumimoji="0" lang="zh-CN" altLang="en-US" sz="1800" b="0" i="0" u="none" strike="noStrike" kern="1200" cap="none" spc="0" normalizeH="0" baseline="0" noProof="1">
                <a:solidFill>
                  <a:schemeClr val="tx1">
                    <a:lumMod val="75000"/>
                    <a:lumOff val="25000"/>
                  </a:schemeClr>
                </a:solidFill>
                <a:latin typeface="+mn-lt"/>
                <a:ea typeface="+mn-ea"/>
                <a:cs typeface="+mn-cs"/>
                <a:sym typeface="+mn-ea"/>
              </a:rPr>
              <a:t>环固体〔2025〕10号）</a:t>
            </a:r>
            <a:br>
              <a:rPr lang="zh-CN" altLang="zh-CN">
                <a:latin typeface="黑体" panose="02010609060101010101" pitchFamily="49" charset="-122"/>
                <a:ea typeface="黑体" panose="02010609060101010101" pitchFamily="49" charset="-122"/>
              </a:rPr>
            </a:br>
            <a:endParaRPr kumimoji="0" lang="zh-CN" altLang="zh-CN"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endParaRPr>
          </a:p>
          <a:p>
            <a:pPr marL="91440" marR="0" indent="-91440" algn="l" defTabSz="914400" rtl="0" eaLnBrk="1" fontAlgn="auto" latinLnBrk="0" hangingPunct="1">
              <a:lnSpc>
                <a:spcPct val="100000"/>
              </a:lnSpc>
              <a:spcBef>
                <a:spcPts val="600"/>
              </a:spcBef>
              <a:spcAft>
                <a:spcPts val="600"/>
              </a:spcAft>
              <a:buClr>
                <a:srgbClr val="00B050"/>
              </a:buClr>
              <a:buSzTx/>
              <a:buFont typeface="Wingdings" panose="05000000000000000000" pitchFamily="2" charset="2"/>
              <a:buChar char="n"/>
            </a:pPr>
            <a:endParaRPr kumimoji="0" lang="en-US" altLang="zh-CN" sz="2000" b="0" i="0" u="none" strike="noStrike" kern="1200" cap="none" spc="0" normalizeH="0" baseline="0" noProof="1">
              <a:solidFill>
                <a:schemeClr val="tx1">
                  <a:lumMod val="75000"/>
                  <a:lumOff val="25000"/>
                </a:schemeClr>
              </a:solidFill>
              <a:latin typeface="黑体" panose="02010609060101010101" pitchFamily="49" charset="-122"/>
              <a:ea typeface="黑体" panose="02010609060101010101" pitchFamily="49" charset="-122"/>
              <a:cs typeface="+mn-cs"/>
            </a:endParaRPr>
          </a:p>
          <a:p>
            <a:pPr marL="0" marR="0" indent="0" algn="l" defTabSz="914400" rtl="0" eaLnBrk="1" fontAlgn="auto" latinLnBrk="0" hangingPunct="1">
              <a:lnSpc>
                <a:spcPct val="100000"/>
              </a:lnSpc>
              <a:spcBef>
                <a:spcPct val="0"/>
              </a:spcBef>
              <a:spcAft>
                <a:spcPts val="600"/>
              </a:spcAft>
              <a:buClr>
                <a:srgbClr val="00B050"/>
              </a:buClr>
              <a:buSzTx/>
              <a:buFont typeface="Calibri" panose="020F0502020204030204" pitchFamily="34" charset="0"/>
              <a:buNone/>
            </a:pPr>
            <a:endParaRPr kumimoji="0" lang="zh-CN" altLang="en-US" sz="1800" b="0" i="0" u="none" strike="noStrike" kern="1200" cap="none" spc="0" normalizeH="0" baseline="0" noProof="1">
              <a:solidFill>
                <a:schemeClr val="tx1">
                  <a:lumMod val="75000"/>
                  <a:lumOff val="25000"/>
                </a:schemeClr>
              </a:solidFill>
              <a:latin typeface="+mn-lt"/>
              <a:ea typeface="+mn-ea"/>
              <a:cs typeface="+mn-cs"/>
            </a:endParaRPr>
          </a:p>
          <a:p>
            <a:pPr marL="0" marR="0" indent="0" algn="l" defTabSz="914400" rtl="0" eaLnBrk="1" fontAlgn="auto" latinLnBrk="0" hangingPunct="1">
              <a:lnSpc>
                <a:spcPct val="100000"/>
              </a:lnSpc>
              <a:spcBef>
                <a:spcPct val="0"/>
              </a:spcBef>
              <a:spcAft>
                <a:spcPts val="600"/>
              </a:spcAft>
              <a:buClr>
                <a:srgbClr val="00B050"/>
              </a:buClr>
              <a:buSzTx/>
              <a:buFont typeface="Calibri" panose="020F0502020204030204" pitchFamily="34" charset="0"/>
              <a:buNone/>
            </a:pPr>
            <a:endParaRPr kumimoji="0" lang="zh-CN" altLang="en-US" sz="1800" b="0" i="0" u="none" strike="noStrike" kern="1200" cap="none" spc="0" normalizeH="0" baseline="0" noProof="1">
              <a:solidFill>
                <a:schemeClr val="tx1">
                  <a:lumMod val="75000"/>
                  <a:lumOff val="25000"/>
                </a:schemeClr>
              </a:solidFill>
              <a:latin typeface="+mn-lt"/>
              <a:ea typeface="+mn-ea"/>
              <a:cs typeface="+mn-cs"/>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flipH="1">
            <a:off x="104775" y="2301875"/>
            <a:ext cx="8910638" cy="674688"/>
          </a:xfrm>
          <a:prstGeom prst="rect">
            <a:avLst/>
          </a:prstGeom>
          <a:solidFill>
            <a:schemeClr val="accent3">
              <a:lumMod val="20000"/>
              <a:lumOff val="80000"/>
            </a:schemeClr>
          </a:soli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 name="圆角矩形 2"/>
          <p:cNvSpPr/>
          <p:nvPr/>
        </p:nvSpPr>
        <p:spPr>
          <a:xfrm rot="10800000" flipV="1">
            <a:off x="341313" y="2293938"/>
            <a:ext cx="765175" cy="682625"/>
          </a:xfrm>
          <a:prstGeom prst="roundRect">
            <a:avLst>
              <a:gd name="adj" fmla="val 5039"/>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fontAlgn="auto"/>
            <a:r>
              <a:rPr lang="zh-CN" altLang="en-US" sz="4800" strike="noStrike" noProof="1">
                <a:latin typeface="黑体" panose="02010609060101010101" pitchFamily="49" charset="-122"/>
                <a:ea typeface="黑体" panose="02010609060101010101" pitchFamily="49" charset="-122"/>
              </a:rPr>
              <a:t>二</a:t>
            </a:r>
          </a:p>
        </p:txBody>
      </p:sp>
      <p:sp>
        <p:nvSpPr>
          <p:cNvPr id="18435" name="文本框 41"/>
          <p:cNvSpPr txBox="1"/>
          <p:nvPr/>
        </p:nvSpPr>
        <p:spPr>
          <a:xfrm>
            <a:off x="1905000" y="2286000"/>
            <a:ext cx="6119813" cy="704850"/>
          </a:xfrm>
          <a:prstGeom prst="rect">
            <a:avLst/>
          </a:prstGeom>
          <a:noFill/>
          <a:ln w="9525">
            <a:noFill/>
          </a:ln>
        </p:spPr>
        <p:txBody>
          <a:bodyPr wrap="square" lIns="91438" tIns="45719" rIns="91438" bIns="45719" anchor="t" anchorCtr="0">
            <a:spAutoFit/>
          </a:bodyPr>
          <a:lstStyle/>
          <a:p>
            <a:pPr algn="ctr"/>
            <a:r>
              <a:rPr lang="zh-CN" altLang="en-US" sz="4000">
                <a:latin typeface="微软雅黑" panose="020B0503020204020204" pitchFamily="34" charset="-122"/>
                <a:ea typeface="微软雅黑" panose="020B0503020204020204" pitchFamily="34" charset="-122"/>
                <a:sym typeface="宋体" panose="02010600030101010101" pitchFamily="2" charset="-122"/>
              </a:rPr>
              <a:t>规范化评估管理要点解读</a:t>
            </a:r>
            <a:endParaRPr lang="en-US" altLang="zh-CN" sz="4000">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1 </a:t>
            </a:r>
            <a:r>
              <a:rPr lang="zh-CN" altLang="en-US" sz="3200">
                <a:latin typeface="黑体" panose="02010609060101010101" pitchFamily="49" charset="-122"/>
                <a:ea typeface="黑体" panose="02010609060101010101" pitchFamily="49" charset="-122"/>
              </a:rPr>
              <a:t>评估指标梳理</a:t>
            </a:r>
            <a:r>
              <a:rPr lang="en-US" altLang="zh-CN" sz="3200">
                <a:latin typeface="黑体" panose="02010609060101010101" pitchFamily="49" charset="-122"/>
                <a:ea typeface="黑体" panose="02010609060101010101" pitchFamily="49" charset="-122"/>
              </a:rPr>
              <a:t>-</a:t>
            </a:r>
            <a:r>
              <a:rPr lang="zh-CN" altLang="zh-CN" sz="3200">
                <a:latin typeface="黑体" panose="02010609060101010101" pitchFamily="49" charset="-122"/>
                <a:ea typeface="黑体" panose="02010609060101010101" pitchFamily="49" charset="-122"/>
              </a:rPr>
              <a:t>危险废物产生单位</a:t>
            </a:r>
            <a:endParaRPr lang="zh-CN" altLang="en-US" sz="3200">
              <a:latin typeface="黑体" panose="02010609060101010101" pitchFamily="49" charset="-122"/>
              <a:ea typeface="黑体" panose="02010609060101010101" pitchFamily="49" charset="-122"/>
            </a:endParaRPr>
          </a:p>
        </p:txBody>
      </p:sp>
      <p:sp>
        <p:nvSpPr>
          <p:cNvPr id="3" name="内容占位符 2"/>
          <p:cNvSpPr>
            <a:spLocks noGrp="1"/>
          </p:cNvSpPr>
          <p:nvPr>
            <p:ph idx="1" hasCustomPrompt="1"/>
          </p:nvPr>
        </p:nvSpPr>
        <p:spPr>
          <a:xfrm>
            <a:off x="701675" y="1079500"/>
            <a:ext cx="7664450" cy="3382963"/>
          </a:xfrm>
        </p:spPr>
        <p:txBody>
          <a:bodyPr/>
          <a:lstStyle/>
          <a:p>
            <a:pPr fontAlgn="auto"/>
            <a:endParaRPr lang="zh-CN" altLang="en-US" strike="noStrike" noProof="1"/>
          </a:p>
        </p:txBody>
      </p:sp>
      <p:graphicFrame>
        <p:nvGraphicFramePr>
          <p:cNvPr id="4" name="表格 4"/>
          <p:cNvGraphicFramePr>
            <a:graphicFrameLocks noGrp="1"/>
          </p:cNvGraphicFramePr>
          <p:nvPr/>
        </p:nvGraphicFramePr>
        <p:xfrm>
          <a:off x="614363" y="1019175"/>
          <a:ext cx="7875875" cy="3686430"/>
        </p:xfrm>
        <a:graphic>
          <a:graphicData uri="http://schemas.openxmlformats.org/drawingml/2006/table">
            <a:tbl>
              <a:tblPr firstRow="1" bandRow="1">
                <a:tableStyleId>{7DF18680-E054-41AD-8BC1-D1AEF772440D}</a:tableStyleId>
              </a:tblPr>
              <a:tblGrid>
                <a:gridCol w="1035114">
                  <a:extLst>
                    <a:ext uri="{9D8B030D-6E8A-4147-A177-3AD203B41FA5}">
                      <a16:colId xmlns:a16="http://schemas.microsoft.com/office/drawing/2014/main" val="20000"/>
                    </a:ext>
                  </a:extLst>
                </a:gridCol>
                <a:gridCol w="581954">
                  <a:extLst>
                    <a:ext uri="{9D8B030D-6E8A-4147-A177-3AD203B41FA5}">
                      <a16:colId xmlns:a16="http://schemas.microsoft.com/office/drawing/2014/main" val="20001"/>
                    </a:ext>
                  </a:extLst>
                </a:gridCol>
                <a:gridCol w="2748416">
                  <a:extLst>
                    <a:ext uri="{9D8B030D-6E8A-4147-A177-3AD203B41FA5}">
                      <a16:colId xmlns:a16="http://schemas.microsoft.com/office/drawing/2014/main" val="20002"/>
                    </a:ext>
                  </a:extLst>
                </a:gridCol>
                <a:gridCol w="2847966">
                  <a:extLst>
                    <a:ext uri="{9D8B030D-6E8A-4147-A177-3AD203B41FA5}">
                      <a16:colId xmlns:a16="http://schemas.microsoft.com/office/drawing/2014/main" val="20003"/>
                    </a:ext>
                  </a:extLst>
                </a:gridCol>
                <a:gridCol w="662425">
                  <a:extLst>
                    <a:ext uri="{9D8B030D-6E8A-4147-A177-3AD203B41FA5}">
                      <a16:colId xmlns:a16="http://schemas.microsoft.com/office/drawing/2014/main" val="20004"/>
                    </a:ext>
                  </a:extLst>
                </a:gridCol>
              </a:tblGrid>
              <a:tr h="270030">
                <a:tc>
                  <a:txBody>
                    <a:bodyPr/>
                    <a:lstStyle/>
                    <a:p>
                      <a:pPr algn="ctr"/>
                      <a:r>
                        <a:rPr lang="zh-CN" altLang="en-US" sz="1400">
                          <a:latin typeface="黑体" panose="02010609060101010101" pitchFamily="49" charset="-122"/>
                          <a:ea typeface="黑体" panose="02010609060101010101" pitchFamily="49" charset="-122"/>
                        </a:rPr>
                        <a:t>评估项目</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序号</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评估内容</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评估标准</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分数</a:t>
                      </a:r>
                    </a:p>
                  </a:txBody>
                  <a:tcPr marL="36000" marR="36000" marT="27000" marB="27000">
                    <a:solidFill>
                      <a:schemeClr val="accent5">
                        <a:lumMod val="75000"/>
                      </a:schemeClr>
                    </a:solidFill>
                  </a:tcPr>
                </a:tc>
                <a:extLst>
                  <a:ext uri="{0D108BD9-81ED-4DB2-BD59-A6C34878D82A}">
                    <a16:rowId xmlns:a16="http://schemas.microsoft.com/office/drawing/2014/main" val="10000"/>
                  </a:ext>
                </a:extLst>
              </a:tr>
              <a:tr h="1334160">
                <a:tc rowSpan="2">
                  <a:txBody>
                    <a:bodyPr/>
                    <a:lstStyle/>
                    <a:p>
                      <a:pPr algn="ctr"/>
                      <a:r>
                        <a:rPr lang="zh-CN" altLang="en-US" sz="1400" b="1"/>
                        <a:t>一、污染环境防治责任制度</a:t>
                      </a:r>
                      <a:endParaRPr lang="en-US" altLang="zh-CN" sz="1400" b="1"/>
                    </a:p>
                    <a:p>
                      <a:pPr algn="ctr"/>
                      <a:r>
                        <a:rPr lang="zh-CN" altLang="en-US" sz="1400" b="1">
                          <a:solidFill>
                            <a:srgbClr val="FF0000"/>
                          </a:solidFill>
                        </a:rPr>
                        <a:t>（</a:t>
                      </a:r>
                      <a:r>
                        <a:rPr lang="en-US" altLang="zh-CN" sz="1400" b="1">
                          <a:solidFill>
                            <a:srgbClr val="FF0000"/>
                          </a:solidFill>
                        </a:rPr>
                        <a:t>3</a:t>
                      </a:r>
                      <a:r>
                        <a:rPr lang="zh-CN" altLang="en-US" sz="1400" b="1">
                          <a:solidFill>
                            <a:srgbClr val="FF0000"/>
                          </a:solidFill>
                        </a:rPr>
                        <a:t>分）</a:t>
                      </a:r>
                    </a:p>
                  </a:txBody>
                  <a:tcPr marL="36000" marR="36000" marT="27000" marB="27000" anchor="ctr">
                    <a:solidFill>
                      <a:schemeClr val="accent3">
                        <a:lumMod val="20000"/>
                        <a:lumOff val="80000"/>
                      </a:schemeClr>
                    </a:solidFill>
                  </a:tcPr>
                </a:tc>
                <a:tc rowSpan="2">
                  <a:txBody>
                    <a:bodyPr/>
                    <a:lstStyle/>
                    <a:p>
                      <a:pPr algn="ctr"/>
                      <a:r>
                        <a:rPr lang="en-US" altLang="zh-CN" sz="1400"/>
                        <a:t>1</a:t>
                      </a:r>
                      <a:endParaRPr lang="zh-CN" altLang="en-US" sz="1400"/>
                    </a:p>
                  </a:txBody>
                  <a:tcPr marL="36000" marR="36000" marT="27000" marB="27000" anchor="ctr">
                    <a:solidFill>
                      <a:schemeClr val="accent3">
                        <a:lumMod val="20000"/>
                        <a:lumOff val="80000"/>
                      </a:schemeClr>
                    </a:solidFill>
                  </a:tcPr>
                </a:tc>
                <a:tc rowSpan="2">
                  <a:txBody>
                    <a:bodyPr/>
                    <a:lstStyle/>
                    <a:p>
                      <a:pPr algn="l"/>
                      <a:r>
                        <a:rPr lang="zh-CN" altLang="en-US" sz="1400"/>
                        <a:t>产生工业固体废物的单位应当</a:t>
                      </a:r>
                      <a:r>
                        <a:rPr lang="zh-CN" altLang="en-US" sz="1400">
                          <a:solidFill>
                            <a:srgbClr val="FF0000"/>
                          </a:solidFill>
                        </a:rPr>
                        <a:t>建立健全工业固体废物产生、收集、贮存、利用处置全过程的污染环境防治责任制度</a:t>
                      </a:r>
                      <a:r>
                        <a:rPr lang="zh-CN" altLang="en-US" sz="1400"/>
                        <a:t>，采取防治工业固体废物污染环境的措施。</a:t>
                      </a:r>
                    </a:p>
                  </a:txBody>
                  <a:tcPr marL="36000" marR="36000" marT="27000" marB="27000" anchor="ctr">
                    <a:solidFill>
                      <a:schemeClr val="accent3">
                        <a:lumMod val="20000"/>
                        <a:lumOff val="80000"/>
                      </a:schemeClr>
                    </a:solidFill>
                  </a:tcPr>
                </a:tc>
                <a:tc>
                  <a:txBody>
                    <a:bodyPr/>
                    <a:lstStyle/>
                    <a:p>
                      <a:pPr algn="l"/>
                      <a:r>
                        <a:rPr lang="zh-CN" altLang="en-US" sz="1400"/>
                        <a:t>建立了涵盖全过程的责任制度，负责人明确，各项责任分解清晰；负责人熟悉危险废物环境管理相关法规、制度、标准、规范；制定的制度得到落实，采取了防治工业固体废物污染环境的措施。</a:t>
                      </a:r>
                    </a:p>
                  </a:txBody>
                  <a:tcPr marL="36000" marR="36000" marT="27000" marB="27000" anchor="ctr">
                    <a:solidFill>
                      <a:schemeClr val="accent3">
                        <a:lumMod val="20000"/>
                        <a:lumOff val="80000"/>
                      </a:schemeClr>
                    </a:solidFill>
                  </a:tcPr>
                </a:tc>
                <a:tc>
                  <a:txBody>
                    <a:bodyPr/>
                    <a:lstStyle/>
                    <a:p>
                      <a:pPr algn="ctr"/>
                      <a:r>
                        <a:rPr lang="en-US" altLang="zh-CN" sz="1400"/>
                        <a:t>2</a:t>
                      </a:r>
                      <a:endParaRPr lang="zh-CN" altLang="en-US" sz="1400"/>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1"/>
                  </a:ext>
                </a:extLst>
              </a:tr>
              <a:tr h="602640">
                <a:tc vMerge="1">
                  <a:txBody>
                    <a:bodyPr/>
                    <a:lstStyle/>
                    <a:p>
                      <a:endParaRPr/>
                    </a:p>
                  </a:txBody>
                  <a:tcPr/>
                </a:tc>
                <a:tc vMerge="1">
                  <a:txBody>
                    <a:bodyPr/>
                    <a:lstStyle/>
                    <a:p>
                      <a:endParaRPr/>
                    </a:p>
                  </a:txBody>
                  <a:tcPr/>
                </a:tc>
                <a:tc vMerge="1">
                  <a:txBody>
                    <a:bodyPr/>
                    <a:lstStyle/>
                    <a:p>
                      <a:endParaRPr/>
                    </a:p>
                  </a:txBody>
                  <a:tcPr anchor="ctr"/>
                </a:tc>
                <a:tc>
                  <a:txBody>
                    <a:bodyPr/>
                    <a:lstStyle/>
                    <a:p>
                      <a:pPr algn="l"/>
                      <a:r>
                        <a:rPr lang="zh-CN" altLang="en-US" sz="1400"/>
                        <a:t>执行危险废物污染防治责任信息公开制度，在显著位置张贴危险废物污染防治责任信息。</a:t>
                      </a:r>
                    </a:p>
                  </a:txBody>
                  <a:tcPr marL="36000" marR="36000" marT="27000" marB="27000" anchor="ctr">
                    <a:solidFill>
                      <a:schemeClr val="accent3">
                        <a:lumMod val="20000"/>
                        <a:lumOff val="80000"/>
                      </a:schemeClr>
                    </a:solidFill>
                  </a:tcPr>
                </a:tc>
                <a:tc>
                  <a:txBody>
                    <a:bodyPr/>
                    <a:lstStyle/>
                    <a:p>
                      <a:pPr algn="ctr"/>
                      <a:r>
                        <a:rPr lang="en-US" altLang="zh-CN" sz="1400"/>
                        <a:t>1</a:t>
                      </a:r>
                      <a:endParaRPr lang="zh-CN" altLang="en-US" sz="1400"/>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2"/>
                  </a:ext>
                </a:extLst>
              </a:tr>
              <a:tr h="602640">
                <a:tc rowSpan="2">
                  <a:txBody>
                    <a:bodyPr/>
                    <a:lstStyle/>
                    <a:p>
                      <a:pPr algn="ctr"/>
                      <a:r>
                        <a:rPr lang="zh-CN" altLang="en-US" sz="1400" b="1" kern="1200">
                          <a:solidFill>
                            <a:schemeClr val="dk1"/>
                          </a:solidFill>
                          <a:latin typeface="+mn-lt"/>
                          <a:ea typeface="+mn-ea"/>
                          <a:cs typeface="+mn-cs"/>
                        </a:rPr>
                        <a:t>二、标识制度</a:t>
                      </a:r>
                      <a:endParaRPr lang="en-US" altLang="zh-CN" sz="1400" b="1" kern="1200">
                        <a:solidFill>
                          <a:schemeClr val="dk1"/>
                        </a:solidFill>
                        <a:latin typeface="+mn-lt"/>
                        <a:ea typeface="+mn-ea"/>
                        <a:cs typeface="+mn-cs"/>
                      </a:endParaRPr>
                    </a:p>
                    <a:p>
                      <a:pPr marL="0" marR="0" indent="0" algn="ctr" defTabSz="914400" rtl="0" eaLnBrk="1" fontAlgn="auto" latinLnBrk="0" hangingPunct="1">
                        <a:lnSpc>
                          <a:spcPct val="100000"/>
                        </a:lnSpc>
                        <a:spcBef>
                          <a:spcPct val="0"/>
                        </a:spcBef>
                        <a:spcAft>
                          <a:spcPct val="0"/>
                        </a:spcAft>
                        <a:buClrTx/>
                        <a:buSzTx/>
                        <a:buFontTx/>
                        <a:buNone/>
                        <a:defRPr/>
                      </a:pPr>
                      <a:r>
                        <a:rPr lang="zh-CN" altLang="en-US" sz="1400" b="1">
                          <a:solidFill>
                            <a:srgbClr val="FF0000"/>
                          </a:solidFill>
                        </a:rPr>
                        <a:t>（</a:t>
                      </a:r>
                      <a:r>
                        <a:rPr lang="en-US" altLang="zh-CN" sz="1400" b="1">
                          <a:solidFill>
                            <a:srgbClr val="FF0000"/>
                          </a:solidFill>
                        </a:rPr>
                        <a:t>2</a:t>
                      </a:r>
                      <a:r>
                        <a:rPr lang="zh-CN" altLang="en-US" sz="1400" b="1">
                          <a:solidFill>
                            <a:srgbClr val="FF0000"/>
                          </a:solidFill>
                        </a:rPr>
                        <a:t>分）</a:t>
                      </a:r>
                    </a:p>
                  </a:txBody>
                  <a:tcPr marL="36000" marR="36000" marT="27000" marB="27000" anchor="ctr">
                    <a:solidFill>
                      <a:schemeClr val="accent3">
                        <a:lumMod val="20000"/>
                        <a:lumOff val="80000"/>
                      </a:schemeClr>
                    </a:solidFill>
                  </a:tcPr>
                </a:tc>
                <a:tc>
                  <a:txBody>
                    <a:bodyPr/>
                    <a:lstStyle/>
                    <a:p>
                      <a:pPr algn="ctr"/>
                      <a:r>
                        <a:rPr lang="en-US" altLang="zh-CN" sz="1400" kern="1200">
                          <a:solidFill>
                            <a:schemeClr val="dk1"/>
                          </a:solidFill>
                          <a:latin typeface="+mn-lt"/>
                          <a:ea typeface="+mn-ea"/>
                          <a:cs typeface="+mn-cs"/>
                        </a:rPr>
                        <a:t>2</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algn="l"/>
                      <a:r>
                        <a:rPr lang="zh-CN" altLang="zh-CN" sz="1400" kern="1200">
                          <a:solidFill>
                            <a:schemeClr val="dk1"/>
                          </a:solidFill>
                          <a:latin typeface="+mn-lt"/>
                          <a:ea typeface="+mn-ea"/>
                          <a:cs typeface="+mn-cs"/>
                        </a:rPr>
                        <a:t>危险废物的容器和包装物应当 </a:t>
                      </a:r>
                      <a:r>
                        <a:rPr lang="zh-CN" altLang="zh-CN" sz="1400" kern="1200">
                          <a:solidFill>
                            <a:srgbClr val="FF0000"/>
                          </a:solidFill>
                          <a:latin typeface="+mn-lt"/>
                          <a:ea typeface="+mn-ea"/>
                          <a:cs typeface="+mn-cs"/>
                        </a:rPr>
                        <a:t>按照规定设置危险废物识别标志</a:t>
                      </a:r>
                      <a:r>
                        <a:rPr lang="zh-CN" altLang="zh-CN" sz="1400" kern="1200">
                          <a:solidFill>
                            <a:schemeClr val="dk1"/>
                          </a:solidFill>
                          <a:latin typeface="+mn-lt"/>
                          <a:ea typeface="+mn-ea"/>
                          <a:cs typeface="+mn-cs"/>
                        </a:rPr>
                        <a:t>。</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algn="l"/>
                      <a:r>
                        <a:rPr lang="zh-CN" altLang="en-US" sz="1400"/>
                        <a:t>依据国家和地方相关标准规范所示标签设置危险废物识别标志。</a:t>
                      </a:r>
                    </a:p>
                  </a:txBody>
                  <a:tcPr marL="36000" marR="36000" marT="27000" marB="27000" anchor="ctr">
                    <a:solidFill>
                      <a:schemeClr val="accent3">
                        <a:lumMod val="20000"/>
                        <a:lumOff val="80000"/>
                      </a:schemeClr>
                    </a:solidFill>
                  </a:tcPr>
                </a:tc>
                <a:tc>
                  <a:txBody>
                    <a:bodyPr/>
                    <a:lstStyle/>
                    <a:p>
                      <a:pPr algn="ctr"/>
                      <a:r>
                        <a:rPr lang="en-US" altLang="zh-CN" sz="1400"/>
                        <a:t>1</a:t>
                      </a:r>
                      <a:endParaRPr lang="zh-CN" altLang="en-US" sz="1400"/>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3"/>
                  </a:ext>
                </a:extLst>
              </a:tr>
              <a:tr h="785520">
                <a:tc vMerge="1">
                  <a:txBody>
                    <a:bodyPr/>
                    <a:lstStyle/>
                    <a:p>
                      <a:endParaRPr/>
                    </a:p>
                  </a:txBody>
                  <a:tcPr marL="36000" marR="36000" marT="36000" marB="36000" anchor="ctr">
                    <a:solidFill>
                      <a:schemeClr val="accent3">
                        <a:lumMod val="20000"/>
                        <a:lumOff val="80000"/>
                      </a:schemeClr>
                    </a:solidFill>
                  </a:tcPr>
                </a:tc>
                <a:tc>
                  <a:txBody>
                    <a:bodyPr/>
                    <a:lstStyle/>
                    <a:p>
                      <a:pPr algn="ctr"/>
                      <a:r>
                        <a:rPr lang="en-US" altLang="zh-CN" sz="1400"/>
                        <a:t>3</a:t>
                      </a:r>
                      <a:endParaRPr lang="zh-CN" altLang="en-US" sz="1400"/>
                    </a:p>
                  </a:txBody>
                  <a:tcPr marL="36000" marR="36000" marT="27000" marB="27000" anchor="ctr">
                    <a:solidFill>
                      <a:schemeClr val="accent3">
                        <a:lumMod val="20000"/>
                        <a:lumOff val="80000"/>
                      </a:schemeClr>
                    </a:solidFill>
                  </a:tcPr>
                </a:tc>
                <a:tc>
                  <a:txBody>
                    <a:bodyPr/>
                    <a:lstStyle/>
                    <a:p>
                      <a:pPr algn="l"/>
                      <a:r>
                        <a:rPr lang="zh-CN" altLang="en-US" sz="1400"/>
                        <a:t>收集、贮存、利用、处置危险废物的设施、场所，应当</a:t>
                      </a:r>
                      <a:r>
                        <a:rPr lang="zh-CN" altLang="en-US" sz="1400">
                          <a:solidFill>
                            <a:srgbClr val="FF0000"/>
                          </a:solidFill>
                        </a:rPr>
                        <a:t>按照规定设置危险废物识别标志</a:t>
                      </a:r>
                      <a:r>
                        <a:rPr lang="zh-CN" altLang="en-US" sz="1400"/>
                        <a:t>。</a:t>
                      </a:r>
                    </a:p>
                  </a:txBody>
                  <a:tcPr marL="36000" marR="36000" marT="27000" marB="27000" anchor="ctr">
                    <a:solidFill>
                      <a:schemeClr val="accent3">
                        <a:lumMod val="20000"/>
                        <a:lumOff val="80000"/>
                      </a:schemeClr>
                    </a:solidFill>
                  </a:tcPr>
                </a:tc>
                <a:tc>
                  <a:txBody>
                    <a:bodyPr/>
                    <a:lstStyle/>
                    <a:p>
                      <a:pPr algn="l"/>
                      <a:r>
                        <a:rPr lang="zh-CN" altLang="en-US" sz="1400"/>
                        <a:t>依据国家和地方相关标准规范所示标签和警示标志设置危险废物识别标志。</a:t>
                      </a:r>
                    </a:p>
                  </a:txBody>
                  <a:tcPr marL="36000" marR="36000" marT="27000" marB="27000" anchor="ctr">
                    <a:solidFill>
                      <a:schemeClr val="accent3">
                        <a:lumMod val="20000"/>
                        <a:lumOff val="80000"/>
                      </a:schemeClr>
                    </a:solidFill>
                  </a:tcPr>
                </a:tc>
                <a:tc>
                  <a:txBody>
                    <a:bodyPr/>
                    <a:lstStyle/>
                    <a:p>
                      <a:pPr algn="ctr"/>
                      <a:r>
                        <a:rPr lang="en-US" altLang="zh-CN" sz="1400"/>
                        <a:t>1</a:t>
                      </a:r>
                      <a:endParaRPr lang="zh-CN" altLang="en-US" sz="1400"/>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4"/>
                  </a:ext>
                </a:extLst>
              </a:tr>
            </a:tbl>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1 </a:t>
            </a:r>
            <a:r>
              <a:rPr lang="zh-CN" altLang="en-US" sz="3200">
                <a:latin typeface="黑体" panose="02010609060101010101" pitchFamily="49" charset="-122"/>
                <a:ea typeface="黑体" panose="02010609060101010101" pitchFamily="49" charset="-122"/>
              </a:rPr>
              <a:t>评估指标梳理</a:t>
            </a:r>
            <a:r>
              <a:rPr lang="en-US" altLang="zh-CN" sz="3200">
                <a:latin typeface="黑体" panose="02010609060101010101" pitchFamily="49" charset="-122"/>
                <a:ea typeface="黑体" panose="02010609060101010101" pitchFamily="49" charset="-122"/>
              </a:rPr>
              <a:t>-</a:t>
            </a:r>
            <a:r>
              <a:rPr lang="zh-CN" altLang="zh-CN" sz="3200">
                <a:latin typeface="黑体" panose="02010609060101010101" pitchFamily="49" charset="-122"/>
                <a:ea typeface="黑体" panose="02010609060101010101" pitchFamily="49" charset="-122"/>
              </a:rPr>
              <a:t>危险废物产生单位</a:t>
            </a:r>
            <a:endParaRPr lang="zh-CN" altLang="en-US" sz="3200">
              <a:latin typeface="黑体" panose="02010609060101010101" pitchFamily="49" charset="-122"/>
              <a:ea typeface="黑体" panose="02010609060101010101" pitchFamily="49" charset="-122"/>
            </a:endParaRPr>
          </a:p>
        </p:txBody>
      </p:sp>
      <p:graphicFrame>
        <p:nvGraphicFramePr>
          <p:cNvPr id="4" name="表格 4"/>
          <p:cNvGraphicFramePr>
            <a:graphicFrameLocks noGrp="1"/>
          </p:cNvGraphicFramePr>
          <p:nvPr/>
        </p:nvGraphicFramePr>
        <p:xfrm>
          <a:off x="611188" y="1220788"/>
          <a:ext cx="7875873" cy="2687520"/>
        </p:xfrm>
        <a:graphic>
          <a:graphicData uri="http://schemas.openxmlformats.org/drawingml/2006/table">
            <a:tbl>
              <a:tblPr firstRow="1" bandRow="1">
                <a:tableStyleId>{7DF18680-E054-41AD-8BC1-D1AEF772440D}</a:tableStyleId>
              </a:tblPr>
              <a:tblGrid>
                <a:gridCol w="1176854">
                  <a:extLst>
                    <a:ext uri="{9D8B030D-6E8A-4147-A177-3AD203B41FA5}">
                      <a16:colId xmlns:a16="http://schemas.microsoft.com/office/drawing/2014/main" val="20000"/>
                    </a:ext>
                  </a:extLst>
                </a:gridCol>
                <a:gridCol w="533334">
                  <a:extLst>
                    <a:ext uri="{9D8B030D-6E8A-4147-A177-3AD203B41FA5}">
                      <a16:colId xmlns:a16="http://schemas.microsoft.com/office/drawing/2014/main" val="20001"/>
                    </a:ext>
                  </a:extLst>
                </a:gridCol>
                <a:gridCol w="3081941">
                  <a:extLst>
                    <a:ext uri="{9D8B030D-6E8A-4147-A177-3AD203B41FA5}">
                      <a16:colId xmlns:a16="http://schemas.microsoft.com/office/drawing/2014/main" val="20002"/>
                    </a:ext>
                  </a:extLst>
                </a:gridCol>
                <a:gridCol w="2421320">
                  <a:extLst>
                    <a:ext uri="{9D8B030D-6E8A-4147-A177-3AD203B41FA5}">
                      <a16:colId xmlns:a16="http://schemas.microsoft.com/office/drawing/2014/main" val="20003"/>
                    </a:ext>
                  </a:extLst>
                </a:gridCol>
                <a:gridCol w="662424">
                  <a:extLst>
                    <a:ext uri="{9D8B030D-6E8A-4147-A177-3AD203B41FA5}">
                      <a16:colId xmlns:a16="http://schemas.microsoft.com/office/drawing/2014/main" val="20004"/>
                    </a:ext>
                  </a:extLst>
                </a:gridCol>
              </a:tblGrid>
              <a:tr h="270000">
                <a:tc>
                  <a:txBody>
                    <a:bodyPr/>
                    <a:lstStyle/>
                    <a:p>
                      <a:pPr algn="ctr"/>
                      <a:r>
                        <a:rPr lang="zh-CN" altLang="en-US" sz="1400">
                          <a:latin typeface="黑体" panose="02010609060101010101" pitchFamily="49" charset="-122"/>
                          <a:ea typeface="黑体" panose="02010609060101010101" pitchFamily="49" charset="-122"/>
                        </a:rPr>
                        <a:t>评估项目</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序号</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评估内容</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评估标准</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分数</a:t>
                      </a:r>
                    </a:p>
                  </a:txBody>
                  <a:tcPr marL="36000" marR="36000" marT="27000" marB="27000">
                    <a:solidFill>
                      <a:schemeClr val="accent5">
                        <a:lumMod val="75000"/>
                      </a:schemeClr>
                    </a:solidFill>
                  </a:tcPr>
                </a:tc>
                <a:extLst>
                  <a:ext uri="{0D108BD9-81ED-4DB2-BD59-A6C34878D82A}">
                    <a16:rowId xmlns:a16="http://schemas.microsoft.com/office/drawing/2014/main" val="10000"/>
                  </a:ext>
                </a:extLst>
              </a:tr>
              <a:tr h="968400">
                <a:tc rowSpan="2">
                  <a:txBody>
                    <a:bodyPr/>
                    <a:lstStyle/>
                    <a:p>
                      <a:pPr marL="0" algn="ctr" defTabSz="914400" rtl="0" eaLnBrk="1" latinLnBrk="0" hangingPunct="1"/>
                      <a:r>
                        <a:rPr lang="zh-CN" altLang="en-US" sz="1400" b="1" kern="1200">
                          <a:solidFill>
                            <a:schemeClr val="dk1"/>
                          </a:solidFill>
                          <a:latin typeface="+mn-lt"/>
                          <a:ea typeface="+mn-ea"/>
                          <a:cs typeface="+mn-cs"/>
                        </a:rPr>
                        <a:t>三、</a:t>
                      </a:r>
                      <a:r>
                        <a:rPr lang="zh-CN" altLang="zh-CN" sz="1400" b="1" kern="1200">
                          <a:solidFill>
                            <a:schemeClr val="dk1"/>
                          </a:solidFill>
                          <a:latin typeface="+mn-lt"/>
                          <a:ea typeface="+mn-ea"/>
                          <a:cs typeface="+mn-cs"/>
                        </a:rPr>
                        <a:t>管理计划制度</a:t>
                      </a:r>
                      <a:r>
                        <a:rPr lang="zh-CN" altLang="en-US" sz="1400" b="1" kern="1200">
                          <a:solidFill>
                            <a:srgbClr val="FF0000"/>
                          </a:solidFill>
                          <a:latin typeface="+mn-lt"/>
                          <a:ea typeface="+mn-ea"/>
                          <a:cs typeface="+mn-cs"/>
                        </a:rPr>
                        <a:t>（</a:t>
                      </a:r>
                      <a:r>
                        <a:rPr lang="en-US" altLang="zh-CN" sz="1400" b="1" kern="1200">
                          <a:solidFill>
                            <a:srgbClr val="FF0000"/>
                          </a:solidFill>
                          <a:latin typeface="+mn-lt"/>
                          <a:ea typeface="+mn-ea"/>
                          <a:cs typeface="+mn-cs"/>
                        </a:rPr>
                        <a:t>3</a:t>
                      </a:r>
                      <a:r>
                        <a:rPr lang="zh-CN" altLang="en-US" sz="1400" b="1" kern="1200">
                          <a:solidFill>
                            <a:srgbClr val="FF0000"/>
                          </a:solidFill>
                          <a:latin typeface="+mn-lt"/>
                          <a:ea typeface="+mn-ea"/>
                          <a:cs typeface="+mn-cs"/>
                        </a:rPr>
                        <a:t>分）</a:t>
                      </a:r>
                    </a:p>
                  </a:txBody>
                  <a:tcPr marL="36000" marR="36000" marT="27000" marB="27000" anchor="ctr">
                    <a:solidFill>
                      <a:schemeClr val="accent3">
                        <a:lumMod val="20000"/>
                        <a:lumOff val="80000"/>
                      </a:schemeClr>
                    </a:solidFill>
                  </a:tcPr>
                </a:tc>
                <a:tc>
                  <a:txBody>
                    <a:bodyPr/>
                    <a:lstStyle/>
                    <a:p>
                      <a:pPr algn="ctr"/>
                      <a:r>
                        <a:rPr lang="en-US" altLang="zh-CN" sz="1400"/>
                        <a:t>4</a:t>
                      </a:r>
                      <a:endParaRPr lang="zh-CN" altLang="en-US" sz="1400"/>
                    </a:p>
                  </a:txBody>
                  <a:tcPr marL="36000" marR="36000" marT="27000" marB="27000" anchor="ctr">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l"/>
                      <a:r>
                        <a:rPr lang="zh-CN" altLang="en-US" sz="1400">
                          <a:solidFill>
                            <a:srgbClr val="FF0000"/>
                          </a:solidFill>
                        </a:rPr>
                        <a:t>危险废物管理计划</a:t>
                      </a:r>
                      <a:r>
                        <a:rPr lang="zh-CN" altLang="en-US" sz="1400"/>
                        <a:t>包括减少危险废物产生量和降低危险废物危害性的措施，以及危险废物贮存、利用、处置措施。</a:t>
                      </a:r>
                    </a:p>
                  </a:txBody>
                  <a:tcPr marL="36000" marR="36000" marT="27000" marB="27000" anchor="ctr">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l"/>
                      <a:r>
                        <a:rPr lang="zh-CN" altLang="en-US" sz="1400"/>
                        <a:t>制定了危险废物管理计划；内容齐全， 危险废物的产生环节、种类、危害特性、产生量、利用处置方式描述清晰。</a:t>
                      </a:r>
                    </a:p>
                  </a:txBody>
                  <a:tcPr marL="36000" marR="36000" marT="27000" marB="27000" anchor="ctr">
                    <a:solidFill>
                      <a:schemeClr val="accent3">
                        <a:lumMod val="20000"/>
                        <a:lumOff val="80000"/>
                      </a:schemeClr>
                    </a:solidFill>
                  </a:tcPr>
                </a:tc>
                <a:tc>
                  <a:txBody>
                    <a:bodyPr/>
                    <a:lstStyle/>
                    <a:p>
                      <a:pPr algn="ctr"/>
                      <a:r>
                        <a:rPr lang="en-US" altLang="zh-CN" sz="1400"/>
                        <a:t>2</a:t>
                      </a:r>
                      <a:endParaRPr lang="zh-CN" altLang="en-US" sz="1400"/>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1"/>
                  </a:ext>
                </a:extLst>
              </a:tr>
              <a:tr h="968400">
                <a:tc vMerge="1">
                  <a:txBody>
                    <a:bodyPr/>
                    <a:lstStyle/>
                    <a:p>
                      <a:endParaRPr/>
                    </a:p>
                  </a:txBody>
                  <a:tcPr/>
                </a:tc>
                <a:tc>
                  <a:txBody>
                    <a:bodyPr/>
                    <a:lstStyle/>
                    <a:p>
                      <a:pPr marL="0" marR="0" indent="0" algn="ctr" defTabSz="914400" rtl="0" eaLnBrk="1" fontAlgn="auto" latinLnBrk="0" hangingPunct="1">
                        <a:lnSpc>
                          <a:spcPct val="100000"/>
                        </a:lnSpc>
                        <a:spcBef>
                          <a:spcPct val="0"/>
                        </a:spcBef>
                        <a:spcAft>
                          <a:spcPct val="0"/>
                        </a:spcAft>
                        <a:buClrTx/>
                        <a:buSzTx/>
                        <a:buFontTx/>
                        <a:buNone/>
                        <a:defRPr/>
                      </a:pPr>
                      <a:r>
                        <a:rPr lang="en-US" altLang="zh-CN" sz="1400"/>
                        <a:t>5</a:t>
                      </a:r>
                      <a:endParaRPr lang="zh-CN" altLang="en-US" sz="1400"/>
                    </a:p>
                  </a:txBody>
                  <a:tcPr marL="36000" marR="36000" marT="27000" marB="27000" anchor="ctr">
                    <a:lnT w="12700" cap="flat" cmpd="sng" algn="ctr">
                      <a:solidFill>
                        <a:schemeClr val="bg1"/>
                      </a:solidFill>
                      <a:prstDash val="solid"/>
                      <a:round/>
                      <a:headEnd type="none" w="med" len="med"/>
                      <a:tailEnd type="none" w="med" len="med"/>
                    </a:lnT>
                    <a:solidFill>
                      <a:schemeClr val="accent3">
                        <a:lumMod val="20000"/>
                        <a:lumOff val="80000"/>
                      </a:schemeClr>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a:solidFill>
                            <a:srgbClr val="FF0000"/>
                          </a:solidFill>
                        </a:rPr>
                        <a:t>报产生危险废物的单位所在地生态环境主管部门备案</a:t>
                      </a:r>
                      <a:r>
                        <a:rPr lang="zh-CN" altLang="en-US" sz="1400"/>
                        <a:t>。</a:t>
                      </a:r>
                    </a:p>
                  </a:txBody>
                  <a:tcPr marL="36000" marR="36000" marT="27000" marB="27000" anchor="ctr">
                    <a:lnT w="12700" cap="flat" cmpd="sng" algn="ctr">
                      <a:solidFill>
                        <a:schemeClr val="bg1"/>
                      </a:solidFill>
                      <a:prstDash val="solid"/>
                      <a:round/>
                      <a:headEnd type="none" w="med" len="med"/>
                      <a:tailEnd type="none" w="med" len="med"/>
                    </a:lnT>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400"/>
                        <a:t>通过国家危险废物信息管理系统报所在地生态环境主管部门备案；内容发生变更时及时变更相关备案内容。</a:t>
                      </a:r>
                    </a:p>
                  </a:txBody>
                  <a:tcPr marL="36000" marR="36000" marT="27000" marB="27000" anchor="ctr">
                    <a:solidFill>
                      <a:schemeClr val="accent3">
                        <a:lumMod val="20000"/>
                        <a:lumOff val="80000"/>
                      </a:schemeClr>
                    </a:solidFill>
                  </a:tcPr>
                </a:tc>
                <a:tc>
                  <a:txBody>
                    <a:bodyPr/>
                    <a:lstStyle/>
                    <a:p>
                      <a:pPr algn="ctr"/>
                      <a:r>
                        <a:rPr lang="en-US" altLang="zh-CN" sz="1400"/>
                        <a:t>1</a:t>
                      </a:r>
                      <a:endParaRPr lang="zh-CN" altLang="en-US" sz="1400"/>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2"/>
                  </a:ext>
                </a:extLst>
              </a:tr>
              <a:tr h="419760">
                <a:tc>
                  <a:txBody>
                    <a:bodyPr/>
                    <a:lstStyle/>
                    <a:p>
                      <a:pPr algn="ctr"/>
                      <a:r>
                        <a:rPr lang="zh-CN" altLang="en-US" sz="1400" b="1" kern="1200">
                          <a:solidFill>
                            <a:schemeClr val="dk1"/>
                          </a:solidFill>
                          <a:latin typeface="+mn-lt"/>
                          <a:ea typeface="+mn-ea"/>
                          <a:cs typeface="+mn-cs"/>
                        </a:rPr>
                        <a:t>四、</a:t>
                      </a:r>
                      <a:r>
                        <a:rPr lang="zh-CN" altLang="zh-CN" sz="1400" b="1" kern="1200">
                          <a:solidFill>
                            <a:schemeClr val="dk1"/>
                          </a:solidFill>
                          <a:latin typeface="+mn-lt"/>
                          <a:ea typeface="+mn-ea"/>
                          <a:cs typeface="+mn-cs"/>
                        </a:rPr>
                        <a:t>排污许可制度</a:t>
                      </a:r>
                      <a:r>
                        <a:rPr lang="zh-CN" altLang="en-US" sz="1400" b="1" kern="1200">
                          <a:solidFill>
                            <a:srgbClr val="FF0000"/>
                          </a:solidFill>
                          <a:latin typeface="+mn-lt"/>
                          <a:ea typeface="+mn-ea"/>
                          <a:cs typeface="+mn-cs"/>
                        </a:rPr>
                        <a:t>（</a:t>
                      </a:r>
                      <a:r>
                        <a:rPr lang="en-US" altLang="zh-CN" sz="1400" b="1" kern="1200">
                          <a:solidFill>
                            <a:srgbClr val="FF0000"/>
                          </a:solidFill>
                          <a:latin typeface="+mn-lt"/>
                          <a:ea typeface="+mn-ea"/>
                          <a:cs typeface="+mn-cs"/>
                        </a:rPr>
                        <a:t>2</a:t>
                      </a:r>
                      <a:r>
                        <a:rPr lang="zh-CN" altLang="en-US" sz="1400" b="1" kern="1200">
                          <a:solidFill>
                            <a:srgbClr val="FF0000"/>
                          </a:solidFill>
                          <a:latin typeface="+mn-lt"/>
                          <a:ea typeface="+mn-ea"/>
                          <a:cs typeface="+mn-cs"/>
                        </a:rPr>
                        <a:t>分）</a:t>
                      </a:r>
                    </a:p>
                  </a:txBody>
                  <a:tcPr marL="36000" marR="36000" marT="27000" marB="27000" anchor="ctr">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US" altLang="zh-CN" sz="1400" kern="1200">
                          <a:solidFill>
                            <a:schemeClr val="dk1"/>
                          </a:solidFill>
                          <a:latin typeface="+mn-lt"/>
                          <a:ea typeface="+mn-ea"/>
                          <a:cs typeface="+mn-cs"/>
                        </a:rPr>
                        <a:t>6</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kern="1200">
                          <a:solidFill>
                            <a:schemeClr val="dk1"/>
                          </a:solidFill>
                        </a:rPr>
                        <a:t>产生工业固体废物的单位</a:t>
                      </a:r>
                      <a:r>
                        <a:rPr lang="zh-CN" altLang="en-US" sz="1400" kern="1200">
                          <a:solidFill>
                            <a:srgbClr val="FF0000"/>
                          </a:solidFill>
                        </a:rPr>
                        <a:t>应当取得排污许可证</a:t>
                      </a:r>
                      <a:r>
                        <a:rPr lang="zh-CN" altLang="en-US" sz="1400" kern="1200">
                          <a:solidFill>
                            <a:schemeClr val="dk1"/>
                          </a:solidFill>
                        </a:rPr>
                        <a:t>。</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a:t>依法取得排污许可证并按证排污。</a:t>
                      </a:r>
                    </a:p>
                  </a:txBody>
                  <a:tcPr marL="36000" marR="36000" marT="27000" marB="27000" anchor="ctr">
                    <a:solidFill>
                      <a:schemeClr val="accent3">
                        <a:lumMod val="20000"/>
                        <a:lumOff val="80000"/>
                      </a:schemeClr>
                    </a:solidFill>
                  </a:tcPr>
                </a:tc>
                <a:tc>
                  <a:txBody>
                    <a:bodyPr/>
                    <a:lstStyle/>
                    <a:p>
                      <a:pPr algn="ctr"/>
                      <a:r>
                        <a:rPr lang="en-US" altLang="zh-CN" sz="1400"/>
                        <a:t>2</a:t>
                      </a:r>
                      <a:endParaRPr lang="zh-CN" altLang="en-US" sz="1400"/>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3"/>
                  </a:ext>
                </a:extLst>
              </a:tr>
            </a:tbl>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1 </a:t>
            </a:r>
            <a:r>
              <a:rPr lang="zh-CN" altLang="en-US" sz="3200">
                <a:latin typeface="黑体" panose="02010609060101010101" pitchFamily="49" charset="-122"/>
                <a:ea typeface="黑体" panose="02010609060101010101" pitchFamily="49" charset="-122"/>
              </a:rPr>
              <a:t>评估指标梳理</a:t>
            </a:r>
            <a:r>
              <a:rPr lang="en-US" altLang="zh-CN" sz="3200">
                <a:latin typeface="黑体" panose="02010609060101010101" pitchFamily="49" charset="-122"/>
                <a:ea typeface="黑体" panose="02010609060101010101" pitchFamily="49" charset="-122"/>
              </a:rPr>
              <a:t>-</a:t>
            </a:r>
            <a:r>
              <a:rPr lang="zh-CN" altLang="zh-CN" sz="3200">
                <a:latin typeface="黑体" panose="02010609060101010101" pitchFamily="49" charset="-122"/>
                <a:ea typeface="黑体" panose="02010609060101010101" pitchFamily="49" charset="-122"/>
              </a:rPr>
              <a:t>危险废物产生单位</a:t>
            </a:r>
            <a:endParaRPr lang="zh-CN" altLang="en-US" sz="3200">
              <a:latin typeface="黑体" panose="02010609060101010101" pitchFamily="49" charset="-122"/>
              <a:ea typeface="黑体" panose="02010609060101010101" pitchFamily="49" charset="-122"/>
            </a:endParaRPr>
          </a:p>
        </p:txBody>
      </p:sp>
      <p:graphicFrame>
        <p:nvGraphicFramePr>
          <p:cNvPr id="4" name="表格 4"/>
          <p:cNvGraphicFramePr>
            <a:graphicFrameLocks noGrp="1"/>
          </p:cNvGraphicFramePr>
          <p:nvPr/>
        </p:nvGraphicFramePr>
        <p:xfrm>
          <a:off x="611188" y="1220788"/>
          <a:ext cx="7830869" cy="2677920"/>
        </p:xfrm>
        <a:graphic>
          <a:graphicData uri="http://schemas.openxmlformats.org/drawingml/2006/table">
            <a:tbl>
              <a:tblPr firstRow="1" bandRow="1">
                <a:tableStyleId>{7DF18680-E054-41AD-8BC1-D1AEF772440D}</a:tableStyleId>
              </a:tblPr>
              <a:tblGrid>
                <a:gridCol w="1260139">
                  <a:extLst>
                    <a:ext uri="{9D8B030D-6E8A-4147-A177-3AD203B41FA5}">
                      <a16:colId xmlns:a16="http://schemas.microsoft.com/office/drawing/2014/main" val="20000"/>
                    </a:ext>
                  </a:extLst>
                </a:gridCol>
                <a:gridCol w="540059">
                  <a:extLst>
                    <a:ext uri="{9D8B030D-6E8A-4147-A177-3AD203B41FA5}">
                      <a16:colId xmlns:a16="http://schemas.microsoft.com/office/drawing/2014/main" val="20001"/>
                    </a:ext>
                  </a:extLst>
                </a:gridCol>
                <a:gridCol w="2880321">
                  <a:extLst>
                    <a:ext uri="{9D8B030D-6E8A-4147-A177-3AD203B41FA5}">
                      <a16:colId xmlns:a16="http://schemas.microsoft.com/office/drawing/2014/main" val="20002"/>
                    </a:ext>
                  </a:extLst>
                </a:gridCol>
                <a:gridCol w="2491711">
                  <a:extLst>
                    <a:ext uri="{9D8B030D-6E8A-4147-A177-3AD203B41FA5}">
                      <a16:colId xmlns:a16="http://schemas.microsoft.com/office/drawing/2014/main" val="20003"/>
                    </a:ext>
                  </a:extLst>
                </a:gridCol>
                <a:gridCol w="658639">
                  <a:extLst>
                    <a:ext uri="{9D8B030D-6E8A-4147-A177-3AD203B41FA5}">
                      <a16:colId xmlns:a16="http://schemas.microsoft.com/office/drawing/2014/main" val="20004"/>
                    </a:ext>
                  </a:extLst>
                </a:gridCol>
              </a:tblGrid>
              <a:tr h="236880">
                <a:tc>
                  <a:txBody>
                    <a:bodyPr/>
                    <a:lstStyle/>
                    <a:p>
                      <a:pPr algn="ctr"/>
                      <a:r>
                        <a:rPr lang="zh-CN" altLang="en-US" sz="1400">
                          <a:latin typeface="黑体" panose="02010609060101010101" pitchFamily="49" charset="-122"/>
                          <a:ea typeface="黑体" panose="02010609060101010101" pitchFamily="49" charset="-122"/>
                        </a:rPr>
                        <a:t>评估项目</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序号</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评估内容</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评估标准</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分数</a:t>
                      </a:r>
                    </a:p>
                  </a:txBody>
                  <a:tcPr marL="36000" marR="36000" marT="27000" marB="27000">
                    <a:solidFill>
                      <a:schemeClr val="accent5">
                        <a:lumMod val="75000"/>
                      </a:schemeClr>
                    </a:solidFill>
                  </a:tcPr>
                </a:tc>
                <a:extLst>
                  <a:ext uri="{0D108BD9-81ED-4DB2-BD59-A6C34878D82A}">
                    <a16:rowId xmlns:a16="http://schemas.microsoft.com/office/drawing/2014/main" val="10000"/>
                  </a:ext>
                </a:extLst>
              </a:tr>
              <a:tr h="602640">
                <a:tc rowSpan="3">
                  <a:txBody>
                    <a:bodyPr/>
                    <a:lstStyle/>
                    <a:p>
                      <a:pPr algn="ctr"/>
                      <a:r>
                        <a:rPr lang="zh-CN" altLang="en-US" sz="1400" b="1" kern="1200">
                          <a:solidFill>
                            <a:schemeClr val="dk1"/>
                          </a:solidFill>
                          <a:latin typeface="+mn-lt"/>
                          <a:ea typeface="+mn-ea"/>
                          <a:cs typeface="+mn-cs"/>
                        </a:rPr>
                        <a:t>五、</a:t>
                      </a:r>
                      <a:r>
                        <a:rPr lang="zh-CN" altLang="zh-CN" sz="1400" b="1" kern="1200">
                          <a:solidFill>
                            <a:schemeClr val="dk1"/>
                          </a:solidFill>
                          <a:latin typeface="+mn-lt"/>
                          <a:ea typeface="+mn-ea"/>
                          <a:cs typeface="+mn-cs"/>
                        </a:rPr>
                        <a:t>台账和申报制度</a:t>
                      </a:r>
                      <a:r>
                        <a:rPr lang="zh-CN" altLang="en-US" sz="1400" b="1" kern="1200">
                          <a:solidFill>
                            <a:srgbClr val="FF0000"/>
                          </a:solidFill>
                          <a:latin typeface="+mn-lt"/>
                          <a:ea typeface="+mn-ea"/>
                          <a:cs typeface="+mn-cs"/>
                        </a:rPr>
                        <a:t>（</a:t>
                      </a:r>
                      <a:r>
                        <a:rPr lang="en-US" altLang="zh-CN" sz="1400" b="1" kern="1200">
                          <a:solidFill>
                            <a:srgbClr val="FF0000"/>
                          </a:solidFill>
                          <a:latin typeface="+mn-lt"/>
                          <a:ea typeface="+mn-ea"/>
                          <a:cs typeface="+mn-cs"/>
                        </a:rPr>
                        <a:t>10</a:t>
                      </a:r>
                      <a:r>
                        <a:rPr lang="zh-CN" altLang="en-US" sz="1400" b="1" kern="1200">
                          <a:solidFill>
                            <a:srgbClr val="FF0000"/>
                          </a:solidFill>
                          <a:latin typeface="+mn-lt"/>
                          <a:ea typeface="+mn-ea"/>
                          <a:cs typeface="+mn-cs"/>
                        </a:rPr>
                        <a:t>分）</a:t>
                      </a:r>
                    </a:p>
                  </a:txBody>
                  <a:tcPr marL="36000" marR="36000" marT="27000" marB="27000" anchor="ctr">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US" altLang="zh-CN" sz="1400"/>
                        <a:t>7</a:t>
                      </a:r>
                      <a:endParaRPr lang="zh-CN" altLang="en-US" sz="1400"/>
                    </a:p>
                  </a:txBody>
                  <a:tcPr marL="36000" marR="36000" marT="27000" marB="27000" anchor="ctr">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en-US" sz="1400"/>
                        <a:t>按照国家有关规定</a:t>
                      </a:r>
                      <a:r>
                        <a:rPr lang="zh-CN" altLang="en-US" sz="1400">
                          <a:solidFill>
                            <a:srgbClr val="FF0000"/>
                          </a:solidFill>
                        </a:rPr>
                        <a:t>建立危险废物管理台账</a:t>
                      </a:r>
                      <a:r>
                        <a:rPr lang="zh-CN" altLang="en-US" sz="1400"/>
                        <a:t>，如实记录有关信息。</a:t>
                      </a:r>
                    </a:p>
                  </a:txBody>
                  <a:tcPr marL="36000" marR="36000" marT="27000" marB="27000" anchor="ctr">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l"/>
                      <a:r>
                        <a:rPr lang="zh-CN" altLang="zh-CN" sz="1400" kern="1200">
                          <a:solidFill>
                            <a:schemeClr val="dk1"/>
                          </a:solidFill>
                          <a:latin typeface="+mn-lt"/>
                          <a:ea typeface="+mn-ea"/>
                          <a:cs typeface="+mn-cs"/>
                        </a:rPr>
                        <a:t>如实记录；内容齐全；能提供证明材 料，证明所记录数据的真实性和合理性。</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algn="ctr"/>
                      <a:r>
                        <a:rPr lang="en-US" altLang="zh-CN" sz="1400"/>
                        <a:t>5</a:t>
                      </a:r>
                      <a:endParaRPr lang="zh-CN" altLang="en-US" sz="1400"/>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1"/>
                  </a:ext>
                </a:extLst>
              </a:tr>
              <a:tr h="236880">
                <a:tc vMerge="1">
                  <a:txBody>
                    <a:bodyPr/>
                    <a:lstStyle/>
                    <a:p>
                      <a:endParaRPr/>
                    </a:p>
                  </a:txBody>
                  <a:tcPr/>
                </a:tc>
                <a:tc>
                  <a:txBody>
                    <a:bodyPr/>
                    <a:lstStyle/>
                    <a:p>
                      <a:pPr marL="0" marR="0" indent="0" algn="ctr" defTabSz="914400" rtl="0" eaLnBrk="1" fontAlgn="auto" latinLnBrk="0" hangingPunct="1">
                        <a:lnSpc>
                          <a:spcPct val="100000"/>
                        </a:lnSpc>
                        <a:spcBef>
                          <a:spcPct val="0"/>
                        </a:spcBef>
                        <a:spcAft>
                          <a:spcPct val="0"/>
                        </a:spcAft>
                        <a:buClrTx/>
                        <a:buSzTx/>
                        <a:buFontTx/>
                        <a:buNone/>
                        <a:defRPr/>
                      </a:pPr>
                      <a:r>
                        <a:rPr lang="en-US" altLang="zh-CN" sz="1400"/>
                        <a:t>8</a:t>
                      </a:r>
                      <a:endParaRPr lang="zh-CN" altLang="en-US" sz="1400"/>
                    </a:p>
                  </a:txBody>
                  <a:tcPr marL="36000" marR="36000" marT="27000" marB="27000" anchor="ctr">
                    <a:lnT w="12700" cap="flat" cmpd="sng" algn="ctr">
                      <a:solidFill>
                        <a:schemeClr val="bg1"/>
                      </a:solidFill>
                      <a:prstDash val="solid"/>
                      <a:round/>
                      <a:headEnd type="none" w="med" len="med"/>
                      <a:tailEnd type="none" w="med" len="med"/>
                    </a:lnT>
                    <a:solidFill>
                      <a:schemeClr val="accent3">
                        <a:lumMod val="20000"/>
                        <a:lumOff val="80000"/>
                      </a:schemeClr>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zh-CN" sz="1400" kern="1200">
                          <a:solidFill>
                            <a:schemeClr val="dk1"/>
                          </a:solidFill>
                          <a:latin typeface="+mn-lt"/>
                          <a:ea typeface="+mn-ea"/>
                          <a:cs typeface="+mn-cs"/>
                        </a:rPr>
                        <a:t>危险废物管理台账</a:t>
                      </a:r>
                      <a:r>
                        <a:rPr lang="zh-CN" altLang="zh-CN" sz="1400" b="0" kern="1200">
                          <a:solidFill>
                            <a:srgbClr val="FF0000"/>
                          </a:solidFill>
                          <a:latin typeface="+mn-lt"/>
                          <a:ea typeface="+mn-ea"/>
                          <a:cs typeface="+mn-cs"/>
                        </a:rPr>
                        <a:t>保存</a:t>
                      </a:r>
                      <a:r>
                        <a:rPr lang="en-US" altLang="zh-CN" sz="1400" b="0" kern="1200">
                          <a:solidFill>
                            <a:srgbClr val="FF0000"/>
                          </a:solidFill>
                          <a:latin typeface="+mn-lt"/>
                          <a:ea typeface="+mn-ea"/>
                          <a:cs typeface="+mn-cs"/>
                        </a:rPr>
                        <a:t>5</a:t>
                      </a:r>
                      <a:r>
                        <a:rPr lang="zh-CN" altLang="zh-CN" sz="1400" b="0" kern="1200">
                          <a:solidFill>
                            <a:srgbClr val="FF0000"/>
                          </a:solidFill>
                          <a:latin typeface="+mn-lt"/>
                          <a:ea typeface="+mn-ea"/>
                          <a:cs typeface="+mn-cs"/>
                        </a:rPr>
                        <a:t>年</a:t>
                      </a:r>
                      <a:r>
                        <a:rPr lang="zh-CN" altLang="zh-CN" sz="1400" kern="1200">
                          <a:solidFill>
                            <a:schemeClr val="dk1"/>
                          </a:solidFill>
                          <a:latin typeface="+mn-lt"/>
                          <a:ea typeface="+mn-ea"/>
                          <a:cs typeface="+mn-cs"/>
                        </a:rPr>
                        <a:t>。</a:t>
                      </a:r>
                      <a:endParaRPr lang="zh-CN" altLang="en-US" sz="1400" kern="1200">
                        <a:solidFill>
                          <a:schemeClr val="dk1"/>
                        </a:solidFill>
                        <a:latin typeface="+mn-lt"/>
                        <a:ea typeface="+mn-ea"/>
                        <a:cs typeface="+mn-cs"/>
                      </a:endParaRPr>
                    </a:p>
                  </a:txBody>
                  <a:tcPr marL="36000" marR="36000" marT="27000" marB="27000" anchor="ctr">
                    <a:lnT w="12700" cap="flat" cmpd="sng" algn="ctr">
                      <a:solidFill>
                        <a:schemeClr val="bg1"/>
                      </a:solidFill>
                      <a:prstDash val="solid"/>
                      <a:round/>
                      <a:headEnd type="none" w="med" len="med"/>
                      <a:tailEnd type="none" w="med" len="med"/>
                    </a:lnT>
                    <a:solidFill>
                      <a:schemeClr val="accent3">
                        <a:lumMod val="20000"/>
                        <a:lumOff val="80000"/>
                      </a:schemeClr>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zh-CN" sz="1400" kern="1200">
                          <a:solidFill>
                            <a:schemeClr val="dk1"/>
                          </a:solidFill>
                          <a:latin typeface="+mn-lt"/>
                          <a:ea typeface="+mn-ea"/>
                          <a:cs typeface="+mn-cs"/>
                        </a:rPr>
                        <a:t>危险废物管理台账保存</a:t>
                      </a:r>
                      <a:r>
                        <a:rPr lang="en-US" altLang="zh-CN" sz="1400" kern="1200">
                          <a:solidFill>
                            <a:schemeClr val="dk1"/>
                          </a:solidFill>
                          <a:latin typeface="+mn-lt"/>
                          <a:ea typeface="+mn-ea"/>
                          <a:cs typeface="+mn-cs"/>
                        </a:rPr>
                        <a:t>5</a:t>
                      </a:r>
                      <a:r>
                        <a:rPr lang="zh-CN" altLang="zh-CN" sz="1400" kern="1200">
                          <a:solidFill>
                            <a:schemeClr val="dk1"/>
                          </a:solidFill>
                          <a:latin typeface="+mn-lt"/>
                          <a:ea typeface="+mn-ea"/>
                          <a:cs typeface="+mn-cs"/>
                        </a:rPr>
                        <a:t>年。</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algn="ctr"/>
                      <a:r>
                        <a:rPr lang="en-US" altLang="zh-CN" sz="1400"/>
                        <a:t>1</a:t>
                      </a:r>
                      <a:endParaRPr lang="zh-CN" altLang="en-US" sz="1400"/>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2"/>
                  </a:ext>
                </a:extLst>
              </a:tr>
              <a:tr h="968400">
                <a:tc vMerge="1">
                  <a:txBody>
                    <a:bodyPr/>
                    <a:lstStyle/>
                    <a:p>
                      <a:endParaRPr/>
                    </a:p>
                  </a:txBody>
                  <a:tcPr marL="36000" marR="36000" marT="36000" marB="36000" anchor="ctr">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US" altLang="zh-CN" sz="1400" kern="1200">
                          <a:solidFill>
                            <a:schemeClr val="dk1"/>
                          </a:solidFill>
                          <a:latin typeface="+mn-lt"/>
                          <a:ea typeface="+mn-ea"/>
                          <a:cs typeface="+mn-cs"/>
                        </a:rPr>
                        <a:t>9</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zh-CN" sz="1400" kern="1200">
                          <a:solidFill>
                            <a:schemeClr val="dk1"/>
                          </a:solidFill>
                          <a:latin typeface="+mn-lt"/>
                          <a:ea typeface="+mn-ea"/>
                          <a:cs typeface="+mn-cs"/>
                        </a:rPr>
                        <a:t>通过国家危险废物信息管理系统向所在地生态环境主管部门</a:t>
                      </a:r>
                      <a:r>
                        <a:rPr lang="zh-CN" altLang="zh-CN" sz="1400" kern="1200">
                          <a:solidFill>
                            <a:srgbClr val="FF0000"/>
                          </a:solidFill>
                          <a:latin typeface="+mn-lt"/>
                          <a:ea typeface="+mn-ea"/>
                          <a:cs typeface="+mn-cs"/>
                        </a:rPr>
                        <a:t>如实申报</a:t>
                      </a:r>
                      <a:r>
                        <a:rPr lang="zh-CN" altLang="zh-CN" sz="1400" kern="1200">
                          <a:solidFill>
                            <a:schemeClr val="dk1"/>
                          </a:solidFill>
                          <a:latin typeface="+mn-lt"/>
                          <a:ea typeface="+mn-ea"/>
                          <a:cs typeface="+mn-cs"/>
                        </a:rPr>
                        <a:t>危险废物的种类、产生量、流向、贮存、处置等有关资料。</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zh-CN" sz="1400" kern="1200">
                          <a:solidFill>
                            <a:schemeClr val="dk1"/>
                          </a:solidFill>
                          <a:latin typeface="+mn-lt"/>
                          <a:ea typeface="+mn-ea"/>
                          <a:cs typeface="+mn-cs"/>
                        </a:rPr>
                        <a:t>如实申报；内容齐全；能提供证明材料，证明所申报数据的真实性和合理性。</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algn="ctr"/>
                      <a:r>
                        <a:rPr lang="en-US" altLang="zh-CN" sz="1400"/>
                        <a:t>4</a:t>
                      </a:r>
                      <a:endParaRPr lang="zh-CN" altLang="en-US" sz="1400"/>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3"/>
                  </a:ext>
                </a:extLst>
              </a:tr>
              <a:tr h="419760">
                <a:tc>
                  <a:txBody>
                    <a:bodyPr/>
                    <a:lstStyle/>
                    <a:p>
                      <a:pPr algn="ctr"/>
                      <a:r>
                        <a:rPr lang="zh-CN" altLang="en-US" sz="1400" b="1" kern="1200">
                          <a:solidFill>
                            <a:schemeClr val="dk1"/>
                          </a:solidFill>
                          <a:effectLst/>
                          <a:latin typeface="+mn-lt"/>
                          <a:ea typeface="+mn-ea"/>
                          <a:cs typeface="+mn-cs"/>
                        </a:rPr>
                        <a:t>六、</a:t>
                      </a:r>
                      <a:r>
                        <a:rPr lang="zh-CN" altLang="zh-CN" sz="1400" b="1" kern="1200">
                          <a:solidFill>
                            <a:schemeClr val="dk1"/>
                          </a:solidFill>
                          <a:effectLst/>
                          <a:latin typeface="+mn-lt"/>
                          <a:ea typeface="+mn-ea"/>
                          <a:cs typeface="+mn-cs"/>
                        </a:rPr>
                        <a:t>源头分类制度</a:t>
                      </a:r>
                      <a:r>
                        <a:rPr lang="zh-CN" altLang="en-US" sz="1400" b="1" kern="1200">
                          <a:solidFill>
                            <a:srgbClr val="FF0000"/>
                          </a:solidFill>
                          <a:effectLst/>
                          <a:latin typeface="+mn-lt"/>
                          <a:ea typeface="+mn-ea"/>
                          <a:cs typeface="+mn-cs"/>
                        </a:rPr>
                        <a:t>（</a:t>
                      </a:r>
                      <a:r>
                        <a:rPr lang="en-US" altLang="zh-CN" sz="1400" b="1" kern="1200">
                          <a:solidFill>
                            <a:srgbClr val="FF0000"/>
                          </a:solidFill>
                          <a:effectLst/>
                          <a:latin typeface="+mn-lt"/>
                          <a:ea typeface="+mn-ea"/>
                          <a:cs typeface="+mn-cs"/>
                        </a:rPr>
                        <a:t>5</a:t>
                      </a:r>
                      <a:r>
                        <a:rPr lang="zh-CN" altLang="en-US" sz="1400" b="1" kern="1200">
                          <a:solidFill>
                            <a:srgbClr val="FF0000"/>
                          </a:solidFill>
                          <a:effectLst/>
                          <a:latin typeface="+mn-lt"/>
                          <a:ea typeface="+mn-ea"/>
                          <a:cs typeface="+mn-cs"/>
                        </a:rPr>
                        <a:t>分）</a:t>
                      </a:r>
                      <a:endParaRPr lang="zh-CN" altLang="en-US" sz="1400" b="1" kern="1200">
                        <a:solidFill>
                          <a:srgbClr val="FF0000"/>
                        </a:solidFill>
                        <a:latin typeface="+mn-lt"/>
                        <a:ea typeface="+mn-ea"/>
                        <a:cs typeface="+mn-cs"/>
                      </a:endParaRPr>
                    </a:p>
                  </a:txBody>
                  <a:tcPr marL="36000" marR="36000" marT="27000" marB="2700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US" altLang="zh-CN" sz="1400"/>
                        <a:t>10</a:t>
                      </a:r>
                      <a:endParaRPr lang="zh-CN" altLang="en-US" sz="1400"/>
                    </a:p>
                  </a:txBody>
                  <a:tcPr marL="36000" marR="36000" marT="27000" marB="27000" anchor="ctr">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zh-CN" sz="1400" kern="1200">
                          <a:solidFill>
                            <a:schemeClr val="dk1"/>
                          </a:solidFill>
                          <a:effectLst/>
                          <a:latin typeface="+mn-lt"/>
                          <a:ea typeface="+mn-ea"/>
                          <a:cs typeface="+mn-cs"/>
                        </a:rPr>
                        <a:t>按照危险废物特性</a:t>
                      </a:r>
                      <a:r>
                        <a:rPr lang="zh-CN" altLang="zh-CN" sz="1400" kern="1200">
                          <a:solidFill>
                            <a:srgbClr val="FF0000"/>
                          </a:solidFill>
                          <a:effectLst/>
                          <a:latin typeface="+mn-lt"/>
                          <a:ea typeface="+mn-ea"/>
                          <a:cs typeface="+mn-cs"/>
                        </a:rPr>
                        <a:t>分类进行收集</a:t>
                      </a:r>
                      <a:r>
                        <a:rPr lang="zh-CN" altLang="zh-CN" sz="1400" kern="1200">
                          <a:solidFill>
                            <a:schemeClr val="dk1"/>
                          </a:solidFill>
                          <a:effectLst/>
                          <a:latin typeface="+mn-lt"/>
                          <a:ea typeface="+mn-ea"/>
                          <a:cs typeface="+mn-cs"/>
                        </a:rPr>
                        <a:t>。</a:t>
                      </a:r>
                      <a:endParaRPr lang="zh-CN" altLang="en-US" sz="1400"/>
                    </a:p>
                  </a:txBody>
                  <a:tcPr marL="36000" marR="36000" marT="27000" marB="27000" anchor="ctr">
                    <a:solidFill>
                      <a:schemeClr val="accent3">
                        <a:lumMod val="20000"/>
                        <a:lumOff val="80000"/>
                      </a:schemeClr>
                    </a:solidFill>
                  </a:tcPr>
                </a:tc>
                <a:tc>
                  <a:txBody>
                    <a:bodyPr/>
                    <a:lstStyle/>
                    <a:p>
                      <a:pPr algn="l"/>
                      <a:r>
                        <a:rPr lang="zh-CN" altLang="zh-CN" sz="1400" kern="1200">
                          <a:solidFill>
                            <a:schemeClr val="dk1"/>
                          </a:solidFill>
                          <a:effectLst/>
                          <a:latin typeface="+mn-lt"/>
                          <a:ea typeface="+mn-ea"/>
                          <a:cs typeface="+mn-cs"/>
                        </a:rPr>
                        <a:t>危险废物按种类分别收集、贮存。</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algn="ctr"/>
                      <a:r>
                        <a:rPr lang="en-US" altLang="zh-CN" sz="1400"/>
                        <a:t>5</a:t>
                      </a:r>
                      <a:endParaRPr lang="zh-CN" altLang="en-US" sz="1400"/>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4"/>
                  </a:ext>
                </a:extLst>
              </a:tr>
            </a:tbl>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1 </a:t>
            </a:r>
            <a:r>
              <a:rPr lang="zh-CN" altLang="en-US" sz="3200">
                <a:latin typeface="黑体" panose="02010609060101010101" pitchFamily="49" charset="-122"/>
                <a:ea typeface="黑体" panose="02010609060101010101" pitchFamily="49" charset="-122"/>
              </a:rPr>
              <a:t>评估指标梳理</a:t>
            </a:r>
            <a:r>
              <a:rPr lang="en-US" altLang="zh-CN" sz="3200">
                <a:latin typeface="黑体" panose="02010609060101010101" pitchFamily="49" charset="-122"/>
                <a:ea typeface="黑体" panose="02010609060101010101" pitchFamily="49" charset="-122"/>
              </a:rPr>
              <a:t>-</a:t>
            </a:r>
            <a:r>
              <a:rPr lang="zh-CN" altLang="zh-CN" sz="3200">
                <a:latin typeface="黑体" panose="02010609060101010101" pitchFamily="49" charset="-122"/>
                <a:ea typeface="黑体" panose="02010609060101010101" pitchFamily="49" charset="-122"/>
              </a:rPr>
              <a:t>危险废物产生单位</a:t>
            </a:r>
            <a:endParaRPr lang="zh-CN" altLang="en-US" sz="3200">
              <a:latin typeface="黑体" panose="02010609060101010101" pitchFamily="49" charset="-122"/>
              <a:ea typeface="黑体" panose="02010609060101010101" pitchFamily="49" charset="-122"/>
            </a:endParaRPr>
          </a:p>
        </p:txBody>
      </p:sp>
      <p:sp>
        <p:nvSpPr>
          <p:cNvPr id="3" name="内容占位符 2"/>
          <p:cNvSpPr>
            <a:spLocks noGrp="1"/>
          </p:cNvSpPr>
          <p:nvPr>
            <p:ph idx="1" hasCustomPrompt="1"/>
          </p:nvPr>
        </p:nvSpPr>
        <p:spPr>
          <a:xfrm>
            <a:off x="701675" y="1079500"/>
            <a:ext cx="7664450" cy="3382963"/>
          </a:xfrm>
        </p:spPr>
        <p:txBody>
          <a:bodyPr/>
          <a:lstStyle/>
          <a:p>
            <a:pPr fontAlgn="auto"/>
            <a:endParaRPr lang="zh-CN" altLang="en-US" strike="noStrike" noProof="1"/>
          </a:p>
        </p:txBody>
      </p:sp>
      <p:graphicFrame>
        <p:nvGraphicFramePr>
          <p:cNvPr id="4" name="表格 4"/>
          <p:cNvGraphicFramePr>
            <a:graphicFrameLocks noGrp="1"/>
          </p:cNvGraphicFramePr>
          <p:nvPr/>
        </p:nvGraphicFramePr>
        <p:xfrm>
          <a:off x="611188" y="1019175"/>
          <a:ext cx="7830869" cy="3622800"/>
        </p:xfrm>
        <a:graphic>
          <a:graphicData uri="http://schemas.openxmlformats.org/drawingml/2006/table">
            <a:tbl>
              <a:tblPr firstRow="1" bandRow="1">
                <a:tableStyleId>{7DF18680-E054-41AD-8BC1-D1AEF772440D}</a:tableStyleId>
              </a:tblPr>
              <a:tblGrid>
                <a:gridCol w="1067238">
                  <a:extLst>
                    <a:ext uri="{9D8B030D-6E8A-4147-A177-3AD203B41FA5}">
                      <a16:colId xmlns:a16="http://schemas.microsoft.com/office/drawing/2014/main" val="20000"/>
                    </a:ext>
                  </a:extLst>
                </a:gridCol>
                <a:gridCol w="552941">
                  <a:extLst>
                    <a:ext uri="{9D8B030D-6E8A-4147-A177-3AD203B41FA5}">
                      <a16:colId xmlns:a16="http://schemas.microsoft.com/office/drawing/2014/main" val="20001"/>
                    </a:ext>
                  </a:extLst>
                </a:gridCol>
                <a:gridCol w="3600400">
                  <a:extLst>
                    <a:ext uri="{9D8B030D-6E8A-4147-A177-3AD203B41FA5}">
                      <a16:colId xmlns:a16="http://schemas.microsoft.com/office/drawing/2014/main" val="20002"/>
                    </a:ext>
                  </a:extLst>
                </a:gridCol>
                <a:gridCol w="1932315">
                  <a:extLst>
                    <a:ext uri="{9D8B030D-6E8A-4147-A177-3AD203B41FA5}">
                      <a16:colId xmlns:a16="http://schemas.microsoft.com/office/drawing/2014/main" val="20003"/>
                    </a:ext>
                  </a:extLst>
                </a:gridCol>
                <a:gridCol w="677975">
                  <a:extLst>
                    <a:ext uri="{9D8B030D-6E8A-4147-A177-3AD203B41FA5}">
                      <a16:colId xmlns:a16="http://schemas.microsoft.com/office/drawing/2014/main" val="20004"/>
                    </a:ext>
                  </a:extLst>
                </a:gridCol>
              </a:tblGrid>
              <a:tr h="236880">
                <a:tc>
                  <a:txBody>
                    <a:bodyPr/>
                    <a:lstStyle/>
                    <a:p>
                      <a:pPr algn="ctr"/>
                      <a:r>
                        <a:rPr lang="zh-CN" altLang="en-US" sz="1400">
                          <a:latin typeface="黑体" panose="02010609060101010101" pitchFamily="49" charset="-122"/>
                          <a:ea typeface="黑体" panose="02010609060101010101" pitchFamily="49" charset="-122"/>
                        </a:rPr>
                        <a:t>评估项目</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序号</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评估内容</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评估标准</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分数</a:t>
                      </a:r>
                    </a:p>
                  </a:txBody>
                  <a:tcPr marL="36000" marR="36000" marT="27000" marB="27000">
                    <a:solidFill>
                      <a:schemeClr val="accent5">
                        <a:lumMod val="75000"/>
                      </a:schemeClr>
                    </a:solidFill>
                  </a:tcPr>
                </a:tc>
                <a:extLst>
                  <a:ext uri="{0D108BD9-81ED-4DB2-BD59-A6C34878D82A}">
                    <a16:rowId xmlns:a16="http://schemas.microsoft.com/office/drawing/2014/main" val="10000"/>
                  </a:ext>
                </a:extLst>
              </a:tr>
              <a:tr h="968400">
                <a:tc rowSpan="4">
                  <a:txBody>
                    <a:bodyPr/>
                    <a:lstStyle/>
                    <a:p>
                      <a:pPr algn="ctr"/>
                      <a:r>
                        <a:rPr lang="zh-CN" altLang="en-US" sz="1400" b="1" kern="1200">
                          <a:solidFill>
                            <a:schemeClr val="dk1"/>
                          </a:solidFill>
                          <a:latin typeface="+mn-lt"/>
                          <a:ea typeface="+mn-ea"/>
                          <a:cs typeface="+mn-cs"/>
                        </a:rPr>
                        <a:t>七、转移</a:t>
                      </a:r>
                      <a:r>
                        <a:rPr lang="zh-CN" altLang="zh-CN" sz="1400" b="1" kern="1200">
                          <a:solidFill>
                            <a:schemeClr val="dk1"/>
                          </a:solidFill>
                          <a:latin typeface="+mn-lt"/>
                          <a:ea typeface="+mn-ea"/>
                          <a:cs typeface="+mn-cs"/>
                        </a:rPr>
                        <a:t>制度</a:t>
                      </a:r>
                      <a:r>
                        <a:rPr lang="zh-CN" altLang="en-US" sz="1400" b="1" kern="1200">
                          <a:solidFill>
                            <a:srgbClr val="FF0000"/>
                          </a:solidFill>
                          <a:latin typeface="+mn-lt"/>
                          <a:ea typeface="+mn-ea"/>
                          <a:cs typeface="+mn-cs"/>
                        </a:rPr>
                        <a:t>（</a:t>
                      </a:r>
                      <a:r>
                        <a:rPr lang="en-US" altLang="zh-CN" sz="1400" b="1" kern="1200">
                          <a:solidFill>
                            <a:srgbClr val="FF0000"/>
                          </a:solidFill>
                          <a:latin typeface="+mn-lt"/>
                          <a:ea typeface="+mn-ea"/>
                          <a:cs typeface="+mn-cs"/>
                        </a:rPr>
                        <a:t>11</a:t>
                      </a:r>
                      <a:r>
                        <a:rPr lang="zh-CN" altLang="en-US" sz="1400" b="1" kern="1200">
                          <a:solidFill>
                            <a:srgbClr val="FF0000"/>
                          </a:solidFill>
                          <a:latin typeface="+mn-lt"/>
                          <a:ea typeface="+mn-ea"/>
                          <a:cs typeface="+mn-cs"/>
                        </a:rPr>
                        <a:t>分）</a:t>
                      </a:r>
                    </a:p>
                  </a:txBody>
                  <a:tcPr marL="36000" marR="36000" marT="27000" marB="27000" anchor="ctr">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US" altLang="zh-CN" sz="1400"/>
                        <a:t>11</a:t>
                      </a:r>
                      <a:endParaRPr lang="zh-CN" altLang="en-US" sz="1400"/>
                    </a:p>
                  </a:txBody>
                  <a:tcPr marL="36000" marR="36000" marT="27000" marB="27000" anchor="ctr">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zh-CN" sz="1400" kern="1200">
                          <a:solidFill>
                            <a:schemeClr val="dk1"/>
                          </a:solidFill>
                          <a:effectLst/>
                          <a:latin typeface="+mn-lt"/>
                          <a:ea typeface="+mn-ea"/>
                          <a:cs typeface="+mn-cs"/>
                        </a:rPr>
                        <a:t>产生工业固体废物的单位委托他人运输、利用、处置工业固体废物的，应当对受托方的</a:t>
                      </a:r>
                      <a:r>
                        <a:rPr lang="zh-CN" altLang="zh-CN" sz="1400" kern="1200">
                          <a:solidFill>
                            <a:srgbClr val="FF0000"/>
                          </a:solidFill>
                          <a:effectLst/>
                          <a:latin typeface="+mn-lt"/>
                          <a:ea typeface="+mn-ea"/>
                          <a:cs typeface="+mn-cs"/>
                        </a:rPr>
                        <a:t>主体资格和技术能力进行核实</a:t>
                      </a:r>
                      <a:r>
                        <a:rPr lang="zh-CN" altLang="zh-CN" sz="1400" kern="1200">
                          <a:solidFill>
                            <a:schemeClr val="dk1"/>
                          </a:solidFill>
                          <a:effectLst/>
                          <a:latin typeface="+mn-lt"/>
                          <a:ea typeface="+mn-ea"/>
                          <a:cs typeface="+mn-cs"/>
                        </a:rPr>
                        <a:t>，</a:t>
                      </a:r>
                      <a:r>
                        <a:rPr lang="zh-CN" altLang="zh-CN" sz="1400" kern="1200">
                          <a:solidFill>
                            <a:srgbClr val="FF0000"/>
                          </a:solidFill>
                          <a:effectLst/>
                          <a:latin typeface="+mn-lt"/>
                          <a:ea typeface="+mn-ea"/>
                          <a:cs typeface="+mn-cs"/>
                        </a:rPr>
                        <a:t>依法签订书面合同</a:t>
                      </a:r>
                      <a:r>
                        <a:rPr lang="zh-CN" altLang="zh-CN" sz="1400" kern="1200">
                          <a:solidFill>
                            <a:schemeClr val="dk1"/>
                          </a:solidFill>
                          <a:effectLst/>
                          <a:latin typeface="+mn-lt"/>
                          <a:ea typeface="+mn-ea"/>
                          <a:cs typeface="+mn-cs"/>
                        </a:rPr>
                        <a:t>，在合同中约定污染防治要求。</a:t>
                      </a:r>
                      <a:endParaRPr lang="zh-CN" altLang="en-US" sz="1400"/>
                    </a:p>
                  </a:txBody>
                  <a:tcPr marL="36000" marR="36000" marT="27000" marB="27000" anchor="ctr">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l"/>
                      <a:r>
                        <a:rPr lang="zh-CN" altLang="zh-CN" sz="1400" kern="1200">
                          <a:solidFill>
                            <a:schemeClr val="dk1"/>
                          </a:solidFill>
                          <a:effectLst/>
                          <a:latin typeface="+mn-lt"/>
                          <a:ea typeface="+mn-ea"/>
                          <a:cs typeface="+mn-cs"/>
                        </a:rPr>
                        <a:t>核实受托方的主体资格和技术能力。</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algn="ctr"/>
                      <a:r>
                        <a:rPr lang="en-US" altLang="zh-CN" sz="1400"/>
                        <a:t>3</a:t>
                      </a:r>
                      <a:endParaRPr lang="zh-CN" altLang="en-US" sz="1400"/>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1"/>
                  </a:ext>
                </a:extLst>
              </a:tr>
              <a:tr h="785520">
                <a:tc vMerge="1">
                  <a:txBody>
                    <a:bodyPr/>
                    <a:lstStyle/>
                    <a:p>
                      <a:endParaRPr/>
                    </a:p>
                  </a:txBody>
                  <a:tcPr/>
                </a:tc>
                <a:tc>
                  <a:txBody>
                    <a:bodyPr/>
                    <a:lstStyle/>
                    <a:p>
                      <a:pPr marL="0" marR="0" indent="0" algn="ctr" defTabSz="914400" rtl="0" eaLnBrk="1" fontAlgn="auto" latinLnBrk="0" hangingPunct="1">
                        <a:lnSpc>
                          <a:spcPct val="100000"/>
                        </a:lnSpc>
                        <a:spcBef>
                          <a:spcPct val="0"/>
                        </a:spcBef>
                        <a:spcAft>
                          <a:spcPct val="0"/>
                        </a:spcAft>
                        <a:buClrTx/>
                        <a:buSzTx/>
                        <a:buFontTx/>
                        <a:buNone/>
                        <a:defRPr/>
                      </a:pPr>
                      <a:r>
                        <a:rPr lang="en-US" altLang="zh-CN" sz="1400"/>
                        <a:t>12</a:t>
                      </a:r>
                      <a:endParaRPr lang="zh-CN" altLang="en-US" sz="1400"/>
                    </a:p>
                  </a:txBody>
                  <a:tcPr marL="36000" marR="36000" marT="27000" marB="27000" anchor="ctr">
                    <a:lnT w="12700" cap="flat" cmpd="sng" algn="ctr">
                      <a:solidFill>
                        <a:schemeClr val="bg1"/>
                      </a:solidFill>
                      <a:prstDash val="solid"/>
                      <a:round/>
                      <a:headEnd type="none" w="med" len="med"/>
                      <a:tailEnd type="none" w="med" len="med"/>
                    </a:lnT>
                    <a:solidFill>
                      <a:schemeClr val="accent3">
                        <a:lumMod val="20000"/>
                        <a:lumOff val="80000"/>
                      </a:schemeClr>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zh-CN" sz="1400" kern="1200">
                          <a:solidFill>
                            <a:schemeClr val="dk1"/>
                          </a:solidFill>
                          <a:effectLst/>
                          <a:latin typeface="+mn-lt"/>
                          <a:ea typeface="+mn-ea"/>
                          <a:cs typeface="+mn-cs"/>
                        </a:rPr>
                        <a:t>转移固体废物出本市贮存、处置的，应当向生态环境主管部门提出</a:t>
                      </a:r>
                      <a:r>
                        <a:rPr lang="zh-CN" altLang="zh-CN" sz="1400" kern="1200">
                          <a:solidFill>
                            <a:srgbClr val="FF0000"/>
                          </a:solidFill>
                          <a:effectLst/>
                          <a:latin typeface="+mn-lt"/>
                          <a:ea typeface="+mn-ea"/>
                          <a:cs typeface="+mn-cs"/>
                        </a:rPr>
                        <a:t>申请</a:t>
                      </a:r>
                      <a:r>
                        <a:rPr lang="zh-CN" altLang="zh-CN" sz="1400" kern="1200">
                          <a:solidFill>
                            <a:schemeClr val="dk1"/>
                          </a:solidFill>
                          <a:effectLst/>
                          <a:latin typeface="+mn-lt"/>
                          <a:ea typeface="+mn-ea"/>
                          <a:cs typeface="+mn-cs"/>
                        </a:rPr>
                        <a:t>。转移固体废物出本市利用的，应当报生态环境主管部门</a:t>
                      </a:r>
                      <a:r>
                        <a:rPr lang="zh-CN" altLang="zh-CN" sz="1400" kern="1200">
                          <a:solidFill>
                            <a:srgbClr val="FF0000"/>
                          </a:solidFill>
                          <a:effectLst/>
                          <a:latin typeface="+mn-lt"/>
                          <a:ea typeface="+mn-ea"/>
                          <a:cs typeface="+mn-cs"/>
                        </a:rPr>
                        <a:t>备案</a:t>
                      </a:r>
                      <a:r>
                        <a:rPr lang="zh-CN" altLang="zh-CN" sz="1400" kern="1200">
                          <a:solidFill>
                            <a:schemeClr val="dk1"/>
                          </a:solidFill>
                          <a:effectLst/>
                          <a:latin typeface="+mn-lt"/>
                          <a:ea typeface="+mn-ea"/>
                          <a:cs typeface="+mn-cs"/>
                        </a:rPr>
                        <a:t>。</a:t>
                      </a:r>
                      <a:endParaRPr lang="zh-CN" altLang="en-US" sz="1400" kern="1200">
                        <a:solidFill>
                          <a:schemeClr val="dk1"/>
                        </a:solidFill>
                        <a:latin typeface="+mn-lt"/>
                        <a:ea typeface="+mn-ea"/>
                        <a:cs typeface="+mn-cs"/>
                      </a:endParaRPr>
                    </a:p>
                  </a:txBody>
                  <a:tcPr marL="36000" marR="36000" marT="27000" marB="27000" anchor="ctr">
                    <a:lnT w="12700" cap="flat" cmpd="sng" algn="ctr">
                      <a:solidFill>
                        <a:schemeClr val="bg1"/>
                      </a:solidFill>
                      <a:prstDash val="solid"/>
                      <a:round/>
                      <a:headEnd type="none" w="med" len="med"/>
                      <a:tailEnd type="none" w="med" len="med"/>
                    </a:lnT>
                    <a:solidFill>
                      <a:schemeClr val="accent3">
                        <a:lumMod val="20000"/>
                        <a:lumOff val="80000"/>
                      </a:schemeClr>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en-US" altLang="zh-CN" sz="1400" kern="1200">
                          <a:solidFill>
                            <a:schemeClr val="dk1"/>
                          </a:solidFill>
                          <a:latin typeface="+mn-lt"/>
                          <a:ea typeface="+mn-ea"/>
                          <a:cs typeface="+mn-cs"/>
                        </a:rPr>
                        <a:t>/</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algn="ctr"/>
                      <a:r>
                        <a:rPr lang="en-US" altLang="zh-CN" sz="1400"/>
                        <a:t>2</a:t>
                      </a:r>
                      <a:endParaRPr lang="zh-CN" altLang="en-US" sz="1400"/>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2"/>
                  </a:ext>
                </a:extLst>
              </a:tr>
              <a:tr h="602640">
                <a:tc vMerge="1">
                  <a:txBody>
                    <a:bodyPr/>
                    <a:lstStyle/>
                    <a:p>
                      <a:endParaRPr/>
                    </a:p>
                  </a:txBody>
                  <a:tcPr marL="36000" marR="36000" marT="36000" marB="36000" anchor="ctr">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US" altLang="zh-CN" sz="1400" kern="1200">
                          <a:solidFill>
                            <a:schemeClr val="dk1"/>
                          </a:solidFill>
                          <a:latin typeface="+mn-lt"/>
                          <a:ea typeface="+mn-ea"/>
                          <a:cs typeface="+mn-cs"/>
                        </a:rPr>
                        <a:t>13</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zh-CN" sz="1400" kern="1200">
                          <a:solidFill>
                            <a:schemeClr val="dk1"/>
                          </a:solidFill>
                          <a:effectLst/>
                          <a:latin typeface="+mn-lt"/>
                          <a:ea typeface="+mn-ea"/>
                          <a:cs typeface="+mn-cs"/>
                        </a:rPr>
                        <a:t>转移危险废物的，按照危险废物转移有关规定，</a:t>
                      </a:r>
                      <a:r>
                        <a:rPr lang="zh-CN" altLang="zh-CN" sz="1400" kern="1200">
                          <a:solidFill>
                            <a:srgbClr val="FF0000"/>
                          </a:solidFill>
                          <a:effectLst/>
                          <a:latin typeface="+mn-lt"/>
                          <a:ea typeface="+mn-ea"/>
                          <a:cs typeface="+mn-cs"/>
                        </a:rPr>
                        <a:t>如实填写、运行转移联单</a:t>
                      </a:r>
                      <a:r>
                        <a:rPr lang="zh-CN" altLang="zh-CN" sz="1400" kern="1200">
                          <a:solidFill>
                            <a:schemeClr val="dk1"/>
                          </a:solidFill>
                          <a:effectLst/>
                          <a:latin typeface="+mn-lt"/>
                          <a:ea typeface="+mn-ea"/>
                          <a:cs typeface="+mn-cs"/>
                        </a:rPr>
                        <a:t>。</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zh-CN" sz="1400" kern="1200">
                          <a:solidFill>
                            <a:schemeClr val="dk1"/>
                          </a:solidFill>
                          <a:effectLst/>
                          <a:latin typeface="+mn-lt"/>
                          <a:ea typeface="+mn-ea"/>
                          <a:cs typeface="+mn-cs"/>
                        </a:rPr>
                        <a:t>按照实际转移的危险废物，如实填写、运行危险废物转移联单。</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algn="ctr"/>
                      <a:r>
                        <a:rPr lang="en-US" altLang="zh-CN" sz="1400"/>
                        <a:t>4</a:t>
                      </a:r>
                      <a:endParaRPr lang="zh-CN" altLang="en-US" sz="1400"/>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3"/>
                  </a:ext>
                </a:extLst>
              </a:tr>
              <a:tr h="785520">
                <a:tc vMerge="1">
                  <a:txBody>
                    <a:bodyPr/>
                    <a:lstStyle/>
                    <a:p>
                      <a:endParaRPr/>
                    </a:p>
                  </a:txBody>
                  <a:tcPr marL="36000" marR="36000" marT="36000" marB="3600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US" altLang="zh-CN" sz="1400" kern="1200">
                          <a:solidFill>
                            <a:schemeClr val="dk1"/>
                          </a:solidFill>
                          <a:latin typeface="+mn-lt"/>
                          <a:ea typeface="+mn-ea"/>
                          <a:cs typeface="+mn-cs"/>
                        </a:rPr>
                        <a:t>14</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zh-CN" sz="1400" kern="1200">
                          <a:solidFill>
                            <a:srgbClr val="FF0000"/>
                          </a:solidFill>
                          <a:effectLst/>
                          <a:latin typeface="+mn-lt"/>
                          <a:ea typeface="+mn-ea"/>
                          <a:cs typeface="+mn-cs"/>
                        </a:rPr>
                        <a:t>跨省、自治区、直辖市转移危险废物的</a:t>
                      </a:r>
                      <a:r>
                        <a:rPr lang="zh-CN" altLang="zh-CN" sz="1400" kern="1200">
                          <a:solidFill>
                            <a:schemeClr val="dk1"/>
                          </a:solidFill>
                          <a:effectLst/>
                          <a:latin typeface="+mn-lt"/>
                          <a:ea typeface="+mn-ea"/>
                          <a:cs typeface="+mn-cs"/>
                        </a:rPr>
                        <a:t>，应当向危险废物移出地省、自治区、直辖市人民政府生态环境主管部门</a:t>
                      </a:r>
                      <a:r>
                        <a:rPr lang="zh-CN" altLang="zh-CN" sz="1400" kern="1200">
                          <a:solidFill>
                            <a:srgbClr val="FF0000"/>
                          </a:solidFill>
                          <a:effectLst/>
                          <a:latin typeface="+mn-lt"/>
                          <a:ea typeface="+mn-ea"/>
                          <a:cs typeface="+mn-cs"/>
                        </a:rPr>
                        <a:t>申请</a:t>
                      </a:r>
                      <a:r>
                        <a:rPr lang="zh-CN" altLang="zh-CN" sz="1400" kern="1200">
                          <a:solidFill>
                            <a:schemeClr val="dk1"/>
                          </a:solidFill>
                          <a:effectLst/>
                          <a:latin typeface="+mn-lt"/>
                          <a:ea typeface="+mn-ea"/>
                          <a:cs typeface="+mn-cs"/>
                        </a:rPr>
                        <a:t>。</a:t>
                      </a:r>
                      <a:endParaRPr lang="zh-CN" altLang="en-US" sz="1400" kern="1200">
                        <a:solidFill>
                          <a:schemeClr val="dk1"/>
                        </a:solidFill>
                        <a:effectLst/>
                        <a:latin typeface="+mn-lt"/>
                        <a:ea typeface="+mn-ea"/>
                        <a:cs typeface="+mn-cs"/>
                      </a:endParaRPr>
                    </a:p>
                  </a:txBody>
                  <a:tcPr marL="36000" marR="36000" marT="27000" marB="27000" anchor="ctr">
                    <a:solidFill>
                      <a:schemeClr val="accent3">
                        <a:lumMod val="20000"/>
                        <a:lumOff val="80000"/>
                      </a:schemeClr>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zh-CN" sz="1400" kern="1200">
                          <a:solidFill>
                            <a:schemeClr val="dk1"/>
                          </a:solidFill>
                          <a:effectLst/>
                          <a:latin typeface="+mn-lt"/>
                          <a:ea typeface="+mn-ea"/>
                          <a:cs typeface="+mn-cs"/>
                        </a:rPr>
                        <a:t>向移出地省级生态环境主管部门申请并获得批准。</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algn="ctr"/>
                      <a:r>
                        <a:rPr lang="en-US" altLang="zh-CN" sz="1400"/>
                        <a:t>2</a:t>
                      </a:r>
                      <a:endParaRPr lang="zh-CN" altLang="en-US" sz="1400"/>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4"/>
                  </a:ext>
                </a:extLst>
              </a:tr>
            </a:tbl>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1 </a:t>
            </a:r>
            <a:r>
              <a:rPr lang="zh-CN" altLang="en-US" sz="3200">
                <a:latin typeface="黑体" panose="02010609060101010101" pitchFamily="49" charset="-122"/>
                <a:ea typeface="黑体" panose="02010609060101010101" pitchFamily="49" charset="-122"/>
              </a:rPr>
              <a:t>评估指标梳理</a:t>
            </a:r>
            <a:r>
              <a:rPr lang="en-US" altLang="zh-CN" sz="3200">
                <a:latin typeface="黑体" panose="02010609060101010101" pitchFamily="49" charset="-122"/>
                <a:ea typeface="黑体" panose="02010609060101010101" pitchFamily="49" charset="-122"/>
              </a:rPr>
              <a:t>-</a:t>
            </a:r>
            <a:r>
              <a:rPr lang="zh-CN" altLang="zh-CN" sz="3200">
                <a:latin typeface="黑体" panose="02010609060101010101" pitchFamily="49" charset="-122"/>
                <a:ea typeface="黑体" panose="02010609060101010101" pitchFamily="49" charset="-122"/>
              </a:rPr>
              <a:t>危险废物产生单位</a:t>
            </a:r>
            <a:endParaRPr lang="zh-CN" altLang="en-US" sz="3200">
              <a:latin typeface="黑体" panose="02010609060101010101" pitchFamily="49" charset="-122"/>
              <a:ea typeface="黑体" panose="02010609060101010101" pitchFamily="49" charset="-122"/>
            </a:endParaRPr>
          </a:p>
        </p:txBody>
      </p:sp>
      <p:graphicFrame>
        <p:nvGraphicFramePr>
          <p:cNvPr id="4" name="表格 4"/>
          <p:cNvGraphicFramePr>
            <a:graphicFrameLocks noGrp="1"/>
          </p:cNvGraphicFramePr>
          <p:nvPr/>
        </p:nvGraphicFramePr>
        <p:xfrm>
          <a:off x="611188" y="1220788"/>
          <a:ext cx="7830869" cy="2319120"/>
        </p:xfrm>
        <a:graphic>
          <a:graphicData uri="http://schemas.openxmlformats.org/drawingml/2006/table">
            <a:tbl>
              <a:tblPr firstRow="1" bandRow="1">
                <a:tableStyleId>{7DF18680-E054-41AD-8BC1-D1AEF772440D}</a:tableStyleId>
              </a:tblPr>
              <a:tblGrid>
                <a:gridCol w="1260139">
                  <a:extLst>
                    <a:ext uri="{9D8B030D-6E8A-4147-A177-3AD203B41FA5}">
                      <a16:colId xmlns:a16="http://schemas.microsoft.com/office/drawing/2014/main" val="20000"/>
                    </a:ext>
                  </a:extLst>
                </a:gridCol>
                <a:gridCol w="630070">
                  <a:extLst>
                    <a:ext uri="{9D8B030D-6E8A-4147-A177-3AD203B41FA5}">
                      <a16:colId xmlns:a16="http://schemas.microsoft.com/office/drawing/2014/main" val="20001"/>
                    </a:ext>
                  </a:extLst>
                </a:gridCol>
                <a:gridCol w="2790310">
                  <a:extLst>
                    <a:ext uri="{9D8B030D-6E8A-4147-A177-3AD203B41FA5}">
                      <a16:colId xmlns:a16="http://schemas.microsoft.com/office/drawing/2014/main" val="20002"/>
                    </a:ext>
                  </a:extLst>
                </a:gridCol>
                <a:gridCol w="2491711">
                  <a:extLst>
                    <a:ext uri="{9D8B030D-6E8A-4147-A177-3AD203B41FA5}">
                      <a16:colId xmlns:a16="http://schemas.microsoft.com/office/drawing/2014/main" val="20003"/>
                    </a:ext>
                  </a:extLst>
                </a:gridCol>
                <a:gridCol w="658639">
                  <a:extLst>
                    <a:ext uri="{9D8B030D-6E8A-4147-A177-3AD203B41FA5}">
                      <a16:colId xmlns:a16="http://schemas.microsoft.com/office/drawing/2014/main" val="20004"/>
                    </a:ext>
                  </a:extLst>
                </a:gridCol>
              </a:tblGrid>
              <a:tr h="236880">
                <a:tc>
                  <a:txBody>
                    <a:bodyPr/>
                    <a:lstStyle/>
                    <a:p>
                      <a:pPr algn="ctr"/>
                      <a:r>
                        <a:rPr lang="zh-CN" altLang="en-US" sz="1400">
                          <a:latin typeface="黑体" panose="02010609060101010101" pitchFamily="49" charset="-122"/>
                          <a:ea typeface="黑体" panose="02010609060101010101" pitchFamily="49" charset="-122"/>
                        </a:rPr>
                        <a:t>评估项目</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序号</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评估内容</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评估标准</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分数</a:t>
                      </a:r>
                    </a:p>
                  </a:txBody>
                  <a:tcPr marL="36000" marR="36000" marT="27000" marB="27000">
                    <a:solidFill>
                      <a:schemeClr val="accent5">
                        <a:lumMod val="75000"/>
                      </a:schemeClr>
                    </a:solidFill>
                  </a:tcPr>
                </a:tc>
                <a:extLst>
                  <a:ext uri="{0D108BD9-81ED-4DB2-BD59-A6C34878D82A}">
                    <a16:rowId xmlns:a16="http://schemas.microsoft.com/office/drawing/2014/main" val="10000"/>
                  </a:ext>
                </a:extLst>
              </a:tr>
              <a:tr h="785520">
                <a:tc rowSpan="3">
                  <a:txBody>
                    <a:bodyPr/>
                    <a:lstStyle/>
                    <a:p>
                      <a:pPr marL="0" algn="ctr" defTabSz="914400" rtl="0" eaLnBrk="1" latinLnBrk="0" hangingPunct="1"/>
                      <a:r>
                        <a:rPr lang="zh-CN" altLang="en-US" sz="1400" b="1" kern="1200">
                          <a:solidFill>
                            <a:schemeClr val="dk1"/>
                          </a:solidFill>
                          <a:latin typeface="+mn-lt"/>
                          <a:ea typeface="+mn-ea"/>
                          <a:cs typeface="+mn-cs"/>
                        </a:rPr>
                        <a:t>八、</a:t>
                      </a:r>
                      <a:r>
                        <a:rPr lang="zh-CN" altLang="zh-CN" sz="1400" b="1" kern="1200">
                          <a:solidFill>
                            <a:schemeClr val="dk1"/>
                          </a:solidFill>
                          <a:latin typeface="+mn-lt"/>
                          <a:ea typeface="+mn-ea"/>
                          <a:cs typeface="+mn-cs"/>
                        </a:rPr>
                        <a:t>环境应急预案备案制度</a:t>
                      </a:r>
                      <a:r>
                        <a:rPr lang="zh-CN" altLang="en-US" sz="1400" b="1" kern="1200">
                          <a:solidFill>
                            <a:srgbClr val="FF0000"/>
                          </a:solidFill>
                          <a:latin typeface="+mn-lt"/>
                          <a:ea typeface="+mn-ea"/>
                          <a:cs typeface="+mn-cs"/>
                        </a:rPr>
                        <a:t>（</a:t>
                      </a:r>
                      <a:r>
                        <a:rPr lang="en-US" altLang="zh-CN" sz="1400" b="1" kern="1200">
                          <a:solidFill>
                            <a:srgbClr val="FF0000"/>
                          </a:solidFill>
                          <a:latin typeface="+mn-lt"/>
                          <a:ea typeface="+mn-ea"/>
                          <a:cs typeface="+mn-cs"/>
                        </a:rPr>
                        <a:t>4</a:t>
                      </a:r>
                      <a:r>
                        <a:rPr lang="zh-CN" altLang="en-US" sz="1400" b="1" kern="1200">
                          <a:solidFill>
                            <a:srgbClr val="FF0000"/>
                          </a:solidFill>
                          <a:latin typeface="+mn-lt"/>
                          <a:ea typeface="+mn-ea"/>
                          <a:cs typeface="+mn-cs"/>
                        </a:rPr>
                        <a:t>分）</a:t>
                      </a:r>
                    </a:p>
                  </a:txBody>
                  <a:tcPr marL="36000" marR="36000" marT="27000" marB="27000" anchor="ctr">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US" altLang="zh-CN" sz="1400"/>
                        <a:t>15</a:t>
                      </a:r>
                      <a:endParaRPr lang="zh-CN" altLang="en-US" sz="1400"/>
                    </a:p>
                  </a:txBody>
                  <a:tcPr marL="36000" marR="36000" marT="27000" marB="27000" anchor="ctr">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zh-CN" sz="1400" kern="1200">
                          <a:solidFill>
                            <a:schemeClr val="dk1"/>
                          </a:solidFill>
                          <a:effectLst/>
                          <a:latin typeface="+mn-lt"/>
                          <a:ea typeface="+mn-ea"/>
                          <a:cs typeface="+mn-cs"/>
                        </a:rPr>
                        <a:t>依法制定意外事故的环境污染防范措施和应急预案。</a:t>
                      </a:r>
                      <a:endParaRPr lang="zh-CN" altLang="en-US" sz="1400"/>
                    </a:p>
                  </a:txBody>
                  <a:tcPr marL="36000" marR="36000" marT="27000" marB="27000" anchor="ctr">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l"/>
                      <a:r>
                        <a:rPr lang="zh-CN" altLang="zh-CN" sz="1400" kern="1200">
                          <a:solidFill>
                            <a:schemeClr val="dk1"/>
                          </a:solidFill>
                          <a:effectLst/>
                          <a:latin typeface="+mn-lt"/>
                          <a:ea typeface="+mn-ea"/>
                          <a:cs typeface="+mn-cs"/>
                        </a:rPr>
                        <a:t>有意外事故应急预案（综合性应急预案有危险废物相关篇章或有危险废物专门应急预案）。</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algn="ctr"/>
                      <a:r>
                        <a:rPr lang="en-US" altLang="zh-CN" sz="1400"/>
                        <a:t>1</a:t>
                      </a:r>
                      <a:endParaRPr lang="zh-CN" altLang="en-US" sz="1400"/>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1"/>
                  </a:ext>
                </a:extLst>
              </a:tr>
              <a:tr h="785520">
                <a:tc vMerge="1">
                  <a:txBody>
                    <a:bodyPr/>
                    <a:lstStyle/>
                    <a:p>
                      <a:endParaRPr/>
                    </a:p>
                  </a:txBody>
                  <a:tcPr/>
                </a:tc>
                <a:tc>
                  <a:txBody>
                    <a:bodyPr/>
                    <a:lstStyle/>
                    <a:p>
                      <a:pPr marL="0" marR="0" indent="0" algn="ctr" defTabSz="914400" rtl="0" eaLnBrk="1" fontAlgn="auto" latinLnBrk="0" hangingPunct="1">
                        <a:lnSpc>
                          <a:spcPct val="100000"/>
                        </a:lnSpc>
                        <a:spcBef>
                          <a:spcPct val="0"/>
                        </a:spcBef>
                        <a:spcAft>
                          <a:spcPct val="0"/>
                        </a:spcAft>
                        <a:buClrTx/>
                        <a:buSzTx/>
                        <a:buFontTx/>
                        <a:buNone/>
                        <a:defRPr/>
                      </a:pPr>
                      <a:r>
                        <a:rPr lang="en-US" altLang="zh-CN" sz="1400"/>
                        <a:t>16</a:t>
                      </a:r>
                      <a:endParaRPr lang="zh-CN" altLang="en-US" sz="1400"/>
                    </a:p>
                  </a:txBody>
                  <a:tcPr marL="36000" marR="36000" marT="27000" marB="27000" anchor="ctr">
                    <a:lnT w="12700" cap="flat" cmpd="sng" algn="ctr">
                      <a:solidFill>
                        <a:schemeClr val="bg1"/>
                      </a:solidFill>
                      <a:prstDash val="solid"/>
                      <a:round/>
                      <a:headEnd type="none" w="med" len="med"/>
                      <a:tailEnd type="none" w="med" len="med"/>
                    </a:lnT>
                    <a:solidFill>
                      <a:schemeClr val="accent3">
                        <a:lumMod val="20000"/>
                        <a:lumOff val="80000"/>
                      </a:schemeClr>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zh-CN" sz="1400" kern="1200">
                          <a:solidFill>
                            <a:schemeClr val="dk1"/>
                          </a:solidFill>
                          <a:effectLst/>
                          <a:latin typeface="+mn-lt"/>
                          <a:ea typeface="+mn-ea"/>
                          <a:cs typeface="+mn-cs"/>
                        </a:rPr>
                        <a:t>向所在地生态环境主管部门和其他负有固体废物污染环境防治监督管理职责的部门备案。</a:t>
                      </a:r>
                      <a:endParaRPr lang="zh-CN" altLang="en-US" sz="1400" kern="1200">
                        <a:solidFill>
                          <a:schemeClr val="dk1"/>
                        </a:solidFill>
                        <a:latin typeface="+mn-lt"/>
                        <a:ea typeface="+mn-ea"/>
                        <a:cs typeface="+mn-cs"/>
                      </a:endParaRPr>
                    </a:p>
                  </a:txBody>
                  <a:tcPr marL="36000" marR="36000" marT="27000" marB="27000" anchor="ctr">
                    <a:lnT w="12700" cap="flat" cmpd="sng" algn="ctr">
                      <a:solidFill>
                        <a:schemeClr val="bg1"/>
                      </a:solidFill>
                      <a:prstDash val="solid"/>
                      <a:round/>
                      <a:headEnd type="none" w="med" len="med"/>
                      <a:tailEnd type="none" w="med" len="med"/>
                    </a:lnT>
                    <a:solidFill>
                      <a:schemeClr val="accent3">
                        <a:lumMod val="20000"/>
                        <a:lumOff val="80000"/>
                      </a:schemeClr>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en-US" sz="1400" kern="1200">
                          <a:solidFill>
                            <a:schemeClr val="dk1"/>
                          </a:solidFill>
                          <a:latin typeface="+mn-lt"/>
                          <a:ea typeface="+mn-ea"/>
                          <a:cs typeface="+mn-cs"/>
                        </a:rPr>
                        <a:t>在所在地生态环境主管部门和其他负有固体废物污染环境防治监督管理职责的部门备案</a:t>
                      </a:r>
                      <a:r>
                        <a:rPr lang="zh-CN" altLang="zh-CN" sz="1400" kern="1200">
                          <a:solidFill>
                            <a:schemeClr val="dk1"/>
                          </a:solidFill>
                          <a:latin typeface="+mn-lt"/>
                          <a:ea typeface="+mn-ea"/>
                          <a:cs typeface="+mn-cs"/>
                        </a:rPr>
                        <a:t>。</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algn="ctr"/>
                      <a:r>
                        <a:rPr lang="en-US" altLang="zh-CN" sz="1400"/>
                        <a:t>1</a:t>
                      </a:r>
                      <a:endParaRPr lang="zh-CN" altLang="en-US" sz="1400"/>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2"/>
                  </a:ext>
                </a:extLst>
              </a:tr>
              <a:tr h="419760">
                <a:tc vMerge="1">
                  <a:txBody>
                    <a:bodyPr/>
                    <a:lstStyle/>
                    <a:p>
                      <a:endParaRPr/>
                    </a:p>
                  </a:txBody>
                  <a:tcPr marL="36000" marR="36000" marT="36000" marB="36000" anchor="ctr">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US" altLang="zh-CN" sz="1400" kern="1200">
                          <a:solidFill>
                            <a:schemeClr val="dk1"/>
                          </a:solidFill>
                          <a:latin typeface="+mn-lt"/>
                          <a:ea typeface="+mn-ea"/>
                          <a:cs typeface="+mn-cs"/>
                        </a:rPr>
                        <a:t>17</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zh-CN" sz="1400" kern="1200">
                          <a:solidFill>
                            <a:schemeClr val="dk1"/>
                          </a:solidFill>
                          <a:effectLst/>
                          <a:latin typeface="+mn-lt"/>
                          <a:ea typeface="+mn-ea"/>
                          <a:cs typeface="+mn-cs"/>
                        </a:rPr>
                        <a:t>按照预案要求定期组织应急演练。</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zh-CN" sz="1400" kern="1200">
                          <a:solidFill>
                            <a:schemeClr val="dk1"/>
                          </a:solidFill>
                          <a:effectLst/>
                          <a:latin typeface="+mn-lt"/>
                          <a:ea typeface="+mn-ea"/>
                          <a:cs typeface="+mn-cs"/>
                        </a:rPr>
                        <a:t>按照预案要求定期组织环境应急演练。</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algn="ctr"/>
                      <a:r>
                        <a:rPr lang="en-US" altLang="zh-CN" sz="1400"/>
                        <a:t>2</a:t>
                      </a:r>
                      <a:endParaRPr lang="zh-CN" altLang="en-US" sz="1400"/>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3"/>
                  </a:ext>
                </a:extLst>
              </a:tr>
            </a:tbl>
          </a:graphicData>
        </a:graphic>
      </p:graphicFrame>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1 </a:t>
            </a:r>
            <a:r>
              <a:rPr lang="zh-CN" altLang="en-US" sz="3200">
                <a:latin typeface="黑体" panose="02010609060101010101" pitchFamily="49" charset="-122"/>
                <a:ea typeface="黑体" panose="02010609060101010101" pitchFamily="49" charset="-122"/>
              </a:rPr>
              <a:t>评估指标梳理</a:t>
            </a:r>
            <a:r>
              <a:rPr lang="en-US" altLang="zh-CN" sz="3200">
                <a:latin typeface="黑体" panose="02010609060101010101" pitchFamily="49" charset="-122"/>
                <a:ea typeface="黑体" panose="02010609060101010101" pitchFamily="49" charset="-122"/>
              </a:rPr>
              <a:t>-</a:t>
            </a:r>
            <a:r>
              <a:rPr lang="zh-CN" altLang="zh-CN" sz="3200">
                <a:latin typeface="黑体" panose="02010609060101010101" pitchFamily="49" charset="-122"/>
                <a:ea typeface="黑体" panose="02010609060101010101" pitchFamily="49" charset="-122"/>
              </a:rPr>
              <a:t>危险废物产生单位</a:t>
            </a:r>
            <a:endParaRPr lang="zh-CN" altLang="en-US" sz="3200">
              <a:latin typeface="黑体" panose="02010609060101010101" pitchFamily="49" charset="-122"/>
              <a:ea typeface="黑体" panose="02010609060101010101" pitchFamily="49" charset="-122"/>
            </a:endParaRPr>
          </a:p>
        </p:txBody>
      </p:sp>
      <p:sp>
        <p:nvSpPr>
          <p:cNvPr id="3" name="内容占位符 2"/>
          <p:cNvSpPr>
            <a:spLocks noGrp="1"/>
          </p:cNvSpPr>
          <p:nvPr>
            <p:ph idx="1" hasCustomPrompt="1"/>
          </p:nvPr>
        </p:nvSpPr>
        <p:spPr>
          <a:xfrm>
            <a:off x="701675" y="3606800"/>
            <a:ext cx="7664450" cy="539750"/>
          </a:xfrm>
        </p:spPr>
        <p:txBody>
          <a:bodyPr>
            <a:normAutofit/>
          </a:bodyPr>
          <a:lstStyle/>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2400" b="1" i="0" u="none" strike="noStrike" kern="1200" cap="none" spc="0" normalizeH="0" baseline="0" noProof="1">
                <a:solidFill>
                  <a:srgbClr val="FF0000"/>
                </a:solidFill>
                <a:latin typeface="+mn-lt"/>
                <a:ea typeface="+mn-ea"/>
                <a:cs typeface="+mn-cs"/>
              </a:rPr>
              <a:t>共</a:t>
            </a:r>
            <a:r>
              <a:rPr kumimoji="0" lang="en-US" altLang="zh-CN" sz="2400" b="1" i="0" u="none" strike="noStrike" kern="1200" cap="none" spc="0" normalizeH="0" baseline="0" noProof="1">
                <a:solidFill>
                  <a:srgbClr val="FF0000"/>
                </a:solidFill>
                <a:latin typeface="+mn-lt"/>
                <a:ea typeface="+mn-ea"/>
                <a:cs typeface="+mn-cs"/>
              </a:rPr>
              <a:t>10</a:t>
            </a:r>
            <a:r>
              <a:rPr kumimoji="0" lang="zh-CN" altLang="en-US" sz="2400" b="1" i="0" u="none" strike="noStrike" kern="1200" cap="none" spc="0" normalizeH="0" baseline="0" noProof="1">
                <a:solidFill>
                  <a:srgbClr val="FF0000"/>
                </a:solidFill>
                <a:latin typeface="+mn-lt"/>
                <a:ea typeface="+mn-ea"/>
                <a:cs typeface="+mn-cs"/>
              </a:rPr>
              <a:t>项，</a:t>
            </a:r>
            <a:r>
              <a:rPr kumimoji="0" lang="en-US" altLang="zh-CN" sz="2400" b="1" i="0" u="none" strike="noStrike" kern="1200" cap="none" spc="0" normalizeH="0" baseline="0" noProof="1">
                <a:solidFill>
                  <a:srgbClr val="FF0000"/>
                </a:solidFill>
                <a:latin typeface="+mn-lt"/>
                <a:ea typeface="+mn-ea"/>
                <a:cs typeface="+mn-cs"/>
              </a:rPr>
              <a:t>20</a:t>
            </a:r>
            <a:r>
              <a:rPr kumimoji="0" lang="zh-CN" altLang="en-US" sz="2400" b="1" i="0" u="none" strike="noStrike" kern="1200" cap="none" spc="0" normalizeH="0" baseline="0" noProof="1">
                <a:solidFill>
                  <a:srgbClr val="FF0000"/>
                </a:solidFill>
                <a:latin typeface="+mn-lt"/>
                <a:ea typeface="+mn-ea"/>
                <a:cs typeface="+mn-cs"/>
              </a:rPr>
              <a:t>个评估内容，满分</a:t>
            </a:r>
            <a:r>
              <a:rPr kumimoji="0" lang="en-US" altLang="zh-CN" sz="2400" b="1" i="0" u="none" strike="noStrike" kern="1200" cap="none" spc="0" normalizeH="0" baseline="0" noProof="1">
                <a:solidFill>
                  <a:srgbClr val="FF0000"/>
                </a:solidFill>
                <a:latin typeface="+mn-lt"/>
                <a:ea typeface="+mn-ea"/>
                <a:cs typeface="+mn-cs"/>
              </a:rPr>
              <a:t>50</a:t>
            </a:r>
            <a:r>
              <a:rPr kumimoji="0" lang="zh-CN" altLang="en-US" sz="2400" b="1" i="0" u="none" strike="noStrike" kern="1200" cap="none" spc="0" normalizeH="0" baseline="0" noProof="1">
                <a:solidFill>
                  <a:srgbClr val="FF0000"/>
                </a:solidFill>
                <a:latin typeface="+mn-lt"/>
                <a:ea typeface="+mn-ea"/>
                <a:cs typeface="+mn-cs"/>
              </a:rPr>
              <a:t>分</a:t>
            </a:r>
          </a:p>
        </p:txBody>
      </p:sp>
      <p:graphicFrame>
        <p:nvGraphicFramePr>
          <p:cNvPr id="4" name="表格 4"/>
          <p:cNvGraphicFramePr>
            <a:graphicFrameLocks noGrp="1"/>
          </p:cNvGraphicFramePr>
          <p:nvPr/>
        </p:nvGraphicFramePr>
        <p:xfrm>
          <a:off x="611188" y="1085850"/>
          <a:ext cx="7830869" cy="2388324"/>
        </p:xfrm>
        <a:graphic>
          <a:graphicData uri="http://schemas.openxmlformats.org/drawingml/2006/table">
            <a:tbl>
              <a:tblPr firstRow="1" bandRow="1">
                <a:tableStyleId>{7DF18680-E054-41AD-8BC1-D1AEF772440D}</a:tableStyleId>
              </a:tblPr>
              <a:tblGrid>
                <a:gridCol w="1260139">
                  <a:extLst>
                    <a:ext uri="{9D8B030D-6E8A-4147-A177-3AD203B41FA5}">
                      <a16:colId xmlns:a16="http://schemas.microsoft.com/office/drawing/2014/main" val="20000"/>
                    </a:ext>
                  </a:extLst>
                </a:gridCol>
                <a:gridCol w="630070">
                  <a:extLst>
                    <a:ext uri="{9D8B030D-6E8A-4147-A177-3AD203B41FA5}">
                      <a16:colId xmlns:a16="http://schemas.microsoft.com/office/drawing/2014/main" val="20001"/>
                    </a:ext>
                  </a:extLst>
                </a:gridCol>
                <a:gridCol w="2790310">
                  <a:extLst>
                    <a:ext uri="{9D8B030D-6E8A-4147-A177-3AD203B41FA5}">
                      <a16:colId xmlns:a16="http://schemas.microsoft.com/office/drawing/2014/main" val="20002"/>
                    </a:ext>
                  </a:extLst>
                </a:gridCol>
                <a:gridCol w="2491711">
                  <a:extLst>
                    <a:ext uri="{9D8B030D-6E8A-4147-A177-3AD203B41FA5}">
                      <a16:colId xmlns:a16="http://schemas.microsoft.com/office/drawing/2014/main" val="20003"/>
                    </a:ext>
                  </a:extLst>
                </a:gridCol>
                <a:gridCol w="658639">
                  <a:extLst>
                    <a:ext uri="{9D8B030D-6E8A-4147-A177-3AD203B41FA5}">
                      <a16:colId xmlns:a16="http://schemas.microsoft.com/office/drawing/2014/main" val="20004"/>
                    </a:ext>
                  </a:extLst>
                </a:gridCol>
              </a:tblGrid>
              <a:tr h="236880">
                <a:tc>
                  <a:txBody>
                    <a:bodyPr/>
                    <a:lstStyle/>
                    <a:p>
                      <a:pPr algn="ctr"/>
                      <a:r>
                        <a:rPr lang="zh-CN" altLang="en-US" sz="1400">
                          <a:latin typeface="黑体" panose="02010609060101010101" pitchFamily="49" charset="-122"/>
                          <a:ea typeface="黑体" panose="02010609060101010101" pitchFamily="49" charset="-122"/>
                        </a:rPr>
                        <a:t>评估项目</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序号</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评估内容</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评估标准</a:t>
                      </a:r>
                    </a:p>
                  </a:txBody>
                  <a:tcPr marL="36000" marR="36000" marT="27000" marB="27000">
                    <a:solidFill>
                      <a:schemeClr val="accent5">
                        <a:lumMod val="75000"/>
                      </a:schemeClr>
                    </a:solidFill>
                  </a:tcPr>
                </a:tc>
                <a:tc>
                  <a:txBody>
                    <a:bodyPr/>
                    <a:lstStyle/>
                    <a:p>
                      <a:pPr algn="ctr"/>
                      <a:r>
                        <a:rPr lang="zh-CN" altLang="en-US" sz="1400">
                          <a:latin typeface="黑体" panose="02010609060101010101" pitchFamily="49" charset="-122"/>
                          <a:ea typeface="黑体" panose="02010609060101010101" pitchFamily="49" charset="-122"/>
                        </a:rPr>
                        <a:t>分数</a:t>
                      </a:r>
                    </a:p>
                  </a:txBody>
                  <a:tcPr marL="36000" marR="36000" marT="27000" marB="27000">
                    <a:solidFill>
                      <a:schemeClr val="accent5">
                        <a:lumMod val="75000"/>
                      </a:schemeClr>
                    </a:solidFill>
                  </a:tcPr>
                </a:tc>
                <a:extLst>
                  <a:ext uri="{0D108BD9-81ED-4DB2-BD59-A6C34878D82A}">
                    <a16:rowId xmlns:a16="http://schemas.microsoft.com/office/drawing/2014/main" val="10000"/>
                  </a:ext>
                </a:extLst>
              </a:tr>
              <a:tr h="591075">
                <a:tc rowSpan="2">
                  <a:txBody>
                    <a:bodyPr/>
                    <a:lstStyle/>
                    <a:p>
                      <a:pPr algn="ctr"/>
                      <a:r>
                        <a:rPr lang="zh-CN" altLang="en-US" sz="1400" b="1" kern="1200">
                          <a:solidFill>
                            <a:schemeClr val="dk1"/>
                          </a:solidFill>
                          <a:latin typeface="+mn-lt"/>
                          <a:ea typeface="+mn-ea"/>
                          <a:cs typeface="+mn-cs"/>
                        </a:rPr>
                        <a:t>九、</a:t>
                      </a:r>
                      <a:r>
                        <a:rPr lang="zh-CN" altLang="zh-CN" sz="1400" b="1" kern="1200">
                          <a:solidFill>
                            <a:schemeClr val="dk1"/>
                          </a:solidFill>
                          <a:latin typeface="+mn-lt"/>
                          <a:ea typeface="+mn-ea"/>
                          <a:cs typeface="+mn-cs"/>
                        </a:rPr>
                        <a:t>贮存设施环境管理</a:t>
                      </a:r>
                      <a:r>
                        <a:rPr lang="zh-CN" altLang="en-US" sz="1400" b="1" kern="1200">
                          <a:solidFill>
                            <a:srgbClr val="FF0000"/>
                          </a:solidFill>
                          <a:latin typeface="+mn-lt"/>
                          <a:ea typeface="+mn-ea"/>
                          <a:cs typeface="+mn-cs"/>
                        </a:rPr>
                        <a:t>（</a:t>
                      </a:r>
                      <a:r>
                        <a:rPr lang="en-US" altLang="zh-CN" sz="1400" b="1" kern="1200">
                          <a:solidFill>
                            <a:srgbClr val="FF0000"/>
                          </a:solidFill>
                          <a:latin typeface="+mn-lt"/>
                          <a:ea typeface="+mn-ea"/>
                          <a:cs typeface="+mn-cs"/>
                        </a:rPr>
                        <a:t>12</a:t>
                      </a:r>
                      <a:r>
                        <a:rPr lang="zh-CN" altLang="en-US" sz="1400" b="1" kern="1200">
                          <a:solidFill>
                            <a:srgbClr val="FF0000"/>
                          </a:solidFill>
                          <a:latin typeface="+mn-lt"/>
                          <a:ea typeface="+mn-ea"/>
                          <a:cs typeface="+mn-cs"/>
                        </a:rPr>
                        <a:t>分）</a:t>
                      </a:r>
                    </a:p>
                  </a:txBody>
                  <a:tcPr marL="36000" marR="36000" marT="27000" marB="27000" anchor="ctr">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US" altLang="zh-CN" sz="1400"/>
                        <a:t>18</a:t>
                      </a:r>
                      <a:endParaRPr lang="zh-CN" altLang="en-US" sz="1400"/>
                    </a:p>
                  </a:txBody>
                  <a:tcPr marL="36000" marR="36000" marT="27000" marB="27000" anchor="ctr">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zh-CN" sz="1400" kern="1200">
                          <a:solidFill>
                            <a:schemeClr val="dk1"/>
                          </a:solidFill>
                          <a:effectLst/>
                          <a:latin typeface="+mn-lt"/>
                          <a:ea typeface="+mn-ea"/>
                          <a:cs typeface="+mn-cs"/>
                        </a:rPr>
                        <a:t>依法</a:t>
                      </a:r>
                      <a:r>
                        <a:rPr lang="zh-CN" altLang="zh-CN" sz="1400" kern="1200">
                          <a:solidFill>
                            <a:srgbClr val="FF0000"/>
                          </a:solidFill>
                          <a:effectLst/>
                          <a:latin typeface="+mn-lt"/>
                          <a:ea typeface="+mn-ea"/>
                          <a:cs typeface="+mn-cs"/>
                        </a:rPr>
                        <a:t>进行环境影响评价</a:t>
                      </a:r>
                      <a:r>
                        <a:rPr lang="zh-CN" altLang="zh-CN" sz="1400" kern="1200">
                          <a:solidFill>
                            <a:schemeClr val="dk1"/>
                          </a:solidFill>
                          <a:effectLst/>
                          <a:latin typeface="+mn-lt"/>
                          <a:ea typeface="+mn-ea"/>
                          <a:cs typeface="+mn-cs"/>
                        </a:rPr>
                        <a:t>，完成“三同时”验收。</a:t>
                      </a:r>
                      <a:endParaRPr lang="zh-CN" altLang="en-US" sz="1400"/>
                    </a:p>
                  </a:txBody>
                  <a:tcPr marL="36000" marR="36000" marT="27000" marB="27000" anchor="ctr">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l"/>
                      <a:r>
                        <a:rPr lang="zh-CN" altLang="zh-CN" sz="1400" kern="1200">
                          <a:solidFill>
                            <a:schemeClr val="dk1"/>
                          </a:solidFill>
                          <a:effectLst/>
                          <a:latin typeface="+mn-lt"/>
                          <a:ea typeface="+mn-ea"/>
                          <a:cs typeface="+mn-cs"/>
                        </a:rPr>
                        <a:t>有环评材料，并完成“三同时”验收。</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algn="ctr"/>
                      <a:r>
                        <a:rPr lang="en-US" altLang="zh-CN" sz="1400"/>
                        <a:t>2</a:t>
                      </a:r>
                      <a:endParaRPr lang="zh-CN" altLang="en-US" sz="1400"/>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1"/>
                  </a:ext>
                </a:extLst>
              </a:tr>
              <a:tr h="419760">
                <a:tc vMerge="1">
                  <a:txBody>
                    <a:bodyPr/>
                    <a:lstStyle/>
                    <a:p>
                      <a:endParaRPr/>
                    </a:p>
                  </a:txBody>
                  <a:tcPr/>
                </a:tc>
                <a:tc>
                  <a:txBody>
                    <a:bodyPr/>
                    <a:lstStyle/>
                    <a:p>
                      <a:pPr marL="0" marR="0" indent="0" algn="ctr" defTabSz="914400" rtl="0" eaLnBrk="1" fontAlgn="auto" latinLnBrk="0" hangingPunct="1">
                        <a:lnSpc>
                          <a:spcPct val="100000"/>
                        </a:lnSpc>
                        <a:spcBef>
                          <a:spcPct val="0"/>
                        </a:spcBef>
                        <a:spcAft>
                          <a:spcPct val="0"/>
                        </a:spcAft>
                        <a:buClrTx/>
                        <a:buSzTx/>
                        <a:buFontTx/>
                        <a:buNone/>
                        <a:defRPr/>
                      </a:pPr>
                      <a:r>
                        <a:rPr lang="en-US" altLang="zh-CN" sz="1400"/>
                        <a:t>19</a:t>
                      </a:r>
                      <a:endParaRPr lang="zh-CN" altLang="en-US" sz="1400"/>
                    </a:p>
                  </a:txBody>
                  <a:tcPr marL="36000" marR="36000" marT="27000" marB="27000" anchor="ctr">
                    <a:lnT w="12700" cap="flat" cmpd="sng" algn="ctr">
                      <a:solidFill>
                        <a:schemeClr val="bg1"/>
                      </a:solidFill>
                      <a:prstDash val="solid"/>
                      <a:round/>
                      <a:headEnd type="none" w="med" len="med"/>
                      <a:tailEnd type="none" w="med" len="med"/>
                    </a:lnT>
                    <a:solidFill>
                      <a:schemeClr val="accent3">
                        <a:lumMod val="20000"/>
                        <a:lumOff val="80000"/>
                      </a:schemeClr>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zh-CN" sz="1400" kern="1200">
                          <a:solidFill>
                            <a:schemeClr val="dk1"/>
                          </a:solidFill>
                          <a:effectLst/>
                          <a:latin typeface="+mn-lt"/>
                          <a:ea typeface="+mn-ea"/>
                          <a:cs typeface="+mn-cs"/>
                        </a:rPr>
                        <a:t>按照国家有关规定和环境保护标准要求贮存危险废物。</a:t>
                      </a:r>
                      <a:endParaRPr lang="zh-CN" altLang="en-US" sz="1400" kern="1200">
                        <a:solidFill>
                          <a:schemeClr val="dk1"/>
                        </a:solidFill>
                        <a:latin typeface="+mn-lt"/>
                        <a:ea typeface="+mn-ea"/>
                        <a:cs typeface="+mn-cs"/>
                      </a:endParaRPr>
                    </a:p>
                  </a:txBody>
                  <a:tcPr marL="36000" marR="36000" marT="27000" marB="27000" anchor="ctr">
                    <a:lnT w="12700" cap="flat" cmpd="sng" algn="ctr">
                      <a:solidFill>
                        <a:schemeClr val="bg1"/>
                      </a:solidFill>
                      <a:prstDash val="solid"/>
                      <a:round/>
                      <a:headEnd type="none" w="med" len="med"/>
                      <a:tailEnd type="none" w="med" len="med"/>
                    </a:lnT>
                    <a:solidFill>
                      <a:schemeClr val="accent3">
                        <a:lumMod val="20000"/>
                        <a:lumOff val="80000"/>
                      </a:schemeClr>
                    </a:solidFill>
                  </a:tcPr>
                </a:tc>
                <a:tc>
                  <a:txBody>
                    <a:bodyPr/>
                    <a:lstStyle/>
                    <a:p>
                      <a:pPr marL="0" marR="0" indent="0" algn="l" defTabSz="914400" rtl="0" eaLnBrk="1" fontAlgn="auto" latinLnBrk="0" hangingPunct="1">
                        <a:lnSpc>
                          <a:spcPct val="100000"/>
                        </a:lnSpc>
                        <a:spcBef>
                          <a:spcPct val="0"/>
                        </a:spcBef>
                        <a:spcAft>
                          <a:spcPct val="0"/>
                        </a:spcAft>
                        <a:buClrTx/>
                        <a:buSzTx/>
                        <a:buFontTx/>
                        <a:buNone/>
                        <a:defRPr/>
                      </a:pPr>
                      <a:r>
                        <a:rPr lang="zh-CN" altLang="zh-CN" sz="1400" kern="1200">
                          <a:solidFill>
                            <a:schemeClr val="dk1"/>
                          </a:solidFill>
                          <a:effectLst/>
                          <a:latin typeface="+mn-lt"/>
                          <a:ea typeface="+mn-ea"/>
                          <a:cs typeface="+mn-cs"/>
                        </a:rPr>
                        <a:t>符合《危险废物贮存污染控制标准》的有关要求。</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algn="ctr"/>
                      <a:r>
                        <a:rPr lang="en-US" altLang="zh-CN" sz="1400"/>
                        <a:t>10</a:t>
                      </a:r>
                      <a:endParaRPr lang="zh-CN" altLang="en-US" sz="1400"/>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2"/>
                  </a:ext>
                </a:extLst>
              </a:tr>
              <a:tr h="602640">
                <a:tc>
                  <a:txBody>
                    <a:bodyPr/>
                    <a:lstStyle/>
                    <a:p>
                      <a:pPr algn="ctr"/>
                      <a:r>
                        <a:rPr lang="zh-CN" altLang="en-US" sz="1400" b="1" kern="1200">
                          <a:solidFill>
                            <a:schemeClr val="dk1"/>
                          </a:solidFill>
                          <a:effectLst/>
                          <a:latin typeface="+mn-lt"/>
                          <a:ea typeface="+mn-ea"/>
                          <a:cs typeface="+mn-cs"/>
                        </a:rPr>
                        <a:t>十、</a:t>
                      </a:r>
                      <a:r>
                        <a:rPr lang="zh-CN" altLang="zh-CN" sz="1400" b="1" kern="1200">
                          <a:solidFill>
                            <a:schemeClr val="dk1"/>
                          </a:solidFill>
                          <a:latin typeface="+mn-lt"/>
                          <a:ea typeface="+mn-ea"/>
                          <a:cs typeface="+mn-cs"/>
                        </a:rPr>
                        <a:t>信息发布</a:t>
                      </a:r>
                      <a:endParaRPr lang="en-US" altLang="zh-CN" sz="1400" b="1" kern="1200">
                        <a:solidFill>
                          <a:schemeClr val="dk1"/>
                        </a:solidFill>
                        <a:latin typeface="+mn-lt"/>
                        <a:ea typeface="+mn-ea"/>
                        <a:cs typeface="+mn-cs"/>
                      </a:endParaRPr>
                    </a:p>
                    <a:p>
                      <a:pPr algn="ctr"/>
                      <a:r>
                        <a:rPr lang="zh-CN" altLang="en-US" sz="1400" b="1" kern="1200">
                          <a:solidFill>
                            <a:srgbClr val="FF0000"/>
                          </a:solidFill>
                          <a:latin typeface="+mn-lt"/>
                          <a:ea typeface="+mn-ea"/>
                          <a:cs typeface="+mn-cs"/>
                        </a:rPr>
                        <a:t>（</a:t>
                      </a:r>
                      <a:r>
                        <a:rPr lang="en-US" altLang="zh-CN" sz="1400" b="1" kern="1200">
                          <a:solidFill>
                            <a:srgbClr val="FF0000"/>
                          </a:solidFill>
                          <a:latin typeface="+mn-lt"/>
                          <a:ea typeface="+mn-ea"/>
                          <a:cs typeface="+mn-cs"/>
                        </a:rPr>
                        <a:t>1</a:t>
                      </a:r>
                      <a:r>
                        <a:rPr lang="zh-CN" altLang="en-US" sz="1400" b="1" kern="1200">
                          <a:solidFill>
                            <a:srgbClr val="FF0000"/>
                          </a:solidFill>
                          <a:latin typeface="+mn-lt"/>
                          <a:ea typeface="+mn-ea"/>
                          <a:cs typeface="+mn-cs"/>
                        </a:rPr>
                        <a:t>分）</a:t>
                      </a:r>
                    </a:p>
                  </a:txBody>
                  <a:tcPr marL="36000" marR="36000" marT="27000" marB="2700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r>
                        <a:rPr lang="en-US" altLang="zh-CN" sz="1400"/>
                        <a:t>20</a:t>
                      </a:r>
                      <a:endParaRPr lang="zh-CN" altLang="en-US" sz="1400"/>
                    </a:p>
                  </a:txBody>
                  <a:tcPr marL="36000" marR="36000" marT="27000" marB="27000" anchor="ctr">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zh-CN" altLang="zh-CN" sz="1400" kern="1200">
                          <a:solidFill>
                            <a:schemeClr val="dk1"/>
                          </a:solidFill>
                          <a:effectLst/>
                          <a:latin typeface="+mn-lt"/>
                          <a:ea typeface="+mn-ea"/>
                          <a:cs typeface="+mn-cs"/>
                        </a:rPr>
                        <a:t>产生固体废物的单位，应当依法及时公开固体废物污染环境防治信息，主动接受社会监督。</a:t>
                      </a:r>
                      <a:endParaRPr lang="zh-CN" altLang="en-US" sz="1400"/>
                    </a:p>
                  </a:txBody>
                  <a:tcPr marL="36000" marR="36000" marT="27000" marB="27000" anchor="ctr">
                    <a:solidFill>
                      <a:schemeClr val="accent3">
                        <a:lumMod val="20000"/>
                        <a:lumOff val="80000"/>
                      </a:schemeClr>
                    </a:solidFill>
                  </a:tcPr>
                </a:tc>
                <a:tc>
                  <a:txBody>
                    <a:bodyPr/>
                    <a:lstStyle/>
                    <a:p>
                      <a:pPr algn="l"/>
                      <a:r>
                        <a:rPr lang="zh-CN" altLang="zh-CN" sz="1400" kern="1200">
                          <a:solidFill>
                            <a:schemeClr val="dk1"/>
                          </a:solidFill>
                          <a:effectLst/>
                          <a:latin typeface="+mn-lt"/>
                          <a:ea typeface="+mn-ea"/>
                          <a:cs typeface="+mn-cs"/>
                        </a:rPr>
                        <a:t>依法及时公开危险废物污染环境防治信息。</a:t>
                      </a:r>
                      <a:endParaRPr lang="zh-CN" altLang="en-US" sz="1400" kern="1200">
                        <a:solidFill>
                          <a:schemeClr val="dk1"/>
                        </a:solidFill>
                        <a:latin typeface="+mn-lt"/>
                        <a:ea typeface="+mn-ea"/>
                        <a:cs typeface="+mn-cs"/>
                      </a:endParaRPr>
                    </a:p>
                  </a:txBody>
                  <a:tcPr marL="36000" marR="36000" marT="27000" marB="27000" anchor="ctr">
                    <a:solidFill>
                      <a:schemeClr val="accent3">
                        <a:lumMod val="20000"/>
                        <a:lumOff val="80000"/>
                      </a:schemeClr>
                    </a:solidFill>
                  </a:tcPr>
                </a:tc>
                <a:tc>
                  <a:txBody>
                    <a:bodyPr/>
                    <a:lstStyle/>
                    <a:p>
                      <a:pPr algn="ctr"/>
                      <a:r>
                        <a:rPr lang="en-US" altLang="zh-CN" sz="1400"/>
                        <a:t>1</a:t>
                      </a:r>
                      <a:endParaRPr lang="zh-CN" altLang="en-US" sz="1400"/>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3"/>
                  </a:ext>
                </a:extLst>
              </a:tr>
              <a:tr h="355089">
                <a:tc>
                  <a:txBody>
                    <a:bodyPr/>
                    <a:lstStyle/>
                    <a:p>
                      <a:pPr algn="ctr"/>
                      <a:endParaRPr lang="zh-CN" altLang="en-US" sz="1400" b="1" kern="1200">
                        <a:solidFill>
                          <a:schemeClr val="dk1"/>
                        </a:solidFill>
                        <a:latin typeface="+mn-lt"/>
                        <a:ea typeface="+mn-ea"/>
                        <a:cs typeface="+mn-cs"/>
                      </a:endParaRPr>
                    </a:p>
                  </a:txBody>
                  <a:tcPr marL="36000" marR="36000" marT="27000" marB="2700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a:endParaRPr lang="zh-CN" altLang="en-US" sz="1400"/>
                    </a:p>
                  </a:txBody>
                  <a:tcPr marL="36000" marR="36000" marT="27000" marB="27000" anchor="ctr">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zh-CN" altLang="en-US" sz="1400"/>
                    </a:p>
                  </a:txBody>
                  <a:tcPr marL="36000" marR="36000" marT="27000" marB="27000" anchor="ctr">
                    <a:solidFill>
                      <a:schemeClr val="accent3">
                        <a:lumMod val="20000"/>
                        <a:lumOff val="80000"/>
                      </a:schemeClr>
                    </a:solidFill>
                  </a:tcPr>
                </a:tc>
                <a:tc>
                  <a:txBody>
                    <a:bodyPr/>
                    <a:lstStyle/>
                    <a:p>
                      <a:pPr algn="ctr"/>
                      <a:r>
                        <a:rPr lang="zh-CN" altLang="en-US" sz="1400" b="1" kern="1200">
                          <a:solidFill>
                            <a:schemeClr val="dk1"/>
                          </a:solidFill>
                          <a:latin typeface="+mn-lt"/>
                          <a:ea typeface="+mn-ea"/>
                          <a:cs typeface="+mn-cs"/>
                        </a:rPr>
                        <a:t>合  计</a:t>
                      </a:r>
                    </a:p>
                  </a:txBody>
                  <a:tcPr marL="36000" marR="36000" marT="27000" marB="27000" anchor="ctr">
                    <a:solidFill>
                      <a:schemeClr val="accent3">
                        <a:lumMod val="20000"/>
                        <a:lumOff val="80000"/>
                      </a:schemeClr>
                    </a:solidFill>
                  </a:tcPr>
                </a:tc>
                <a:tc>
                  <a:txBody>
                    <a:bodyPr/>
                    <a:lstStyle/>
                    <a:p>
                      <a:pPr algn="ctr"/>
                      <a:r>
                        <a:rPr lang="en-US" altLang="zh-CN" sz="1400" b="1">
                          <a:solidFill>
                            <a:srgbClr val="FF0000"/>
                          </a:solidFill>
                        </a:rPr>
                        <a:t>50</a:t>
                      </a:r>
                      <a:endParaRPr lang="zh-CN" altLang="en-US" sz="1400" b="1">
                        <a:solidFill>
                          <a:srgbClr val="FF0000"/>
                        </a:solidFill>
                      </a:endParaRPr>
                    </a:p>
                  </a:txBody>
                  <a:tcPr marL="36000" marR="36000" marT="27000" marB="27000" anchor="ctr">
                    <a:solidFill>
                      <a:schemeClr val="accent3">
                        <a:lumMod val="20000"/>
                        <a:lumOff val="80000"/>
                      </a:schemeClr>
                    </a:solidFill>
                  </a:tcPr>
                </a:tc>
                <a:extLst>
                  <a:ext uri="{0D108BD9-81ED-4DB2-BD59-A6C34878D82A}">
                    <a16:rowId xmlns:a16="http://schemas.microsoft.com/office/drawing/2014/main" val="10004"/>
                  </a:ext>
                </a:extLst>
              </a:tr>
            </a:tbl>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746125" y="1716088"/>
            <a:ext cx="7966075" cy="720725"/>
          </a:xfrm>
          <a:ln>
            <a:solidFill>
              <a:schemeClr val="tx1"/>
            </a:solidFill>
          </a:ln>
        </p:spPr>
        <p:txBody>
          <a:bodyPr>
            <a:normAutofit/>
          </a:bodyPr>
          <a:lstStyle/>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600" b="0" i="0" u="none" strike="noStrike" kern="1200" cap="none" spc="0" normalizeH="0" baseline="0" noProof="1">
                <a:solidFill>
                  <a:schemeClr val="tx1">
                    <a:lumMod val="75000"/>
                    <a:lumOff val="25000"/>
                  </a:schemeClr>
                </a:solidFill>
                <a:latin typeface="+mn-lt"/>
                <a:ea typeface="+mn-ea"/>
                <a:cs typeface="+mn-cs"/>
              </a:rPr>
              <a:t>评估标准</a:t>
            </a:r>
            <a:r>
              <a:rPr kumimoji="0" lang="en-US" altLang="zh-CN" sz="1600" b="0" i="0" u="none" strike="noStrike" kern="1200" cap="none" spc="0" normalizeH="0" baseline="0" noProof="1">
                <a:solidFill>
                  <a:schemeClr val="tx1">
                    <a:lumMod val="75000"/>
                    <a:lumOff val="25000"/>
                  </a:schemeClr>
                </a:solidFill>
                <a:latin typeface="+mn-lt"/>
                <a:ea typeface="+mn-ea"/>
                <a:cs typeface="+mn-cs"/>
              </a:rPr>
              <a:t>1</a:t>
            </a:r>
            <a:r>
              <a:rPr kumimoji="0" lang="zh-CN" altLang="en-US" sz="1600" b="0" i="0" u="none" strike="noStrike" kern="1200" cap="none" spc="0" normalizeH="0" baseline="0" noProof="1">
                <a:solidFill>
                  <a:schemeClr val="tx1">
                    <a:lumMod val="75000"/>
                    <a:lumOff val="25000"/>
                  </a:schemeClr>
                </a:solidFill>
                <a:latin typeface="+mn-lt"/>
                <a:ea typeface="+mn-ea"/>
                <a:cs typeface="+mn-cs"/>
              </a:rPr>
              <a:t>：建立了涵盖全过程的责任制度，负责人明确，各项责任分解清晰；负责人熟悉危险废物环境管理相关法规、制度、标准、规范；制定的制度得到落实，采取了防治工业固体废物污染环境的措施。</a:t>
            </a:r>
          </a:p>
        </p:txBody>
      </p:sp>
      <p:sp>
        <p:nvSpPr>
          <p:cNvPr id="25602"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561263"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en-US" sz="1600" strike="noStrike" noProof="1">
                <a:solidFill>
                  <a:sysClr val="windowText" lastClr="000000"/>
                </a:solidFill>
              </a:rPr>
              <a:t>产生工业固体废物的单位应当建立健全工业固体废物产生、收集、贮存、利用处置全过程的污染环境防治责任制度，采取防治工业固体废物污染环境的措施。</a:t>
            </a:r>
            <a:endParaRPr lang="zh-CN" altLang="en-US" strike="noStrike" noProof="1"/>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b="1" strike="noStrike" noProof="1">
                <a:solidFill>
                  <a:sysClr val="windowText" lastClr="000000"/>
                </a:solidFill>
              </a:rPr>
              <a:t>1</a:t>
            </a:r>
            <a:endParaRPr lang="zh-CN" altLang="en-US" sz="2400" b="1" strike="noStrike" noProof="1">
              <a:solidFill>
                <a:sysClr val="windowText" lastClr="000000"/>
              </a:solidFill>
            </a:endParaRPr>
          </a:p>
        </p:txBody>
      </p:sp>
      <p:sp>
        <p:nvSpPr>
          <p:cNvPr id="25605" name="内容占位符 2"/>
          <p:cNvSpPr txBox="1"/>
          <p:nvPr/>
        </p:nvSpPr>
        <p:spPr>
          <a:xfrm>
            <a:off x="385763" y="3082925"/>
            <a:ext cx="360362" cy="1011238"/>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sp>
        <p:nvSpPr>
          <p:cNvPr id="9" name="椭圆 8"/>
          <p:cNvSpPr/>
          <p:nvPr/>
        </p:nvSpPr>
        <p:spPr>
          <a:xfrm>
            <a:off x="839788" y="2708275"/>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2" name="矩形 11"/>
          <p:cNvSpPr/>
          <p:nvPr/>
        </p:nvSpPr>
        <p:spPr>
          <a:xfrm>
            <a:off x="1387475" y="2571750"/>
            <a:ext cx="7069138" cy="682625"/>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ysClr val="windowText" lastClr="000000"/>
                </a:solidFill>
              </a:rPr>
              <a:t>建立了涵盖全过程的责任制度，负责人明确，各项责任分解清晰；负责人熟悉危险废物环境管理相关法规、制度、标准、规范；制定的制度得到落实；采取了防治工业固体废物污染环境的措施。</a:t>
            </a:r>
            <a:endParaRPr lang="zh-CN" altLang="en-US" sz="1400" strike="noStrike" noProof="1">
              <a:solidFill>
                <a:sysClr val="windowText" lastClr="000000"/>
              </a:solidFill>
            </a:endParaRPr>
          </a:p>
        </p:txBody>
      </p:sp>
      <p:sp>
        <p:nvSpPr>
          <p:cNvPr id="13" name="矩形 12"/>
          <p:cNvSpPr/>
          <p:nvPr/>
        </p:nvSpPr>
        <p:spPr>
          <a:xfrm>
            <a:off x="1387475" y="3305175"/>
            <a:ext cx="707548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defRPr/>
            </a:pPr>
            <a:r>
              <a:rPr lang="zh-CN" altLang="zh-CN" sz="1400" strike="noStrike" noProof="1">
                <a:solidFill>
                  <a:schemeClr val="tx1"/>
                </a:solidFill>
              </a:rPr>
              <a:t>未涵盖全过程，</a:t>
            </a:r>
            <a:r>
              <a:rPr lang="zh-CN" altLang="zh-CN" sz="1400" strike="noStrike" noProof="1">
                <a:solidFill>
                  <a:schemeClr val="dk1"/>
                </a:solidFill>
              </a:rPr>
              <a:t>但负责人熟悉危险废物环境管理有关制度和本单位的危险废物环境管理情况，且采取了防治工业固体废物污染环境的措施。</a:t>
            </a:r>
          </a:p>
        </p:txBody>
      </p:sp>
      <p:sp>
        <p:nvSpPr>
          <p:cNvPr id="14" name="矩形 13"/>
          <p:cNvSpPr/>
          <p:nvPr/>
        </p:nvSpPr>
        <p:spPr>
          <a:xfrm>
            <a:off x="1387475" y="3924300"/>
            <a:ext cx="7069138" cy="684213"/>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defRPr/>
            </a:pPr>
            <a:r>
              <a:rPr lang="zh-CN" altLang="zh-CN" sz="1400" strike="noStrike" noProof="1">
                <a:solidFill>
                  <a:schemeClr val="dk1"/>
                </a:solidFill>
              </a:rPr>
              <a:t>未建立责任制度，</a:t>
            </a:r>
            <a:r>
              <a:rPr lang="zh-CN" altLang="zh-CN" sz="1400" b="1" strike="noStrike" noProof="1">
                <a:solidFill>
                  <a:srgbClr val="FF0000"/>
                </a:solidFill>
              </a:rPr>
              <a:t>或</a:t>
            </a:r>
            <a:r>
              <a:rPr lang="zh-CN" altLang="zh-CN" sz="1400" strike="noStrike" noProof="1">
                <a:solidFill>
                  <a:schemeClr val="dk1"/>
                </a:solidFill>
              </a:rPr>
              <a:t>负责人不熟悉危险废物环境管理有关制度、不熟悉本单位危险废物环境管理情况，</a:t>
            </a:r>
            <a:r>
              <a:rPr lang="zh-CN" altLang="zh-CN" sz="1400" b="1" strike="noStrike" noProof="1">
                <a:solidFill>
                  <a:srgbClr val="FF0000"/>
                </a:solidFill>
              </a:rPr>
              <a:t>或</a:t>
            </a:r>
            <a:r>
              <a:rPr lang="zh-CN" altLang="zh-CN" sz="1400" strike="noStrike" noProof="1">
                <a:solidFill>
                  <a:schemeClr val="dk1"/>
                </a:solidFill>
              </a:rPr>
              <a:t>制定的制度未得到落实、环境管理职责不明确，</a:t>
            </a:r>
            <a:r>
              <a:rPr lang="zh-CN" altLang="zh-CN" sz="1400" b="1" strike="noStrike" noProof="1">
                <a:solidFill>
                  <a:srgbClr val="FF0000"/>
                </a:solidFill>
              </a:rPr>
              <a:t>或</a:t>
            </a:r>
            <a:r>
              <a:rPr lang="zh-CN" altLang="zh-CN" sz="1400" strike="noStrike" noProof="1">
                <a:solidFill>
                  <a:schemeClr val="dk1"/>
                </a:solidFill>
              </a:rPr>
              <a:t>未采取防治工业固体废物污染环境的措施、现场管理混乱。</a:t>
            </a:r>
            <a:endParaRPr lang="zh-CN" altLang="en-US" sz="1400" strike="noStrike" noProof="1"/>
          </a:p>
        </p:txBody>
      </p:sp>
      <p:sp>
        <p:nvSpPr>
          <p:cNvPr id="15" name="椭圆 14"/>
          <p:cNvSpPr/>
          <p:nvPr/>
        </p:nvSpPr>
        <p:spPr>
          <a:xfrm>
            <a:off x="839788" y="3389313"/>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16" name="椭圆 15"/>
          <p:cNvSpPr/>
          <p:nvPr/>
        </p:nvSpPr>
        <p:spPr>
          <a:xfrm>
            <a:off x="847725" y="4068763"/>
            <a:ext cx="396875"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3</a:t>
            </a:r>
            <a:endParaRPr lang="zh-CN" altLang="en-US" sz="2400" strike="noStrike" noProof="1">
              <a:solidFill>
                <a:schemeClr val="bg1"/>
              </a:solidFill>
            </a:endParaRPr>
          </a:p>
        </p:txBody>
      </p:sp>
      <p:sp>
        <p:nvSpPr>
          <p:cNvPr id="17" name="矩形 16"/>
          <p:cNvSpPr/>
          <p:nvPr/>
        </p:nvSpPr>
        <p:spPr>
          <a:xfrm>
            <a:off x="8462963" y="2571750"/>
            <a:ext cx="384175" cy="682625"/>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2</a:t>
            </a:r>
            <a:r>
              <a:rPr lang="zh-CN" altLang="en-US" strike="noStrike" noProof="1"/>
              <a:t>分</a:t>
            </a:r>
          </a:p>
        </p:txBody>
      </p:sp>
      <p:sp>
        <p:nvSpPr>
          <p:cNvPr id="18" name="矩形 17"/>
          <p:cNvSpPr/>
          <p:nvPr/>
        </p:nvSpPr>
        <p:spPr>
          <a:xfrm>
            <a:off x="8475663" y="3305175"/>
            <a:ext cx="371475" cy="5651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1</a:t>
            </a:r>
            <a:r>
              <a:rPr lang="zh-CN" altLang="en-US" strike="noStrike" noProof="1"/>
              <a:t>分</a:t>
            </a:r>
          </a:p>
        </p:txBody>
      </p:sp>
      <p:sp>
        <p:nvSpPr>
          <p:cNvPr id="19" name="矩形 18"/>
          <p:cNvSpPr/>
          <p:nvPr/>
        </p:nvSpPr>
        <p:spPr>
          <a:xfrm>
            <a:off x="8475663" y="3924300"/>
            <a:ext cx="371475" cy="682625"/>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0</a:t>
            </a:r>
            <a:r>
              <a:rPr lang="zh-CN" altLang="en-US" strike="noStrike" noProof="1"/>
              <a:t>分</a:t>
            </a:r>
          </a:p>
        </p:txBody>
      </p:sp>
      <p:sp>
        <p:nvSpPr>
          <p:cNvPr id="21" name="流程图: 终止 20"/>
          <p:cNvSpPr/>
          <p:nvPr/>
        </p:nvSpPr>
        <p:spPr>
          <a:xfrm>
            <a:off x="6597650" y="592138"/>
            <a:ext cx="1562100" cy="415925"/>
          </a:xfrm>
          <a:prstGeom prst="flowChartTerminator">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en-US" sz="2000" b="1" strike="noStrike" noProof="1">
                <a:latin typeface="黑体" panose="02010609060101010101" pitchFamily="49" charset="-122"/>
                <a:ea typeface="黑体" panose="02010609060101010101" pitchFamily="49" charset="-122"/>
              </a:rPr>
              <a:t>责任制度</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746125" y="1716088"/>
            <a:ext cx="7966075" cy="630238"/>
          </a:xfrm>
          <a:ln>
            <a:solidFill>
              <a:schemeClr val="tx1"/>
            </a:solidFill>
          </a:ln>
        </p:spPr>
        <p:txBody>
          <a:bodyPr anchor="ctr">
            <a:normAutofit/>
          </a:bodyPr>
          <a:lstStyle/>
          <a:p>
            <a:pPr marL="0" marR="0" indent="0" algn="l" defTabSz="914400" rtl="0" eaLnBrk="1" fontAlgn="auto" latinLnBrk="0" hangingPunct="1">
              <a:lnSpc>
                <a:spcPct val="100000"/>
              </a:lnSpc>
              <a:spcBef>
                <a:spcPct val="0"/>
              </a:spcBef>
              <a:spcAft>
                <a:spcPct val="0"/>
              </a:spcAft>
              <a:buClrTx/>
              <a:buSzTx/>
              <a:buFont typeface="Calibri" panose="020F0502020204030204" pitchFamily="34" charset="0"/>
              <a:buNone/>
              <a:defRPr/>
            </a:pPr>
            <a:r>
              <a:rPr kumimoji="0" lang="zh-CN" altLang="en-US" sz="1600" b="0" i="0" u="none" strike="noStrike" kern="1200" cap="none" spc="0" normalizeH="0" baseline="0" noProof="1">
                <a:solidFill>
                  <a:schemeClr val="tx1">
                    <a:lumMod val="75000"/>
                    <a:lumOff val="25000"/>
                  </a:schemeClr>
                </a:solidFill>
                <a:latin typeface="+mn-lt"/>
                <a:ea typeface="+mn-ea"/>
                <a:cs typeface="+mn-cs"/>
              </a:rPr>
              <a:t>评估标准</a:t>
            </a:r>
            <a:r>
              <a:rPr kumimoji="0" lang="en-US" altLang="zh-CN" sz="1600" b="0" i="0" u="none" strike="noStrike" kern="1200" cap="none" spc="0" normalizeH="0" baseline="0" noProof="1">
                <a:solidFill>
                  <a:schemeClr val="tx1">
                    <a:lumMod val="75000"/>
                    <a:lumOff val="25000"/>
                  </a:schemeClr>
                </a:solidFill>
                <a:latin typeface="+mn-lt"/>
                <a:ea typeface="+mn-ea"/>
                <a:cs typeface="+mn-cs"/>
              </a:rPr>
              <a:t>2</a:t>
            </a:r>
            <a:r>
              <a:rPr kumimoji="0" lang="zh-CN" altLang="en-US" sz="1600" b="0" i="0" u="none" strike="noStrike" kern="1200" cap="none" spc="0" normalizeH="0" baseline="0" noProof="1">
                <a:solidFill>
                  <a:schemeClr val="tx1">
                    <a:lumMod val="75000"/>
                    <a:lumOff val="25000"/>
                  </a:schemeClr>
                </a:solidFill>
                <a:latin typeface="+mn-lt"/>
                <a:ea typeface="+mn-ea"/>
                <a:cs typeface="+mn-cs"/>
              </a:rPr>
              <a:t>：执行危险废物污染防治责任信息公开制度，在显著位置张贴危险废物污染防治责任信息。</a:t>
            </a:r>
          </a:p>
        </p:txBody>
      </p:sp>
      <p:sp>
        <p:nvSpPr>
          <p:cNvPr id="26626"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561263"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en-US" sz="1600" strike="noStrike" noProof="1">
                <a:solidFill>
                  <a:sysClr val="windowText" lastClr="000000"/>
                </a:solidFill>
              </a:rPr>
              <a:t>产生工业固体废物的单位应当建立健全工业固体废物产生、收集、贮存、利用处置全过程的污染环境防治责任制度，采取防治工业固体废物污染环境的措施。</a:t>
            </a:r>
            <a:r>
              <a:rPr lang="en-US" altLang="zh-CN" strike="noStrike" noProof="1"/>
              <a:t>3</a:t>
            </a:r>
            <a:endParaRPr lang="zh-CN" altLang="en-US" strike="noStrike" noProof="1"/>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b="1" strike="noStrike" noProof="1">
                <a:solidFill>
                  <a:sysClr val="windowText" lastClr="000000"/>
                </a:solidFill>
              </a:rPr>
              <a:t>1</a:t>
            </a:r>
            <a:endParaRPr lang="zh-CN" altLang="en-US" sz="2400" b="1" strike="noStrike" noProof="1">
              <a:solidFill>
                <a:sysClr val="windowText" lastClr="000000"/>
              </a:solidFill>
            </a:endParaRPr>
          </a:p>
        </p:txBody>
      </p:sp>
      <p:sp>
        <p:nvSpPr>
          <p:cNvPr id="26629" name="内容占位符 2"/>
          <p:cNvSpPr txBox="1"/>
          <p:nvPr/>
        </p:nvSpPr>
        <p:spPr>
          <a:xfrm>
            <a:off x="385763" y="2741613"/>
            <a:ext cx="360362" cy="1054100"/>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sp>
        <p:nvSpPr>
          <p:cNvPr id="9" name="椭圆 8"/>
          <p:cNvSpPr/>
          <p:nvPr/>
        </p:nvSpPr>
        <p:spPr>
          <a:xfrm>
            <a:off x="839788" y="2708275"/>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2" name="矩形 11"/>
          <p:cNvSpPr/>
          <p:nvPr/>
        </p:nvSpPr>
        <p:spPr>
          <a:xfrm>
            <a:off x="1387475" y="2571750"/>
            <a:ext cx="7069138" cy="5397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chemeClr val="dk1"/>
                </a:solidFill>
              </a:rPr>
              <a:t>在适当场所的</a:t>
            </a:r>
            <a:r>
              <a:rPr lang="zh-CN" altLang="zh-CN" sz="1400" b="1" strike="noStrike" noProof="1">
                <a:solidFill>
                  <a:srgbClr val="FF0000"/>
                </a:solidFill>
              </a:rPr>
              <a:t>显著位置张贴</a:t>
            </a:r>
            <a:r>
              <a:rPr lang="zh-CN" altLang="zh-CN" sz="1400" strike="noStrike" noProof="1">
                <a:solidFill>
                  <a:schemeClr val="dk1"/>
                </a:solidFill>
              </a:rPr>
              <a:t>危险废物污染防治责任信息，且张贴信息能够表明</a:t>
            </a:r>
            <a:r>
              <a:rPr lang="zh-CN" altLang="zh-CN" sz="1400" b="1" strike="noStrike" noProof="1">
                <a:solidFill>
                  <a:srgbClr val="FF0000"/>
                </a:solidFill>
              </a:rPr>
              <a:t>危险废物产生环节、危害特性、去向及责任人</a:t>
            </a:r>
            <a:r>
              <a:rPr lang="zh-CN" altLang="zh-CN" sz="1400" strike="noStrike" noProof="1">
                <a:solidFill>
                  <a:schemeClr val="dk1"/>
                </a:solidFill>
              </a:rPr>
              <a:t>等。</a:t>
            </a:r>
          </a:p>
        </p:txBody>
      </p:sp>
      <p:sp>
        <p:nvSpPr>
          <p:cNvPr id="13" name="矩形 12"/>
          <p:cNvSpPr/>
          <p:nvPr/>
        </p:nvSpPr>
        <p:spPr>
          <a:xfrm>
            <a:off x="1387475" y="3305175"/>
            <a:ext cx="7075488" cy="541338"/>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defRPr/>
            </a:pPr>
            <a:r>
              <a:rPr lang="zh-CN" altLang="zh-CN" sz="1400" b="1" strike="noStrike" noProof="1">
                <a:solidFill>
                  <a:srgbClr val="FF0000"/>
                </a:solidFill>
              </a:rPr>
              <a:t>未张贴</a:t>
            </a:r>
            <a:r>
              <a:rPr lang="zh-CN" altLang="zh-CN" sz="1400" strike="noStrike" noProof="1">
                <a:solidFill>
                  <a:schemeClr val="dk1"/>
                </a:solidFill>
              </a:rPr>
              <a:t>危险废物污染防治责任信息，</a:t>
            </a:r>
            <a:r>
              <a:rPr lang="zh-CN" altLang="zh-CN" sz="1400" b="1" strike="noStrike" noProof="1">
                <a:solidFill>
                  <a:srgbClr val="FF0000"/>
                </a:solidFill>
              </a:rPr>
              <a:t>或</a:t>
            </a:r>
            <a:r>
              <a:rPr lang="zh-CN" altLang="zh-CN" sz="1400" strike="noStrike" noProof="1">
                <a:solidFill>
                  <a:schemeClr val="dk1"/>
                </a:solidFill>
              </a:rPr>
              <a:t>张贴场所位置</a:t>
            </a:r>
            <a:r>
              <a:rPr lang="zh-CN" altLang="zh-CN" sz="1400" b="1" strike="noStrike" noProof="1">
                <a:solidFill>
                  <a:srgbClr val="FF0000"/>
                </a:solidFill>
              </a:rPr>
              <a:t>不明显</a:t>
            </a:r>
            <a:r>
              <a:rPr lang="zh-CN" altLang="zh-CN" sz="1400" strike="noStrike" noProof="1">
                <a:solidFill>
                  <a:schemeClr val="dk1"/>
                </a:solidFill>
              </a:rPr>
              <a:t>，</a:t>
            </a:r>
            <a:r>
              <a:rPr lang="zh-CN" altLang="zh-CN" sz="1400" b="1" strike="noStrike" noProof="1">
                <a:solidFill>
                  <a:srgbClr val="FF0000"/>
                </a:solidFill>
              </a:rPr>
              <a:t>张贴信息未能明确表明</a:t>
            </a:r>
            <a:r>
              <a:rPr lang="zh-CN" altLang="zh-CN" sz="1400" strike="noStrike" noProof="1">
                <a:solidFill>
                  <a:schemeClr val="dk1"/>
                </a:solidFill>
              </a:rPr>
              <a:t>危险废物产生环节、危害特性、去向或责任人等。</a:t>
            </a:r>
            <a:endParaRPr lang="zh-CN" altLang="en-US" sz="1400" strike="noStrike" noProof="1"/>
          </a:p>
        </p:txBody>
      </p:sp>
      <p:sp>
        <p:nvSpPr>
          <p:cNvPr id="15" name="椭圆 14"/>
          <p:cNvSpPr/>
          <p:nvPr/>
        </p:nvSpPr>
        <p:spPr>
          <a:xfrm>
            <a:off x="839788" y="3389313"/>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19" name="矩形 18"/>
          <p:cNvSpPr/>
          <p:nvPr/>
        </p:nvSpPr>
        <p:spPr>
          <a:xfrm>
            <a:off x="8475663" y="3305175"/>
            <a:ext cx="371475" cy="541338"/>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0</a:t>
            </a:r>
            <a:r>
              <a:rPr lang="zh-CN" altLang="en-US" strike="noStrike" noProof="1"/>
              <a:t>分</a:t>
            </a:r>
          </a:p>
        </p:txBody>
      </p:sp>
      <p:sp>
        <p:nvSpPr>
          <p:cNvPr id="20" name="矩形 19"/>
          <p:cNvSpPr/>
          <p:nvPr/>
        </p:nvSpPr>
        <p:spPr>
          <a:xfrm>
            <a:off x="8462963" y="2571750"/>
            <a:ext cx="373063" cy="5397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1</a:t>
            </a:r>
            <a:r>
              <a:rPr lang="zh-CN" altLang="en-US" strike="noStrike" noProof="1"/>
              <a:t>分</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1"/>
          <p:cNvSpPr>
            <a:spLocks noGrp="1"/>
          </p:cNvSpPr>
          <p:nvPr>
            <p:ph type="title"/>
          </p:nvPr>
        </p:nvSpPr>
        <p:spPr>
          <a:xfrm>
            <a:off x="835025" y="457200"/>
            <a:ext cx="4906963" cy="493713"/>
          </a:xfrm>
        </p:spPr>
        <p:txBody>
          <a:bodyPr vert="horz" lIns="91440" tIns="45720" rIns="91440" bIns="45720" anchor="b" anchorCtr="0"/>
          <a:lstStyle/>
          <a:p>
            <a:r>
              <a:rPr lang="zh-CN" altLang="en-US" sz="2400">
                <a:latin typeface="黑体" panose="02010609060101010101" pitchFamily="49" charset="-122"/>
                <a:ea typeface="黑体" panose="02010609060101010101" pitchFamily="49" charset="-122"/>
              </a:rPr>
              <a:t>错误案例</a:t>
            </a:r>
          </a:p>
        </p:txBody>
      </p:sp>
      <p:sp>
        <p:nvSpPr>
          <p:cNvPr id="3" name="内容占位符 2"/>
          <p:cNvSpPr>
            <a:spLocks noGrp="1"/>
          </p:cNvSpPr>
          <p:nvPr>
            <p:ph idx="1" hasCustomPrompt="1"/>
          </p:nvPr>
        </p:nvSpPr>
        <p:spPr>
          <a:xfrm>
            <a:off x="738188" y="3067050"/>
            <a:ext cx="1768475" cy="314325"/>
          </a:xfrm>
        </p:spPr>
        <p:txBody>
          <a:bodyPr>
            <a:normAutofit/>
          </a:bodyPr>
          <a:lstStyle/>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600" b="1" i="0" u="none" strike="noStrike" kern="1200" cap="none" spc="0" normalizeH="0" baseline="0" noProof="1">
                <a:solidFill>
                  <a:schemeClr val="tx1">
                    <a:lumMod val="75000"/>
                    <a:lumOff val="25000"/>
                  </a:schemeClr>
                </a:solidFill>
                <a:latin typeface="+mn-lt"/>
                <a:ea typeface="+mn-ea"/>
                <a:cs typeface="+mn-cs"/>
              </a:rPr>
              <a:t>未填写责任信息</a:t>
            </a:r>
          </a:p>
        </p:txBody>
      </p:sp>
      <p:pic>
        <p:nvPicPr>
          <p:cNvPr id="27651" name="Picture 2"/>
          <p:cNvPicPr>
            <a:picLocks noChangeAspect="1"/>
          </p:cNvPicPr>
          <p:nvPr/>
        </p:nvPicPr>
        <p:blipFill>
          <a:blip r:embed="rId2"/>
          <a:srcRect l="1276" t="-5690" r="1276" b="5690"/>
          <a:stretch>
            <a:fillRect/>
          </a:stretch>
        </p:blipFill>
        <p:spPr>
          <a:xfrm>
            <a:off x="5829300" y="981075"/>
            <a:ext cx="3055938" cy="1951038"/>
          </a:xfrm>
          <a:prstGeom prst="rect">
            <a:avLst/>
          </a:prstGeom>
          <a:noFill/>
          <a:ln w="9525">
            <a:noFill/>
          </a:ln>
        </p:spPr>
      </p:pic>
      <p:pic>
        <p:nvPicPr>
          <p:cNvPr id="27652" name="Picture 3"/>
          <p:cNvPicPr>
            <a:picLocks noChangeAspect="1"/>
          </p:cNvPicPr>
          <p:nvPr/>
        </p:nvPicPr>
        <p:blipFill>
          <a:blip r:embed="rId3"/>
          <a:stretch>
            <a:fillRect/>
          </a:stretch>
        </p:blipFill>
        <p:spPr>
          <a:xfrm>
            <a:off x="3040063" y="1085850"/>
            <a:ext cx="2740025" cy="1846263"/>
          </a:xfrm>
          <a:prstGeom prst="rect">
            <a:avLst/>
          </a:prstGeom>
          <a:noFill/>
          <a:ln w="9525">
            <a:noFill/>
          </a:ln>
        </p:spPr>
      </p:pic>
      <p:pic>
        <p:nvPicPr>
          <p:cNvPr id="27653" name="Picture 4"/>
          <p:cNvPicPr>
            <a:picLocks noChangeAspect="1"/>
          </p:cNvPicPr>
          <p:nvPr/>
        </p:nvPicPr>
        <p:blipFill>
          <a:blip r:embed="rId4"/>
          <a:srcRect r="2632" b="4346"/>
          <a:stretch>
            <a:fillRect/>
          </a:stretch>
        </p:blipFill>
        <p:spPr>
          <a:xfrm>
            <a:off x="250825" y="1085850"/>
            <a:ext cx="2743200" cy="1846263"/>
          </a:xfrm>
          <a:prstGeom prst="rect">
            <a:avLst/>
          </a:prstGeom>
          <a:noFill/>
          <a:ln w="9525">
            <a:noFill/>
          </a:ln>
        </p:spPr>
      </p:pic>
      <p:sp>
        <p:nvSpPr>
          <p:cNvPr id="27654" name="内容占位符 2"/>
          <p:cNvSpPr txBox="1"/>
          <p:nvPr/>
        </p:nvSpPr>
        <p:spPr>
          <a:xfrm>
            <a:off x="3311525" y="3067050"/>
            <a:ext cx="2205038" cy="674688"/>
          </a:xfrm>
          <a:prstGeom prst="rect">
            <a:avLst/>
          </a:prstGeom>
          <a:noFill/>
          <a:ln w="9525">
            <a:noFill/>
          </a:ln>
        </p:spPr>
        <p:txBody>
          <a:bodyPr lIns="0" tIns="45720" rIns="0" bIns="45720" anchor="t" anchorCtr="0"/>
          <a:lstStyle/>
          <a:p>
            <a:pPr marL="92075" indent="-92075" defTabSz="914400">
              <a:spcBef>
                <a:spcPts val="200"/>
              </a:spcBef>
              <a:spcAft>
                <a:spcPts val="200"/>
              </a:spcAft>
              <a:buClr>
                <a:schemeClr val="accent1"/>
              </a:buClr>
              <a:buFont typeface="Calibri" panose="020F0502020204030204" pitchFamily="34" charset="0"/>
              <a:buChar char=" "/>
            </a:pPr>
            <a:r>
              <a:rPr lang="zh-CN" altLang="en-US" sz="1600" b="1">
                <a:solidFill>
                  <a:srgbClr val="404040"/>
                </a:solidFill>
                <a:latin typeface="Calibri" panose="020F0502020204030204" pitchFamily="34" charset="0"/>
                <a:ea typeface="宋体" panose="02010600030101010101" pitchFamily="2" charset="-122"/>
              </a:rPr>
              <a:t>缺少部分责任信息内容</a:t>
            </a:r>
            <a:endParaRPr lang="en-US" altLang="zh-CN" sz="1600" b="1">
              <a:solidFill>
                <a:srgbClr val="404040"/>
              </a:solidFill>
              <a:latin typeface="Calibri" panose="020F0502020204030204" pitchFamily="34" charset="0"/>
            </a:endParaRPr>
          </a:p>
          <a:p>
            <a:pPr marL="92075" indent="-92075" defTabSz="914400">
              <a:spcBef>
                <a:spcPts val="200"/>
              </a:spcBef>
              <a:spcAft>
                <a:spcPts val="200"/>
              </a:spcAft>
              <a:buClr>
                <a:schemeClr val="accent1"/>
              </a:buClr>
              <a:buFont typeface="Calibri" panose="020F0502020204030204" pitchFamily="34" charset="0"/>
              <a:buChar char=" "/>
            </a:pPr>
            <a:r>
              <a:rPr lang="zh-CN" altLang="en-US" sz="1600" b="1">
                <a:solidFill>
                  <a:srgbClr val="404040"/>
                </a:solidFill>
                <a:latin typeface="Calibri" panose="020F0502020204030204" pitchFamily="34" charset="0"/>
                <a:ea typeface="宋体" panose="02010600030101010101" pitchFamily="2" charset="-122"/>
              </a:rPr>
              <a:t>如产生环节、去向等</a:t>
            </a:r>
          </a:p>
        </p:txBody>
      </p:sp>
      <p:sp>
        <p:nvSpPr>
          <p:cNvPr id="27655" name="内容占位符 2"/>
          <p:cNvSpPr txBox="1"/>
          <p:nvPr/>
        </p:nvSpPr>
        <p:spPr>
          <a:xfrm>
            <a:off x="6254750" y="3044825"/>
            <a:ext cx="2205038" cy="674688"/>
          </a:xfrm>
          <a:prstGeom prst="rect">
            <a:avLst/>
          </a:prstGeom>
          <a:noFill/>
          <a:ln w="9525">
            <a:noFill/>
          </a:ln>
        </p:spPr>
        <p:txBody>
          <a:bodyPr lIns="0" tIns="45720" rIns="0" bIns="45720" anchor="t" anchorCtr="0"/>
          <a:lstStyle/>
          <a:p>
            <a:pPr marL="92075" indent="-92075" algn="ctr" defTabSz="914400">
              <a:spcBef>
                <a:spcPts val="200"/>
              </a:spcBef>
              <a:spcAft>
                <a:spcPts val="200"/>
              </a:spcAft>
              <a:buClr>
                <a:schemeClr val="accent1"/>
              </a:buClr>
              <a:buFont typeface="Calibri" panose="020F0502020204030204" pitchFamily="34" charset="0"/>
              <a:buChar char=" "/>
            </a:pPr>
            <a:r>
              <a:rPr lang="zh-CN" altLang="en-US" sz="1600" b="1">
                <a:solidFill>
                  <a:srgbClr val="404040"/>
                </a:solidFill>
                <a:latin typeface="Calibri" panose="020F0502020204030204" pitchFamily="34" charset="0"/>
                <a:ea typeface="宋体" panose="02010600030101010101" pitchFamily="2" charset="-122"/>
              </a:rPr>
              <a:t>张贴位置错误</a:t>
            </a:r>
            <a:endParaRPr lang="en-US" altLang="zh-CN" sz="1600" b="1">
              <a:solidFill>
                <a:srgbClr val="404040"/>
              </a:solidFill>
              <a:latin typeface="Calibri" panose="020F0502020204030204" pitchFamily="34" charset="0"/>
            </a:endParaRPr>
          </a:p>
          <a:p>
            <a:pPr marL="92075" indent="-92075" defTabSz="914400">
              <a:spcBef>
                <a:spcPts val="200"/>
              </a:spcBef>
              <a:spcAft>
                <a:spcPts val="200"/>
              </a:spcAft>
              <a:buClr>
                <a:schemeClr val="accent1"/>
              </a:buClr>
              <a:buFont typeface="Calibri" panose="020F0502020204030204" pitchFamily="34" charset="0"/>
              <a:buChar char=" "/>
            </a:pPr>
            <a:r>
              <a:rPr lang="zh-CN" altLang="en-US" sz="1600" b="1">
                <a:solidFill>
                  <a:srgbClr val="404040"/>
                </a:solidFill>
                <a:latin typeface="Calibri" panose="020F0502020204030204" pitchFamily="34" charset="0"/>
                <a:ea typeface="宋体" panose="02010600030101010101" pitchFamily="2" charset="-122"/>
              </a:rPr>
              <a:t>张贴在危废贮存间内部</a:t>
            </a:r>
            <a:endParaRPr lang="en-US" altLang="zh-CN" sz="1600" b="1">
              <a:solidFill>
                <a:srgbClr val="404040"/>
              </a:solidFill>
              <a:latin typeface="Calibri" panose="020F0502020204030204" pitchFamily="34" charset="0"/>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746125" y="1851025"/>
            <a:ext cx="7966075" cy="406400"/>
          </a:xfrm>
          <a:ln>
            <a:solidFill>
              <a:schemeClr val="tx1"/>
            </a:solidFill>
          </a:ln>
        </p:spPr>
        <p:txBody>
          <a:bodyPr anchor="ctr">
            <a:normAutofit/>
          </a:bodyPr>
          <a:lstStyle/>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600" b="0" i="0" u="none" strike="noStrike" kern="1200" cap="none" spc="0" normalizeH="0" baseline="0" noProof="1">
                <a:solidFill>
                  <a:schemeClr val="tx1">
                    <a:lumMod val="75000"/>
                    <a:lumOff val="25000"/>
                  </a:schemeClr>
                </a:solidFill>
                <a:latin typeface="+mn-lt"/>
                <a:ea typeface="+mn-ea"/>
                <a:cs typeface="+mn-cs"/>
              </a:rPr>
              <a:t>评估标准：</a:t>
            </a:r>
            <a:r>
              <a:rPr kumimoji="0" lang="zh-CN" altLang="zh-CN" sz="1600" b="0" i="0" u="none" strike="noStrike" kern="1200" cap="none" spc="0" normalizeH="0" baseline="0" noProof="1">
                <a:solidFill>
                  <a:schemeClr val="tx1">
                    <a:lumMod val="75000"/>
                    <a:lumOff val="25000"/>
                  </a:schemeClr>
                </a:solidFill>
                <a:latin typeface="+mn-lt"/>
                <a:ea typeface="+mn-ea"/>
                <a:cs typeface="+mn-cs"/>
              </a:rPr>
              <a:t>依据国家和地方相关标准规范所示标签设置危险废物识别标志</a:t>
            </a:r>
            <a:r>
              <a:rPr kumimoji="0" lang="zh-CN" altLang="en-US" sz="1600" b="0" i="0" u="none" strike="noStrike" kern="1200" cap="none" spc="0" normalizeH="0" baseline="0" noProof="1">
                <a:solidFill>
                  <a:schemeClr val="tx1">
                    <a:lumMod val="75000"/>
                    <a:lumOff val="25000"/>
                  </a:schemeClr>
                </a:solidFill>
                <a:latin typeface="+mn-lt"/>
                <a:ea typeface="+mn-ea"/>
                <a:cs typeface="+mn-cs"/>
              </a:rPr>
              <a:t>。</a:t>
            </a:r>
          </a:p>
        </p:txBody>
      </p:sp>
      <p:sp>
        <p:nvSpPr>
          <p:cNvPr id="28674"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561263"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600" strike="noStrike" noProof="1">
                <a:solidFill>
                  <a:schemeClr val="dk1"/>
                </a:solidFill>
              </a:rPr>
              <a:t>危险废物的容器和包装物应当按照规定设置危险废物识别标志</a:t>
            </a:r>
            <a:r>
              <a:rPr lang="zh-CN" altLang="en-US" sz="1600" strike="noStrike" noProof="1">
                <a:solidFill>
                  <a:schemeClr val="dk1"/>
                </a:solidFill>
              </a:rPr>
              <a:t>。</a:t>
            </a:r>
            <a:endParaRPr lang="zh-CN" altLang="en-US" strike="noStrike" noProof="1"/>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b="1" strike="noStrike" noProof="1">
                <a:solidFill>
                  <a:sysClr val="windowText" lastClr="000000"/>
                </a:solidFill>
              </a:rPr>
              <a:t>2</a:t>
            </a:r>
            <a:endParaRPr lang="zh-CN" altLang="en-US" sz="2400" b="1" strike="noStrike" noProof="1">
              <a:solidFill>
                <a:sysClr val="windowText" lastClr="000000"/>
              </a:solidFill>
            </a:endParaRPr>
          </a:p>
        </p:txBody>
      </p:sp>
      <p:sp>
        <p:nvSpPr>
          <p:cNvPr id="28677" name="内容占位符 2"/>
          <p:cNvSpPr txBox="1"/>
          <p:nvPr/>
        </p:nvSpPr>
        <p:spPr>
          <a:xfrm>
            <a:off x="385763" y="3082925"/>
            <a:ext cx="360362" cy="1011238"/>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sp>
        <p:nvSpPr>
          <p:cNvPr id="9" name="椭圆 8"/>
          <p:cNvSpPr/>
          <p:nvPr/>
        </p:nvSpPr>
        <p:spPr>
          <a:xfrm>
            <a:off x="839788" y="2708275"/>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2" name="矩形 11"/>
          <p:cNvSpPr/>
          <p:nvPr/>
        </p:nvSpPr>
        <p:spPr>
          <a:xfrm>
            <a:off x="1387475" y="2571750"/>
            <a:ext cx="7069138" cy="5397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chemeClr val="dk1"/>
                </a:solidFill>
              </a:rPr>
              <a:t>设置了</a:t>
            </a:r>
            <a:r>
              <a:rPr lang="zh-CN" altLang="zh-CN" sz="1400" b="1" strike="noStrike" noProof="1">
                <a:solidFill>
                  <a:srgbClr val="FF0000"/>
                </a:solidFill>
              </a:rPr>
              <a:t>规范的</a:t>
            </a:r>
            <a:r>
              <a:rPr lang="zh-CN" altLang="zh-CN" sz="1400" strike="noStrike" noProof="1">
                <a:solidFill>
                  <a:schemeClr val="dk1"/>
                </a:solidFill>
              </a:rPr>
              <a:t>（</a:t>
            </a:r>
            <a:r>
              <a:rPr lang="zh-CN" altLang="zh-CN" sz="1400" b="1" strike="noStrike" noProof="1">
                <a:solidFill>
                  <a:srgbClr val="FF0000"/>
                </a:solidFill>
              </a:rPr>
              <a:t>样式</a:t>
            </a:r>
            <a:r>
              <a:rPr lang="zh-CN" altLang="zh-CN" sz="1400" strike="noStrike" noProof="1">
                <a:solidFill>
                  <a:schemeClr val="dk1"/>
                </a:solidFill>
              </a:rPr>
              <a:t>正确、</a:t>
            </a:r>
            <a:r>
              <a:rPr lang="zh-CN" altLang="zh-CN" sz="1400" b="1" strike="noStrike" noProof="1">
                <a:solidFill>
                  <a:srgbClr val="FF0000"/>
                </a:solidFill>
              </a:rPr>
              <a:t>内容</a:t>
            </a:r>
            <a:r>
              <a:rPr lang="zh-CN" altLang="zh-CN" sz="1400" strike="noStrike" noProof="1">
                <a:solidFill>
                  <a:schemeClr val="dk1"/>
                </a:solidFill>
              </a:rPr>
              <a:t>填写真实完整）危险废物识别标志。</a:t>
            </a:r>
            <a:endParaRPr lang="zh-CN" altLang="en-US" sz="1400" strike="noStrike" noProof="1"/>
          </a:p>
        </p:txBody>
      </p:sp>
      <p:sp>
        <p:nvSpPr>
          <p:cNvPr id="13" name="矩形 12"/>
          <p:cNvSpPr/>
          <p:nvPr/>
        </p:nvSpPr>
        <p:spPr>
          <a:xfrm>
            <a:off x="1387475" y="3201988"/>
            <a:ext cx="7075488" cy="5397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chemeClr val="dk1"/>
                </a:solidFill>
              </a:rPr>
              <a:t>识别标志样式或填写内容</a:t>
            </a:r>
            <a:r>
              <a:rPr lang="zh-CN" altLang="zh-CN" sz="1400" b="1" strike="noStrike" noProof="1">
                <a:solidFill>
                  <a:srgbClr val="FF0000"/>
                </a:solidFill>
              </a:rPr>
              <a:t>有</a:t>
            </a:r>
            <a:r>
              <a:rPr lang="en-US" altLang="zh-CN" sz="1400" b="1" strike="noStrike" noProof="1">
                <a:solidFill>
                  <a:srgbClr val="FF0000"/>
                </a:solidFill>
              </a:rPr>
              <a:t>1</a:t>
            </a:r>
            <a:r>
              <a:rPr lang="zh-CN" altLang="zh-CN" sz="1400" b="1" strike="noStrike" noProof="1">
                <a:solidFill>
                  <a:srgbClr val="FF0000"/>
                </a:solidFill>
              </a:rPr>
              <a:t>处错误</a:t>
            </a:r>
            <a:r>
              <a:rPr lang="zh-CN" altLang="zh-CN" sz="1400" strike="noStrike" noProof="1">
                <a:solidFill>
                  <a:schemeClr val="dk1"/>
                </a:solidFill>
              </a:rPr>
              <a:t>。</a:t>
            </a:r>
          </a:p>
        </p:txBody>
      </p:sp>
      <p:sp>
        <p:nvSpPr>
          <p:cNvPr id="14" name="矩形 13"/>
          <p:cNvSpPr/>
          <p:nvPr/>
        </p:nvSpPr>
        <p:spPr>
          <a:xfrm>
            <a:off x="1387475" y="3832225"/>
            <a:ext cx="7069138" cy="5397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defRPr/>
            </a:pPr>
            <a:r>
              <a:rPr lang="zh-CN" altLang="zh-CN" sz="1400" strike="noStrike" noProof="1">
                <a:solidFill>
                  <a:schemeClr val="dk1"/>
                </a:solidFill>
              </a:rPr>
              <a:t>未设置识别标志，或识别标志样式不正确，或填写内容有</a:t>
            </a:r>
            <a:r>
              <a:rPr lang="en-US" altLang="zh-CN" sz="1400" b="1" strike="noStrike" noProof="1">
                <a:solidFill>
                  <a:srgbClr val="FF0000"/>
                </a:solidFill>
              </a:rPr>
              <a:t>2</a:t>
            </a:r>
            <a:r>
              <a:rPr lang="zh-CN" altLang="zh-CN" sz="1400" b="1" strike="noStrike" noProof="1">
                <a:solidFill>
                  <a:srgbClr val="FF0000"/>
                </a:solidFill>
              </a:rPr>
              <a:t>处及以上错误</a:t>
            </a:r>
            <a:r>
              <a:rPr lang="zh-CN" altLang="zh-CN" sz="1400" strike="noStrike" noProof="1">
                <a:solidFill>
                  <a:schemeClr val="dk1"/>
                </a:solidFill>
              </a:rPr>
              <a:t>。</a:t>
            </a:r>
          </a:p>
        </p:txBody>
      </p:sp>
      <p:sp>
        <p:nvSpPr>
          <p:cNvPr id="15" name="椭圆 14"/>
          <p:cNvSpPr/>
          <p:nvPr/>
        </p:nvSpPr>
        <p:spPr>
          <a:xfrm>
            <a:off x="839788" y="3286125"/>
            <a:ext cx="396875"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16" name="椭圆 15"/>
          <p:cNvSpPr/>
          <p:nvPr/>
        </p:nvSpPr>
        <p:spPr>
          <a:xfrm>
            <a:off x="839788" y="3903663"/>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3</a:t>
            </a:r>
            <a:endParaRPr lang="zh-CN" altLang="en-US" sz="2400" strike="noStrike" noProof="1">
              <a:solidFill>
                <a:schemeClr val="bg1"/>
              </a:solidFill>
            </a:endParaRPr>
          </a:p>
        </p:txBody>
      </p:sp>
      <p:sp>
        <p:nvSpPr>
          <p:cNvPr id="17" name="矩形 16"/>
          <p:cNvSpPr/>
          <p:nvPr/>
        </p:nvSpPr>
        <p:spPr>
          <a:xfrm>
            <a:off x="8462963" y="2571750"/>
            <a:ext cx="384175" cy="5397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2</a:t>
            </a:r>
            <a:r>
              <a:rPr lang="zh-CN" altLang="en-US" strike="noStrike" noProof="1"/>
              <a:t>分</a:t>
            </a:r>
          </a:p>
        </p:txBody>
      </p:sp>
      <p:sp>
        <p:nvSpPr>
          <p:cNvPr id="18" name="矩形 17"/>
          <p:cNvSpPr/>
          <p:nvPr/>
        </p:nvSpPr>
        <p:spPr>
          <a:xfrm>
            <a:off x="8475663" y="3201988"/>
            <a:ext cx="371475" cy="5397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1</a:t>
            </a:r>
            <a:r>
              <a:rPr lang="zh-CN" altLang="en-US" strike="noStrike" noProof="1"/>
              <a:t>分</a:t>
            </a:r>
          </a:p>
        </p:txBody>
      </p:sp>
      <p:sp>
        <p:nvSpPr>
          <p:cNvPr id="19" name="矩形 18"/>
          <p:cNvSpPr/>
          <p:nvPr/>
        </p:nvSpPr>
        <p:spPr>
          <a:xfrm>
            <a:off x="8475663" y="3832225"/>
            <a:ext cx="371475" cy="5397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0</a:t>
            </a:r>
            <a:r>
              <a:rPr lang="zh-CN" altLang="en-US" strike="noStrike" noProof="1"/>
              <a:t>分</a:t>
            </a:r>
          </a:p>
        </p:txBody>
      </p:sp>
      <p:sp>
        <p:nvSpPr>
          <p:cNvPr id="20" name="流程图: 终止 19"/>
          <p:cNvSpPr/>
          <p:nvPr/>
        </p:nvSpPr>
        <p:spPr>
          <a:xfrm>
            <a:off x="6597650" y="592138"/>
            <a:ext cx="1562100" cy="415925"/>
          </a:xfrm>
          <a:prstGeom prst="flowChartTerminator">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en-US" sz="2000" b="1" strike="noStrike" noProof="1">
                <a:latin typeface="黑体" panose="02010609060101010101" pitchFamily="49" charset="-122"/>
                <a:ea typeface="黑体" panose="02010609060101010101" pitchFamily="49" charset="-122"/>
              </a:rPr>
              <a:t>标识</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7" name="组合 2"/>
          <p:cNvGrpSpPr/>
          <p:nvPr/>
        </p:nvGrpSpPr>
        <p:grpSpPr>
          <a:xfrm>
            <a:off x="5016500" y="1343025"/>
            <a:ext cx="3200400" cy="2803525"/>
            <a:chOff x="4881564" y="1255354"/>
            <a:chExt cx="3738562" cy="2803922"/>
          </a:xfrm>
        </p:grpSpPr>
        <p:pic>
          <p:nvPicPr>
            <p:cNvPr id="29698" name="Picture 2"/>
            <p:cNvPicPr>
              <a:picLocks noChangeAspect="1"/>
            </p:cNvPicPr>
            <p:nvPr/>
          </p:nvPicPr>
          <p:blipFill>
            <a:blip r:embed="rId2"/>
            <a:stretch>
              <a:fillRect/>
            </a:stretch>
          </p:blipFill>
          <p:spPr>
            <a:xfrm>
              <a:off x="4881564" y="1255354"/>
              <a:ext cx="3738562" cy="2803922"/>
            </a:xfrm>
            <a:prstGeom prst="rect">
              <a:avLst/>
            </a:prstGeom>
            <a:noFill/>
            <a:ln w="9525">
              <a:noFill/>
            </a:ln>
          </p:spPr>
        </p:pic>
        <p:sp>
          <p:nvSpPr>
            <p:cNvPr id="45" name="圆角矩形 44"/>
            <p:cNvSpPr/>
            <p:nvPr/>
          </p:nvSpPr>
          <p:spPr>
            <a:xfrm>
              <a:off x="5019676" y="1601491"/>
              <a:ext cx="716367" cy="1620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6" name="圆角矩形 45"/>
            <p:cNvSpPr/>
            <p:nvPr/>
          </p:nvSpPr>
          <p:spPr>
            <a:xfrm>
              <a:off x="5015909" y="1775062"/>
              <a:ext cx="716367" cy="1620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7" name="圆角矩形 46"/>
            <p:cNvSpPr/>
            <p:nvPr/>
          </p:nvSpPr>
          <p:spPr>
            <a:xfrm>
              <a:off x="5019676" y="1947258"/>
              <a:ext cx="716367" cy="1620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1" name="圆角矩形 50"/>
            <p:cNvSpPr/>
            <p:nvPr/>
          </p:nvSpPr>
          <p:spPr>
            <a:xfrm>
              <a:off x="5019676" y="2113057"/>
              <a:ext cx="716367" cy="1620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29703" name="标题 1"/>
          <p:cNvSpPr>
            <a:spLocks noGrp="1"/>
          </p:cNvSpPr>
          <p:nvPr>
            <p:ph type="title"/>
          </p:nvPr>
        </p:nvSpPr>
        <p:spPr>
          <a:xfrm>
            <a:off x="822325" y="214313"/>
            <a:ext cx="7543800" cy="703262"/>
          </a:xfrm>
        </p:spPr>
        <p:txBody>
          <a:bodyPr vert="horz" lIns="91440" tIns="45720" rIns="91440" bIns="45720" anchor="b" anchorCtr="0"/>
          <a:lstStyle/>
          <a:p>
            <a:r>
              <a:rPr lang="zh-CN" altLang="en-US" sz="2400">
                <a:latin typeface="黑体" panose="02010609060101010101" pitchFamily="49" charset="-122"/>
                <a:ea typeface="黑体" panose="02010609060101010101" pitchFamily="49" charset="-122"/>
              </a:rPr>
              <a:t>容器和包装物识别标志</a:t>
            </a:r>
          </a:p>
        </p:txBody>
      </p:sp>
      <p:sp>
        <p:nvSpPr>
          <p:cNvPr id="29704" name="TextBox 22"/>
          <p:cNvSpPr txBox="1"/>
          <p:nvPr/>
        </p:nvSpPr>
        <p:spPr>
          <a:xfrm>
            <a:off x="833438" y="1382713"/>
            <a:ext cx="3733800" cy="739775"/>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参考</a:t>
            </a:r>
            <a:r>
              <a:rPr lang="en-US" altLang="zh-CN" sz="1400">
                <a:latin typeface="Times New Roman" panose="02020603050405020304" pitchFamily="18" charset="0"/>
              </a:rPr>
              <a:t>《</a:t>
            </a:r>
            <a:r>
              <a:rPr lang="zh-CN" altLang="en-US" sz="1400">
                <a:latin typeface="Times New Roman" panose="02020603050405020304" pitchFamily="18" charset="0"/>
              </a:rPr>
              <a:t>国家危险废物名录</a:t>
            </a:r>
            <a:r>
              <a:rPr lang="en-US" altLang="zh-CN" sz="1400">
                <a:latin typeface="Times New Roman" panose="02020603050405020304" pitchFamily="18" charset="0"/>
              </a:rPr>
              <a:t>》</a:t>
            </a:r>
            <a:r>
              <a:rPr lang="zh-CN" altLang="en-US" sz="1400">
                <a:latin typeface="Times New Roman" panose="02020603050405020304" pitchFamily="18" charset="0"/>
              </a:rPr>
              <a:t>中“危险废物”填写简化的废物名称或行业内通用的俗称</a:t>
            </a:r>
            <a:endParaRPr lang="en-US" altLang="zh-CN" sz="1400">
              <a:latin typeface="Times New Roman" panose="02020603050405020304" pitchFamily="18" charset="0"/>
            </a:endParaRPr>
          </a:p>
          <a:p>
            <a:pPr marL="285750" indent="-285750">
              <a:buFont typeface="Arial" panose="020B0604020202020204" pitchFamily="34" charset="0"/>
              <a:buChar char="•"/>
            </a:pPr>
            <a:r>
              <a:rPr lang="zh-CN" altLang="en-US" sz="1400">
                <a:latin typeface="Times New Roman" panose="02020603050405020304" pitchFamily="18" charset="0"/>
              </a:rPr>
              <a:t>按照其产生来源和工艺填写废物名称</a:t>
            </a:r>
            <a:endParaRPr lang="zh-CN" altLang="en-US" sz="1400">
              <a:latin typeface="Calibri" panose="020F0502020204030204" pitchFamily="34" charset="0"/>
            </a:endParaRPr>
          </a:p>
        </p:txBody>
      </p:sp>
      <p:cxnSp>
        <p:nvCxnSpPr>
          <p:cNvPr id="22" name="直接连接符 21"/>
          <p:cNvCxnSpPr/>
          <p:nvPr/>
        </p:nvCxnSpPr>
        <p:spPr>
          <a:xfrm flipH="1">
            <a:off x="690563" y="2190750"/>
            <a:ext cx="401955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4710113" y="1770063"/>
            <a:ext cx="423863" cy="4206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4567238" y="2114550"/>
            <a:ext cx="576263" cy="1062038"/>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9708" name="TextBox 32"/>
          <p:cNvSpPr txBox="1"/>
          <p:nvPr/>
        </p:nvSpPr>
        <p:spPr>
          <a:xfrm>
            <a:off x="833438" y="2368550"/>
            <a:ext cx="3733800" cy="739775"/>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Times New Roman" panose="02020603050405020304" pitchFamily="18" charset="0"/>
              </a:rPr>
              <a:t>参考</a:t>
            </a:r>
            <a:r>
              <a:rPr lang="en-US" altLang="zh-CN" sz="1400">
                <a:latin typeface="Times New Roman" panose="02020603050405020304" pitchFamily="18" charset="0"/>
              </a:rPr>
              <a:t>《</a:t>
            </a:r>
            <a:r>
              <a:rPr lang="zh-CN" altLang="en-US" sz="1400">
                <a:latin typeface="Times New Roman" panose="02020603050405020304" pitchFamily="18" charset="0"/>
              </a:rPr>
              <a:t>国家危险废物名录</a:t>
            </a:r>
            <a:r>
              <a:rPr lang="en-US" altLang="zh-CN" sz="1400">
                <a:latin typeface="Times New Roman" panose="02020603050405020304" pitchFamily="18" charset="0"/>
              </a:rPr>
              <a:t>》</a:t>
            </a:r>
            <a:r>
              <a:rPr lang="zh-CN" altLang="en-US" sz="1400">
                <a:latin typeface="Times New Roman" panose="02020603050405020304" pitchFamily="18" charset="0"/>
              </a:rPr>
              <a:t>中填写；</a:t>
            </a:r>
            <a:endParaRPr lang="en-US" altLang="zh-CN" sz="1400">
              <a:latin typeface="Times New Roman" panose="02020603050405020304" pitchFamily="18" charset="0"/>
            </a:endParaRPr>
          </a:p>
          <a:p>
            <a:pPr marL="285750" indent="-285750">
              <a:buFont typeface="Arial" panose="020B0604020202020204" pitchFamily="34" charset="0"/>
              <a:buChar char="•"/>
            </a:pPr>
            <a:r>
              <a:rPr lang="zh-CN" altLang="en-US" sz="1400">
                <a:latin typeface="Times New Roman" panose="02020603050405020304" pitchFamily="18" charset="0"/>
              </a:rPr>
              <a:t>根据其主要有害成分和危险特性确定所属废物类别，并按代码“</a:t>
            </a:r>
            <a:r>
              <a:rPr lang="en-US" altLang="zh-CN" sz="1400">
                <a:latin typeface="Times New Roman" panose="02020603050405020304" pitchFamily="18" charset="0"/>
              </a:rPr>
              <a:t>900-000-XX</a:t>
            </a:r>
            <a:r>
              <a:rPr lang="zh-CN" altLang="en-US" sz="1400">
                <a:latin typeface="Times New Roman" panose="02020603050405020304" pitchFamily="18" charset="0"/>
              </a:rPr>
              <a:t>” 填写</a:t>
            </a:r>
          </a:p>
        </p:txBody>
      </p:sp>
      <p:cxnSp>
        <p:nvCxnSpPr>
          <p:cNvPr id="35" name="直接连接符 34"/>
          <p:cNvCxnSpPr/>
          <p:nvPr/>
        </p:nvCxnSpPr>
        <p:spPr>
          <a:xfrm flipH="1">
            <a:off x="690563" y="3176588"/>
            <a:ext cx="3876675"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46" idx="1"/>
          </p:cNvCxnSpPr>
          <p:nvPr/>
        </p:nvCxnSpPr>
        <p:spPr>
          <a:xfrm flipH="1">
            <a:off x="4567238" y="1943100"/>
            <a:ext cx="563563" cy="12334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51" idx="1"/>
          </p:cNvCxnSpPr>
          <p:nvPr/>
        </p:nvCxnSpPr>
        <p:spPr>
          <a:xfrm flipH="1">
            <a:off x="4567238" y="2281238"/>
            <a:ext cx="566738" cy="177165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690563" y="4052888"/>
            <a:ext cx="3876675"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9713" name="TextBox 43"/>
          <p:cNvSpPr txBox="1"/>
          <p:nvPr/>
        </p:nvSpPr>
        <p:spPr>
          <a:xfrm>
            <a:off x="833438" y="3298825"/>
            <a:ext cx="3733800" cy="738188"/>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应填写危险废物主要的化学组成或成分（可使用汉字、化学分子式、元素符号或英文缩写等）</a:t>
            </a:r>
            <a:endParaRPr lang="zh-CN" altLang="en-US" sz="1400">
              <a:latin typeface="Times New Roman" panose="02020603050405020304" pitchFamily="18" charset="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2"/>
          <p:cNvPicPr/>
          <p:nvPr/>
        </p:nvPicPr>
        <p:blipFill>
          <a:blip r:embed="rId2"/>
          <a:stretch>
            <a:fillRect/>
          </a:stretch>
        </p:blipFill>
        <p:spPr>
          <a:xfrm>
            <a:off x="5157788" y="1330325"/>
            <a:ext cx="3200400" cy="2805113"/>
          </a:xfrm>
          <a:prstGeom prst="rect">
            <a:avLst/>
          </a:prstGeom>
          <a:noFill/>
          <a:ln w="9525">
            <a:noFill/>
          </a:ln>
        </p:spPr>
      </p:pic>
      <p:sp>
        <p:nvSpPr>
          <p:cNvPr id="30722" name="TextBox 22"/>
          <p:cNvSpPr txBox="1"/>
          <p:nvPr/>
        </p:nvSpPr>
        <p:spPr>
          <a:xfrm>
            <a:off x="833438" y="1195388"/>
            <a:ext cx="3733800" cy="522287"/>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应填写容器或包装物内盛装危险废物的物理形态。（液态、固态）</a:t>
            </a:r>
          </a:p>
        </p:txBody>
      </p:sp>
      <p:cxnSp>
        <p:nvCxnSpPr>
          <p:cNvPr id="22" name="直接连接符 21"/>
          <p:cNvCxnSpPr/>
          <p:nvPr/>
        </p:nvCxnSpPr>
        <p:spPr>
          <a:xfrm flipH="1">
            <a:off x="690563" y="1708150"/>
            <a:ext cx="401955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28" idx="1"/>
          </p:cNvCxnSpPr>
          <p:nvPr/>
        </p:nvCxnSpPr>
        <p:spPr>
          <a:xfrm flipH="1" flipV="1">
            <a:off x="4710113" y="1708150"/>
            <a:ext cx="1706563" cy="38417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29" idx="1"/>
          </p:cNvCxnSpPr>
          <p:nvPr/>
        </p:nvCxnSpPr>
        <p:spPr>
          <a:xfrm flipH="1" flipV="1">
            <a:off x="4710113" y="2551113"/>
            <a:ext cx="561975" cy="46038"/>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0726" name="TextBox 32"/>
          <p:cNvSpPr txBox="1"/>
          <p:nvPr/>
        </p:nvSpPr>
        <p:spPr>
          <a:xfrm>
            <a:off x="833438" y="1811338"/>
            <a:ext cx="3876675" cy="739775"/>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应填写废物中</a:t>
            </a:r>
            <a:r>
              <a:rPr lang="zh-CN" altLang="en-US" sz="1400">
                <a:solidFill>
                  <a:srgbClr val="FF0000"/>
                </a:solidFill>
                <a:latin typeface="Calibri" panose="020F0502020204030204" pitchFamily="34" charset="0"/>
              </a:rPr>
              <a:t>对生态环境或人体健康有害</a:t>
            </a:r>
            <a:r>
              <a:rPr lang="zh-CN" altLang="en-US" sz="1400">
                <a:latin typeface="Calibri" panose="020F0502020204030204" pitchFamily="34" charset="0"/>
              </a:rPr>
              <a:t>的主要污染物名称（可使用汉字、化学分子式、元素符号或英文缩写等）</a:t>
            </a:r>
            <a:endParaRPr lang="zh-CN" altLang="en-US" sz="1400">
              <a:latin typeface="Times New Roman" panose="02020603050405020304" pitchFamily="18" charset="0"/>
            </a:endParaRPr>
          </a:p>
        </p:txBody>
      </p:sp>
      <p:cxnSp>
        <p:nvCxnSpPr>
          <p:cNvPr id="35" name="直接连接符 34"/>
          <p:cNvCxnSpPr/>
          <p:nvPr/>
        </p:nvCxnSpPr>
        <p:spPr>
          <a:xfrm flipH="1">
            <a:off x="690563" y="2551113"/>
            <a:ext cx="401955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9" name="直接连接符 38"/>
          <p:cNvCxnSpPr>
            <a:stCxn id="34" idx="1"/>
          </p:cNvCxnSpPr>
          <p:nvPr/>
        </p:nvCxnSpPr>
        <p:spPr>
          <a:xfrm flipH="1">
            <a:off x="4710113" y="3743325"/>
            <a:ext cx="1684338" cy="5080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4710113" y="2901950"/>
            <a:ext cx="561975" cy="7000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690563" y="3602038"/>
            <a:ext cx="401955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0731" name="TextBox 43"/>
          <p:cNvSpPr txBox="1"/>
          <p:nvPr/>
        </p:nvSpPr>
        <p:spPr>
          <a:xfrm>
            <a:off x="833438" y="2620963"/>
            <a:ext cx="3733800" cy="954087"/>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应填写收集、贮存、利用、处置时必要的注意事项，可参考附录</a:t>
            </a:r>
            <a:r>
              <a:rPr lang="en-US" altLang="zh-CN" sz="1400">
                <a:latin typeface="Calibri" panose="020F0502020204030204" pitchFamily="34" charset="0"/>
              </a:rPr>
              <a:t>B </a:t>
            </a:r>
            <a:r>
              <a:rPr lang="zh-CN" altLang="en-US" sz="1400">
                <a:latin typeface="Calibri" panose="020F0502020204030204" pitchFamily="34" charset="0"/>
              </a:rPr>
              <a:t>常见的注意事项用语填写，也可根据废物具体的理化性质填写其他要求。</a:t>
            </a:r>
            <a:endParaRPr lang="zh-CN" altLang="en-US" sz="1400">
              <a:latin typeface="Times New Roman" panose="02020603050405020304" pitchFamily="18" charset="0"/>
            </a:endParaRPr>
          </a:p>
        </p:txBody>
      </p:sp>
      <p:cxnSp>
        <p:nvCxnSpPr>
          <p:cNvPr id="24" name="直接连接符 23"/>
          <p:cNvCxnSpPr/>
          <p:nvPr/>
        </p:nvCxnSpPr>
        <p:spPr>
          <a:xfrm flipH="1">
            <a:off x="690563" y="4251325"/>
            <a:ext cx="401955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0733" name="TextBox 24"/>
          <p:cNvSpPr txBox="1"/>
          <p:nvPr/>
        </p:nvSpPr>
        <p:spPr>
          <a:xfrm>
            <a:off x="904875" y="3698875"/>
            <a:ext cx="3733800" cy="523875"/>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应填写完成收集后容器或包装物内危险废物的重量（</a:t>
            </a:r>
            <a:r>
              <a:rPr lang="en-US" altLang="zh-CN" sz="1400">
                <a:latin typeface="Times New Roman" panose="02020603050405020304" pitchFamily="18" charset="0"/>
              </a:rPr>
              <a:t>kg </a:t>
            </a:r>
            <a:r>
              <a:rPr lang="zh-CN" altLang="en-US" sz="1400">
                <a:latin typeface="Times New Roman" panose="02020603050405020304" pitchFamily="18" charset="0"/>
              </a:rPr>
              <a:t>或</a:t>
            </a:r>
            <a:r>
              <a:rPr lang="en-US" altLang="zh-CN" sz="1400">
                <a:latin typeface="Times New Roman" panose="02020603050405020304" pitchFamily="18" charset="0"/>
              </a:rPr>
              <a:t>t</a:t>
            </a:r>
            <a:r>
              <a:rPr lang="zh-CN" altLang="en-US" sz="1400">
                <a:latin typeface="Calibri" panose="020F0502020204030204" pitchFamily="34" charset="0"/>
              </a:rPr>
              <a:t>）。</a:t>
            </a:r>
            <a:endParaRPr lang="zh-CN" altLang="en-US" sz="1400">
              <a:latin typeface="Times New Roman" panose="02020603050405020304" pitchFamily="18" charset="0"/>
            </a:endParaRPr>
          </a:p>
        </p:txBody>
      </p:sp>
      <p:sp>
        <p:nvSpPr>
          <p:cNvPr id="28" name="圆角矩形 27"/>
          <p:cNvSpPr/>
          <p:nvPr/>
        </p:nvSpPr>
        <p:spPr>
          <a:xfrm>
            <a:off x="6416675" y="2011363"/>
            <a:ext cx="495300" cy="16192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29" name="圆角矩形 28"/>
          <p:cNvSpPr/>
          <p:nvPr/>
        </p:nvSpPr>
        <p:spPr>
          <a:xfrm>
            <a:off x="5272088" y="2516188"/>
            <a:ext cx="493713" cy="16192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1" name="圆角矩形 30"/>
          <p:cNvSpPr/>
          <p:nvPr/>
        </p:nvSpPr>
        <p:spPr>
          <a:xfrm>
            <a:off x="5272088" y="2840038"/>
            <a:ext cx="493713" cy="16192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4" name="圆角矩形 33"/>
          <p:cNvSpPr/>
          <p:nvPr/>
        </p:nvSpPr>
        <p:spPr>
          <a:xfrm>
            <a:off x="6394450" y="3662363"/>
            <a:ext cx="541338" cy="16192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0738" name="标题 1"/>
          <p:cNvSpPr>
            <a:spLocks noGrp="1"/>
          </p:cNvSpPr>
          <p:nvPr>
            <p:ph type="title"/>
          </p:nvPr>
        </p:nvSpPr>
        <p:spPr>
          <a:xfrm>
            <a:off x="822325" y="214313"/>
            <a:ext cx="7543800" cy="703262"/>
          </a:xfrm>
        </p:spPr>
        <p:txBody>
          <a:bodyPr vert="horz" lIns="91440" tIns="45720" rIns="91440" bIns="45720" anchor="b" anchorCtr="0"/>
          <a:lstStyle/>
          <a:p>
            <a:r>
              <a:rPr lang="zh-CN" altLang="en-US" sz="2400">
                <a:latin typeface="黑体" panose="02010609060101010101" pitchFamily="49" charset="-122"/>
                <a:ea typeface="黑体" panose="02010609060101010101" pitchFamily="49" charset="-122"/>
              </a:rPr>
              <a:t>容器和包装物识别标志</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2"/>
          <p:cNvPicPr/>
          <p:nvPr/>
        </p:nvPicPr>
        <p:blipFill>
          <a:blip r:embed="rId2"/>
          <a:stretch>
            <a:fillRect/>
          </a:stretch>
        </p:blipFill>
        <p:spPr>
          <a:xfrm>
            <a:off x="5337175" y="1090613"/>
            <a:ext cx="3200400" cy="2803525"/>
          </a:xfrm>
          <a:prstGeom prst="rect">
            <a:avLst/>
          </a:prstGeom>
          <a:noFill/>
          <a:ln w="9525">
            <a:noFill/>
          </a:ln>
        </p:spPr>
      </p:pic>
      <p:sp>
        <p:nvSpPr>
          <p:cNvPr id="31746" name="TextBox 22"/>
          <p:cNvSpPr txBox="1"/>
          <p:nvPr/>
        </p:nvSpPr>
        <p:spPr>
          <a:xfrm>
            <a:off x="700088" y="1104900"/>
            <a:ext cx="4032250" cy="954088"/>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Times New Roman" panose="02020603050405020304" pitchFamily="18" charset="0"/>
              </a:rPr>
              <a:t>数字识别码由</a:t>
            </a:r>
            <a:r>
              <a:rPr lang="en-US" altLang="zh-CN" sz="1400">
                <a:latin typeface="Times New Roman" panose="02020603050405020304" pitchFamily="18" charset="0"/>
              </a:rPr>
              <a:t>4 </a:t>
            </a:r>
            <a:r>
              <a:rPr lang="zh-CN" altLang="en-US" sz="1400">
                <a:latin typeface="Times New Roman" panose="02020603050405020304" pitchFamily="18" charset="0"/>
              </a:rPr>
              <a:t>段</a:t>
            </a:r>
            <a:r>
              <a:rPr lang="en-US" altLang="zh-CN" sz="1400">
                <a:latin typeface="Times New Roman" panose="02020603050405020304" pitchFamily="18" charset="0"/>
              </a:rPr>
              <a:t>37 </a:t>
            </a:r>
            <a:r>
              <a:rPr lang="zh-CN" altLang="en-US" sz="1400">
                <a:latin typeface="Times New Roman" panose="02020603050405020304" pitchFamily="18" charset="0"/>
              </a:rPr>
              <a:t>位构成，其中：第一段为危险废物产生或收集单位编码</a:t>
            </a:r>
            <a:r>
              <a:rPr lang="en-US" altLang="zh-CN" sz="1400">
                <a:latin typeface="Times New Roman" panose="02020603050405020304" pitchFamily="18" charset="0"/>
              </a:rPr>
              <a:t>-18 </a:t>
            </a:r>
            <a:r>
              <a:rPr lang="zh-CN" altLang="en-US" sz="1400">
                <a:latin typeface="Times New Roman" panose="02020603050405020304" pitchFamily="18" charset="0"/>
              </a:rPr>
              <a:t>位；第二段为危险废物代码</a:t>
            </a:r>
            <a:r>
              <a:rPr lang="en-US" altLang="zh-CN" sz="1400">
                <a:latin typeface="Times New Roman" panose="02020603050405020304" pitchFamily="18" charset="0"/>
              </a:rPr>
              <a:t>-8 </a:t>
            </a:r>
            <a:r>
              <a:rPr lang="zh-CN" altLang="en-US" sz="1400">
                <a:latin typeface="Times New Roman" panose="02020603050405020304" pitchFamily="18" charset="0"/>
              </a:rPr>
              <a:t>位；第三段为产生或收集日期码</a:t>
            </a:r>
            <a:r>
              <a:rPr lang="en-US" altLang="zh-CN" sz="1400">
                <a:latin typeface="Times New Roman" panose="02020603050405020304" pitchFamily="18" charset="0"/>
              </a:rPr>
              <a:t>-8 </a:t>
            </a:r>
            <a:r>
              <a:rPr lang="zh-CN" altLang="en-US" sz="1400">
                <a:latin typeface="Times New Roman" panose="02020603050405020304" pitchFamily="18" charset="0"/>
              </a:rPr>
              <a:t>位；第四段为废物顺序编码</a:t>
            </a:r>
            <a:r>
              <a:rPr lang="en-US" altLang="zh-CN" sz="1400">
                <a:latin typeface="Times New Roman" panose="02020603050405020304" pitchFamily="18" charset="0"/>
              </a:rPr>
              <a:t>-3 </a:t>
            </a:r>
            <a:r>
              <a:rPr lang="zh-CN" altLang="en-US" sz="1400">
                <a:latin typeface="Times New Roman" panose="02020603050405020304" pitchFamily="18" charset="0"/>
              </a:rPr>
              <a:t>位。</a:t>
            </a:r>
          </a:p>
        </p:txBody>
      </p:sp>
      <p:cxnSp>
        <p:nvCxnSpPr>
          <p:cNvPr id="22" name="直接连接符 21"/>
          <p:cNvCxnSpPr/>
          <p:nvPr/>
        </p:nvCxnSpPr>
        <p:spPr>
          <a:xfrm flipH="1">
            <a:off x="619125" y="2058988"/>
            <a:ext cx="401955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14" idx="1"/>
          </p:cNvCxnSpPr>
          <p:nvPr/>
        </p:nvCxnSpPr>
        <p:spPr>
          <a:xfrm flipH="1" flipV="1">
            <a:off x="4638675" y="2058988"/>
            <a:ext cx="809625" cy="9413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4638675" y="3163888"/>
            <a:ext cx="809625" cy="23336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619125" y="3403600"/>
            <a:ext cx="4019550" cy="317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1751" name="TextBox 43"/>
          <p:cNvSpPr txBox="1"/>
          <p:nvPr/>
        </p:nvSpPr>
        <p:spPr>
          <a:xfrm>
            <a:off x="700088" y="2166938"/>
            <a:ext cx="3733800" cy="1169987"/>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应填写危险废物产生单位的信息。</a:t>
            </a:r>
            <a:endParaRPr lang="en-US" altLang="zh-CN" sz="1400">
              <a:latin typeface="Calibri" panose="020F0502020204030204" pitchFamily="34" charset="0"/>
            </a:endParaRPr>
          </a:p>
          <a:p>
            <a:pPr marL="285750" indent="-285750">
              <a:buFont typeface="Arial" panose="020B0604020202020204" pitchFamily="34" charset="0"/>
              <a:buChar char="•"/>
            </a:pPr>
            <a:r>
              <a:rPr lang="zh-CN" altLang="en-US" sz="1400">
                <a:latin typeface="Calibri" panose="020F0502020204030204" pitchFamily="34" charset="0"/>
              </a:rPr>
              <a:t>当从事收集、贮存危险废物经营活动的单位收集危险废物时，在容器内盛装两家及以上单位的危险废物（如废矿物油）时，应填写收集单位的信息。</a:t>
            </a:r>
            <a:endParaRPr lang="zh-CN" altLang="en-US" sz="1400">
              <a:latin typeface="Times New Roman" panose="02020603050405020304" pitchFamily="18" charset="0"/>
            </a:endParaRPr>
          </a:p>
        </p:txBody>
      </p:sp>
      <p:sp>
        <p:nvSpPr>
          <p:cNvPr id="14" name="圆角矩形 13"/>
          <p:cNvSpPr/>
          <p:nvPr/>
        </p:nvSpPr>
        <p:spPr>
          <a:xfrm>
            <a:off x="5448300" y="2919413"/>
            <a:ext cx="654050" cy="16192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pic>
        <p:nvPicPr>
          <p:cNvPr id="31753" name="Picture 2"/>
          <p:cNvPicPr>
            <a:picLocks noChangeAspect="1"/>
          </p:cNvPicPr>
          <p:nvPr/>
        </p:nvPicPr>
        <p:blipFill>
          <a:blip r:embed="rId3"/>
          <a:stretch>
            <a:fillRect/>
          </a:stretch>
        </p:blipFill>
        <p:spPr>
          <a:xfrm>
            <a:off x="431800" y="3697288"/>
            <a:ext cx="6100763" cy="1035050"/>
          </a:xfrm>
          <a:prstGeom prst="rect">
            <a:avLst/>
          </a:prstGeom>
          <a:noFill/>
          <a:ln w="9525">
            <a:noFill/>
          </a:ln>
        </p:spPr>
      </p:pic>
      <p:sp>
        <p:nvSpPr>
          <p:cNvPr id="25" name="圆角矩形 24"/>
          <p:cNvSpPr/>
          <p:nvPr/>
        </p:nvSpPr>
        <p:spPr>
          <a:xfrm>
            <a:off x="5448300" y="3081338"/>
            <a:ext cx="968375" cy="163513"/>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1755" name="标题 1"/>
          <p:cNvSpPr>
            <a:spLocks noGrp="1"/>
          </p:cNvSpPr>
          <p:nvPr>
            <p:ph type="title"/>
          </p:nvPr>
        </p:nvSpPr>
        <p:spPr>
          <a:xfrm>
            <a:off x="822325" y="214313"/>
            <a:ext cx="7543800" cy="703262"/>
          </a:xfrm>
        </p:spPr>
        <p:txBody>
          <a:bodyPr vert="horz" lIns="91440" tIns="45720" rIns="91440" bIns="45720" anchor="b" anchorCtr="0"/>
          <a:lstStyle/>
          <a:p>
            <a:r>
              <a:rPr lang="zh-CN" altLang="en-US" sz="2400">
                <a:latin typeface="黑体" panose="02010609060101010101" pitchFamily="49" charset="-122"/>
                <a:ea typeface="黑体" panose="02010609060101010101" pitchFamily="49" charset="-122"/>
              </a:rPr>
              <a:t>容器和包装物识别标志</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2"/>
          <p:cNvPicPr/>
          <p:nvPr/>
        </p:nvPicPr>
        <p:blipFill>
          <a:blip r:embed="rId2"/>
          <a:stretch>
            <a:fillRect/>
          </a:stretch>
        </p:blipFill>
        <p:spPr>
          <a:xfrm>
            <a:off x="5241925" y="1019175"/>
            <a:ext cx="3200400" cy="2803525"/>
          </a:xfrm>
          <a:prstGeom prst="rect">
            <a:avLst/>
          </a:prstGeom>
          <a:noFill/>
          <a:ln w="9525">
            <a:noFill/>
          </a:ln>
        </p:spPr>
      </p:pic>
      <p:sp>
        <p:nvSpPr>
          <p:cNvPr id="32770" name="TextBox 22"/>
          <p:cNvSpPr txBox="1"/>
          <p:nvPr/>
        </p:nvSpPr>
        <p:spPr>
          <a:xfrm>
            <a:off x="695325" y="3917950"/>
            <a:ext cx="4332288" cy="738188"/>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危险废物标签二维码的编码数据结构中应包含数字识别码的内容</a:t>
            </a:r>
            <a:endParaRPr lang="en-US" altLang="zh-CN" sz="1400">
              <a:latin typeface="Calibri" panose="020F0502020204030204" pitchFamily="34" charset="0"/>
            </a:endParaRPr>
          </a:p>
          <a:p>
            <a:pPr marL="285750" indent="-285750">
              <a:buFont typeface="Arial" panose="020B0604020202020204" pitchFamily="34" charset="0"/>
              <a:buChar char="•"/>
            </a:pPr>
            <a:r>
              <a:rPr lang="zh-CN" altLang="en-US" sz="1400">
                <a:latin typeface="Calibri" panose="020F0502020204030204" pitchFamily="34" charset="0"/>
              </a:rPr>
              <a:t>信息服务系统所含信息宜包含标签中设置的信息</a:t>
            </a:r>
          </a:p>
        </p:txBody>
      </p:sp>
      <p:cxnSp>
        <p:nvCxnSpPr>
          <p:cNvPr id="22" name="直接连接符 21"/>
          <p:cNvCxnSpPr/>
          <p:nvPr/>
        </p:nvCxnSpPr>
        <p:spPr>
          <a:xfrm flipH="1">
            <a:off x="695325" y="4678363"/>
            <a:ext cx="401955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45" idx="1"/>
          </p:cNvCxnSpPr>
          <p:nvPr/>
        </p:nvCxnSpPr>
        <p:spPr>
          <a:xfrm flipH="1">
            <a:off x="4703763" y="3349625"/>
            <a:ext cx="2811463" cy="1328738"/>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5" name="圆角矩形 44"/>
          <p:cNvSpPr/>
          <p:nvPr/>
        </p:nvSpPr>
        <p:spPr>
          <a:xfrm>
            <a:off x="7515225" y="3009900"/>
            <a:ext cx="792163" cy="67945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cxnSp>
        <p:nvCxnSpPr>
          <p:cNvPr id="13" name="直接连接符 12"/>
          <p:cNvCxnSpPr>
            <a:endCxn id="6" idx="3"/>
          </p:cNvCxnSpPr>
          <p:nvPr/>
        </p:nvCxnSpPr>
        <p:spPr>
          <a:xfrm flipH="1" flipV="1">
            <a:off x="3581400" y="1817688"/>
            <a:ext cx="3771900" cy="223838"/>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圆角矩形 13"/>
          <p:cNvSpPr/>
          <p:nvPr/>
        </p:nvSpPr>
        <p:spPr>
          <a:xfrm>
            <a:off x="7353300" y="1360488"/>
            <a:ext cx="954088" cy="117157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nvGrpSpPr>
          <p:cNvPr id="32776" name="组合 9"/>
          <p:cNvGrpSpPr/>
          <p:nvPr/>
        </p:nvGrpSpPr>
        <p:grpSpPr>
          <a:xfrm>
            <a:off x="1376363" y="1019175"/>
            <a:ext cx="2205037" cy="1597025"/>
            <a:chOff x="1057275" y="1847850"/>
            <a:chExt cx="3162300" cy="2781985"/>
          </a:xfrm>
        </p:grpSpPr>
        <p:pic>
          <p:nvPicPr>
            <p:cNvPr id="32777" name="Picture 3"/>
            <p:cNvPicPr>
              <a:picLocks noChangeAspect="1"/>
            </p:cNvPicPr>
            <p:nvPr/>
          </p:nvPicPr>
          <p:blipFill>
            <a:blip r:embed="rId3"/>
            <a:srcRect l="7803" t="1100" r="9552" b="2391"/>
            <a:stretch>
              <a:fillRect/>
            </a:stretch>
          </p:blipFill>
          <p:spPr>
            <a:xfrm>
              <a:off x="1200149" y="1914868"/>
              <a:ext cx="1361858" cy="1296144"/>
            </a:xfrm>
            <a:prstGeom prst="rect">
              <a:avLst/>
            </a:prstGeom>
            <a:noFill/>
            <a:ln w="9525">
              <a:noFill/>
            </a:ln>
          </p:spPr>
        </p:pic>
        <p:pic>
          <p:nvPicPr>
            <p:cNvPr id="32778" name="Picture 4"/>
            <p:cNvPicPr>
              <a:picLocks noChangeAspect="1"/>
            </p:cNvPicPr>
            <p:nvPr/>
          </p:nvPicPr>
          <p:blipFill>
            <a:blip r:embed="rId4"/>
            <a:srcRect l="4903" r="2"/>
            <a:stretch>
              <a:fillRect/>
            </a:stretch>
          </p:blipFill>
          <p:spPr>
            <a:xfrm>
              <a:off x="2704882" y="1914868"/>
              <a:ext cx="1385888" cy="1295400"/>
            </a:xfrm>
            <a:prstGeom prst="rect">
              <a:avLst/>
            </a:prstGeom>
            <a:noFill/>
            <a:ln w="9525">
              <a:noFill/>
            </a:ln>
          </p:spPr>
        </p:pic>
        <p:pic>
          <p:nvPicPr>
            <p:cNvPr id="32779" name="Picture 5"/>
            <p:cNvPicPr>
              <a:picLocks noChangeAspect="1"/>
            </p:cNvPicPr>
            <p:nvPr/>
          </p:nvPicPr>
          <p:blipFill>
            <a:blip r:embed="rId5"/>
            <a:srcRect l="6604" r="11961"/>
            <a:stretch>
              <a:fillRect/>
            </a:stretch>
          </p:blipFill>
          <p:spPr>
            <a:xfrm>
              <a:off x="1218571" y="3204857"/>
              <a:ext cx="1343436" cy="1338463"/>
            </a:xfrm>
            <a:prstGeom prst="rect">
              <a:avLst/>
            </a:prstGeom>
            <a:noFill/>
            <a:ln w="9525">
              <a:noFill/>
            </a:ln>
          </p:spPr>
        </p:pic>
        <p:pic>
          <p:nvPicPr>
            <p:cNvPr id="32780" name="Picture 6"/>
            <p:cNvPicPr>
              <a:picLocks noChangeAspect="1"/>
            </p:cNvPicPr>
            <p:nvPr/>
          </p:nvPicPr>
          <p:blipFill>
            <a:blip r:embed="rId6"/>
            <a:srcRect l="4488"/>
            <a:stretch>
              <a:fillRect/>
            </a:stretch>
          </p:blipFill>
          <p:spPr>
            <a:xfrm>
              <a:off x="2656996" y="3211012"/>
              <a:ext cx="1481659" cy="1342443"/>
            </a:xfrm>
            <a:prstGeom prst="rect">
              <a:avLst/>
            </a:prstGeom>
            <a:noFill/>
            <a:ln w="9525">
              <a:noFill/>
            </a:ln>
          </p:spPr>
        </p:pic>
        <p:sp>
          <p:nvSpPr>
            <p:cNvPr id="6" name="矩形 5"/>
            <p:cNvSpPr/>
            <p:nvPr/>
          </p:nvSpPr>
          <p:spPr>
            <a:xfrm>
              <a:off x="1057275" y="1847850"/>
              <a:ext cx="3162300" cy="27819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grpSp>
      <p:sp>
        <p:nvSpPr>
          <p:cNvPr id="32782" name="TextBox 15"/>
          <p:cNvSpPr txBox="1"/>
          <p:nvPr/>
        </p:nvSpPr>
        <p:spPr>
          <a:xfrm>
            <a:off x="695325" y="2706688"/>
            <a:ext cx="4008438" cy="523875"/>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应填写开始盛装危险废物时的日期，可按照年月日的格式填写。</a:t>
            </a:r>
            <a:endParaRPr lang="en-US" altLang="zh-CN" sz="1400">
              <a:latin typeface="Calibri" panose="020F0502020204030204" pitchFamily="34" charset="0"/>
            </a:endParaRPr>
          </a:p>
        </p:txBody>
      </p:sp>
      <p:cxnSp>
        <p:nvCxnSpPr>
          <p:cNvPr id="19" name="直接连接符 18"/>
          <p:cNvCxnSpPr/>
          <p:nvPr/>
        </p:nvCxnSpPr>
        <p:spPr>
          <a:xfrm flipH="1">
            <a:off x="695325" y="3230563"/>
            <a:ext cx="401955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flipV="1">
            <a:off x="4703763" y="3230563"/>
            <a:ext cx="649288" cy="17780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1" name="圆角矩形 20"/>
          <p:cNvSpPr/>
          <p:nvPr/>
        </p:nvSpPr>
        <p:spPr>
          <a:xfrm>
            <a:off x="5353050" y="3340100"/>
            <a:ext cx="715963" cy="16192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24" name="圆角矩形 23"/>
          <p:cNvSpPr/>
          <p:nvPr/>
        </p:nvSpPr>
        <p:spPr>
          <a:xfrm>
            <a:off x="5362575" y="3527425"/>
            <a:ext cx="715963" cy="16192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2787" name="TextBox 24"/>
          <p:cNvSpPr txBox="1"/>
          <p:nvPr/>
        </p:nvSpPr>
        <p:spPr>
          <a:xfrm>
            <a:off x="695325" y="3282950"/>
            <a:ext cx="3733800" cy="523875"/>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可根据自身实际管理需求或按照县级及以上生态环境主管部门的要求填写。</a:t>
            </a:r>
            <a:endParaRPr lang="zh-CN" altLang="en-US" sz="1400">
              <a:latin typeface="Times New Roman" panose="02020603050405020304" pitchFamily="18" charset="0"/>
            </a:endParaRPr>
          </a:p>
        </p:txBody>
      </p:sp>
      <p:cxnSp>
        <p:nvCxnSpPr>
          <p:cNvPr id="26" name="直接连接符 25"/>
          <p:cNvCxnSpPr/>
          <p:nvPr/>
        </p:nvCxnSpPr>
        <p:spPr>
          <a:xfrm flipH="1">
            <a:off x="695325" y="3789363"/>
            <a:ext cx="401955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24" idx="1"/>
          </p:cNvCxnSpPr>
          <p:nvPr/>
        </p:nvCxnSpPr>
        <p:spPr>
          <a:xfrm flipH="1">
            <a:off x="4703763" y="3608388"/>
            <a:ext cx="658813" cy="180975"/>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2790" name="标题 1"/>
          <p:cNvSpPr>
            <a:spLocks noGrp="1"/>
          </p:cNvSpPr>
          <p:nvPr>
            <p:ph type="title"/>
          </p:nvPr>
        </p:nvSpPr>
        <p:spPr>
          <a:xfrm>
            <a:off x="822325" y="214313"/>
            <a:ext cx="7543800" cy="703262"/>
          </a:xfrm>
        </p:spPr>
        <p:txBody>
          <a:bodyPr vert="horz" lIns="91440" tIns="45720" rIns="91440" bIns="45720" anchor="b" anchorCtr="0"/>
          <a:lstStyle/>
          <a:p>
            <a:r>
              <a:rPr lang="zh-CN" altLang="en-US" sz="2400">
                <a:latin typeface="黑体" panose="02010609060101010101" pitchFamily="49" charset="-122"/>
                <a:ea typeface="黑体" panose="02010609060101010101" pitchFamily="49" charset="-122"/>
              </a:rPr>
              <a:t>容器和包装物识别标志</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3806825" y="1120775"/>
            <a:ext cx="4735513" cy="3341688"/>
          </a:xfrm>
        </p:spPr>
        <p:txBody>
          <a:bodyPr>
            <a:noAutofit/>
          </a:bodyPr>
          <a:lstStyle/>
          <a:p>
            <a:pPr marL="0" marR="0" indent="0" algn="l" defTabSz="914400" rtl="0" eaLnBrk="1" fontAlgn="auto" latinLnBrk="0" hangingPunct="1">
              <a:lnSpc>
                <a:spcPct val="100000"/>
              </a:lnSpc>
              <a:spcBef>
                <a:spcPts val="600"/>
              </a:spcBef>
              <a:spcAft>
                <a:spcPts val="200"/>
              </a:spcAft>
              <a:buClr>
                <a:schemeClr val="accent1"/>
              </a:buClr>
              <a:buSzTx/>
              <a:buFont typeface="Calibri" panose="020F0502020204030204" pitchFamily="34" charset="0"/>
              <a:buNone/>
            </a:pPr>
            <a:r>
              <a:rPr kumimoji="0" lang="zh-CN" altLang="en-US" sz="14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设置位置</a:t>
            </a:r>
            <a:r>
              <a:rPr kumimoji="0" lang="en-US" altLang="zh-CN" sz="1400" b="1"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明显可见且易读，不应被遮挡。</a:t>
            </a:r>
            <a:endParaRPr kumimoji="0" lang="en-US" altLang="zh-CN"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endParaRPr>
          </a:p>
          <a:p>
            <a:pPr marL="91440" marR="0" indent="-91440" algn="l" defTabSz="914400" rtl="0" eaLnBrk="1" fontAlgn="auto" latinLnBrk="0" hangingPunct="1">
              <a:lnSpc>
                <a:spcPct val="100000"/>
              </a:lnSpc>
              <a:spcBef>
                <a:spcPts val="600"/>
              </a:spcBef>
              <a:spcAft>
                <a:spcPts val="200"/>
              </a:spcAft>
              <a:buClr>
                <a:schemeClr val="accent1"/>
              </a:buClr>
              <a:buSzTx/>
              <a:buFont typeface="Calibri" panose="020F0502020204030204" pitchFamily="34" charset="0"/>
              <a:buChar char=" "/>
            </a:pPr>
            <a:r>
              <a:rPr kumimoji="0" lang="zh-CN" altLang="en-US" sz="1400" b="0" i="0" u="none" strike="noStrike" kern="1200" cap="none" spc="0" normalizeH="0" baseline="0" noProof="1">
                <a:solidFill>
                  <a:schemeClr val="tx1">
                    <a:lumMod val="75000"/>
                    <a:lumOff val="25000"/>
                  </a:schemeClr>
                </a:solidFill>
                <a:latin typeface="+mn-lt"/>
                <a:ea typeface="+mn-ea"/>
                <a:cs typeface="+mn-cs"/>
              </a:rPr>
              <a:t>在各种包装上的粘贴位置分别为</a:t>
            </a:r>
            <a:r>
              <a:rPr kumimoji="0" lang="en-US" altLang="zh-CN" sz="1400" b="0" i="0" u="none" strike="noStrike" kern="1200" cap="none" spc="0" normalizeH="0" baseline="0" noProof="1">
                <a:solidFill>
                  <a:schemeClr val="tx1">
                    <a:lumMod val="75000"/>
                    <a:lumOff val="25000"/>
                  </a:schemeClr>
                </a:solidFill>
                <a:latin typeface="+mn-lt"/>
                <a:ea typeface="+mn-ea"/>
                <a:cs typeface="+mn-cs"/>
              </a:rPr>
              <a:t>:</a:t>
            </a:r>
            <a:endParaRPr kumimoji="0" lang="en-US" altLang="zh-CN"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100000"/>
              </a:lnSpc>
              <a:spcBef>
                <a:spcPts val="600"/>
              </a:spcBef>
              <a:spcAft>
                <a:spcPts val="200"/>
              </a:spcAft>
              <a:buClr>
                <a:schemeClr val="accent1"/>
              </a:buClr>
              <a:buSzTx/>
              <a:buFont typeface="Calibri" panose="020F0502020204030204" pitchFamily="34" charset="0"/>
              <a:buNone/>
            </a:pPr>
            <a:r>
              <a:rPr kumimoji="0" lang="en-US" altLang="zh-CN"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a</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 箱类包装：位于包装端面或侧面；</a:t>
            </a:r>
          </a:p>
          <a:p>
            <a:pPr marL="0" marR="0" indent="0" algn="l" defTabSz="914400" rtl="0" eaLnBrk="1" fontAlgn="auto" latinLnBrk="0" hangingPunct="1">
              <a:lnSpc>
                <a:spcPct val="100000"/>
              </a:lnSpc>
              <a:spcBef>
                <a:spcPts val="600"/>
              </a:spcBef>
              <a:spcAft>
                <a:spcPts val="200"/>
              </a:spcAft>
              <a:buClr>
                <a:schemeClr val="accent1"/>
              </a:buClr>
              <a:buSzTx/>
              <a:buFont typeface="Calibri" panose="020F0502020204030204" pitchFamily="34" charset="0"/>
              <a:buNone/>
            </a:pPr>
            <a:r>
              <a:rPr kumimoji="0" lang="en-US" altLang="zh-CN"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b</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 袋类包装：位于包装明显处；</a:t>
            </a:r>
          </a:p>
          <a:p>
            <a:pPr marL="0" marR="0" indent="0" algn="l" defTabSz="914400" rtl="0" eaLnBrk="1" fontAlgn="auto" latinLnBrk="0" hangingPunct="1">
              <a:lnSpc>
                <a:spcPct val="100000"/>
              </a:lnSpc>
              <a:spcBef>
                <a:spcPts val="600"/>
              </a:spcBef>
              <a:spcAft>
                <a:spcPts val="200"/>
              </a:spcAft>
              <a:buClr>
                <a:schemeClr val="accent1"/>
              </a:buClr>
              <a:buSzTx/>
              <a:buFont typeface="Calibri" panose="020F0502020204030204" pitchFamily="34" charset="0"/>
              <a:buNone/>
            </a:pPr>
            <a:r>
              <a:rPr kumimoji="0" lang="en-US" altLang="zh-CN"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c</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 桶类包装：位于桶身或桶盖；</a:t>
            </a:r>
          </a:p>
          <a:p>
            <a:pPr marL="0" marR="0" indent="0" algn="l" defTabSz="914400" rtl="0" eaLnBrk="1" fontAlgn="auto" latinLnBrk="0" hangingPunct="1">
              <a:lnSpc>
                <a:spcPct val="100000"/>
              </a:lnSpc>
              <a:spcBef>
                <a:spcPts val="600"/>
              </a:spcBef>
              <a:spcAft>
                <a:spcPts val="200"/>
              </a:spcAft>
              <a:buClr>
                <a:schemeClr val="accent1"/>
              </a:buClr>
              <a:buSzTx/>
              <a:buFont typeface="Calibri" panose="020F0502020204030204" pitchFamily="34" charset="0"/>
              <a:buNone/>
            </a:pPr>
            <a:r>
              <a:rPr kumimoji="0" lang="en-US" altLang="zh-CN"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d</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 其他包装：位于明显处。</a:t>
            </a:r>
          </a:p>
          <a:p>
            <a:pPr marL="91440" marR="0" indent="-91440" algn="l" defTabSz="914400" rtl="0" eaLnBrk="1" fontAlgn="auto" latinLnBrk="0" hangingPunct="1">
              <a:lnSpc>
                <a:spcPct val="100000"/>
              </a:lnSpc>
              <a:spcBef>
                <a:spcPts val="600"/>
              </a:spcBef>
              <a:spcAft>
                <a:spcPts val="200"/>
              </a:spcAft>
              <a:buClr>
                <a:schemeClr val="accent1"/>
              </a:buClr>
              <a:buSzTx/>
              <a:buFont typeface="Calibri" panose="020F0502020204030204" pitchFamily="34" charset="0"/>
              <a:buChar char=" "/>
            </a:pP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对于盛装同一类危险废物的组合包装容器，应在</a:t>
            </a:r>
            <a:r>
              <a:rPr kumimoji="0" lang="zh-CN" altLang="en-US" sz="1400" b="0"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组合包装容器的外表面</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设置。</a:t>
            </a:r>
          </a:p>
          <a:p>
            <a:pPr marL="91440" marR="0" indent="-91440" algn="l" defTabSz="914400" rtl="0" eaLnBrk="1" fontAlgn="auto" latinLnBrk="0" hangingPunct="1">
              <a:lnSpc>
                <a:spcPct val="100000"/>
              </a:lnSpc>
              <a:spcBef>
                <a:spcPts val="600"/>
              </a:spcBef>
              <a:spcAft>
                <a:spcPts val="200"/>
              </a:spcAft>
              <a:buClr>
                <a:schemeClr val="accent1"/>
              </a:buClr>
              <a:buSzTx/>
              <a:buFont typeface="Calibri" panose="020F0502020204030204" pitchFamily="34" charset="0"/>
              <a:buChar char=" "/>
            </a:pPr>
            <a:r>
              <a:rPr kumimoji="0" lang="zh-CN" altLang="en-US" sz="1400" b="0"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容积超过</a:t>
            </a:r>
            <a:r>
              <a:rPr kumimoji="0" lang="en-US" altLang="zh-CN" sz="1400" b="0"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450 L </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的容器或包装物，应在相对的</a:t>
            </a:r>
            <a:r>
              <a:rPr kumimoji="0" lang="zh-CN" altLang="en-US" sz="1400" b="0"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两面</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都设置。</a:t>
            </a:r>
            <a:endParaRPr kumimoji="0" lang="en-US" altLang="zh-CN"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endParaRPr>
          </a:p>
          <a:p>
            <a:pPr marL="91440" marR="0" indent="-91440" algn="l" defTabSz="914400" rtl="0" eaLnBrk="1" fontAlgn="auto" latinLnBrk="0" hangingPunct="1">
              <a:lnSpc>
                <a:spcPct val="100000"/>
              </a:lnSpc>
              <a:spcBef>
                <a:spcPts val="600"/>
              </a:spcBef>
              <a:spcAft>
                <a:spcPts val="200"/>
              </a:spcAft>
              <a:buClr>
                <a:schemeClr val="accent1"/>
              </a:buClr>
              <a:buSzTx/>
              <a:buFont typeface="Calibri" panose="020F0502020204030204" pitchFamily="34" charset="0"/>
              <a:buChar char=" "/>
            </a:pP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还需同时设置危险货物运输相关标志时，危险废物标签可与其</a:t>
            </a:r>
            <a:r>
              <a:rPr kumimoji="0" lang="zh-CN" altLang="en-US" sz="1400" b="0"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分开设置在不同的面上</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，也可设</a:t>
            </a:r>
            <a:r>
              <a:rPr kumimoji="0" lang="zh-CN" altLang="en-US" sz="1400" b="0"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在相邻的位置</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a:t>
            </a:r>
            <a:endParaRPr kumimoji="0" lang="en-US" altLang="zh-CN"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endParaRPr>
          </a:p>
        </p:txBody>
      </p:sp>
      <p:pic>
        <p:nvPicPr>
          <p:cNvPr id="33794" name="Picture 2"/>
          <p:cNvPicPr>
            <a:picLocks noChangeAspect="1"/>
          </p:cNvPicPr>
          <p:nvPr/>
        </p:nvPicPr>
        <p:blipFill>
          <a:blip r:embed="rId2"/>
          <a:stretch>
            <a:fillRect/>
          </a:stretch>
        </p:blipFill>
        <p:spPr>
          <a:xfrm>
            <a:off x="600075" y="1423988"/>
            <a:ext cx="3132138" cy="2362200"/>
          </a:xfrm>
          <a:prstGeom prst="rect">
            <a:avLst/>
          </a:prstGeom>
          <a:noFill/>
          <a:ln w="9525">
            <a:noFill/>
          </a:ln>
        </p:spPr>
      </p:pic>
      <p:sp>
        <p:nvSpPr>
          <p:cNvPr id="33795" name="标题 1"/>
          <p:cNvSpPr>
            <a:spLocks noGrp="1"/>
          </p:cNvSpPr>
          <p:nvPr>
            <p:ph type="title"/>
          </p:nvPr>
        </p:nvSpPr>
        <p:spPr>
          <a:xfrm>
            <a:off x="822325" y="214313"/>
            <a:ext cx="7543800" cy="703262"/>
          </a:xfrm>
        </p:spPr>
        <p:txBody>
          <a:bodyPr vert="horz" lIns="91440" tIns="45720" rIns="91440" bIns="45720" anchor="b" anchorCtr="0"/>
          <a:lstStyle/>
          <a:p>
            <a:r>
              <a:rPr lang="zh-CN" altLang="en-US" sz="2400">
                <a:latin typeface="黑体" panose="02010609060101010101" pitchFamily="49" charset="-122"/>
                <a:ea typeface="黑体" panose="02010609060101010101" pitchFamily="49" charset="-122"/>
              </a:rPr>
              <a:t>容器和包装物识别标志</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561975" y="1085850"/>
            <a:ext cx="8086725" cy="3328988"/>
          </a:xfrm>
        </p:spPr>
        <p:txBody>
          <a:bodyPr>
            <a:noAutofit/>
          </a:bodyPr>
          <a:lstStyle/>
          <a:p>
            <a:pPr marL="0" marR="0" indent="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None/>
            </a:pPr>
            <a:r>
              <a:rPr kumimoji="0" lang="zh-CN" altLang="en-US"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大小要求</a:t>
            </a:r>
            <a:endParaRPr kumimoji="0" lang="en-US" altLang="zh-CN"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endParaRPr>
          </a:p>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400" b="0" i="0" u="none" strike="noStrike" kern="1200" cap="none" spc="0" normalizeH="0" baseline="0" noProof="1">
                <a:solidFill>
                  <a:schemeClr val="tx1">
                    <a:lumMod val="75000"/>
                    <a:lumOff val="25000"/>
                  </a:schemeClr>
                </a:solidFill>
                <a:latin typeface="+mn-lt"/>
                <a:ea typeface="+mn-ea"/>
                <a:cs typeface="+mn-cs"/>
              </a:rPr>
              <a:t>根据</a:t>
            </a:r>
            <a:r>
              <a:rPr kumimoji="0" lang="zh-CN" altLang="en-US" sz="1400" b="1" i="0" u="none" strike="noStrike" kern="1200" cap="none" spc="0" normalizeH="0" baseline="0" noProof="1">
                <a:solidFill>
                  <a:srgbClr val="FF0000"/>
                </a:solidFill>
                <a:latin typeface="+mn-lt"/>
                <a:ea typeface="+mn-ea"/>
                <a:cs typeface="+mn-cs"/>
              </a:rPr>
              <a:t>容器或包装物容积</a:t>
            </a:r>
            <a:r>
              <a:rPr kumimoji="0" lang="zh-CN" altLang="en-US" sz="1400" b="0" i="0" u="none" strike="noStrike" kern="1200" cap="none" spc="0" normalizeH="0" baseline="0" noProof="1">
                <a:solidFill>
                  <a:schemeClr val="tx1">
                    <a:lumMod val="75000"/>
                    <a:lumOff val="25000"/>
                  </a:schemeClr>
                </a:solidFill>
                <a:latin typeface="+mn-lt"/>
                <a:ea typeface="+mn-ea"/>
                <a:cs typeface="+mn-cs"/>
              </a:rPr>
              <a:t>选用合适大小的危险废物标签。</a:t>
            </a:r>
            <a:endParaRPr kumimoji="0" lang="en-US" altLang="zh-CN" sz="14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None/>
            </a:pPr>
            <a:endParaRPr kumimoji="0" lang="zh-CN" altLang="en-US" sz="18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endParaRPr>
          </a:p>
        </p:txBody>
      </p:sp>
      <p:pic>
        <p:nvPicPr>
          <p:cNvPr id="34818" name="Picture 2"/>
          <p:cNvPicPr>
            <a:picLocks noChangeAspect="1"/>
          </p:cNvPicPr>
          <p:nvPr/>
        </p:nvPicPr>
        <p:blipFill>
          <a:blip r:embed="rId3"/>
          <a:stretch>
            <a:fillRect/>
          </a:stretch>
        </p:blipFill>
        <p:spPr>
          <a:xfrm>
            <a:off x="517525" y="1806575"/>
            <a:ext cx="8181975" cy="1206500"/>
          </a:xfrm>
          <a:prstGeom prst="rect">
            <a:avLst/>
          </a:prstGeom>
          <a:noFill/>
          <a:ln w="9525">
            <a:noFill/>
          </a:ln>
        </p:spPr>
      </p:pic>
      <p:pic>
        <p:nvPicPr>
          <p:cNvPr id="34819" name="图片 7"/>
          <p:cNvPicPr>
            <a:picLocks noChangeAspect="1"/>
          </p:cNvPicPr>
          <p:nvPr>
            <p:custDataLst>
              <p:tags r:id="rId1"/>
            </p:custDataLst>
          </p:nvPr>
        </p:nvPicPr>
        <p:blipFill>
          <a:blip r:embed="rId4"/>
          <a:srcRect l="10696" r="2716" b="13792"/>
          <a:stretch>
            <a:fillRect/>
          </a:stretch>
        </p:blipFill>
        <p:spPr>
          <a:xfrm>
            <a:off x="517525" y="3236913"/>
            <a:ext cx="1978025" cy="1465262"/>
          </a:xfrm>
          <a:prstGeom prst="rect">
            <a:avLst/>
          </a:prstGeom>
          <a:noFill/>
          <a:ln w="9525">
            <a:noFill/>
          </a:ln>
        </p:spPr>
      </p:pic>
      <p:sp>
        <p:nvSpPr>
          <p:cNvPr id="9" name="内容占位符 2"/>
          <p:cNvSpPr txBox="1"/>
          <p:nvPr/>
        </p:nvSpPr>
        <p:spPr>
          <a:xfrm>
            <a:off x="2546350" y="3111500"/>
            <a:ext cx="5962650" cy="1465263"/>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panose="05020102010507070707"/>
              <a:buChar char=""/>
              <a:defRPr kumimoji="0" sz="2600" kern="1200">
                <a:solidFill>
                  <a:schemeClr val="tx1"/>
                </a:solidFill>
                <a:latin typeface="+mn-lt"/>
                <a:ea typeface="+mn-ea"/>
                <a:cs typeface="+mn-cs"/>
              </a:defRPr>
            </a:lvl1pPr>
            <a:lvl2pPr marL="640080" indent="-247015" algn="l" rtl="0" eaLnBrk="1" latinLnBrk="0" hangingPunct="1">
              <a:spcBef>
                <a:spcPct val="20000"/>
              </a:spcBef>
              <a:buClr>
                <a:schemeClr val="accent1"/>
              </a:buClr>
              <a:buSzPct val="85000"/>
              <a:buFont typeface="Wingdings 2" panose="05020102010507070707"/>
              <a:buChar char=""/>
              <a:defRPr kumimoji="0" sz="2400" kern="1200">
                <a:solidFill>
                  <a:schemeClr val="tx1"/>
                </a:solidFill>
                <a:latin typeface="+mn-lt"/>
                <a:ea typeface="+mn-ea"/>
                <a:cs typeface="+mn-cs"/>
              </a:defRPr>
            </a:lvl2pPr>
            <a:lvl3pPr marL="914400" indent="-247015" algn="l" rtl="0" eaLnBrk="1" latinLnBrk="0" hangingPunct="1">
              <a:spcBef>
                <a:spcPct val="20000"/>
              </a:spcBef>
              <a:buClr>
                <a:schemeClr val="accent2"/>
              </a:buClr>
              <a:buSzPct val="70000"/>
              <a:buFont typeface="Wingdings 2" panose="05020102010507070707"/>
              <a:buChar char=""/>
              <a:defRPr kumimoji="0" sz="2100" kern="1200">
                <a:solidFill>
                  <a:schemeClr val="tx1"/>
                </a:solidFill>
                <a:latin typeface="+mn-lt"/>
                <a:ea typeface="+mn-ea"/>
                <a:cs typeface="+mn-cs"/>
              </a:defRPr>
            </a:lvl3pPr>
            <a:lvl4pPr marL="1188720" indent="-210185" algn="l" rtl="0" eaLnBrk="1" latinLnBrk="0" hangingPunct="1">
              <a:spcBef>
                <a:spcPct val="20000"/>
              </a:spcBef>
              <a:buClr>
                <a:schemeClr val="accent3"/>
              </a:buClr>
              <a:buSzPct val="65000"/>
              <a:buFont typeface="Wingdings 2" panose="05020102010507070707"/>
              <a:buChar char=""/>
              <a:defRPr kumimoji="0" sz="2000" kern="1200">
                <a:solidFill>
                  <a:schemeClr val="tx1"/>
                </a:solidFill>
                <a:latin typeface="+mn-lt"/>
                <a:ea typeface="+mn-ea"/>
                <a:cs typeface="+mn-cs"/>
              </a:defRPr>
            </a:lvl4pPr>
            <a:lvl5pPr marL="1463040" indent="-210185" algn="l" rtl="0" eaLnBrk="1" latinLnBrk="0" hangingPunct="1">
              <a:spcBef>
                <a:spcPct val="20000"/>
              </a:spcBef>
              <a:buClr>
                <a:schemeClr val="accent4"/>
              </a:buClr>
              <a:buSzPct val="65000"/>
              <a:buFont typeface="Wingdings 2" panose="05020102010507070707"/>
              <a:buChar char=""/>
              <a:defRPr kumimoji="0" sz="2000" kern="1200">
                <a:solidFill>
                  <a:schemeClr val="tx1"/>
                </a:solidFill>
                <a:latin typeface="+mn-lt"/>
                <a:ea typeface="+mn-ea"/>
                <a:cs typeface="+mn-cs"/>
              </a:defRPr>
            </a:lvl5pPr>
            <a:lvl6pPr marL="1737360" indent="-210185" algn="l" rtl="0" eaLnBrk="1" latinLnBrk="0" hangingPunct="1">
              <a:spcBef>
                <a:spcPct val="20000"/>
              </a:spcBef>
              <a:buClr>
                <a:schemeClr val="accent5"/>
              </a:buClr>
              <a:buSzPct val="80000"/>
              <a:buFont typeface="Wingdings 2" panose="05020102010507070707"/>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panose="05020102010507070707"/>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fontAlgn="auto">
              <a:buFont typeface="Wingdings 2" panose="05020102010507070707"/>
              <a:buNone/>
            </a:pPr>
            <a:r>
              <a:rPr lang="zh-CN" altLang="en-US" sz="1600" b="1" strike="noStrike" noProof="1">
                <a:solidFill>
                  <a:srgbClr val="FF0000"/>
                </a:solidFill>
                <a:latin typeface="Times New Roman" panose="02020603050405020304" pitchFamily="18" charset="0"/>
                <a:ea typeface="+mn-ea"/>
                <a:cs typeface="Times New Roman" panose="02020603050405020304" pitchFamily="18" charset="0"/>
              </a:rPr>
              <a:t>其他要求</a:t>
            </a:r>
            <a:endParaRPr lang="en-US" altLang="zh-CN" sz="1600" b="1" strike="noStrike" noProof="1">
              <a:solidFill>
                <a:srgbClr val="FF0000"/>
              </a:solidFill>
              <a:latin typeface="Times New Roman" panose="02020603050405020304" pitchFamily="18" charset="0"/>
              <a:cs typeface="Times New Roman" panose="02020603050405020304" pitchFamily="18" charset="0"/>
            </a:endParaRPr>
          </a:p>
          <a:p>
            <a:pPr fontAlgn="auto">
              <a:spcBef>
                <a:spcPts val="1200"/>
              </a:spcBef>
            </a:pPr>
            <a:r>
              <a:rPr lang="zh-CN" altLang="en-US" sz="1400" strike="noStrike" noProof="1">
                <a:latin typeface="Times New Roman" panose="02020603050405020304" pitchFamily="18" charset="0"/>
                <a:ea typeface="+mn-ea"/>
                <a:cs typeface="Times New Roman" panose="02020603050405020304" pitchFamily="18" charset="0"/>
              </a:rPr>
              <a:t>固定可采用印刷、粘贴、栓挂、钉附等方式，保证在贮存、转移期间不易脱落和损坏。</a:t>
            </a:r>
            <a:endParaRPr lang="en-US" altLang="zh-CN" sz="1400" strike="noStrike" noProof="1">
              <a:latin typeface="Times New Roman" panose="02020603050405020304" pitchFamily="18" charset="0"/>
              <a:cs typeface="Times New Roman" panose="02020603050405020304" pitchFamily="18" charset="0"/>
            </a:endParaRPr>
          </a:p>
          <a:p>
            <a:pPr fontAlgn="auto">
              <a:spcBef>
                <a:spcPts val="1200"/>
              </a:spcBef>
            </a:pPr>
            <a:r>
              <a:rPr lang="zh-CN" altLang="en-US" sz="1400" strike="noStrike" noProof="1">
                <a:latin typeface="Times New Roman" panose="02020603050405020304" pitchFamily="18" charset="0"/>
                <a:ea typeface="+mn-ea"/>
                <a:cs typeface="Times New Roman" panose="02020603050405020304" pitchFamily="18" charset="0"/>
              </a:rPr>
              <a:t>在贮存池的或贮存设施内堆存的</a:t>
            </a:r>
            <a:r>
              <a:rPr lang="zh-CN" altLang="en-US" sz="1400" strike="noStrike" noProof="1">
                <a:solidFill>
                  <a:srgbClr val="FF0000"/>
                </a:solidFill>
                <a:latin typeface="Times New Roman" panose="02020603050405020304" pitchFamily="18" charset="0"/>
                <a:ea typeface="+mn-ea"/>
                <a:cs typeface="Times New Roman" panose="02020603050405020304" pitchFamily="18" charset="0"/>
              </a:rPr>
              <a:t>无包装或无容器的危险废物</a:t>
            </a:r>
            <a:r>
              <a:rPr lang="zh-CN" altLang="en-US" sz="1400" strike="noStrike" noProof="1">
                <a:latin typeface="Times New Roman" panose="02020603050405020304" pitchFamily="18" charset="0"/>
                <a:ea typeface="+mn-ea"/>
                <a:cs typeface="Times New Roman" panose="02020603050405020304" pitchFamily="18" charset="0"/>
              </a:rPr>
              <a:t>，宜在其附近参照危险废物标签的格式和内容</a:t>
            </a:r>
            <a:r>
              <a:rPr lang="zh-CN" altLang="en-US" sz="1400" strike="noStrike" noProof="1">
                <a:solidFill>
                  <a:srgbClr val="FF0000"/>
                </a:solidFill>
                <a:latin typeface="Times New Roman" panose="02020603050405020304" pitchFamily="18" charset="0"/>
                <a:ea typeface="+mn-ea"/>
                <a:cs typeface="Times New Roman" panose="02020603050405020304" pitchFamily="18" charset="0"/>
              </a:rPr>
              <a:t>设置柱式标志牌</a:t>
            </a:r>
            <a:r>
              <a:rPr lang="zh-CN" altLang="en-US" sz="1400" strike="noStrike" noProof="1">
                <a:latin typeface="Times New Roman" panose="02020603050405020304" pitchFamily="18" charset="0"/>
                <a:ea typeface="+mn-ea"/>
                <a:cs typeface="Times New Roman" panose="02020603050405020304" pitchFamily="18" charset="0"/>
              </a:rPr>
              <a:t>。</a:t>
            </a:r>
            <a:endParaRPr lang="zh-CN" altLang="en-US" sz="1400" strike="noStrike" noProof="1">
              <a:latin typeface="Times New Roman" panose="02020603050405020304" pitchFamily="18" charset="0"/>
              <a:cs typeface="Times New Roman" panose="02020603050405020304" pitchFamily="18" charset="0"/>
            </a:endParaRPr>
          </a:p>
        </p:txBody>
      </p:sp>
      <p:sp>
        <p:nvSpPr>
          <p:cNvPr id="34821" name="标题 1"/>
          <p:cNvSpPr>
            <a:spLocks noGrp="1"/>
          </p:cNvSpPr>
          <p:nvPr>
            <p:ph type="title"/>
          </p:nvPr>
        </p:nvSpPr>
        <p:spPr>
          <a:xfrm>
            <a:off x="822325" y="214313"/>
            <a:ext cx="7543800" cy="703262"/>
          </a:xfrm>
        </p:spPr>
        <p:txBody>
          <a:bodyPr vert="horz" lIns="91440" tIns="45720" rIns="91440" bIns="45720" anchor="b" anchorCtr="0"/>
          <a:lstStyle/>
          <a:p>
            <a:r>
              <a:rPr lang="zh-CN" altLang="en-US" sz="2400">
                <a:latin typeface="黑体" panose="02010609060101010101" pitchFamily="49" charset="-122"/>
                <a:ea typeface="黑体" panose="02010609060101010101" pitchFamily="49" charset="-122"/>
              </a:rPr>
              <a:t>容器和包装物识别标志</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标题 1"/>
          <p:cNvSpPr>
            <a:spLocks noGrp="1"/>
          </p:cNvSpPr>
          <p:nvPr>
            <p:ph type="title"/>
          </p:nvPr>
        </p:nvSpPr>
        <p:spPr>
          <a:xfrm>
            <a:off x="822325" y="214313"/>
            <a:ext cx="7543800" cy="703262"/>
          </a:xfrm>
        </p:spPr>
        <p:txBody>
          <a:bodyPr vert="horz" lIns="91440" tIns="45720" rIns="91440" bIns="45720" anchor="b" anchorCtr="0"/>
          <a:lstStyle/>
          <a:p>
            <a:r>
              <a:rPr lang="zh-CN" altLang="en-US" sz="2400">
                <a:latin typeface="黑体" panose="02010609060101010101" pitchFamily="49" charset="-122"/>
                <a:ea typeface="黑体" panose="02010609060101010101" pitchFamily="49" charset="-122"/>
              </a:rPr>
              <a:t>容器和包装物识别标志</a:t>
            </a:r>
          </a:p>
        </p:txBody>
      </p:sp>
      <p:pic>
        <p:nvPicPr>
          <p:cNvPr id="35842" name="图片 2"/>
          <p:cNvPicPr>
            <a:picLocks noChangeAspect="1"/>
          </p:cNvPicPr>
          <p:nvPr/>
        </p:nvPicPr>
        <p:blipFill>
          <a:blip r:embed="rId2"/>
          <a:stretch>
            <a:fillRect/>
          </a:stretch>
        </p:blipFill>
        <p:spPr>
          <a:xfrm>
            <a:off x="387350" y="1087438"/>
            <a:ext cx="8496300" cy="2068512"/>
          </a:xfrm>
          <a:prstGeom prst="rect">
            <a:avLst/>
          </a:prstGeom>
          <a:noFill/>
          <a:ln w="9525">
            <a:noFill/>
          </a:ln>
        </p:spPr>
      </p:pic>
      <p:pic>
        <p:nvPicPr>
          <p:cNvPr id="35843" name="图片 3"/>
          <p:cNvPicPr>
            <a:picLocks noChangeAspect="1"/>
          </p:cNvPicPr>
          <p:nvPr/>
        </p:nvPicPr>
        <p:blipFill>
          <a:blip r:embed="rId3"/>
          <a:stretch>
            <a:fillRect/>
          </a:stretch>
        </p:blipFill>
        <p:spPr>
          <a:xfrm>
            <a:off x="2411413" y="2841625"/>
            <a:ext cx="4164012" cy="1878013"/>
          </a:xfrm>
          <a:prstGeom prst="rect">
            <a:avLst/>
          </a:prstGeom>
          <a:noFill/>
          <a:ln w="9525">
            <a:noFill/>
          </a:ln>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标题 1"/>
          <p:cNvSpPr>
            <a:spLocks noGrp="1"/>
          </p:cNvSpPr>
          <p:nvPr>
            <p:ph type="title"/>
          </p:nvPr>
        </p:nvSpPr>
        <p:spPr>
          <a:xfrm>
            <a:off x="835025" y="411163"/>
            <a:ext cx="4951413" cy="539750"/>
          </a:xfrm>
        </p:spPr>
        <p:txBody>
          <a:bodyPr vert="horz" lIns="91440" tIns="45720" rIns="91440" bIns="45720" anchor="b" anchorCtr="0"/>
          <a:lstStyle/>
          <a:p>
            <a:r>
              <a:rPr lang="zh-CN" altLang="en-US" sz="2400">
                <a:latin typeface="黑体" panose="02010609060101010101" pitchFamily="49" charset="-122"/>
                <a:ea typeface="黑体" panose="02010609060101010101" pitchFamily="49" charset="-122"/>
              </a:rPr>
              <a:t>错误案例</a:t>
            </a:r>
          </a:p>
        </p:txBody>
      </p:sp>
      <p:sp>
        <p:nvSpPr>
          <p:cNvPr id="3" name="内容占位符 2"/>
          <p:cNvSpPr>
            <a:spLocks noGrp="1"/>
          </p:cNvSpPr>
          <p:nvPr>
            <p:ph idx="1" hasCustomPrompt="1"/>
          </p:nvPr>
        </p:nvSpPr>
        <p:spPr>
          <a:xfrm>
            <a:off x="1536700" y="3711575"/>
            <a:ext cx="1660525" cy="314325"/>
          </a:xfrm>
        </p:spPr>
        <p:txBody>
          <a:bodyPr>
            <a:normAutofit/>
          </a:bodyPr>
          <a:lstStyle/>
          <a:p>
            <a:pPr marL="91440" marR="0" indent="-91440" algn="ctr"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600" b="1" i="0" u="none" strike="noStrike" kern="1200" cap="none" spc="0" normalizeH="0" baseline="0" noProof="1">
                <a:solidFill>
                  <a:schemeClr val="tx1">
                    <a:lumMod val="75000"/>
                    <a:lumOff val="25000"/>
                  </a:schemeClr>
                </a:solidFill>
                <a:latin typeface="+mn-lt"/>
                <a:ea typeface="+mn-ea"/>
                <a:cs typeface="+mn-cs"/>
              </a:rPr>
              <a:t>标签未更新</a:t>
            </a:r>
          </a:p>
        </p:txBody>
      </p:sp>
      <p:pic>
        <p:nvPicPr>
          <p:cNvPr id="36867" name="Picture 2"/>
          <p:cNvPicPr>
            <a:picLocks noChangeAspect="1"/>
          </p:cNvPicPr>
          <p:nvPr/>
        </p:nvPicPr>
        <p:blipFill>
          <a:blip r:embed="rId2"/>
          <a:stretch>
            <a:fillRect/>
          </a:stretch>
        </p:blipFill>
        <p:spPr>
          <a:xfrm>
            <a:off x="839788" y="1206500"/>
            <a:ext cx="3286125" cy="2454275"/>
          </a:xfrm>
          <a:prstGeom prst="rect">
            <a:avLst/>
          </a:prstGeom>
          <a:noFill/>
          <a:ln w="9525">
            <a:noFill/>
          </a:ln>
        </p:spPr>
      </p:pic>
      <p:pic>
        <p:nvPicPr>
          <p:cNvPr id="36868" name="Picture 3"/>
          <p:cNvPicPr>
            <a:picLocks noChangeAspect="1"/>
          </p:cNvPicPr>
          <p:nvPr/>
        </p:nvPicPr>
        <p:blipFill>
          <a:blip r:embed="rId3"/>
          <a:stretch>
            <a:fillRect/>
          </a:stretch>
        </p:blipFill>
        <p:spPr>
          <a:xfrm>
            <a:off x="4437063" y="1206500"/>
            <a:ext cx="3375025" cy="2473325"/>
          </a:xfrm>
          <a:prstGeom prst="rect">
            <a:avLst/>
          </a:prstGeom>
          <a:noFill/>
          <a:ln w="9525">
            <a:noFill/>
          </a:ln>
        </p:spPr>
      </p:pic>
      <p:sp>
        <p:nvSpPr>
          <p:cNvPr id="36869" name="内容占位符 2"/>
          <p:cNvSpPr txBox="1"/>
          <p:nvPr/>
        </p:nvSpPr>
        <p:spPr>
          <a:xfrm>
            <a:off x="5202238" y="3741738"/>
            <a:ext cx="1658937" cy="315912"/>
          </a:xfrm>
          <a:prstGeom prst="rect">
            <a:avLst/>
          </a:prstGeom>
          <a:noFill/>
          <a:ln w="9525">
            <a:noFill/>
          </a:ln>
        </p:spPr>
        <p:txBody>
          <a:bodyPr lIns="0" tIns="45720" rIns="0" bIns="45720" anchor="t" anchorCtr="0"/>
          <a:lstStyle/>
          <a:p>
            <a:pPr marL="92075" indent="-92075" algn="ctr"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404040"/>
                </a:solidFill>
                <a:latin typeface="Calibri" panose="020F0502020204030204" pitchFamily="34" charset="0"/>
                <a:ea typeface="宋体" panose="02010600030101010101" pitchFamily="2" charset="-122"/>
              </a:rPr>
              <a:t>未张贴标签</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746125" y="1716088"/>
            <a:ext cx="7966075" cy="407988"/>
          </a:xfrm>
          <a:ln>
            <a:solidFill>
              <a:schemeClr val="tx1"/>
            </a:solidFill>
          </a:ln>
        </p:spPr>
        <p:txBody>
          <a:bodyPr anchor="ctr">
            <a:normAutofit/>
          </a:bodyPr>
          <a:lstStyle/>
          <a:p>
            <a:pPr marL="0" marR="0" indent="0" algn="l" defTabSz="914400" rtl="0" eaLnBrk="1" fontAlgn="auto" latinLnBrk="0" hangingPunct="1">
              <a:lnSpc>
                <a:spcPct val="100000"/>
              </a:lnSpc>
              <a:spcBef>
                <a:spcPct val="0"/>
              </a:spcBef>
              <a:spcAft>
                <a:spcPct val="0"/>
              </a:spcAft>
              <a:buClrTx/>
              <a:buSzTx/>
              <a:buFont typeface="Calibri" panose="020F0502020204030204" pitchFamily="34" charset="0"/>
              <a:buNone/>
              <a:defRPr/>
            </a:pPr>
            <a:r>
              <a:rPr kumimoji="0" lang="zh-CN" altLang="en-US" sz="1600" b="0" i="0" u="none" strike="noStrike" kern="1200" cap="none" spc="0" normalizeH="0" baseline="0" noProof="1">
                <a:solidFill>
                  <a:schemeClr val="tx1">
                    <a:lumMod val="75000"/>
                    <a:lumOff val="25000"/>
                  </a:schemeClr>
                </a:solidFill>
                <a:latin typeface="+mn-lt"/>
                <a:ea typeface="+mn-ea"/>
                <a:cs typeface="+mn-cs"/>
              </a:rPr>
              <a:t>评估标准：</a:t>
            </a:r>
            <a:r>
              <a:rPr kumimoji="0" lang="zh-CN" altLang="zh-CN" sz="1600" b="0" i="0" u="none" strike="noStrike" kern="1200" cap="none" spc="0" normalizeH="0" baseline="0" noProof="1">
                <a:solidFill>
                  <a:schemeClr val="dk1"/>
                </a:solidFill>
                <a:latin typeface="+mn-lt"/>
                <a:ea typeface="+mn-ea"/>
                <a:cs typeface="+mn-cs"/>
              </a:rPr>
              <a:t>依据国家和地方相关标准规范所示标签和警示标志设置危险废物识别标志。</a:t>
            </a:r>
            <a:endParaRPr kumimoji="0" lang="zh-CN" altLang="en-US" sz="1050" b="0" i="0" u="none" strike="noStrike" kern="1200" cap="none" spc="0" normalizeH="0" baseline="0" noProof="1">
              <a:solidFill>
                <a:schemeClr val="tx1">
                  <a:lumMod val="75000"/>
                  <a:lumOff val="25000"/>
                </a:schemeClr>
              </a:solidFill>
              <a:latin typeface="+mn-lt"/>
              <a:ea typeface="+mn-ea"/>
              <a:cs typeface="+mn-cs"/>
            </a:endParaRPr>
          </a:p>
        </p:txBody>
      </p:sp>
      <p:sp>
        <p:nvSpPr>
          <p:cNvPr id="37890"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561263"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600" strike="noStrike" noProof="1">
                <a:solidFill>
                  <a:schemeClr val="dk1"/>
                </a:solidFill>
              </a:rPr>
              <a:t>收集、贮存、利用、处置危险废物的设施、场所，应当按照规定设置危险废物识别标志</a:t>
            </a:r>
            <a:r>
              <a:rPr lang="zh-CN" altLang="en-US" sz="1600" strike="noStrike" noProof="1">
                <a:solidFill>
                  <a:sysClr val="windowText" lastClr="000000"/>
                </a:solidFill>
              </a:rPr>
              <a:t>。</a:t>
            </a:r>
            <a:endParaRPr lang="zh-CN" altLang="en-US" strike="noStrike" noProof="1"/>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b="1" strike="noStrike" noProof="1">
                <a:solidFill>
                  <a:sysClr val="windowText" lastClr="000000"/>
                </a:solidFill>
              </a:rPr>
              <a:t>3</a:t>
            </a:r>
            <a:endParaRPr lang="zh-CN" altLang="en-US" sz="2400" b="1" strike="noStrike" noProof="1">
              <a:solidFill>
                <a:sysClr val="windowText" lastClr="000000"/>
              </a:solidFill>
            </a:endParaRPr>
          </a:p>
        </p:txBody>
      </p:sp>
      <p:sp>
        <p:nvSpPr>
          <p:cNvPr id="37893" name="内容占位符 2"/>
          <p:cNvSpPr txBox="1"/>
          <p:nvPr/>
        </p:nvSpPr>
        <p:spPr>
          <a:xfrm>
            <a:off x="385763" y="2767013"/>
            <a:ext cx="360362" cy="1011237"/>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sp>
        <p:nvSpPr>
          <p:cNvPr id="9" name="椭圆 8"/>
          <p:cNvSpPr/>
          <p:nvPr/>
        </p:nvSpPr>
        <p:spPr>
          <a:xfrm>
            <a:off x="839788" y="2393950"/>
            <a:ext cx="396875"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2" name="矩形 11"/>
          <p:cNvSpPr/>
          <p:nvPr/>
        </p:nvSpPr>
        <p:spPr>
          <a:xfrm>
            <a:off x="1387475" y="2257425"/>
            <a:ext cx="7069138" cy="682625"/>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chemeClr val="dk1"/>
                </a:solidFill>
              </a:rPr>
              <a:t>在收集、贮存、利用、处置危险废物的设施、场所</a:t>
            </a:r>
            <a:r>
              <a:rPr lang="zh-CN" altLang="zh-CN" sz="1400" b="1" strike="noStrike" noProof="1">
                <a:solidFill>
                  <a:srgbClr val="FF0000"/>
                </a:solidFill>
              </a:rPr>
              <a:t>均设置了规范</a:t>
            </a:r>
            <a:r>
              <a:rPr lang="zh-CN" altLang="zh-CN" sz="1400" strike="noStrike" noProof="1">
                <a:solidFill>
                  <a:schemeClr val="dk1"/>
                </a:solidFill>
              </a:rPr>
              <a:t>（形状、颜色、图案均正确）的危险废物识别标志</a:t>
            </a:r>
            <a:r>
              <a:rPr lang="zh-CN" altLang="zh-CN" sz="1400" strike="noStrike" noProof="1">
                <a:solidFill>
                  <a:sysClr val="windowText" lastClr="000000"/>
                </a:solidFill>
              </a:rPr>
              <a:t>。</a:t>
            </a:r>
            <a:endParaRPr lang="zh-CN" altLang="en-US" sz="1400" strike="noStrike" noProof="1">
              <a:solidFill>
                <a:sysClr val="windowText" lastClr="000000"/>
              </a:solidFill>
            </a:endParaRPr>
          </a:p>
        </p:txBody>
      </p:sp>
      <p:sp>
        <p:nvSpPr>
          <p:cNvPr id="13" name="矩形 12"/>
          <p:cNvSpPr/>
          <p:nvPr/>
        </p:nvSpPr>
        <p:spPr>
          <a:xfrm>
            <a:off x="1387475" y="2990850"/>
            <a:ext cx="7075488" cy="563563"/>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defRPr/>
            </a:pPr>
            <a:r>
              <a:rPr lang="zh-CN" altLang="zh-CN" sz="1400" strike="noStrike" noProof="1">
                <a:solidFill>
                  <a:schemeClr val="dk1"/>
                </a:solidFill>
              </a:rPr>
              <a:t>上述危险废物环境管理的相关设施、场所识别标志</a:t>
            </a:r>
            <a:r>
              <a:rPr lang="zh-CN" altLang="zh-CN" sz="1400" b="1" strike="noStrike" noProof="1">
                <a:solidFill>
                  <a:srgbClr val="FF0000"/>
                </a:solidFill>
              </a:rPr>
              <a:t>有</a:t>
            </a:r>
            <a:r>
              <a:rPr lang="en-US" altLang="zh-CN" sz="1400" b="1" strike="noStrike" noProof="1">
                <a:solidFill>
                  <a:srgbClr val="FF0000"/>
                </a:solidFill>
              </a:rPr>
              <a:t>1</a:t>
            </a:r>
            <a:r>
              <a:rPr lang="zh-CN" altLang="zh-CN" sz="1400" b="1" strike="noStrike" noProof="1">
                <a:solidFill>
                  <a:srgbClr val="FF0000"/>
                </a:solidFill>
              </a:rPr>
              <a:t>处错误</a:t>
            </a:r>
            <a:r>
              <a:rPr lang="zh-CN" altLang="zh-CN" sz="1400" strike="noStrike" noProof="1">
                <a:solidFill>
                  <a:schemeClr val="dk1"/>
                </a:solidFill>
              </a:rPr>
              <a:t>。</a:t>
            </a:r>
          </a:p>
        </p:txBody>
      </p:sp>
      <p:sp>
        <p:nvSpPr>
          <p:cNvPr id="14" name="矩形 13"/>
          <p:cNvSpPr/>
          <p:nvPr/>
        </p:nvSpPr>
        <p:spPr>
          <a:xfrm>
            <a:off x="1387475" y="3609975"/>
            <a:ext cx="7069138" cy="682625"/>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defRPr/>
            </a:pPr>
            <a:r>
              <a:rPr lang="zh-CN" altLang="zh-CN" sz="1400" strike="noStrike" noProof="1">
                <a:solidFill>
                  <a:schemeClr val="dk1"/>
                </a:solidFill>
              </a:rPr>
              <a:t>上述危险废物环境管理的相关设施、场所未设置识别标志或识别标志有</a:t>
            </a:r>
            <a:r>
              <a:rPr lang="en-US" altLang="zh-CN" sz="1400" b="1" strike="noStrike" noProof="1">
                <a:solidFill>
                  <a:srgbClr val="FF0000"/>
                </a:solidFill>
              </a:rPr>
              <a:t>2</a:t>
            </a:r>
            <a:r>
              <a:rPr lang="zh-CN" altLang="zh-CN" sz="1400" b="1" strike="noStrike" noProof="1">
                <a:solidFill>
                  <a:srgbClr val="FF0000"/>
                </a:solidFill>
              </a:rPr>
              <a:t>处及以上错误</a:t>
            </a:r>
            <a:r>
              <a:rPr lang="zh-CN" altLang="zh-CN" sz="1400" strike="noStrike" noProof="1">
                <a:solidFill>
                  <a:schemeClr val="dk1"/>
                </a:solidFill>
              </a:rPr>
              <a:t>。</a:t>
            </a:r>
          </a:p>
        </p:txBody>
      </p:sp>
      <p:sp>
        <p:nvSpPr>
          <p:cNvPr id="15" name="椭圆 14"/>
          <p:cNvSpPr/>
          <p:nvPr/>
        </p:nvSpPr>
        <p:spPr>
          <a:xfrm>
            <a:off x="839788" y="3074988"/>
            <a:ext cx="396875"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16" name="椭圆 15"/>
          <p:cNvSpPr/>
          <p:nvPr/>
        </p:nvSpPr>
        <p:spPr>
          <a:xfrm>
            <a:off x="847725" y="3752850"/>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3</a:t>
            </a:r>
            <a:endParaRPr lang="zh-CN" altLang="en-US" sz="2400" strike="noStrike" noProof="1">
              <a:solidFill>
                <a:schemeClr val="bg1"/>
              </a:solidFill>
            </a:endParaRPr>
          </a:p>
        </p:txBody>
      </p:sp>
      <p:sp>
        <p:nvSpPr>
          <p:cNvPr id="17" name="矩形 16"/>
          <p:cNvSpPr/>
          <p:nvPr/>
        </p:nvSpPr>
        <p:spPr>
          <a:xfrm>
            <a:off x="8462963" y="2257425"/>
            <a:ext cx="384175" cy="682625"/>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2</a:t>
            </a:r>
            <a:r>
              <a:rPr lang="zh-CN" altLang="en-US" strike="noStrike" noProof="1"/>
              <a:t>分</a:t>
            </a:r>
          </a:p>
        </p:txBody>
      </p:sp>
      <p:sp>
        <p:nvSpPr>
          <p:cNvPr id="18" name="矩形 17"/>
          <p:cNvSpPr/>
          <p:nvPr/>
        </p:nvSpPr>
        <p:spPr>
          <a:xfrm>
            <a:off x="8475663" y="2990850"/>
            <a:ext cx="371475" cy="563563"/>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1</a:t>
            </a:r>
            <a:r>
              <a:rPr lang="zh-CN" altLang="en-US" strike="noStrike" noProof="1"/>
              <a:t>分</a:t>
            </a:r>
          </a:p>
        </p:txBody>
      </p:sp>
      <p:sp>
        <p:nvSpPr>
          <p:cNvPr id="19" name="矩形 18"/>
          <p:cNvSpPr/>
          <p:nvPr/>
        </p:nvSpPr>
        <p:spPr>
          <a:xfrm>
            <a:off x="8475663" y="3609975"/>
            <a:ext cx="371475" cy="682625"/>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0</a:t>
            </a:r>
            <a:r>
              <a:rPr lang="zh-CN" altLang="en-US" strike="noStrike" noProof="1"/>
              <a:t>分</a:t>
            </a:r>
          </a:p>
        </p:txBody>
      </p:sp>
      <p:sp>
        <p:nvSpPr>
          <p:cNvPr id="37903" name="内容占位符 2"/>
          <p:cNvSpPr txBox="1"/>
          <p:nvPr/>
        </p:nvSpPr>
        <p:spPr>
          <a:xfrm>
            <a:off x="847725" y="4359275"/>
            <a:ext cx="6019800" cy="417513"/>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en-US" altLang="zh-CN" sz="2000" u="sng">
                <a:solidFill>
                  <a:srgbClr val="404040"/>
                </a:solidFill>
                <a:latin typeface="黑体" panose="02010609060101010101" pitchFamily="49" charset="-122"/>
                <a:ea typeface="黑体" panose="02010609060101010101" pitchFamily="49" charset="-122"/>
              </a:rPr>
              <a:t>《</a:t>
            </a:r>
            <a:r>
              <a:rPr lang="zh-CN" altLang="en-US" sz="2000" u="sng">
                <a:solidFill>
                  <a:srgbClr val="404040"/>
                </a:solidFill>
                <a:latin typeface="黑体" panose="02010609060101010101" pitchFamily="49" charset="-122"/>
                <a:ea typeface="黑体" panose="02010609060101010101" pitchFamily="49" charset="-122"/>
              </a:rPr>
              <a:t>危险废物识别标志设置技术规范</a:t>
            </a:r>
            <a:r>
              <a:rPr lang="en-US" altLang="zh-CN" sz="2000" u="sng">
                <a:solidFill>
                  <a:srgbClr val="404040"/>
                </a:solidFill>
                <a:latin typeface="黑体" panose="02010609060101010101" pitchFamily="49" charset="-122"/>
                <a:ea typeface="黑体" panose="02010609060101010101" pitchFamily="49" charset="-122"/>
              </a:rPr>
              <a:t>》HJ1276-2022</a:t>
            </a:r>
            <a:endParaRPr lang="zh-CN" altLang="en-US" sz="2000" u="sng">
              <a:solidFill>
                <a:srgbClr val="404040"/>
              </a:solidFill>
              <a:latin typeface="Calibri" panose="020F0502020204030204" pitchFamily="34" charset="0"/>
              <a:ea typeface="宋体" panose="02010600030101010101" pitchFamily="2" charset="-122"/>
            </a:endParaRPr>
          </a:p>
        </p:txBody>
      </p:sp>
      <p:pic>
        <p:nvPicPr>
          <p:cNvPr id="37904" name="图片 20"/>
          <p:cNvPicPr>
            <a:picLocks noChangeAspect="1"/>
          </p:cNvPicPr>
          <p:nvPr/>
        </p:nvPicPr>
        <p:blipFill>
          <a:blip r:embed="rId2"/>
          <a:srcRect l="10643" t="12547" r="2" b="8900"/>
          <a:stretch>
            <a:fillRect/>
          </a:stretch>
        </p:blipFill>
        <p:spPr>
          <a:xfrm rot="-5400000">
            <a:off x="623888" y="4330700"/>
            <a:ext cx="322262" cy="377825"/>
          </a:xfrm>
          <a:prstGeom prst="rect">
            <a:avLst/>
          </a:prstGeom>
          <a:noFill/>
          <a:ln w="9525">
            <a:noFill/>
          </a:ln>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2"/>
          <p:cNvPicPr>
            <a:picLocks noChangeAspect="1"/>
          </p:cNvPicPr>
          <p:nvPr/>
        </p:nvPicPr>
        <p:blipFill>
          <a:blip r:embed="rId2"/>
          <a:stretch>
            <a:fillRect/>
          </a:stretch>
        </p:blipFill>
        <p:spPr>
          <a:xfrm>
            <a:off x="4983163" y="1446213"/>
            <a:ext cx="3736975" cy="2197100"/>
          </a:xfrm>
          <a:prstGeom prst="rect">
            <a:avLst/>
          </a:prstGeom>
          <a:noFill/>
          <a:ln w="9525">
            <a:noFill/>
          </a:ln>
        </p:spPr>
      </p:pic>
      <p:sp>
        <p:nvSpPr>
          <p:cNvPr id="38914" name="标题 1"/>
          <p:cNvSpPr>
            <a:spLocks noGrp="1"/>
          </p:cNvSpPr>
          <p:nvPr>
            <p:ph type="title"/>
          </p:nvPr>
        </p:nvSpPr>
        <p:spPr/>
        <p:txBody>
          <a:bodyPr vert="horz" lIns="91440" tIns="45720" rIns="91440" bIns="45720" anchor="b" anchorCtr="0"/>
          <a:lstStyle/>
          <a:p>
            <a:r>
              <a:rPr lang="zh-CN" altLang="en-US" sz="2400">
                <a:latin typeface="黑体" panose="02010609060101010101" pitchFamily="49" charset="-122"/>
                <a:ea typeface="黑体" panose="02010609060101010101" pitchFamily="49" charset="-122"/>
              </a:rPr>
              <a:t>贮存设施标志</a:t>
            </a:r>
          </a:p>
        </p:txBody>
      </p:sp>
      <p:sp>
        <p:nvSpPr>
          <p:cNvPr id="38915" name="矩形 12"/>
          <p:cNvSpPr/>
          <p:nvPr/>
        </p:nvSpPr>
        <p:spPr>
          <a:xfrm>
            <a:off x="419100" y="3505200"/>
            <a:ext cx="4049713" cy="307975"/>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填写本设施相关负责人的姓名和联系方式。</a:t>
            </a:r>
          </a:p>
        </p:txBody>
      </p:sp>
      <p:sp>
        <p:nvSpPr>
          <p:cNvPr id="38916" name="矩形 17"/>
          <p:cNvSpPr/>
          <p:nvPr/>
        </p:nvSpPr>
        <p:spPr>
          <a:xfrm>
            <a:off x="395288" y="1866900"/>
            <a:ext cx="4041775" cy="522288"/>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应以醒目的文字标注危险废物设施的</a:t>
            </a:r>
            <a:r>
              <a:rPr lang="zh-CN" altLang="en-US" sz="1400" b="1">
                <a:solidFill>
                  <a:srgbClr val="FF0000"/>
                </a:solidFill>
                <a:latin typeface="Calibri" panose="020F0502020204030204" pitchFamily="34" charset="0"/>
              </a:rPr>
              <a:t>类型</a:t>
            </a:r>
            <a:r>
              <a:rPr lang="zh-CN" altLang="en-US" sz="1400">
                <a:latin typeface="Calibri" panose="020F0502020204030204" pitchFamily="34" charset="0"/>
              </a:rPr>
              <a:t>。（贮存、利用、处置）</a:t>
            </a:r>
          </a:p>
        </p:txBody>
      </p:sp>
      <p:cxnSp>
        <p:nvCxnSpPr>
          <p:cNvPr id="22" name="直接连接符 21"/>
          <p:cNvCxnSpPr/>
          <p:nvPr/>
        </p:nvCxnSpPr>
        <p:spPr>
          <a:xfrm flipV="1">
            <a:off x="4437063" y="2463800"/>
            <a:ext cx="606425" cy="33972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7" idx="1"/>
          </p:cNvCxnSpPr>
          <p:nvPr/>
        </p:nvCxnSpPr>
        <p:spPr>
          <a:xfrm flipH="1">
            <a:off x="4457700" y="1914525"/>
            <a:ext cx="884238" cy="4699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4457700" y="2817813"/>
            <a:ext cx="574675" cy="48736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 name="圆角矩形 6"/>
          <p:cNvSpPr/>
          <p:nvPr/>
        </p:nvSpPr>
        <p:spPr>
          <a:xfrm>
            <a:off x="5341938" y="1604963"/>
            <a:ext cx="1079500" cy="6191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7" name="圆角矩形 46"/>
          <p:cNvSpPr/>
          <p:nvPr/>
        </p:nvSpPr>
        <p:spPr>
          <a:xfrm>
            <a:off x="5032375" y="2384425"/>
            <a:ext cx="606425" cy="16033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cxnSp>
        <p:nvCxnSpPr>
          <p:cNvPr id="53" name="直接连接符 52"/>
          <p:cNvCxnSpPr/>
          <p:nvPr/>
        </p:nvCxnSpPr>
        <p:spPr>
          <a:xfrm flipH="1">
            <a:off x="395288" y="2387600"/>
            <a:ext cx="40513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9" name="圆角矩形 58"/>
          <p:cNvSpPr/>
          <p:nvPr/>
        </p:nvSpPr>
        <p:spPr>
          <a:xfrm>
            <a:off x="5043488" y="2736850"/>
            <a:ext cx="604838" cy="1619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60" name="圆角矩形 59"/>
          <p:cNvSpPr/>
          <p:nvPr/>
        </p:nvSpPr>
        <p:spPr>
          <a:xfrm>
            <a:off x="5043488" y="3063875"/>
            <a:ext cx="985838" cy="1651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cxnSp>
        <p:nvCxnSpPr>
          <p:cNvPr id="64" name="直接连接符 63"/>
          <p:cNvCxnSpPr/>
          <p:nvPr/>
        </p:nvCxnSpPr>
        <p:spPr>
          <a:xfrm flipH="1">
            <a:off x="385763" y="2817813"/>
            <a:ext cx="40513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8926" name="矩形 66"/>
          <p:cNvSpPr/>
          <p:nvPr/>
        </p:nvSpPr>
        <p:spPr>
          <a:xfrm>
            <a:off x="407988" y="2495550"/>
            <a:ext cx="3535362" cy="307975"/>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应填写</a:t>
            </a:r>
            <a:r>
              <a:rPr lang="zh-CN" altLang="en-US" sz="1400" b="1">
                <a:solidFill>
                  <a:srgbClr val="FF0000"/>
                </a:solidFill>
                <a:latin typeface="Calibri" panose="020F0502020204030204" pitchFamily="34" charset="0"/>
              </a:rPr>
              <a:t>单位全称</a:t>
            </a:r>
            <a:r>
              <a:rPr lang="zh-CN" altLang="en-US" sz="1400">
                <a:latin typeface="Calibri" panose="020F0502020204030204" pitchFamily="34" charset="0"/>
              </a:rPr>
              <a:t>。</a:t>
            </a:r>
          </a:p>
        </p:txBody>
      </p:sp>
      <p:cxnSp>
        <p:nvCxnSpPr>
          <p:cNvPr id="68" name="直接连接符 67"/>
          <p:cNvCxnSpPr/>
          <p:nvPr/>
        </p:nvCxnSpPr>
        <p:spPr>
          <a:xfrm flipH="1" flipV="1">
            <a:off x="407988" y="3302000"/>
            <a:ext cx="4049713" cy="317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8928" name="矩形 68"/>
          <p:cNvSpPr/>
          <p:nvPr/>
        </p:nvSpPr>
        <p:spPr>
          <a:xfrm>
            <a:off x="407988" y="2984500"/>
            <a:ext cx="3535362" cy="307975"/>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可填写</a:t>
            </a:r>
            <a:r>
              <a:rPr lang="en-US" altLang="zh-CN" sz="1400">
                <a:latin typeface="Times New Roman" panose="02020603050405020304" pitchFamily="18" charset="0"/>
              </a:rPr>
              <a:t>HJ 1259 </a:t>
            </a:r>
            <a:r>
              <a:rPr lang="zh-CN" altLang="en-US" sz="1400">
                <a:latin typeface="Times New Roman" panose="02020603050405020304" pitchFamily="18" charset="0"/>
              </a:rPr>
              <a:t>中规定的设施编码。</a:t>
            </a:r>
          </a:p>
        </p:txBody>
      </p:sp>
      <p:cxnSp>
        <p:nvCxnSpPr>
          <p:cNvPr id="75" name="直接连接符 74"/>
          <p:cNvCxnSpPr/>
          <p:nvPr/>
        </p:nvCxnSpPr>
        <p:spPr>
          <a:xfrm flipH="1">
            <a:off x="395288" y="3832225"/>
            <a:ext cx="4041775"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60" idx="1"/>
          </p:cNvCxnSpPr>
          <p:nvPr/>
        </p:nvCxnSpPr>
        <p:spPr>
          <a:xfrm flipV="1">
            <a:off x="4437063" y="3146425"/>
            <a:ext cx="606425" cy="68580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0" name="圆角矩形 19"/>
          <p:cNvSpPr/>
          <p:nvPr/>
        </p:nvSpPr>
        <p:spPr>
          <a:xfrm>
            <a:off x="5032375" y="1500188"/>
            <a:ext cx="303213" cy="26193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cxnSp>
        <p:nvCxnSpPr>
          <p:cNvPr id="21" name="直接连接符 20"/>
          <p:cNvCxnSpPr>
            <a:stCxn id="20" idx="1"/>
          </p:cNvCxnSpPr>
          <p:nvPr/>
        </p:nvCxnSpPr>
        <p:spPr>
          <a:xfrm flipH="1">
            <a:off x="4437063" y="1630363"/>
            <a:ext cx="595313" cy="13176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8933" name="矩形 22"/>
          <p:cNvSpPr/>
          <p:nvPr/>
        </p:nvSpPr>
        <p:spPr>
          <a:xfrm>
            <a:off x="385763" y="1022350"/>
            <a:ext cx="4183062" cy="739775"/>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应包含但不限于该设施场所的单位名称、设施类型、设施编码、负责人及联系方式，以及该设施场所贮存的危险废物名称和种类等信息。</a:t>
            </a:r>
          </a:p>
        </p:txBody>
      </p:sp>
      <p:cxnSp>
        <p:nvCxnSpPr>
          <p:cNvPr id="24" name="直接连接符 23"/>
          <p:cNvCxnSpPr/>
          <p:nvPr/>
        </p:nvCxnSpPr>
        <p:spPr>
          <a:xfrm flipH="1">
            <a:off x="385763" y="1762125"/>
            <a:ext cx="40513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8935" name="TextBox 34"/>
          <p:cNvSpPr txBox="1"/>
          <p:nvPr/>
        </p:nvSpPr>
        <p:spPr>
          <a:xfrm>
            <a:off x="407988" y="3879850"/>
            <a:ext cx="3457575" cy="522288"/>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应包含</a:t>
            </a:r>
            <a:r>
              <a:rPr lang="zh-CN" altLang="en-US" sz="1400" b="1">
                <a:solidFill>
                  <a:srgbClr val="FF0000"/>
                </a:solidFill>
                <a:latin typeface="Calibri" panose="020F0502020204030204" pitchFamily="34" charset="0"/>
              </a:rPr>
              <a:t>三角形警告性图形标志和文字性辅助标志</a:t>
            </a:r>
            <a:r>
              <a:rPr lang="zh-CN" altLang="en-US" sz="1400">
                <a:latin typeface="Calibri" panose="020F0502020204030204" pitchFamily="34" charset="0"/>
              </a:rPr>
              <a:t>。</a:t>
            </a:r>
          </a:p>
        </p:txBody>
      </p:sp>
      <p:cxnSp>
        <p:nvCxnSpPr>
          <p:cNvPr id="36" name="直接连接符 35"/>
          <p:cNvCxnSpPr/>
          <p:nvPr/>
        </p:nvCxnSpPr>
        <p:spPr>
          <a:xfrm flipH="1">
            <a:off x="419100" y="4370388"/>
            <a:ext cx="401796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4437063" y="3063875"/>
            <a:ext cx="2438400" cy="130651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6875463" y="1698625"/>
            <a:ext cx="1638300" cy="1593850"/>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标题 1"/>
          <p:cNvSpPr>
            <a:spLocks noGrp="1"/>
          </p:cNvSpPr>
          <p:nvPr>
            <p:ph type="title"/>
          </p:nvPr>
        </p:nvSpPr>
        <p:spPr/>
        <p:txBody>
          <a:bodyPr vert="horz" lIns="91440" tIns="45720" rIns="91440" bIns="45720" anchor="b" anchorCtr="0"/>
          <a:lstStyle/>
          <a:p>
            <a:r>
              <a:rPr lang="zh-CN" altLang="en-US" sz="2400">
                <a:latin typeface="黑体" panose="02010609060101010101" pitchFamily="49" charset="-122"/>
                <a:ea typeface="黑体" panose="02010609060101010101" pitchFamily="49" charset="-122"/>
              </a:rPr>
              <a:t>贮存设施标志</a:t>
            </a:r>
          </a:p>
        </p:txBody>
      </p:sp>
      <p:pic>
        <p:nvPicPr>
          <p:cNvPr id="39938" name="图片 2"/>
          <p:cNvPicPr>
            <a:picLocks noChangeAspect="1"/>
          </p:cNvPicPr>
          <p:nvPr/>
        </p:nvPicPr>
        <p:blipFill>
          <a:blip r:embed="rId2"/>
          <a:stretch>
            <a:fillRect/>
          </a:stretch>
        </p:blipFill>
        <p:spPr>
          <a:xfrm>
            <a:off x="385763" y="1762125"/>
            <a:ext cx="8485187" cy="1616075"/>
          </a:xfrm>
          <a:prstGeom prst="rect">
            <a:avLst/>
          </a:prstGeom>
          <a:noFill/>
          <a:ln w="9525">
            <a:noFill/>
          </a:ln>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内容占位符 2"/>
          <p:cNvSpPr txBox="1"/>
          <p:nvPr/>
        </p:nvSpPr>
        <p:spPr>
          <a:xfrm>
            <a:off x="2308225" y="3606800"/>
            <a:ext cx="868363" cy="360363"/>
          </a:xfrm>
          <a:prstGeom prst="rect">
            <a:avLst/>
          </a:prstGeom>
          <a:noFill/>
          <a:ln w="9525">
            <a:noFill/>
          </a:ln>
        </p:spPr>
        <p:txBody>
          <a:bodyPr anchor="t" anchorCtr="0"/>
          <a:lstStyle/>
          <a:p>
            <a:pPr marL="92075" indent="-92075" algn="ctr" defTabSz="914400">
              <a:lnSpc>
                <a:spcPct val="90000"/>
              </a:lnSpc>
              <a:spcBef>
                <a:spcPts val="1200"/>
              </a:spcBef>
              <a:spcAft>
                <a:spcPts val="200"/>
              </a:spcAft>
              <a:buClr>
                <a:schemeClr val="accent1"/>
              </a:buClr>
              <a:buFont typeface="Calibri" panose="020F0502020204030204" pitchFamily="34" charset="0"/>
              <a:buChar char=" "/>
            </a:pPr>
            <a:r>
              <a:rPr lang="zh-CN" altLang="en-US" b="1">
                <a:solidFill>
                  <a:srgbClr val="404040"/>
                </a:solidFill>
                <a:latin typeface="Calibri" panose="020F0502020204030204" pitchFamily="34" charset="0"/>
                <a:ea typeface="宋体" panose="02010600030101010101" pitchFamily="2" charset="-122"/>
              </a:rPr>
              <a:t>横版</a:t>
            </a:r>
          </a:p>
        </p:txBody>
      </p:sp>
      <p:pic>
        <p:nvPicPr>
          <p:cNvPr id="40962" name="Picture 2"/>
          <p:cNvPicPr>
            <a:picLocks noChangeAspect="1"/>
          </p:cNvPicPr>
          <p:nvPr/>
        </p:nvPicPr>
        <p:blipFill>
          <a:blip r:embed="rId2"/>
          <a:stretch>
            <a:fillRect/>
          </a:stretch>
        </p:blipFill>
        <p:spPr>
          <a:xfrm>
            <a:off x="1196975" y="1612900"/>
            <a:ext cx="3330575" cy="1957388"/>
          </a:xfrm>
          <a:prstGeom prst="rect">
            <a:avLst/>
          </a:prstGeom>
          <a:noFill/>
          <a:ln w="9525">
            <a:noFill/>
          </a:ln>
        </p:spPr>
      </p:pic>
      <p:pic>
        <p:nvPicPr>
          <p:cNvPr id="40963" name="Picture 4"/>
          <p:cNvPicPr>
            <a:picLocks noChangeAspect="1"/>
          </p:cNvPicPr>
          <p:nvPr/>
        </p:nvPicPr>
        <p:blipFill>
          <a:blip r:embed="rId3"/>
          <a:stretch>
            <a:fillRect/>
          </a:stretch>
        </p:blipFill>
        <p:spPr>
          <a:xfrm>
            <a:off x="5275263" y="771525"/>
            <a:ext cx="2117725" cy="3509963"/>
          </a:xfrm>
          <a:prstGeom prst="rect">
            <a:avLst/>
          </a:prstGeom>
          <a:noFill/>
          <a:ln w="9525">
            <a:noFill/>
          </a:ln>
        </p:spPr>
      </p:pic>
      <p:sp>
        <p:nvSpPr>
          <p:cNvPr id="40964" name="内容占位符 2"/>
          <p:cNvSpPr txBox="1"/>
          <p:nvPr/>
        </p:nvSpPr>
        <p:spPr>
          <a:xfrm>
            <a:off x="5864225" y="4310063"/>
            <a:ext cx="868363" cy="360362"/>
          </a:xfrm>
          <a:prstGeom prst="rect">
            <a:avLst/>
          </a:prstGeom>
          <a:noFill/>
          <a:ln w="9525">
            <a:noFill/>
          </a:ln>
        </p:spPr>
        <p:txBody>
          <a:bodyPr lIns="0" tIns="45720" rIns="0" bIns="45720" anchor="t" anchorCtr="0"/>
          <a:lstStyle/>
          <a:p>
            <a:pPr marL="92075" indent="-92075" algn="ctr" defTabSz="914400">
              <a:lnSpc>
                <a:spcPct val="90000"/>
              </a:lnSpc>
              <a:spcBef>
                <a:spcPts val="1200"/>
              </a:spcBef>
              <a:spcAft>
                <a:spcPts val="200"/>
              </a:spcAft>
              <a:buClr>
                <a:schemeClr val="accent1"/>
              </a:buClr>
              <a:buFont typeface="Calibri" panose="020F0502020204030204" pitchFamily="34" charset="0"/>
              <a:buChar char=" "/>
            </a:pPr>
            <a:r>
              <a:rPr lang="zh-CN" altLang="en-US" b="1">
                <a:solidFill>
                  <a:srgbClr val="404040"/>
                </a:solidFill>
                <a:latin typeface="Calibri" panose="020F0502020204030204" pitchFamily="34" charset="0"/>
                <a:ea typeface="宋体" panose="02010600030101010101" pitchFamily="2" charset="-122"/>
              </a:rPr>
              <a:t>竖版</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822325" y="1079500"/>
            <a:ext cx="7543800" cy="3382963"/>
          </a:xfrm>
        </p:spPr>
        <p:txBody>
          <a:bodyPr>
            <a:normAutofit/>
          </a:bodyPr>
          <a:lstStyle/>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800" b="0" i="0" u="none" strike="noStrike" kern="1200" cap="none" spc="0" normalizeH="0" baseline="0" noProof="1">
                <a:solidFill>
                  <a:schemeClr val="tx1">
                    <a:lumMod val="75000"/>
                    <a:lumOff val="25000"/>
                  </a:schemeClr>
                </a:solidFill>
                <a:latin typeface="+mn-lt"/>
                <a:ea typeface="+mn-ea"/>
                <a:cs typeface="+mn-ea"/>
                <a:sym typeface="+mn-lt"/>
              </a:rPr>
              <a:t>贮存设施标志设置要求</a:t>
            </a:r>
            <a:endParaRPr kumimoji="0" lang="en-US" altLang="zh-CN" sz="1800" b="0" i="0" u="none" strike="noStrike" kern="1200" cap="none" spc="0" normalizeH="0" baseline="0" noProof="1">
              <a:solidFill>
                <a:schemeClr val="tx1">
                  <a:lumMod val="75000"/>
                  <a:lumOff val="25000"/>
                </a:schemeClr>
              </a:solidFill>
              <a:latin typeface="+mn-lt"/>
              <a:ea typeface="+mn-ea"/>
              <a:cs typeface="+mn-ea"/>
              <a:sym typeface="+mn-lt"/>
            </a:endParaRPr>
          </a:p>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800" b="0" i="0" u="none" strike="noStrike" kern="1200" cap="none" spc="0" normalizeH="0" baseline="0" noProof="1">
                <a:solidFill>
                  <a:schemeClr val="tx1">
                    <a:lumMod val="75000"/>
                    <a:lumOff val="25000"/>
                  </a:schemeClr>
                </a:solidFill>
                <a:latin typeface="+mn-lt"/>
                <a:ea typeface="+mn-ea"/>
                <a:cs typeface="+mn-ea"/>
                <a:sym typeface="+mn-lt"/>
              </a:rPr>
              <a:t>危险废物相关单位的</a:t>
            </a:r>
            <a:r>
              <a:rPr kumimoji="0" lang="zh-CN" altLang="en-US" sz="1800" b="1" i="0" u="none" strike="noStrike" kern="1200" cap="none" spc="0" normalizeH="0" baseline="0" noProof="1">
                <a:solidFill>
                  <a:srgbClr val="FF0000"/>
                </a:solidFill>
                <a:latin typeface="+mn-lt"/>
                <a:ea typeface="+mn-ea"/>
                <a:cs typeface="+mn-ea"/>
                <a:sym typeface="+mn-lt"/>
              </a:rPr>
              <a:t>每一个贮存设施均应</a:t>
            </a:r>
            <a:r>
              <a:rPr kumimoji="0" lang="zh-CN" altLang="en-US" sz="1800" b="0" i="0" u="none" strike="noStrike" kern="1200" cap="none" spc="0" normalizeH="0" baseline="0" noProof="1">
                <a:solidFill>
                  <a:schemeClr val="tx1">
                    <a:lumMod val="75000"/>
                    <a:lumOff val="25000"/>
                  </a:schemeClr>
                </a:solidFill>
                <a:latin typeface="+mn-lt"/>
                <a:ea typeface="+mn-ea"/>
                <a:cs typeface="+mn-ea"/>
                <a:sym typeface="+mn-lt"/>
              </a:rPr>
              <a:t>在设施附近或场所的入口处</a:t>
            </a:r>
            <a:r>
              <a:rPr kumimoji="0" lang="zh-CN" altLang="en-US" sz="1800" b="1" i="0" u="none" strike="noStrike" kern="1200" cap="none" spc="0" normalizeH="0" baseline="0" noProof="1">
                <a:solidFill>
                  <a:srgbClr val="FF0000"/>
                </a:solidFill>
                <a:latin typeface="+mn-lt"/>
                <a:ea typeface="+mn-ea"/>
                <a:cs typeface="+mn-ea"/>
                <a:sym typeface="+mn-lt"/>
              </a:rPr>
              <a:t>设置</a:t>
            </a:r>
            <a:r>
              <a:rPr kumimoji="0" lang="zh-CN" altLang="en-US" sz="1800" b="0" i="0" u="none" strike="noStrike" kern="1200" cap="none" spc="0" normalizeH="0" baseline="0" noProof="1">
                <a:solidFill>
                  <a:schemeClr val="tx1">
                    <a:lumMod val="75000"/>
                    <a:lumOff val="25000"/>
                  </a:schemeClr>
                </a:solidFill>
                <a:latin typeface="+mn-lt"/>
                <a:ea typeface="+mn-ea"/>
                <a:cs typeface="+mn-ea"/>
                <a:sym typeface="+mn-lt"/>
              </a:rPr>
              <a:t>相应的</a:t>
            </a:r>
            <a:r>
              <a:rPr kumimoji="0" lang="zh-CN" altLang="en-US" sz="1800" b="0" i="0" u="none" strike="noStrike" kern="1200" cap="none" spc="0" normalizeH="0" baseline="0" noProof="1">
                <a:solidFill>
                  <a:schemeClr val="tx1"/>
                </a:solidFill>
                <a:latin typeface="+mn-lt"/>
                <a:ea typeface="+mn-ea"/>
                <a:cs typeface="+mn-ea"/>
                <a:sym typeface="+mn-lt"/>
              </a:rPr>
              <a:t>危险废物贮存设施标志。</a:t>
            </a:r>
            <a:endParaRPr kumimoji="0" lang="en-US" altLang="zh-CN" sz="1800" b="0" i="0" u="none" strike="noStrike" kern="1200" cap="none" spc="0" normalizeH="0" baseline="0" noProof="1">
              <a:solidFill>
                <a:schemeClr val="tx1"/>
              </a:solidFill>
              <a:latin typeface="+mn-lt"/>
              <a:ea typeface="+mn-ea"/>
              <a:cs typeface="+mn-ea"/>
              <a:sym typeface="+mn-lt"/>
            </a:endParaRPr>
          </a:p>
          <a:p>
            <a:pPr marL="91440" marR="0" indent="-91440" algn="l" defTabSz="914400" rtl="0" eaLnBrk="1" fontAlgn="auto" latinLnBrk="0" hangingPunct="1">
              <a:lnSpc>
                <a:spcPct val="90000"/>
              </a:lnSpc>
              <a:spcBef>
                <a:spcPts val="1800"/>
              </a:spcBef>
              <a:spcAft>
                <a:spcPts val="200"/>
              </a:spcAft>
              <a:buClr>
                <a:schemeClr val="accent1"/>
              </a:buClr>
              <a:buSzTx/>
              <a:buFont typeface="Calibri" panose="020F0502020204030204" pitchFamily="34" charset="0"/>
              <a:buChar char=" "/>
            </a:pPr>
            <a:r>
              <a:rPr kumimoji="0" lang="zh-CN" altLang="en-US" sz="1800" b="0" i="0" u="none" strike="noStrike" kern="1200" cap="none" spc="0" normalizeH="0" baseline="0" noProof="1">
                <a:solidFill>
                  <a:schemeClr val="tx1">
                    <a:lumMod val="75000"/>
                    <a:lumOff val="25000"/>
                  </a:schemeClr>
                </a:solidFill>
                <a:latin typeface="+mn-lt"/>
                <a:ea typeface="+mn-ea"/>
                <a:cs typeface="+mn-ea"/>
                <a:sym typeface="+mn-lt"/>
              </a:rPr>
              <a:t>对于有独立场所的危险废物贮存设施，应在</a:t>
            </a:r>
            <a:r>
              <a:rPr kumimoji="0" lang="zh-CN" altLang="en-US" sz="1800" b="0" i="0" u="none" strike="noStrike" kern="1200" cap="none" spc="0" normalizeH="0" baseline="0" noProof="1">
                <a:solidFill>
                  <a:schemeClr val="tx1"/>
                </a:solidFill>
                <a:latin typeface="+mn-lt"/>
                <a:ea typeface="+mn-ea"/>
                <a:cs typeface="+mn-ea"/>
                <a:sym typeface="+mn-lt"/>
              </a:rPr>
              <a:t>场所外</a:t>
            </a:r>
            <a:r>
              <a:rPr kumimoji="0" lang="zh-CN" altLang="en-US" sz="1800" b="1" i="0" u="none" strike="noStrike" kern="1200" cap="none" spc="0" normalizeH="0" baseline="0" noProof="1">
                <a:solidFill>
                  <a:srgbClr val="FF0000"/>
                </a:solidFill>
                <a:latin typeface="+mn-lt"/>
                <a:ea typeface="+mn-ea"/>
                <a:cs typeface="+mn-ea"/>
                <a:sym typeface="+mn-lt"/>
              </a:rPr>
              <a:t>入口处的墙壁或栏杆显著位置</a:t>
            </a:r>
            <a:r>
              <a:rPr kumimoji="0" lang="zh-CN" altLang="en-US" sz="1800" b="0" i="0" u="none" strike="noStrike" kern="1200" cap="none" spc="0" normalizeH="0" baseline="0" noProof="1">
                <a:solidFill>
                  <a:schemeClr val="tx1">
                    <a:lumMod val="75000"/>
                    <a:lumOff val="25000"/>
                  </a:schemeClr>
                </a:solidFill>
                <a:latin typeface="+mn-lt"/>
                <a:ea typeface="+mn-ea"/>
                <a:cs typeface="+mn-ea"/>
                <a:sym typeface="+mn-lt"/>
              </a:rPr>
              <a:t>设置相应的设施标志。</a:t>
            </a:r>
          </a:p>
          <a:p>
            <a:pPr marL="91440" marR="0" indent="-91440" algn="l" defTabSz="914400" rtl="0" eaLnBrk="1" fontAlgn="auto" latinLnBrk="0" hangingPunct="1">
              <a:lnSpc>
                <a:spcPct val="90000"/>
              </a:lnSpc>
              <a:spcBef>
                <a:spcPts val="1800"/>
              </a:spcBef>
              <a:spcAft>
                <a:spcPts val="200"/>
              </a:spcAft>
              <a:buClr>
                <a:schemeClr val="accent1"/>
              </a:buClr>
              <a:buSzTx/>
              <a:buFont typeface="Calibri" panose="020F0502020204030204" pitchFamily="34" charset="0"/>
              <a:buChar char=" "/>
            </a:pPr>
            <a:r>
              <a:rPr kumimoji="0" lang="zh-CN" altLang="en-US" sz="1800" b="0" i="0" u="none" strike="noStrike" kern="1200" cap="none" spc="0" normalizeH="0" baseline="0" noProof="1">
                <a:solidFill>
                  <a:schemeClr val="tx1">
                    <a:lumMod val="75000"/>
                    <a:lumOff val="25000"/>
                  </a:schemeClr>
                </a:solidFill>
                <a:latin typeface="+mn-lt"/>
                <a:ea typeface="+mn-ea"/>
                <a:cs typeface="+mn-cs"/>
              </a:rPr>
              <a:t>位于建筑物内局部区域的危险废物贮存设施，应在其</a:t>
            </a:r>
            <a:r>
              <a:rPr kumimoji="0" lang="zh-CN" altLang="en-US" sz="1800" b="1" i="0" u="none" strike="noStrike" kern="1200" cap="none" spc="0" normalizeH="0" baseline="0" noProof="1">
                <a:solidFill>
                  <a:srgbClr val="FF0000"/>
                </a:solidFill>
                <a:latin typeface="+mn-lt"/>
                <a:ea typeface="+mn-ea"/>
                <a:cs typeface="+mn-cs"/>
              </a:rPr>
              <a:t>区域边界或入口处显著位置</a:t>
            </a:r>
            <a:r>
              <a:rPr kumimoji="0" lang="zh-CN" altLang="en-US" sz="1800" b="0" i="0" u="none" strike="noStrike" kern="1200" cap="none" spc="0" normalizeH="0" baseline="0" noProof="1">
                <a:solidFill>
                  <a:schemeClr val="tx1">
                    <a:lumMod val="75000"/>
                    <a:lumOff val="25000"/>
                  </a:schemeClr>
                </a:solidFill>
                <a:latin typeface="+mn-lt"/>
                <a:ea typeface="+mn-ea"/>
                <a:cs typeface="+mn-cs"/>
              </a:rPr>
              <a:t>设置相应的标志。</a:t>
            </a:r>
          </a:p>
        </p:txBody>
      </p:sp>
      <p:sp>
        <p:nvSpPr>
          <p:cNvPr id="41986" name="标题 1"/>
          <p:cNvSpPr>
            <a:spLocks noGrp="1"/>
          </p:cNvSpPr>
          <p:nvPr>
            <p:ph type="title"/>
          </p:nvPr>
        </p:nvSpPr>
        <p:spPr/>
        <p:txBody>
          <a:bodyPr vert="horz" lIns="91440" tIns="45720" rIns="91440" bIns="45720" anchor="b" anchorCtr="0"/>
          <a:lstStyle/>
          <a:p>
            <a:r>
              <a:rPr lang="zh-CN" altLang="en-US" sz="2400">
                <a:latin typeface="黑体" panose="02010609060101010101" pitchFamily="49" charset="-122"/>
                <a:ea typeface="黑体" panose="02010609060101010101" pitchFamily="49" charset="-122"/>
              </a:rPr>
              <a:t>贮存设施标志</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4867275" y="1450975"/>
            <a:ext cx="3819525" cy="3292475"/>
          </a:xfrm>
        </p:spPr>
        <p:txBody>
          <a:bodyPr>
            <a:normAutofit/>
          </a:bodyPr>
          <a:lstStyle/>
          <a:p>
            <a:pPr marL="171450" marR="0" indent="-171450" algn="l" defTabSz="914400" rtl="0" eaLnBrk="1" fontAlgn="auto" latinLnBrk="0" hangingPunct="1">
              <a:lnSpc>
                <a:spcPct val="120000"/>
              </a:lnSpc>
              <a:spcBef>
                <a:spcPts val="1200"/>
              </a:spcBef>
              <a:spcAft>
                <a:spcPts val="200"/>
              </a:spcAft>
              <a:buClr>
                <a:schemeClr val="accent1"/>
              </a:buClr>
              <a:buSzTx/>
              <a:buFont typeface="Wingdings" panose="05000000000000000000" charset="0"/>
              <a:buChar char="l"/>
              <a:defRPr/>
            </a:pPr>
            <a:r>
              <a:rPr kumimoji="0" lang="zh-CN" altLang="en-US" sz="1400" b="0" i="0" u="none" strike="noStrike" kern="1200" cap="none" spc="0" normalizeH="0" baseline="0" noProof="1">
                <a:solidFill>
                  <a:schemeClr val="tx1">
                    <a:lumMod val="75000"/>
                    <a:lumOff val="25000"/>
                  </a:schemeClr>
                </a:solidFill>
                <a:latin typeface="+mn-lt"/>
                <a:ea typeface="+mn-ea"/>
                <a:cs typeface="+mn-ea"/>
                <a:sym typeface="+mn-lt"/>
              </a:rPr>
              <a:t>可采用附着式和柱式两种固定方式，应</a:t>
            </a:r>
            <a:r>
              <a:rPr kumimoji="0" lang="zh-CN" altLang="en-US" sz="1400" b="1" i="0" u="none" strike="noStrike" kern="1200" cap="none" spc="0" normalizeH="0" baseline="0" noProof="1">
                <a:solidFill>
                  <a:srgbClr val="FF0000"/>
                </a:solidFill>
                <a:latin typeface="+mn-lt"/>
                <a:ea typeface="+mn-ea"/>
                <a:cs typeface="+mn-ea"/>
                <a:sym typeface="+mn-lt"/>
              </a:rPr>
              <a:t>优先选择附着式</a:t>
            </a:r>
            <a:r>
              <a:rPr kumimoji="0" lang="zh-CN" altLang="en-US" sz="1400" b="0" i="0" u="none" strike="noStrike" kern="1200" cap="none" spc="0" normalizeH="0" baseline="0" noProof="1">
                <a:solidFill>
                  <a:schemeClr val="tx1">
                    <a:lumMod val="75000"/>
                    <a:lumOff val="25000"/>
                  </a:schemeClr>
                </a:solidFill>
                <a:latin typeface="+mn-lt"/>
                <a:ea typeface="+mn-ea"/>
                <a:cs typeface="+mn-ea"/>
                <a:sym typeface="+mn-lt"/>
              </a:rPr>
              <a:t>，当无法选择附着式时，可选择柱式。</a:t>
            </a:r>
          </a:p>
          <a:p>
            <a:pPr marL="171450" marR="0" indent="-171450" algn="l" defTabSz="914400" rtl="0" eaLnBrk="1" fontAlgn="auto" latinLnBrk="0" hangingPunct="1">
              <a:lnSpc>
                <a:spcPct val="120000"/>
              </a:lnSpc>
              <a:spcBef>
                <a:spcPts val="1200"/>
              </a:spcBef>
              <a:spcAft>
                <a:spcPts val="200"/>
              </a:spcAft>
              <a:buClr>
                <a:schemeClr val="accent1"/>
              </a:buClr>
              <a:buSzTx/>
              <a:buFont typeface="Wingdings" panose="05000000000000000000" charset="0"/>
              <a:buChar char="l"/>
              <a:defRPr/>
            </a:pPr>
            <a:r>
              <a:rPr kumimoji="0" lang="zh-CN" altLang="en-US" sz="1400" b="0" i="0" u="none" strike="noStrike" kern="1200" cap="none" spc="0" normalizeH="0" baseline="0" noProof="1">
                <a:solidFill>
                  <a:schemeClr val="tx1">
                    <a:lumMod val="75000"/>
                    <a:lumOff val="25000"/>
                  </a:schemeClr>
                </a:solidFill>
                <a:latin typeface="+mn-lt"/>
                <a:ea typeface="+mn-ea"/>
                <a:cs typeface="+mn-ea"/>
                <a:sym typeface="+mn-lt"/>
              </a:rPr>
              <a:t>附着式标志的设置高度，应尽量与视线高度一致；柱式的标志和支架应牢固地联接在一起，标志牌最上端距地面</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sym typeface="+mn-lt"/>
              </a:rPr>
              <a:t>约 </a:t>
            </a:r>
            <a:r>
              <a:rPr kumimoji="0" lang="en-US" altLang="zh-CN"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sym typeface="+mn-lt"/>
              </a:rPr>
              <a:t>2 m</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sym typeface="+mn-lt"/>
              </a:rPr>
              <a:t>；位于室外的标志牌中，支架固定在地下的，其支架埋深约 </a:t>
            </a:r>
            <a:r>
              <a:rPr kumimoji="0" lang="en-US" altLang="zh-CN"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sym typeface="+mn-lt"/>
              </a:rPr>
              <a:t>0.3 m</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sym typeface="+mn-lt"/>
              </a:rPr>
              <a:t>。</a:t>
            </a:r>
          </a:p>
          <a:p>
            <a:pPr marL="171450" marR="0" indent="-171450" algn="l" defTabSz="914400" rtl="0" eaLnBrk="1" fontAlgn="auto" latinLnBrk="0" hangingPunct="1">
              <a:lnSpc>
                <a:spcPct val="120000"/>
              </a:lnSpc>
              <a:spcBef>
                <a:spcPts val="1200"/>
              </a:spcBef>
              <a:spcAft>
                <a:spcPts val="200"/>
              </a:spcAft>
              <a:buClr>
                <a:schemeClr val="accent1"/>
              </a:buClr>
              <a:buSzTx/>
              <a:buFont typeface="Wingdings" panose="05000000000000000000" charset="0"/>
              <a:buChar char="l"/>
              <a:defRPr/>
            </a:pP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sym typeface="+mn-lt"/>
              </a:rPr>
              <a:t>应稳固固定，不能产生倾斜、卷</a:t>
            </a:r>
            <a:r>
              <a:rPr kumimoji="0" lang="zh-CN" altLang="en-US" sz="1400" b="0" i="0" u="none" strike="noStrike" kern="1200" cap="none" spc="0" normalizeH="0" baseline="0" noProof="1">
                <a:solidFill>
                  <a:schemeClr val="tx1">
                    <a:lumMod val="75000"/>
                    <a:lumOff val="25000"/>
                  </a:schemeClr>
                </a:solidFill>
                <a:latin typeface="+mn-lt"/>
                <a:ea typeface="+mn-ea"/>
                <a:cs typeface="+mn-ea"/>
                <a:sym typeface="+mn-lt"/>
              </a:rPr>
              <a:t>翘、摆动等现象。在室外露天设置时，应充分考虑风力的影响。</a:t>
            </a:r>
          </a:p>
        </p:txBody>
      </p:sp>
      <p:pic>
        <p:nvPicPr>
          <p:cNvPr id="43010" name="图片 3"/>
          <p:cNvPicPr>
            <a:picLocks noChangeAspect="1"/>
          </p:cNvPicPr>
          <p:nvPr/>
        </p:nvPicPr>
        <p:blipFill>
          <a:blip r:embed="rId2"/>
          <a:srcRect l="7426" t="4427" r="2579" b="16379"/>
          <a:stretch>
            <a:fillRect/>
          </a:stretch>
        </p:blipFill>
        <p:spPr>
          <a:xfrm>
            <a:off x="361950" y="1352550"/>
            <a:ext cx="3867150" cy="1970088"/>
          </a:xfrm>
          <a:prstGeom prst="rect">
            <a:avLst/>
          </a:prstGeom>
          <a:noFill/>
          <a:ln w="9525">
            <a:noFill/>
          </a:ln>
        </p:spPr>
      </p:pic>
      <p:pic>
        <p:nvPicPr>
          <p:cNvPr id="43011" name="图片 4"/>
          <p:cNvPicPr>
            <a:picLocks noChangeAspect="1"/>
          </p:cNvPicPr>
          <p:nvPr/>
        </p:nvPicPr>
        <p:blipFill>
          <a:blip r:embed="rId3"/>
          <a:srcRect l="14200" t="12195" b="27161"/>
          <a:stretch>
            <a:fillRect/>
          </a:stretch>
        </p:blipFill>
        <p:spPr>
          <a:xfrm>
            <a:off x="468313" y="3433763"/>
            <a:ext cx="3130550" cy="1220787"/>
          </a:xfrm>
          <a:prstGeom prst="rect">
            <a:avLst/>
          </a:prstGeom>
          <a:noFill/>
          <a:ln w="9525">
            <a:noFill/>
          </a:ln>
        </p:spPr>
      </p:pic>
      <p:cxnSp>
        <p:nvCxnSpPr>
          <p:cNvPr id="7" name="直接连接符 6"/>
          <p:cNvCxnSpPr/>
          <p:nvPr/>
        </p:nvCxnSpPr>
        <p:spPr>
          <a:xfrm>
            <a:off x="1838325" y="3486150"/>
            <a:ext cx="371475"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flipH="1">
            <a:off x="2024063" y="3486150"/>
            <a:ext cx="0" cy="1011238"/>
          </a:xfrm>
          <a:prstGeom prst="straightConnector1">
            <a:avLst/>
          </a:prstGeom>
          <a:ln w="19050">
            <a:headEnd type="arrow"/>
            <a:tailEnd type="arrow"/>
          </a:ln>
        </p:spPr>
        <p:style>
          <a:lnRef idx="1">
            <a:schemeClr val="accent1"/>
          </a:lnRef>
          <a:fillRef idx="0">
            <a:schemeClr val="accent1"/>
          </a:fillRef>
          <a:effectRef idx="0">
            <a:schemeClr val="accent1"/>
          </a:effectRef>
          <a:fontRef idx="minor">
            <a:schemeClr val="tx1"/>
          </a:fontRef>
        </p:style>
      </p:cxnSp>
      <p:sp>
        <p:nvSpPr>
          <p:cNvPr id="43014" name="TextBox 9"/>
          <p:cNvSpPr txBox="1"/>
          <p:nvPr/>
        </p:nvSpPr>
        <p:spPr>
          <a:xfrm>
            <a:off x="2032000" y="4044950"/>
            <a:ext cx="454025" cy="306388"/>
          </a:xfrm>
          <a:prstGeom prst="rect">
            <a:avLst/>
          </a:prstGeom>
          <a:noFill/>
          <a:ln w="9525">
            <a:noFill/>
          </a:ln>
        </p:spPr>
        <p:txBody>
          <a:bodyPr wrap="none" anchor="t" anchorCtr="0">
            <a:spAutoFit/>
          </a:bodyPr>
          <a:lstStyle/>
          <a:p>
            <a:r>
              <a:rPr lang="en-US" altLang="zh-CN" sz="1400">
                <a:latin typeface="Times New Roman" panose="02020603050405020304" pitchFamily="18" charset="0"/>
              </a:rPr>
              <a:t>2</a:t>
            </a:r>
            <a:r>
              <a:rPr lang="zh-CN" altLang="en-US" sz="1400">
                <a:latin typeface="Times New Roman" panose="02020603050405020304" pitchFamily="18" charset="0"/>
              </a:rPr>
              <a:t>米</a:t>
            </a:r>
            <a:endParaRPr lang="en-US" altLang="zh-CN" sz="1400">
              <a:latin typeface="Times New Roman" panose="02020603050405020304" pitchFamily="18" charset="0"/>
            </a:endParaRPr>
          </a:p>
        </p:txBody>
      </p:sp>
      <p:cxnSp>
        <p:nvCxnSpPr>
          <p:cNvPr id="12" name="直接连接符 11"/>
          <p:cNvCxnSpPr/>
          <p:nvPr/>
        </p:nvCxnSpPr>
        <p:spPr>
          <a:xfrm>
            <a:off x="1814513" y="4665663"/>
            <a:ext cx="4191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flipH="1">
            <a:off x="2024063" y="4502150"/>
            <a:ext cx="0" cy="163513"/>
          </a:xfrm>
          <a:prstGeom prst="straightConnector1">
            <a:avLst/>
          </a:prstGeom>
          <a:ln w="19050">
            <a:headEnd type="arrow" w="sm" len="sm"/>
            <a:tailEnd type="arrow" w="sm" len="sm"/>
          </a:ln>
        </p:spPr>
        <p:style>
          <a:lnRef idx="1">
            <a:schemeClr val="accent1"/>
          </a:lnRef>
          <a:fillRef idx="0">
            <a:schemeClr val="accent1"/>
          </a:fillRef>
          <a:effectRef idx="0">
            <a:schemeClr val="accent1"/>
          </a:effectRef>
          <a:fontRef idx="minor">
            <a:schemeClr val="tx1"/>
          </a:fontRef>
        </p:style>
      </p:cxnSp>
      <p:sp>
        <p:nvSpPr>
          <p:cNvPr id="16" name="圆角矩形 15"/>
          <p:cNvSpPr/>
          <p:nvPr/>
        </p:nvSpPr>
        <p:spPr>
          <a:xfrm>
            <a:off x="3752850" y="2297113"/>
            <a:ext cx="1073150" cy="309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en-US" b="1" strike="noStrike" noProof="1"/>
              <a:t>附着式</a:t>
            </a:r>
          </a:p>
        </p:txBody>
      </p:sp>
      <p:sp>
        <p:nvSpPr>
          <p:cNvPr id="17" name="圆角矩形 16"/>
          <p:cNvSpPr/>
          <p:nvPr/>
        </p:nvSpPr>
        <p:spPr>
          <a:xfrm>
            <a:off x="3752850" y="3798888"/>
            <a:ext cx="1073150" cy="309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en-US" b="1" strike="noStrike" noProof="1"/>
              <a:t>柱式</a:t>
            </a:r>
          </a:p>
        </p:txBody>
      </p:sp>
      <p:sp>
        <p:nvSpPr>
          <p:cNvPr id="18" name="圆角矩形 17"/>
          <p:cNvSpPr/>
          <p:nvPr/>
        </p:nvSpPr>
        <p:spPr>
          <a:xfrm>
            <a:off x="4527550" y="1068388"/>
            <a:ext cx="3600450" cy="360363"/>
          </a:xfrm>
          <a:prstGeom prst="round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en-US" b="1" strike="noStrike" noProof="1">
                <a:solidFill>
                  <a:srgbClr val="FF0000"/>
                </a:solidFill>
                <a:cs typeface="+mn-ea"/>
                <a:sym typeface="+mn-lt"/>
              </a:rPr>
              <a:t>不要设置在可活动的门上</a:t>
            </a:r>
            <a:endParaRPr lang="zh-CN" altLang="en-US" b="1" strike="noStrike" noProof="1">
              <a:solidFill>
                <a:srgbClr val="FF0000"/>
              </a:solidFill>
            </a:endParaRPr>
          </a:p>
        </p:txBody>
      </p:sp>
      <p:sp>
        <p:nvSpPr>
          <p:cNvPr id="43020" name="TextBox 22"/>
          <p:cNvSpPr txBox="1"/>
          <p:nvPr/>
        </p:nvSpPr>
        <p:spPr>
          <a:xfrm>
            <a:off x="2039938" y="4430713"/>
            <a:ext cx="588962" cy="307975"/>
          </a:xfrm>
          <a:prstGeom prst="rect">
            <a:avLst/>
          </a:prstGeom>
          <a:noFill/>
          <a:ln w="9525">
            <a:noFill/>
          </a:ln>
        </p:spPr>
        <p:txBody>
          <a:bodyPr wrap="none" anchor="t" anchorCtr="0">
            <a:spAutoFit/>
          </a:bodyPr>
          <a:lstStyle/>
          <a:p>
            <a:r>
              <a:rPr lang="en-US" altLang="zh-CN" sz="1400">
                <a:latin typeface="Times New Roman" panose="02020603050405020304" pitchFamily="18" charset="0"/>
              </a:rPr>
              <a:t>0.3</a:t>
            </a:r>
            <a:r>
              <a:rPr lang="zh-CN" altLang="en-US" sz="1400">
                <a:latin typeface="Times New Roman" panose="02020603050405020304" pitchFamily="18" charset="0"/>
              </a:rPr>
              <a:t>米</a:t>
            </a:r>
          </a:p>
        </p:txBody>
      </p:sp>
      <p:sp>
        <p:nvSpPr>
          <p:cNvPr id="43021" name="标题 1"/>
          <p:cNvSpPr txBox="1"/>
          <p:nvPr/>
        </p:nvSpPr>
        <p:spPr>
          <a:xfrm>
            <a:off x="836613" y="74613"/>
            <a:ext cx="7543800" cy="876300"/>
          </a:xfrm>
          <a:prstGeom prst="rect">
            <a:avLst/>
          </a:prstGeom>
          <a:noFill/>
          <a:ln w="9525">
            <a:noFill/>
          </a:ln>
        </p:spPr>
        <p:txBody>
          <a:bodyPr lIns="91440" tIns="45720" rIns="91440" bIns="45720" anchor="b" anchorCtr="0"/>
          <a:lstStyle/>
          <a:p>
            <a:pPr defTabSz="914400">
              <a:lnSpc>
                <a:spcPct val="85000"/>
              </a:lnSpc>
              <a:buNone/>
            </a:pPr>
            <a:r>
              <a:rPr lang="zh-CN" altLang="en-US" sz="2400" baseline="0">
                <a:solidFill>
                  <a:srgbClr val="404040"/>
                </a:solidFill>
                <a:latin typeface="黑体" panose="02010609060101010101" pitchFamily="49" charset="-122"/>
                <a:ea typeface="黑体" panose="02010609060101010101" pitchFamily="49" charset="-122"/>
              </a:rPr>
              <a:t>贮存设施标志</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822325" y="1079500"/>
            <a:ext cx="7543800" cy="3382963"/>
          </a:xfrm>
        </p:spPr>
        <p:txBody>
          <a:bodyPr/>
          <a:lstStyle/>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sym typeface="+mn-lt"/>
              </a:rPr>
              <a:t>宜根据设施标志的</a:t>
            </a:r>
            <a:r>
              <a:rPr kumimoji="0" lang="zh-CN" altLang="en-US" sz="1600" b="0"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sym typeface="+mn-lt"/>
              </a:rPr>
              <a:t>设置位置和观察距离</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sym typeface="+mn-lt"/>
              </a:rPr>
              <a:t>设置相应的标志。</a:t>
            </a:r>
            <a:endParaRPr kumimoji="0" lang="en-US" altLang="zh-CN"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sym typeface="+mn-lt"/>
            </a:endParaRPr>
          </a:p>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endParaRPr kumimoji="0" lang="en-US" altLang="zh-CN" sz="20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sym typeface="+mn-lt"/>
            </a:endParaRPr>
          </a:p>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endParaRPr kumimoji="0" lang="en-US" altLang="zh-CN" sz="20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sym typeface="+mn-lt"/>
            </a:endParaRPr>
          </a:p>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endParaRPr kumimoji="0" lang="en-US" altLang="zh-CN" sz="20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sym typeface="+mn-lt"/>
            </a:endParaRPr>
          </a:p>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endParaRPr kumimoji="0" lang="en-US" altLang="zh-CN" sz="20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sym typeface="+mn-lt"/>
            </a:endParaRPr>
          </a:p>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endParaRPr kumimoji="0" lang="en-US" altLang="zh-CN" sz="20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sym typeface="+mn-lt"/>
            </a:endParaRPr>
          </a:p>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endParaRPr kumimoji="0" lang="en-US" altLang="zh-CN" sz="20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sym typeface="+mn-lt"/>
            </a:endParaRPr>
          </a:p>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endParaRPr kumimoji="0" lang="en-US" altLang="zh-CN" sz="20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sym typeface="+mn-lt"/>
            </a:endParaRPr>
          </a:p>
        </p:txBody>
      </p:sp>
      <p:pic>
        <p:nvPicPr>
          <p:cNvPr id="44034" name="Picture 2"/>
          <p:cNvPicPr>
            <a:picLocks noChangeAspect="1"/>
          </p:cNvPicPr>
          <p:nvPr/>
        </p:nvPicPr>
        <p:blipFill>
          <a:blip r:embed="rId2"/>
          <a:stretch>
            <a:fillRect/>
          </a:stretch>
        </p:blipFill>
        <p:spPr>
          <a:xfrm>
            <a:off x="561975" y="1401763"/>
            <a:ext cx="8001000" cy="1619250"/>
          </a:xfrm>
          <a:prstGeom prst="rect">
            <a:avLst/>
          </a:prstGeom>
          <a:noFill/>
          <a:ln w="9525">
            <a:noFill/>
          </a:ln>
        </p:spPr>
      </p:pic>
      <p:sp>
        <p:nvSpPr>
          <p:cNvPr id="4" name="圆角矩形 3"/>
          <p:cNvSpPr/>
          <p:nvPr/>
        </p:nvSpPr>
        <p:spPr>
          <a:xfrm>
            <a:off x="2636838" y="2371725"/>
            <a:ext cx="1133475" cy="19208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4036" name="标题 1"/>
          <p:cNvSpPr txBox="1"/>
          <p:nvPr/>
        </p:nvSpPr>
        <p:spPr>
          <a:xfrm>
            <a:off x="836613" y="74613"/>
            <a:ext cx="7543800" cy="876300"/>
          </a:xfrm>
          <a:prstGeom prst="rect">
            <a:avLst/>
          </a:prstGeom>
          <a:noFill/>
          <a:ln w="9525">
            <a:noFill/>
          </a:ln>
        </p:spPr>
        <p:txBody>
          <a:bodyPr lIns="91440" tIns="45720" rIns="91440" bIns="45720" anchor="b" anchorCtr="0"/>
          <a:lstStyle/>
          <a:p>
            <a:pPr defTabSz="914400">
              <a:lnSpc>
                <a:spcPct val="85000"/>
              </a:lnSpc>
              <a:buNone/>
            </a:pPr>
            <a:r>
              <a:rPr lang="zh-CN" altLang="en-US" sz="2400" baseline="0">
                <a:solidFill>
                  <a:srgbClr val="404040"/>
                </a:solidFill>
                <a:latin typeface="黑体" panose="02010609060101010101" pitchFamily="49" charset="-122"/>
                <a:ea typeface="黑体" panose="02010609060101010101" pitchFamily="49" charset="-122"/>
              </a:rPr>
              <a:t>（</a:t>
            </a:r>
            <a:r>
              <a:rPr lang="en-US" altLang="zh-CN" sz="2400" baseline="0">
                <a:solidFill>
                  <a:srgbClr val="404040"/>
                </a:solidFill>
                <a:latin typeface="黑体" panose="02010609060101010101" pitchFamily="49" charset="-122"/>
                <a:ea typeface="黑体" panose="02010609060101010101" pitchFamily="49" charset="-122"/>
              </a:rPr>
              <a:t>3</a:t>
            </a:r>
            <a:r>
              <a:rPr lang="zh-CN" altLang="en-US" sz="2400" baseline="0">
                <a:solidFill>
                  <a:srgbClr val="404040"/>
                </a:solidFill>
                <a:latin typeface="黑体" panose="02010609060101010101" pitchFamily="49" charset="-122"/>
                <a:ea typeface="黑体" panose="02010609060101010101" pitchFamily="49" charset="-122"/>
              </a:rPr>
              <a:t>）贮存设施标志大小要求</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标题 1"/>
          <p:cNvSpPr>
            <a:spLocks noGrp="1"/>
          </p:cNvSpPr>
          <p:nvPr>
            <p:ph type="title"/>
          </p:nvPr>
        </p:nvSpPr>
        <p:spPr/>
        <p:txBody>
          <a:bodyPr vert="horz" lIns="91440" tIns="45720" rIns="91440" bIns="45720" anchor="b" anchorCtr="0"/>
          <a:lstStyle/>
          <a:p>
            <a:r>
              <a:rPr lang="zh-CN" altLang="en-US" sz="2400">
                <a:latin typeface="黑体" panose="02010609060101010101" pitchFamily="49" charset="-122"/>
                <a:ea typeface="黑体" panose="02010609060101010101" pitchFamily="49" charset="-122"/>
              </a:rPr>
              <a:t>颜色 字体 材质 印刷要求</a:t>
            </a:r>
          </a:p>
        </p:txBody>
      </p:sp>
      <p:sp>
        <p:nvSpPr>
          <p:cNvPr id="3" name="内容占位符 2"/>
          <p:cNvSpPr>
            <a:spLocks noGrp="1"/>
          </p:cNvSpPr>
          <p:nvPr>
            <p:ph idx="1" hasCustomPrompt="1"/>
          </p:nvPr>
        </p:nvSpPr>
        <p:spPr>
          <a:xfrm>
            <a:off x="822325" y="1079500"/>
            <a:ext cx="7543800" cy="3382963"/>
          </a:xfrm>
        </p:spPr>
        <p:txBody>
          <a:bodyPr/>
          <a:lstStyle/>
          <a:p>
            <a:pPr fontAlgn="auto"/>
            <a:endParaRPr lang="zh-CN" altLang="en-US" strike="noStrike" noProof="1"/>
          </a:p>
        </p:txBody>
      </p:sp>
      <p:graphicFrame>
        <p:nvGraphicFramePr>
          <p:cNvPr id="5" name="表格 4"/>
          <p:cNvGraphicFramePr>
            <a:graphicFrameLocks noGrp="1"/>
          </p:cNvGraphicFramePr>
          <p:nvPr/>
        </p:nvGraphicFramePr>
        <p:xfrm>
          <a:off x="519113" y="2481263"/>
          <a:ext cx="8258175" cy="2113005"/>
        </p:xfrm>
        <a:graphic>
          <a:graphicData uri="http://schemas.openxmlformats.org/drawingml/2006/table">
            <a:tbl>
              <a:tblPr firstRow="1" bandRow="1">
                <a:tableStyleId>{5C22544A-7EE6-4342-B048-85BDC9FD1C3A}</a:tableStyleId>
              </a:tblPr>
              <a:tblGrid>
                <a:gridCol w="521041">
                  <a:extLst>
                    <a:ext uri="{9D8B030D-6E8A-4147-A177-3AD203B41FA5}">
                      <a16:colId xmlns:a16="http://schemas.microsoft.com/office/drawing/2014/main" val="20000"/>
                    </a:ext>
                  </a:extLst>
                </a:gridCol>
                <a:gridCol w="2286477">
                  <a:extLst>
                    <a:ext uri="{9D8B030D-6E8A-4147-A177-3AD203B41FA5}">
                      <a16:colId xmlns:a16="http://schemas.microsoft.com/office/drawing/2014/main" val="20001"/>
                    </a:ext>
                  </a:extLst>
                </a:gridCol>
                <a:gridCol w="2697932">
                  <a:extLst>
                    <a:ext uri="{9D8B030D-6E8A-4147-A177-3AD203B41FA5}">
                      <a16:colId xmlns:a16="http://schemas.microsoft.com/office/drawing/2014/main" val="20002"/>
                    </a:ext>
                  </a:extLst>
                </a:gridCol>
                <a:gridCol w="2752725">
                  <a:extLst>
                    <a:ext uri="{9D8B030D-6E8A-4147-A177-3AD203B41FA5}">
                      <a16:colId xmlns:a16="http://schemas.microsoft.com/office/drawing/2014/main" val="20003"/>
                    </a:ext>
                  </a:extLst>
                </a:gridCol>
              </a:tblGrid>
              <a:tr h="329925">
                <a:tc>
                  <a:txBody>
                    <a:bodyPr/>
                    <a:lstStyle/>
                    <a:p>
                      <a:pPr algn="ctr">
                        <a:buNone/>
                      </a:pPr>
                      <a:r>
                        <a:rPr lang="zh-CN" altLang="en-US" sz="1200"/>
                        <a:t>类型</a:t>
                      </a:r>
                    </a:p>
                  </a:txBody>
                  <a:tcPr marL="68580" marR="68580" marT="34290" marB="34290" anchor="ctr"/>
                </a:tc>
                <a:tc>
                  <a:txBody>
                    <a:bodyPr/>
                    <a:lstStyle/>
                    <a:p>
                      <a:pPr algn="ctr">
                        <a:buNone/>
                      </a:pPr>
                      <a:r>
                        <a:rPr lang="zh-CN" altLang="en-US" sz="1200">
                          <a:sym typeface="+mn-ea"/>
                        </a:rPr>
                        <a:t>危险废物标签</a:t>
                      </a:r>
                      <a:endParaRPr lang="zh-CN" altLang="en-US" sz="1200"/>
                    </a:p>
                  </a:txBody>
                  <a:tcPr marL="68580" marR="68580" marT="34290" marB="34290" anchor="ctr"/>
                </a:tc>
                <a:tc>
                  <a:txBody>
                    <a:bodyPr/>
                    <a:lstStyle/>
                    <a:p>
                      <a:pPr algn="ctr">
                        <a:buNone/>
                      </a:pPr>
                      <a:r>
                        <a:rPr lang="zh-CN" altLang="en-US" sz="1200"/>
                        <a:t>危险废物贮存分区标志</a:t>
                      </a:r>
                    </a:p>
                  </a:txBody>
                  <a:tcPr marL="68580" marR="68580" marT="34290" marB="34290" anchor="ctr"/>
                </a:tc>
                <a:tc>
                  <a:txBody>
                    <a:bodyPr/>
                    <a:lstStyle/>
                    <a:p>
                      <a:pPr algn="ctr">
                        <a:buNone/>
                      </a:pPr>
                      <a:r>
                        <a:rPr lang="zh-CN" altLang="en-US" sz="1200"/>
                        <a:t>危险废物贮存设施标志</a:t>
                      </a:r>
                    </a:p>
                  </a:txBody>
                  <a:tcPr marL="68580" marR="68580" marT="34290" marB="34290" anchor="ctr"/>
                </a:tc>
                <a:extLst>
                  <a:ext uri="{0D108BD9-81ED-4DB2-BD59-A6C34878D82A}">
                    <a16:rowId xmlns:a16="http://schemas.microsoft.com/office/drawing/2014/main" val="10000"/>
                  </a:ext>
                </a:extLst>
              </a:tr>
              <a:tr h="699065">
                <a:tc>
                  <a:txBody>
                    <a:bodyPr/>
                    <a:lstStyle/>
                    <a:p>
                      <a:pPr algn="ctr">
                        <a:buNone/>
                      </a:pPr>
                      <a:r>
                        <a:rPr lang="zh-CN" altLang="en-US" sz="1200"/>
                        <a:t>材质</a:t>
                      </a:r>
                    </a:p>
                  </a:txBody>
                  <a:tcPr marL="68580" marR="68580" marT="34290" marB="34290" anchor="ctr"/>
                </a:tc>
                <a:tc>
                  <a:txBody>
                    <a:bodyPr/>
                    <a:lstStyle/>
                    <a:p>
                      <a:pPr>
                        <a:buNone/>
                      </a:pPr>
                      <a:r>
                        <a:rPr lang="zh-CN" altLang="en-US" sz="1200">
                          <a:latin typeface="Times New Roman" panose="02020603050405020304" pitchFamily="18" charset="0"/>
                          <a:cs typeface="Times New Roman" panose="02020603050405020304" pitchFamily="18" charset="0"/>
                        </a:rPr>
                        <a:t>宜具有一定的</a:t>
                      </a:r>
                      <a:r>
                        <a:rPr lang="zh-CN" altLang="en-US" sz="1200" b="1">
                          <a:solidFill>
                            <a:srgbClr val="FF0000"/>
                          </a:solidFill>
                          <a:latin typeface="Times New Roman" panose="02020603050405020304" pitchFamily="18" charset="0"/>
                          <a:cs typeface="Times New Roman" panose="02020603050405020304" pitchFamily="18" charset="0"/>
                        </a:rPr>
                        <a:t>耐用性和防水性</a:t>
                      </a:r>
                      <a:r>
                        <a:rPr lang="zh-CN" altLang="en-US" sz="1200">
                          <a:latin typeface="Times New Roman" panose="02020603050405020304" pitchFamily="18" charset="0"/>
                          <a:cs typeface="Times New Roman" panose="02020603050405020304" pitchFamily="18" charset="0"/>
                        </a:rPr>
                        <a:t>。标签可采用不干胶印刷品，或印刷品外加防水塑料袋或塑封等。</a:t>
                      </a:r>
                    </a:p>
                  </a:txBody>
                  <a:tcPr marL="68580" marR="68580" marT="34290" marB="34290"/>
                </a:tc>
                <a:tc>
                  <a:txBody>
                    <a:bodyPr/>
                    <a:lstStyle/>
                    <a:p>
                      <a:pPr>
                        <a:buNone/>
                      </a:pPr>
                      <a:r>
                        <a:rPr lang="zh-CN" altLang="en-US" sz="1200">
                          <a:latin typeface="Times New Roman" panose="02020603050405020304" pitchFamily="18" charset="0"/>
                          <a:cs typeface="Times New Roman" panose="02020603050405020304" pitchFamily="18" charset="0"/>
                        </a:rPr>
                        <a:t>采用</a:t>
                      </a:r>
                      <a:r>
                        <a:rPr lang="zh-CN" altLang="en-US" sz="1200" b="1">
                          <a:solidFill>
                            <a:srgbClr val="FF0000"/>
                          </a:solidFill>
                          <a:latin typeface="Times New Roman" panose="02020603050405020304" pitchFamily="18" charset="0"/>
                          <a:cs typeface="Times New Roman" panose="02020603050405020304" pitchFamily="18" charset="0"/>
                        </a:rPr>
                        <a:t>坚固耐用</a:t>
                      </a:r>
                      <a:r>
                        <a:rPr lang="zh-CN" altLang="en-US" sz="1200">
                          <a:latin typeface="Times New Roman" panose="02020603050405020304" pitchFamily="18" charset="0"/>
                          <a:cs typeface="Times New Roman" panose="02020603050405020304" pitchFamily="18" charset="0"/>
                        </a:rPr>
                        <a:t>的材料，并具有</a:t>
                      </a:r>
                      <a:r>
                        <a:rPr lang="zh-CN" altLang="en-US" sz="1200" b="1">
                          <a:solidFill>
                            <a:srgbClr val="FF0000"/>
                          </a:solidFill>
                          <a:latin typeface="Times New Roman" panose="02020603050405020304" pitchFamily="18" charset="0"/>
                          <a:cs typeface="Times New Roman" panose="02020603050405020304" pitchFamily="18" charset="0"/>
                        </a:rPr>
                        <a:t>耐用性和防水性</a:t>
                      </a:r>
                      <a:r>
                        <a:rPr lang="zh-CN" altLang="en-US" sz="1200">
                          <a:latin typeface="Times New Roman" panose="02020603050405020304" pitchFamily="18" charset="0"/>
                          <a:cs typeface="Times New Roman" panose="02020603050405020304" pitchFamily="18" charset="0"/>
                        </a:rPr>
                        <a:t>。废物贮存种类信息等可采用印刷纸张、不粘胶材质或塑料卡片等，以便固定在衬底上。</a:t>
                      </a:r>
                    </a:p>
                  </a:txBody>
                  <a:tcPr marL="68580" marR="68580" marT="34290" marB="34290"/>
                </a:tc>
                <a:tc>
                  <a:txBody>
                    <a:bodyPr/>
                    <a:lstStyle/>
                    <a:p>
                      <a:pPr>
                        <a:buNone/>
                      </a:pPr>
                      <a:r>
                        <a:rPr lang="zh-CN" altLang="en-US" sz="1200">
                          <a:latin typeface="Times New Roman" panose="02020603050405020304" pitchFamily="18" charset="0"/>
                          <a:cs typeface="Times New Roman" panose="02020603050405020304" pitchFamily="18" charset="0"/>
                        </a:rPr>
                        <a:t>采用</a:t>
                      </a:r>
                      <a:r>
                        <a:rPr lang="zh-CN" altLang="en-US" sz="1200" b="1">
                          <a:solidFill>
                            <a:srgbClr val="FF0000"/>
                          </a:solidFill>
                          <a:latin typeface="Times New Roman" panose="02020603050405020304" pitchFamily="18" charset="0"/>
                          <a:cs typeface="Times New Roman" panose="02020603050405020304" pitchFamily="18" charset="0"/>
                        </a:rPr>
                        <a:t>坚固耐用</a:t>
                      </a:r>
                      <a:r>
                        <a:rPr lang="zh-CN" altLang="en-US" sz="1200">
                          <a:latin typeface="Times New Roman" panose="02020603050405020304" pitchFamily="18" charset="0"/>
                          <a:cs typeface="Times New Roman" panose="02020603050405020304" pitchFamily="18" charset="0"/>
                        </a:rPr>
                        <a:t>的材料，并做</a:t>
                      </a:r>
                      <a:r>
                        <a:rPr lang="zh-CN" altLang="en-US" sz="1200" b="1">
                          <a:solidFill>
                            <a:srgbClr val="FF0000"/>
                          </a:solidFill>
                          <a:latin typeface="Times New Roman" panose="02020603050405020304" pitchFamily="18" charset="0"/>
                          <a:cs typeface="Times New Roman" panose="02020603050405020304" pitchFamily="18" charset="0"/>
                        </a:rPr>
                        <a:t>搪瓷处理或贴膜处理</a:t>
                      </a:r>
                      <a:r>
                        <a:rPr lang="zh-CN" altLang="en-US" sz="1200">
                          <a:latin typeface="Times New Roman" panose="02020603050405020304" pitchFamily="18" charset="0"/>
                          <a:cs typeface="Times New Roman" panose="02020603050405020304" pitchFamily="18" charset="0"/>
                        </a:rPr>
                        <a:t>。柱式标志牌的立柱可采用 38×4无缝钢管或其他坚固耐用的材料，并经过防腐处理。</a:t>
                      </a:r>
                    </a:p>
                  </a:txBody>
                  <a:tcPr marL="68580" marR="68580" marT="34290" marB="34290"/>
                </a:tc>
                <a:extLst>
                  <a:ext uri="{0D108BD9-81ED-4DB2-BD59-A6C34878D82A}">
                    <a16:rowId xmlns:a16="http://schemas.microsoft.com/office/drawing/2014/main" val="10001"/>
                  </a:ext>
                </a:extLst>
              </a:tr>
              <a:tr h="858851">
                <a:tc>
                  <a:txBody>
                    <a:bodyPr/>
                    <a:lstStyle/>
                    <a:p>
                      <a:pPr algn="ctr">
                        <a:buNone/>
                      </a:pPr>
                      <a:r>
                        <a:rPr lang="zh-CN" altLang="en-US" sz="1200"/>
                        <a:t>印刷</a:t>
                      </a:r>
                    </a:p>
                  </a:txBody>
                  <a:tcPr marL="68580" marR="68580" marT="34290" marB="34290" anchor="ctr"/>
                </a:tc>
                <a:tc>
                  <a:txBody>
                    <a:bodyPr/>
                    <a:lstStyle/>
                    <a:p>
                      <a:pPr>
                        <a:buNone/>
                      </a:pPr>
                      <a:r>
                        <a:rPr lang="zh-CN" altLang="en-US" sz="1200">
                          <a:latin typeface="Times New Roman" panose="02020603050405020304" pitchFamily="18" charset="0"/>
                          <a:cs typeface="Times New Roman" panose="02020603050405020304" pitchFamily="18" charset="0"/>
                        </a:rPr>
                        <a:t>油墨应</a:t>
                      </a:r>
                      <a:r>
                        <a:rPr lang="zh-CN" altLang="en-US" sz="1200" b="1">
                          <a:solidFill>
                            <a:srgbClr val="FF0000"/>
                          </a:solidFill>
                          <a:latin typeface="Times New Roman" panose="02020603050405020304" pitchFamily="18" charset="0"/>
                          <a:cs typeface="Times New Roman" panose="02020603050405020304" pitchFamily="18" charset="0"/>
                        </a:rPr>
                        <a:t>均匀，图案和文字应清晰、完整</a:t>
                      </a:r>
                      <a:r>
                        <a:rPr lang="zh-CN" altLang="en-US" sz="1200">
                          <a:latin typeface="Times New Roman" panose="02020603050405020304" pitchFamily="18" charset="0"/>
                          <a:cs typeface="Times New Roman" panose="02020603050405020304" pitchFamily="18" charset="0"/>
                        </a:rPr>
                        <a:t>。危险废物标签的文字边缘宜加黑色边框，边框宽度不小于 1 mm，边框外宜留不小于 3 mm 的空白。</a:t>
                      </a:r>
                    </a:p>
                  </a:txBody>
                  <a:tcPr marL="68580" marR="68580" marT="34290" marB="34290"/>
                </a:tc>
                <a:tc>
                  <a:txBody>
                    <a:bodyPr/>
                    <a:lstStyle/>
                    <a:p>
                      <a:pPr>
                        <a:buNone/>
                      </a:pPr>
                      <a:r>
                        <a:rPr lang="zh-CN" altLang="en-US" sz="1200" b="1">
                          <a:solidFill>
                            <a:srgbClr val="FF0000"/>
                          </a:solidFill>
                          <a:latin typeface="Times New Roman" panose="02020603050405020304" pitchFamily="18" charset="0"/>
                          <a:cs typeface="Times New Roman" panose="02020603050405020304" pitchFamily="18" charset="0"/>
                        </a:rPr>
                        <a:t>图形和文字应清晰、完整</a:t>
                      </a:r>
                      <a:r>
                        <a:rPr lang="zh-CN" altLang="en-US" sz="1200">
                          <a:latin typeface="Times New Roman" panose="02020603050405020304" pitchFamily="18" charset="0"/>
                          <a:cs typeface="Times New Roman" panose="02020603050405020304" pitchFamily="18" charset="0"/>
                        </a:rPr>
                        <a:t>，保证在足够的观察距离条件下不影响阅读。“危险废物贮存分区标志”字样与其他信息宜加黑色分界线区分，分界线的宽度不小于 2 mm。</a:t>
                      </a:r>
                    </a:p>
                  </a:txBody>
                  <a:tcPr marL="68580" marR="68580" marT="34290" marB="34290"/>
                </a:tc>
                <a:tc>
                  <a:txBody>
                    <a:bodyPr/>
                    <a:lstStyle/>
                    <a:p>
                      <a:pPr>
                        <a:buNone/>
                      </a:pPr>
                      <a:r>
                        <a:rPr lang="zh-CN" altLang="en-US" sz="1200" b="1">
                          <a:solidFill>
                            <a:srgbClr val="FF0000"/>
                          </a:solidFill>
                          <a:latin typeface="Times New Roman" panose="02020603050405020304" pitchFamily="18" charset="0"/>
                          <a:cs typeface="Times New Roman" panose="02020603050405020304" pitchFamily="18" charset="0"/>
                        </a:rPr>
                        <a:t>图形和文字应清晰、完整</a:t>
                      </a:r>
                      <a:r>
                        <a:rPr lang="zh-CN" altLang="en-US" sz="1200">
                          <a:latin typeface="Times New Roman" panose="02020603050405020304" pitchFamily="18" charset="0"/>
                          <a:cs typeface="Times New Roman" panose="02020603050405020304" pitchFamily="18" charset="0"/>
                        </a:rPr>
                        <a:t>，保证在足够的观察距离条件下也不影响阅读。三角形警告性图形与其他信息间宜加黑色分界线区分，分界线的宽度宜不小于 3 mm。</a:t>
                      </a:r>
                    </a:p>
                  </a:txBody>
                  <a:tcPr marL="68580" marR="68580" marT="34290" marB="34290"/>
                </a:tc>
                <a:extLst>
                  <a:ext uri="{0D108BD9-81ED-4DB2-BD59-A6C34878D82A}">
                    <a16:rowId xmlns:a16="http://schemas.microsoft.com/office/drawing/2014/main" val="10002"/>
                  </a:ext>
                </a:extLst>
              </a:tr>
            </a:tbl>
          </a:graphicData>
        </a:graphic>
      </p:graphicFrame>
      <p:graphicFrame>
        <p:nvGraphicFramePr>
          <p:cNvPr id="6" name="表格 5"/>
          <p:cNvGraphicFramePr>
            <a:graphicFrameLocks noGrp="1"/>
          </p:cNvGraphicFramePr>
          <p:nvPr/>
        </p:nvGraphicFramePr>
        <p:xfrm>
          <a:off x="519113" y="1027113"/>
          <a:ext cx="8258174" cy="1312808"/>
        </p:xfrm>
        <a:graphic>
          <a:graphicData uri="http://schemas.openxmlformats.org/drawingml/2006/table">
            <a:tbl>
              <a:tblPr firstRow="1" bandRow="1">
                <a:tableStyleId>{5C22544A-7EE6-4342-B048-85BDC9FD1C3A}</a:tableStyleId>
              </a:tblPr>
              <a:tblGrid>
                <a:gridCol w="521041">
                  <a:extLst>
                    <a:ext uri="{9D8B030D-6E8A-4147-A177-3AD203B41FA5}">
                      <a16:colId xmlns:a16="http://schemas.microsoft.com/office/drawing/2014/main" val="20000"/>
                    </a:ext>
                  </a:extLst>
                </a:gridCol>
                <a:gridCol w="2077689">
                  <a:extLst>
                    <a:ext uri="{9D8B030D-6E8A-4147-A177-3AD203B41FA5}">
                      <a16:colId xmlns:a16="http://schemas.microsoft.com/office/drawing/2014/main" val="20001"/>
                    </a:ext>
                  </a:extLst>
                </a:gridCol>
                <a:gridCol w="2970330">
                  <a:extLst>
                    <a:ext uri="{9D8B030D-6E8A-4147-A177-3AD203B41FA5}">
                      <a16:colId xmlns:a16="http://schemas.microsoft.com/office/drawing/2014/main" val="20002"/>
                    </a:ext>
                  </a:extLst>
                </a:gridCol>
                <a:gridCol w="2689114">
                  <a:extLst>
                    <a:ext uri="{9D8B030D-6E8A-4147-A177-3AD203B41FA5}">
                      <a16:colId xmlns:a16="http://schemas.microsoft.com/office/drawing/2014/main" val="20003"/>
                    </a:ext>
                  </a:extLst>
                </a:gridCol>
              </a:tblGrid>
              <a:tr h="162847">
                <a:tc>
                  <a:txBody>
                    <a:bodyPr/>
                    <a:lstStyle/>
                    <a:p>
                      <a:pPr algn="ctr">
                        <a:buNone/>
                      </a:pPr>
                      <a:r>
                        <a:rPr lang="zh-CN" altLang="en-US" sz="1200"/>
                        <a:t>类型</a:t>
                      </a:r>
                    </a:p>
                  </a:txBody>
                  <a:tcPr marL="68580" marR="68580" marT="34290" marB="34290" anchor="ctr"/>
                </a:tc>
                <a:tc>
                  <a:txBody>
                    <a:bodyPr/>
                    <a:lstStyle/>
                    <a:p>
                      <a:pPr algn="ctr">
                        <a:buNone/>
                      </a:pPr>
                      <a:r>
                        <a:rPr lang="zh-CN" altLang="en-US" sz="1200">
                          <a:sym typeface="+mn-ea"/>
                        </a:rPr>
                        <a:t>危险废物标签</a:t>
                      </a:r>
                      <a:endParaRPr lang="zh-CN" altLang="en-US" sz="1200"/>
                    </a:p>
                  </a:txBody>
                  <a:tcPr marL="68580" marR="68580" marT="34290" marB="34290" anchor="ctr"/>
                </a:tc>
                <a:tc>
                  <a:txBody>
                    <a:bodyPr/>
                    <a:lstStyle/>
                    <a:p>
                      <a:pPr algn="ctr">
                        <a:buNone/>
                      </a:pPr>
                      <a:r>
                        <a:rPr lang="zh-CN" altLang="en-US" sz="1200"/>
                        <a:t>危险废物贮存分区标志</a:t>
                      </a:r>
                    </a:p>
                  </a:txBody>
                  <a:tcPr marL="68580" marR="68580" marT="34290" marB="34290" anchor="ctr"/>
                </a:tc>
                <a:tc>
                  <a:txBody>
                    <a:bodyPr/>
                    <a:lstStyle/>
                    <a:p>
                      <a:pPr algn="ctr">
                        <a:buNone/>
                      </a:pPr>
                      <a:r>
                        <a:rPr lang="zh-CN" altLang="en-US" sz="1200"/>
                        <a:t>危险废物贮存设施标志</a:t>
                      </a:r>
                    </a:p>
                  </a:txBody>
                  <a:tcPr marL="68580" marR="68580" marT="34290" marB="34290" anchor="ctr"/>
                </a:tc>
                <a:extLst>
                  <a:ext uri="{0D108BD9-81ED-4DB2-BD59-A6C34878D82A}">
                    <a16:rowId xmlns:a16="http://schemas.microsoft.com/office/drawing/2014/main" val="10000"/>
                  </a:ext>
                </a:extLst>
              </a:tr>
              <a:tr h="518150">
                <a:tc>
                  <a:txBody>
                    <a:bodyPr/>
                    <a:lstStyle/>
                    <a:p>
                      <a:pPr algn="ctr">
                        <a:buNone/>
                      </a:pPr>
                      <a:r>
                        <a:rPr lang="zh-CN" altLang="en-US" sz="1200"/>
                        <a:t>颜色</a:t>
                      </a:r>
                    </a:p>
                  </a:txBody>
                  <a:tcPr marL="68580" marR="68580" marT="34290" marB="34290" anchor="ctr"/>
                </a:tc>
                <a:tc>
                  <a:txBody>
                    <a:bodyPr/>
                    <a:lstStyle/>
                    <a:p>
                      <a:pPr>
                        <a:buNone/>
                      </a:pPr>
                      <a:r>
                        <a:rPr lang="zh-CN" altLang="en-US" sz="1200">
                          <a:latin typeface="Times New Roman" panose="02020603050405020304" pitchFamily="18" charset="0"/>
                          <a:cs typeface="Times New Roman" panose="02020603050405020304" pitchFamily="18" charset="0"/>
                        </a:rPr>
                        <a:t>背景为</a:t>
                      </a:r>
                      <a:r>
                        <a:rPr lang="zh-CN" altLang="en-US" sz="1200" b="1">
                          <a:solidFill>
                            <a:srgbClr val="FF0000"/>
                          </a:solidFill>
                          <a:latin typeface="Times New Roman" panose="02020603050405020304" pitchFamily="18" charset="0"/>
                          <a:cs typeface="Times New Roman" panose="02020603050405020304" pitchFamily="18" charset="0"/>
                        </a:rPr>
                        <a:t>橘黄色</a:t>
                      </a:r>
                      <a:r>
                        <a:rPr lang="zh-CN" altLang="en-US" sz="1200">
                          <a:latin typeface="Times New Roman" panose="02020603050405020304" pitchFamily="18" charset="0"/>
                          <a:cs typeface="Times New Roman" panose="02020603050405020304" pitchFamily="18" charset="0"/>
                        </a:rPr>
                        <a:t>，RGB值为（255, 150, 0）边框和字体为</a:t>
                      </a:r>
                      <a:r>
                        <a:rPr lang="zh-CN" altLang="en-US" sz="1200" b="1">
                          <a:solidFill>
                            <a:srgbClr val="FF0000"/>
                          </a:solidFill>
                          <a:latin typeface="Times New Roman" panose="02020603050405020304" pitchFamily="18" charset="0"/>
                          <a:cs typeface="Times New Roman" panose="02020603050405020304" pitchFamily="18" charset="0"/>
                        </a:rPr>
                        <a:t>黑色</a:t>
                      </a:r>
                      <a:r>
                        <a:rPr lang="zh-CN" altLang="en-US" sz="1200">
                          <a:latin typeface="Times New Roman" panose="02020603050405020304" pitchFamily="18" charset="0"/>
                          <a:cs typeface="Times New Roman" panose="02020603050405020304" pitchFamily="18" charset="0"/>
                        </a:rPr>
                        <a:t>，RGB值为（0, 0, 0）</a:t>
                      </a:r>
                    </a:p>
                  </a:txBody>
                  <a:tcPr marL="68580" marR="68580" marT="34290" marB="34290"/>
                </a:tc>
                <a:tc>
                  <a:txBody>
                    <a:bodyPr/>
                    <a:lstStyle/>
                    <a:p>
                      <a:pPr>
                        <a:buNone/>
                      </a:pPr>
                      <a:r>
                        <a:rPr lang="zh-CN" altLang="en-US" sz="1200">
                          <a:latin typeface="Times New Roman" panose="02020603050405020304" pitchFamily="18" charset="0"/>
                          <a:cs typeface="Times New Roman" panose="02020603050405020304" pitchFamily="18" charset="0"/>
                        </a:rPr>
                        <a:t>背景为</a:t>
                      </a:r>
                      <a:r>
                        <a:rPr lang="zh-CN" altLang="en-US" sz="1200" b="1">
                          <a:solidFill>
                            <a:srgbClr val="FF0000"/>
                          </a:solidFill>
                          <a:latin typeface="Times New Roman" panose="02020603050405020304" pitchFamily="18" charset="0"/>
                          <a:cs typeface="Times New Roman" panose="02020603050405020304" pitchFamily="18" charset="0"/>
                        </a:rPr>
                        <a:t>黄色</a:t>
                      </a:r>
                      <a:r>
                        <a:rPr lang="zh-CN" altLang="en-US" sz="1200">
                          <a:latin typeface="Times New Roman" panose="02020603050405020304" pitchFamily="18" charset="0"/>
                          <a:cs typeface="Times New Roman" panose="02020603050405020304" pitchFamily="18" charset="0"/>
                        </a:rPr>
                        <a:t>，RGB值为（255, 255, 0）废物种类信息为</a:t>
                      </a:r>
                      <a:r>
                        <a:rPr lang="zh-CN" altLang="en-US" sz="1200" b="1">
                          <a:solidFill>
                            <a:srgbClr val="FF0000"/>
                          </a:solidFill>
                          <a:latin typeface="Times New Roman" panose="02020603050405020304" pitchFamily="18" charset="0"/>
                          <a:cs typeface="Times New Roman" panose="02020603050405020304" pitchFamily="18" charset="0"/>
                        </a:rPr>
                        <a:t>橘黄色</a:t>
                      </a:r>
                      <a:r>
                        <a:rPr lang="zh-CN" altLang="en-US" sz="1200">
                          <a:latin typeface="Times New Roman" panose="02020603050405020304" pitchFamily="18" charset="0"/>
                          <a:cs typeface="Times New Roman" panose="02020603050405020304" pitchFamily="18" charset="0"/>
                        </a:rPr>
                        <a:t>，RGB 值为（255, 150, 0）字体为</a:t>
                      </a:r>
                      <a:r>
                        <a:rPr lang="zh-CN" altLang="en-US" sz="1200" b="1">
                          <a:solidFill>
                            <a:srgbClr val="FF0000"/>
                          </a:solidFill>
                          <a:latin typeface="Times New Roman" panose="02020603050405020304" pitchFamily="18" charset="0"/>
                          <a:cs typeface="Times New Roman" panose="02020603050405020304" pitchFamily="18" charset="0"/>
                        </a:rPr>
                        <a:t>黑色</a:t>
                      </a:r>
                      <a:r>
                        <a:rPr lang="zh-CN" altLang="en-US" sz="1200">
                          <a:latin typeface="Times New Roman" panose="02020603050405020304" pitchFamily="18" charset="0"/>
                          <a:cs typeface="Times New Roman" panose="02020603050405020304" pitchFamily="18" charset="0"/>
                        </a:rPr>
                        <a:t>，RGB值为（0, 0, 0）</a:t>
                      </a:r>
                    </a:p>
                  </a:txBody>
                  <a:tcPr marL="68580" marR="68580" marT="34290" marB="34290"/>
                </a:tc>
                <a:tc>
                  <a:txBody>
                    <a:bodyPr/>
                    <a:lstStyle/>
                    <a:p>
                      <a:pPr>
                        <a:buNone/>
                      </a:pPr>
                      <a:r>
                        <a:rPr lang="zh-CN" altLang="en-US" sz="1200">
                          <a:latin typeface="Times New Roman" panose="02020603050405020304" pitchFamily="18" charset="0"/>
                          <a:cs typeface="Times New Roman" panose="02020603050405020304" pitchFamily="18" charset="0"/>
                        </a:rPr>
                        <a:t>背景为</a:t>
                      </a:r>
                      <a:r>
                        <a:rPr lang="zh-CN" altLang="en-US" sz="1200" b="1">
                          <a:solidFill>
                            <a:srgbClr val="FF0000"/>
                          </a:solidFill>
                          <a:latin typeface="Times New Roman" panose="02020603050405020304" pitchFamily="18" charset="0"/>
                          <a:cs typeface="Times New Roman" panose="02020603050405020304" pitchFamily="18" charset="0"/>
                        </a:rPr>
                        <a:t>黄色</a:t>
                      </a:r>
                      <a:r>
                        <a:rPr lang="zh-CN" altLang="en-US" sz="1200">
                          <a:latin typeface="Times New Roman" panose="02020603050405020304" pitchFamily="18" charset="0"/>
                          <a:cs typeface="Times New Roman" panose="02020603050405020304" pitchFamily="18" charset="0"/>
                        </a:rPr>
                        <a:t>，RGB值为（255, 255, 0）</a:t>
                      </a:r>
                    </a:p>
                    <a:p>
                      <a:pPr>
                        <a:buNone/>
                      </a:pPr>
                      <a:r>
                        <a:rPr lang="zh-CN" altLang="en-US" sz="1200">
                          <a:latin typeface="Times New Roman" panose="02020603050405020304" pitchFamily="18" charset="0"/>
                          <a:cs typeface="Times New Roman" panose="02020603050405020304" pitchFamily="18" charset="0"/>
                        </a:rPr>
                        <a:t>字体和边框为</a:t>
                      </a:r>
                      <a:r>
                        <a:rPr lang="zh-CN" altLang="en-US" sz="1200" b="1">
                          <a:solidFill>
                            <a:srgbClr val="FF0000"/>
                          </a:solidFill>
                          <a:latin typeface="Times New Roman" panose="02020603050405020304" pitchFamily="18" charset="0"/>
                          <a:cs typeface="Times New Roman" panose="02020603050405020304" pitchFamily="18" charset="0"/>
                        </a:rPr>
                        <a:t>黑色</a:t>
                      </a:r>
                      <a:r>
                        <a:rPr lang="zh-CN" altLang="en-US" sz="1200">
                          <a:latin typeface="Times New Roman" panose="02020603050405020304" pitchFamily="18" charset="0"/>
                          <a:cs typeface="Times New Roman" panose="02020603050405020304" pitchFamily="18" charset="0"/>
                        </a:rPr>
                        <a:t>，RGB值为（0, 0, 0）</a:t>
                      </a:r>
                    </a:p>
                  </a:txBody>
                  <a:tcPr marL="68580" marR="68580" marT="34290" marB="34290"/>
                </a:tc>
                <a:extLst>
                  <a:ext uri="{0D108BD9-81ED-4DB2-BD59-A6C34878D82A}">
                    <a16:rowId xmlns:a16="http://schemas.microsoft.com/office/drawing/2014/main" val="10001"/>
                  </a:ext>
                </a:extLst>
              </a:tr>
              <a:tr h="444128">
                <a:tc>
                  <a:txBody>
                    <a:bodyPr/>
                    <a:lstStyle/>
                    <a:p>
                      <a:pPr algn="ctr">
                        <a:buNone/>
                      </a:pPr>
                      <a:r>
                        <a:rPr lang="zh-CN" altLang="en-US" sz="1200"/>
                        <a:t>字体</a:t>
                      </a:r>
                    </a:p>
                  </a:txBody>
                  <a:tcPr marL="68580" marR="68580" marT="34290" marB="34290" anchor="ctr"/>
                </a:tc>
                <a:tc>
                  <a:txBody>
                    <a:bodyPr/>
                    <a:lstStyle/>
                    <a:p>
                      <a:pPr>
                        <a:buNone/>
                      </a:pPr>
                      <a:r>
                        <a:rPr lang="zh-CN" altLang="en-US" sz="1200" b="1">
                          <a:solidFill>
                            <a:srgbClr val="FF0000"/>
                          </a:solidFill>
                          <a:latin typeface="Times New Roman" panose="02020603050405020304" pitchFamily="18" charset="0"/>
                          <a:cs typeface="Times New Roman" panose="02020603050405020304" pitchFamily="18" charset="0"/>
                        </a:rPr>
                        <a:t>黑体字</a:t>
                      </a:r>
                      <a:r>
                        <a:rPr lang="zh-CN" altLang="en-US" sz="1200" b="0">
                          <a:solidFill>
                            <a:schemeClr val="tx1"/>
                          </a:solidFill>
                          <a:latin typeface="Times New Roman" panose="02020603050405020304" pitchFamily="18" charset="0"/>
                          <a:cs typeface="Times New Roman" panose="02020603050405020304" pitchFamily="18" charset="0"/>
                        </a:rPr>
                        <a:t>，“</a:t>
                      </a:r>
                      <a:r>
                        <a:rPr lang="zh-CN" altLang="en-US" sz="1200">
                          <a:latin typeface="Times New Roman" panose="02020603050405020304" pitchFamily="18" charset="0"/>
                          <a:cs typeface="Times New Roman" panose="02020603050405020304" pitchFamily="18" charset="0"/>
                        </a:rPr>
                        <a:t>危险废物</a:t>
                      </a:r>
                      <a:r>
                        <a:rPr lang="zh-CN" altLang="en-US" sz="1200" b="0">
                          <a:solidFill>
                            <a:schemeClr val="tx1"/>
                          </a:solidFill>
                          <a:latin typeface="Times New Roman" panose="02020603050405020304" pitchFamily="18" charset="0"/>
                          <a:cs typeface="Times New Roman" panose="02020603050405020304" pitchFamily="18" charset="0"/>
                        </a:rPr>
                        <a:t>”</a:t>
                      </a:r>
                      <a:r>
                        <a:rPr lang="zh-CN" altLang="en-US" sz="1200">
                          <a:latin typeface="Times New Roman" panose="02020603050405020304" pitchFamily="18" charset="0"/>
                          <a:cs typeface="Times New Roman" panose="02020603050405020304" pitchFamily="18" charset="0"/>
                        </a:rPr>
                        <a:t>字样应加粗放大</a:t>
                      </a:r>
                    </a:p>
                  </a:txBody>
                  <a:tcPr marL="68580" marR="68580" marT="34290" marB="34290"/>
                </a:tc>
                <a:tc>
                  <a:txBody>
                    <a:bodyPr/>
                    <a:lstStyle/>
                    <a:p>
                      <a:pPr>
                        <a:buNone/>
                      </a:pPr>
                      <a:r>
                        <a:rPr lang="zh-CN" altLang="en-US" sz="1200" b="1">
                          <a:solidFill>
                            <a:srgbClr val="FF0000"/>
                          </a:solidFill>
                          <a:latin typeface="Times New Roman" panose="02020603050405020304" pitchFamily="18" charset="0"/>
                          <a:cs typeface="Times New Roman" panose="02020603050405020304" pitchFamily="18" charset="0"/>
                        </a:rPr>
                        <a:t>黑体字</a:t>
                      </a:r>
                      <a:r>
                        <a:rPr lang="zh-CN" altLang="en-US" sz="1200">
                          <a:latin typeface="Times New Roman" panose="02020603050405020304" pitchFamily="18" charset="0"/>
                          <a:cs typeface="Times New Roman" panose="02020603050405020304" pitchFamily="18" charset="0"/>
                        </a:rPr>
                        <a:t>，“危险废物贮存分区标志”字样应加粗放大并居中</a:t>
                      </a:r>
                    </a:p>
                  </a:txBody>
                  <a:tcPr marL="68580" marR="68580" marT="34290" marB="34290"/>
                </a:tc>
                <a:tc>
                  <a:txBody>
                    <a:bodyPr/>
                    <a:lstStyle/>
                    <a:p>
                      <a:pPr>
                        <a:buNone/>
                      </a:pPr>
                      <a:r>
                        <a:rPr lang="zh-CN" altLang="en-US" sz="1200" b="1">
                          <a:solidFill>
                            <a:srgbClr val="FF0000"/>
                          </a:solidFill>
                          <a:latin typeface="Times New Roman" panose="02020603050405020304" pitchFamily="18" charset="0"/>
                          <a:cs typeface="Times New Roman" panose="02020603050405020304" pitchFamily="18" charset="0"/>
                        </a:rPr>
                        <a:t>黑体字</a:t>
                      </a:r>
                      <a:r>
                        <a:rPr lang="zh-CN" altLang="en-US" sz="1200">
                          <a:latin typeface="Times New Roman" panose="02020603050405020304" pitchFamily="18" charset="0"/>
                          <a:cs typeface="Times New Roman" panose="02020603050405020304" pitchFamily="18" charset="0"/>
                        </a:rPr>
                        <a:t>，“危险废物设施类型”应加粗放大并居中</a:t>
                      </a:r>
                    </a:p>
                  </a:txBody>
                  <a:tcPr marL="68580" marR="68580" marT="34290" marB="34290"/>
                </a:tc>
                <a:extLst>
                  <a:ext uri="{0D108BD9-81ED-4DB2-BD59-A6C34878D82A}">
                    <a16:rowId xmlns:a16="http://schemas.microsoft.com/office/drawing/2014/main" val="10002"/>
                  </a:ext>
                </a:extLst>
              </a:tr>
            </a:tbl>
          </a:graphicData>
        </a:graphic>
      </p:graphicFrame>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标题 1"/>
          <p:cNvSpPr>
            <a:spLocks noGrp="1"/>
          </p:cNvSpPr>
          <p:nvPr>
            <p:ph type="title"/>
          </p:nvPr>
        </p:nvSpPr>
        <p:spPr/>
        <p:txBody>
          <a:bodyPr vert="horz" lIns="91440" tIns="45720" rIns="91440" bIns="45720" anchor="b" anchorCtr="0"/>
          <a:lstStyle/>
          <a:p>
            <a:r>
              <a:rPr lang="zh-CN" altLang="en-US" sz="2400">
                <a:latin typeface="黑体" panose="02010609060101010101" pitchFamily="49" charset="-122"/>
                <a:ea typeface="黑体" panose="02010609060101010101" pitchFamily="49" charset="-122"/>
              </a:rPr>
              <a:t>错误案例</a:t>
            </a:r>
          </a:p>
        </p:txBody>
      </p:sp>
      <p:sp>
        <p:nvSpPr>
          <p:cNvPr id="3" name="内容占位符 2"/>
          <p:cNvSpPr>
            <a:spLocks noGrp="1"/>
          </p:cNvSpPr>
          <p:nvPr>
            <p:ph idx="1" hasCustomPrompt="1"/>
          </p:nvPr>
        </p:nvSpPr>
        <p:spPr>
          <a:xfrm>
            <a:off x="835025" y="3592513"/>
            <a:ext cx="1587500" cy="315913"/>
          </a:xfrm>
        </p:spPr>
        <p:txBody>
          <a:bodyPr>
            <a:normAutofit/>
          </a:bodyPr>
          <a:lstStyle/>
          <a:p>
            <a:pPr marL="91440" marR="0" indent="-91440" algn="ctr"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600" b="1" i="0" u="none" strike="noStrike" kern="1200" cap="none" spc="0" normalizeH="0" baseline="0" noProof="1">
                <a:solidFill>
                  <a:schemeClr val="tx1">
                    <a:lumMod val="75000"/>
                    <a:lumOff val="25000"/>
                  </a:schemeClr>
                </a:solidFill>
                <a:latin typeface="+mn-lt"/>
                <a:ea typeface="+mn-ea"/>
                <a:cs typeface="+mn-cs"/>
              </a:rPr>
              <a:t>标识未更新</a:t>
            </a:r>
          </a:p>
        </p:txBody>
      </p:sp>
      <p:pic>
        <p:nvPicPr>
          <p:cNvPr id="46083" name="Picture 2"/>
          <p:cNvPicPr>
            <a:picLocks noChangeAspect="1"/>
          </p:cNvPicPr>
          <p:nvPr/>
        </p:nvPicPr>
        <p:blipFill>
          <a:blip r:embed="rId2"/>
          <a:stretch>
            <a:fillRect/>
          </a:stretch>
        </p:blipFill>
        <p:spPr>
          <a:xfrm>
            <a:off x="4662488" y="1135063"/>
            <a:ext cx="3922712" cy="2389187"/>
          </a:xfrm>
          <a:prstGeom prst="rect">
            <a:avLst/>
          </a:prstGeom>
          <a:noFill/>
          <a:ln w="9525">
            <a:noFill/>
          </a:ln>
        </p:spPr>
      </p:pic>
      <p:pic>
        <p:nvPicPr>
          <p:cNvPr id="46084" name="Picture 3"/>
          <p:cNvPicPr>
            <a:picLocks noChangeAspect="1"/>
          </p:cNvPicPr>
          <p:nvPr/>
        </p:nvPicPr>
        <p:blipFill>
          <a:blip r:embed="rId3"/>
          <a:stretch>
            <a:fillRect/>
          </a:stretch>
        </p:blipFill>
        <p:spPr>
          <a:xfrm>
            <a:off x="657225" y="1135063"/>
            <a:ext cx="2125663" cy="2389187"/>
          </a:xfrm>
          <a:prstGeom prst="rect">
            <a:avLst/>
          </a:prstGeom>
          <a:noFill/>
          <a:ln w="9525">
            <a:noFill/>
          </a:ln>
        </p:spPr>
      </p:pic>
      <p:sp>
        <p:nvSpPr>
          <p:cNvPr id="46085" name="内容占位符 2"/>
          <p:cNvSpPr txBox="1"/>
          <p:nvPr/>
        </p:nvSpPr>
        <p:spPr>
          <a:xfrm>
            <a:off x="5680075" y="3597275"/>
            <a:ext cx="2157413" cy="674688"/>
          </a:xfrm>
          <a:prstGeom prst="rect">
            <a:avLst/>
          </a:prstGeom>
          <a:noFill/>
          <a:ln w="9525">
            <a:noFill/>
          </a:ln>
        </p:spPr>
        <p:txBody>
          <a:bodyPr lIns="0" tIns="45720" rIns="0" bIns="45720" anchor="t" anchorCtr="0"/>
          <a:lstStyle/>
          <a:p>
            <a:pPr algn="ctr" defTabSz="914400">
              <a:spcBef>
                <a:spcPts val="200"/>
              </a:spcBef>
              <a:spcAft>
                <a:spcPts val="200"/>
              </a:spcAft>
              <a:buClr>
                <a:schemeClr val="accent1"/>
              </a:buClr>
              <a:buFont typeface="Calibri" panose="020F0502020204030204" pitchFamily="34" charset="0"/>
              <a:buNone/>
            </a:pPr>
            <a:r>
              <a:rPr lang="zh-CN" altLang="en-US" sz="1600" b="1">
                <a:solidFill>
                  <a:srgbClr val="404040"/>
                </a:solidFill>
                <a:latin typeface="Calibri" panose="020F0502020204030204" pitchFamily="34" charset="0"/>
                <a:ea typeface="宋体" panose="02010600030101010101" pitchFamily="2" charset="-122"/>
              </a:rPr>
              <a:t>信息不全</a:t>
            </a:r>
            <a:endParaRPr lang="en-US" altLang="zh-CN" sz="1600" b="1">
              <a:solidFill>
                <a:srgbClr val="404040"/>
              </a:solidFill>
              <a:latin typeface="Calibri" panose="020F0502020204030204" pitchFamily="34" charset="0"/>
            </a:endParaRPr>
          </a:p>
          <a:p>
            <a:pPr algn="ctr" defTabSz="914400">
              <a:spcBef>
                <a:spcPts val="200"/>
              </a:spcBef>
              <a:spcAft>
                <a:spcPts val="200"/>
              </a:spcAft>
              <a:buClr>
                <a:schemeClr val="accent1"/>
              </a:buClr>
              <a:buFont typeface="Calibri" panose="020F0502020204030204" pitchFamily="34" charset="0"/>
              <a:buNone/>
            </a:pPr>
            <a:r>
              <a:rPr lang="zh-CN" altLang="en-US" sz="1600" b="1">
                <a:solidFill>
                  <a:srgbClr val="404040"/>
                </a:solidFill>
                <a:latin typeface="Calibri" panose="020F0502020204030204" pitchFamily="34" charset="0"/>
                <a:ea typeface="宋体" panose="02010600030101010101" pitchFamily="2" charset="-122"/>
              </a:rPr>
              <a:t>缺少二维码等信息</a:t>
            </a:r>
          </a:p>
        </p:txBody>
      </p:sp>
      <p:pic>
        <p:nvPicPr>
          <p:cNvPr id="46086" name="Picture 2"/>
          <p:cNvPicPr>
            <a:picLocks noChangeAspect="1"/>
          </p:cNvPicPr>
          <p:nvPr/>
        </p:nvPicPr>
        <p:blipFill>
          <a:blip r:embed="rId4"/>
          <a:stretch>
            <a:fillRect/>
          </a:stretch>
        </p:blipFill>
        <p:spPr>
          <a:xfrm>
            <a:off x="2951163" y="1135063"/>
            <a:ext cx="1546225" cy="2384425"/>
          </a:xfrm>
          <a:prstGeom prst="rect">
            <a:avLst/>
          </a:prstGeom>
          <a:noFill/>
          <a:ln w="9525">
            <a:noFill/>
          </a:ln>
        </p:spPr>
      </p:pic>
      <p:sp>
        <p:nvSpPr>
          <p:cNvPr id="46087" name="内容占位符 2"/>
          <p:cNvSpPr txBox="1"/>
          <p:nvPr/>
        </p:nvSpPr>
        <p:spPr>
          <a:xfrm>
            <a:off x="2598738" y="3551238"/>
            <a:ext cx="2251075" cy="776287"/>
          </a:xfrm>
          <a:prstGeom prst="rect">
            <a:avLst/>
          </a:prstGeom>
          <a:noFill/>
          <a:ln w="9525">
            <a:noFill/>
          </a:ln>
        </p:spPr>
        <p:txBody>
          <a:bodyPr lIns="0" tIns="45720" rIns="0" bIns="45720" anchor="t" anchorCtr="0"/>
          <a:lstStyle/>
          <a:p>
            <a:pPr marL="92075" indent="-92075" algn="ctr" defTabSz="914400">
              <a:spcBef>
                <a:spcPts val="200"/>
              </a:spcBef>
              <a:spcAft>
                <a:spcPts val="200"/>
              </a:spcAft>
              <a:buClr>
                <a:schemeClr val="accent1"/>
              </a:buClr>
              <a:buFont typeface="Calibri" panose="020F0502020204030204" pitchFamily="34" charset="0"/>
              <a:buChar char=" "/>
            </a:pPr>
            <a:r>
              <a:rPr lang="zh-CN" altLang="en-US" sz="1600" b="1">
                <a:solidFill>
                  <a:srgbClr val="404040"/>
                </a:solidFill>
                <a:latin typeface="Calibri" panose="020F0502020204030204" pitchFamily="34" charset="0"/>
                <a:ea typeface="宋体" panose="02010600030101010101" pitchFamily="2" charset="-122"/>
              </a:rPr>
              <a:t>未包含文字性辅助标志</a:t>
            </a:r>
            <a:endParaRPr lang="en-US" altLang="zh-CN" sz="1600" b="1">
              <a:solidFill>
                <a:srgbClr val="404040"/>
              </a:solidFill>
              <a:latin typeface="Calibri" panose="020F0502020204030204" pitchFamily="34" charset="0"/>
            </a:endParaRPr>
          </a:p>
          <a:p>
            <a:pPr marL="92075" indent="-92075" algn="ctr" defTabSz="914400">
              <a:spcBef>
                <a:spcPts val="200"/>
              </a:spcBef>
              <a:spcAft>
                <a:spcPts val="200"/>
              </a:spcAft>
              <a:buClr>
                <a:schemeClr val="accent1"/>
              </a:buClr>
              <a:buFont typeface="Calibri" panose="020F0502020204030204" pitchFamily="34" charset="0"/>
              <a:buChar char=" "/>
            </a:pPr>
            <a:r>
              <a:rPr lang="zh-CN" altLang="en-US" sz="1600" b="1">
                <a:solidFill>
                  <a:srgbClr val="404040"/>
                </a:solidFill>
                <a:latin typeface="Calibri" panose="020F0502020204030204" pitchFamily="34" charset="0"/>
                <a:ea typeface="宋体" panose="02010600030101010101" pitchFamily="2" charset="-122"/>
              </a:rPr>
              <a:t>及信息</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图片 3"/>
          <p:cNvPicPr>
            <a:picLocks noChangeAspect="1"/>
          </p:cNvPicPr>
          <p:nvPr>
            <p:custDataLst>
              <p:tags r:id="rId1"/>
            </p:custDataLst>
          </p:nvPr>
        </p:nvPicPr>
        <p:blipFill>
          <a:blip r:embed="rId3"/>
          <a:srcRect l="1357" t="2074" r="322" b="7716"/>
          <a:stretch>
            <a:fillRect/>
          </a:stretch>
        </p:blipFill>
        <p:spPr>
          <a:xfrm>
            <a:off x="333375" y="1550988"/>
            <a:ext cx="4260850" cy="2420937"/>
          </a:xfrm>
          <a:prstGeom prst="rect">
            <a:avLst/>
          </a:prstGeom>
          <a:noFill/>
          <a:ln w="9525">
            <a:noFill/>
          </a:ln>
        </p:spPr>
      </p:pic>
      <p:cxnSp>
        <p:nvCxnSpPr>
          <p:cNvPr id="6" name="直接连接符 5"/>
          <p:cNvCxnSpPr/>
          <p:nvPr/>
        </p:nvCxnSpPr>
        <p:spPr>
          <a:xfrm flipV="1">
            <a:off x="3848100" y="1397000"/>
            <a:ext cx="814388" cy="4460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4662488" y="1393825"/>
            <a:ext cx="4100513" cy="635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7108" name="TextBox 8"/>
          <p:cNvSpPr txBox="1"/>
          <p:nvPr/>
        </p:nvSpPr>
        <p:spPr>
          <a:xfrm>
            <a:off x="4594225" y="1085850"/>
            <a:ext cx="4298950" cy="307975"/>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以醒目方式标注“危险废物贮存分区标志”字样</a:t>
            </a:r>
          </a:p>
        </p:txBody>
      </p:sp>
      <p:cxnSp>
        <p:nvCxnSpPr>
          <p:cNvPr id="12" name="直接连接符 11"/>
          <p:cNvCxnSpPr/>
          <p:nvPr/>
        </p:nvCxnSpPr>
        <p:spPr>
          <a:xfrm flipH="1">
            <a:off x="4662488" y="1778000"/>
            <a:ext cx="4100513" cy="127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7110" name="矩形 12"/>
          <p:cNvSpPr/>
          <p:nvPr/>
        </p:nvSpPr>
        <p:spPr>
          <a:xfrm>
            <a:off x="4594225" y="1470025"/>
            <a:ext cx="3943350" cy="307975"/>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设施内部所有贮存分区的平面分布</a:t>
            </a:r>
          </a:p>
        </p:txBody>
      </p:sp>
      <p:cxnSp>
        <p:nvCxnSpPr>
          <p:cNvPr id="15" name="直接连接符 14"/>
          <p:cNvCxnSpPr/>
          <p:nvPr/>
        </p:nvCxnSpPr>
        <p:spPr>
          <a:xfrm flipV="1">
            <a:off x="3848100" y="1784350"/>
            <a:ext cx="814388" cy="35560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7112" name="矩形 16"/>
          <p:cNvSpPr/>
          <p:nvPr/>
        </p:nvSpPr>
        <p:spPr>
          <a:xfrm>
            <a:off x="4594225" y="2500313"/>
            <a:ext cx="3705225" cy="307975"/>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各分区存放的危险废物信息</a:t>
            </a:r>
          </a:p>
        </p:txBody>
      </p:sp>
      <p:sp>
        <p:nvSpPr>
          <p:cNvPr id="47113" name="矩形 17"/>
          <p:cNvSpPr/>
          <p:nvPr/>
        </p:nvSpPr>
        <p:spPr>
          <a:xfrm>
            <a:off x="4606925" y="3343275"/>
            <a:ext cx="3095625" cy="307975"/>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当前所处位置</a:t>
            </a:r>
          </a:p>
        </p:txBody>
      </p:sp>
      <p:cxnSp>
        <p:nvCxnSpPr>
          <p:cNvPr id="21" name="直接连接符 20"/>
          <p:cNvCxnSpPr/>
          <p:nvPr/>
        </p:nvCxnSpPr>
        <p:spPr>
          <a:xfrm flipH="1">
            <a:off x="4662488" y="2794000"/>
            <a:ext cx="4100513"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33" idx="3"/>
          </p:cNvCxnSpPr>
          <p:nvPr/>
        </p:nvCxnSpPr>
        <p:spPr>
          <a:xfrm>
            <a:off x="3803650" y="2535238"/>
            <a:ext cx="858838" cy="25082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274888" y="2689225"/>
            <a:ext cx="2387600" cy="11906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4673600" y="3636963"/>
            <a:ext cx="4083050" cy="952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2420938" y="2900363"/>
            <a:ext cx="2252663" cy="750888"/>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4" name="圆角矩形 13"/>
          <p:cNvSpPr/>
          <p:nvPr/>
        </p:nvSpPr>
        <p:spPr>
          <a:xfrm>
            <a:off x="1114425" y="1708150"/>
            <a:ext cx="2733675" cy="24288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16" name="椭圆 15"/>
          <p:cNvSpPr/>
          <p:nvPr/>
        </p:nvSpPr>
        <p:spPr>
          <a:xfrm>
            <a:off x="2192338" y="2795588"/>
            <a:ext cx="228600" cy="16192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25" name="矩形 24"/>
          <p:cNvSpPr/>
          <p:nvPr/>
        </p:nvSpPr>
        <p:spPr>
          <a:xfrm>
            <a:off x="990600" y="2139950"/>
            <a:ext cx="2982913" cy="1400175"/>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27" name="矩形 26"/>
          <p:cNvSpPr/>
          <p:nvPr/>
        </p:nvSpPr>
        <p:spPr>
          <a:xfrm>
            <a:off x="1131888" y="2287588"/>
            <a:ext cx="1135063" cy="48418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3" name="矩形 32"/>
          <p:cNvSpPr/>
          <p:nvPr/>
        </p:nvSpPr>
        <p:spPr>
          <a:xfrm>
            <a:off x="2681288" y="2292350"/>
            <a:ext cx="1122363" cy="487363"/>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4" name="矩形 33"/>
          <p:cNvSpPr/>
          <p:nvPr/>
        </p:nvSpPr>
        <p:spPr>
          <a:xfrm>
            <a:off x="1131888" y="2957513"/>
            <a:ext cx="1143000" cy="466725"/>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7125" name="标题 1"/>
          <p:cNvSpPr txBox="1"/>
          <p:nvPr/>
        </p:nvSpPr>
        <p:spPr>
          <a:xfrm>
            <a:off x="822325" y="214313"/>
            <a:ext cx="7543800" cy="703262"/>
          </a:xfrm>
          <a:prstGeom prst="rect">
            <a:avLst/>
          </a:prstGeom>
          <a:noFill/>
          <a:ln w="9525">
            <a:noFill/>
          </a:ln>
        </p:spPr>
        <p:txBody>
          <a:bodyPr lIns="91440" tIns="45720" rIns="91440" bIns="45720" anchor="b" anchorCtr="0"/>
          <a:lstStyle/>
          <a:p>
            <a:pPr defTabSz="914400">
              <a:lnSpc>
                <a:spcPct val="85000"/>
              </a:lnSpc>
              <a:buNone/>
            </a:pPr>
            <a:r>
              <a:rPr lang="zh-CN" altLang="en-US" sz="2400" baseline="0">
                <a:solidFill>
                  <a:srgbClr val="404040"/>
                </a:solidFill>
                <a:latin typeface="黑体" panose="02010609060101010101" pitchFamily="49" charset="-122"/>
                <a:ea typeface="黑体" panose="02010609060101010101" pitchFamily="49" charset="-122"/>
              </a:rPr>
              <a:t>贮存分区标志</a:t>
            </a:r>
          </a:p>
        </p:txBody>
      </p:sp>
      <p:sp>
        <p:nvSpPr>
          <p:cNvPr id="47126" name="矩形 29"/>
          <p:cNvSpPr/>
          <p:nvPr/>
        </p:nvSpPr>
        <p:spPr>
          <a:xfrm>
            <a:off x="4594225" y="1878013"/>
            <a:ext cx="4230688" cy="523875"/>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可根据自身贮存设施建设情况，在危险废物贮存分区标志中添加收集池、导流沟和通道等信息</a:t>
            </a:r>
          </a:p>
        </p:txBody>
      </p:sp>
      <p:cxnSp>
        <p:nvCxnSpPr>
          <p:cNvPr id="35" name="直接连接符 34"/>
          <p:cNvCxnSpPr/>
          <p:nvPr/>
        </p:nvCxnSpPr>
        <p:spPr>
          <a:xfrm flipH="1">
            <a:off x="4662488" y="2386013"/>
            <a:ext cx="4100513" cy="127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167188" y="2287588"/>
            <a:ext cx="495300" cy="104775"/>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7129" name="矩形 36"/>
          <p:cNvSpPr/>
          <p:nvPr/>
        </p:nvSpPr>
        <p:spPr>
          <a:xfrm>
            <a:off x="4603750" y="2944813"/>
            <a:ext cx="4152900" cy="307975"/>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环境应急物资所在位置</a:t>
            </a:r>
          </a:p>
        </p:txBody>
      </p:sp>
      <p:cxnSp>
        <p:nvCxnSpPr>
          <p:cNvPr id="38" name="直接连接符 37"/>
          <p:cNvCxnSpPr/>
          <p:nvPr/>
        </p:nvCxnSpPr>
        <p:spPr>
          <a:xfrm flipH="1">
            <a:off x="4662488" y="3240088"/>
            <a:ext cx="4100513" cy="127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3743325" y="3254375"/>
            <a:ext cx="930275" cy="20638"/>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7132" name="矩形 47"/>
          <p:cNvSpPr/>
          <p:nvPr/>
        </p:nvSpPr>
        <p:spPr>
          <a:xfrm>
            <a:off x="4606925" y="3762375"/>
            <a:ext cx="3314700" cy="307975"/>
          </a:xfrm>
          <a:prstGeom prst="rect">
            <a:avLst/>
          </a:prstGeom>
          <a:noFill/>
          <a:ln w="9525">
            <a:noFill/>
          </a:ln>
        </p:spPr>
        <p:txBody>
          <a:bodyPr wrap="square" anchor="t" anchorCtr="0">
            <a:spAutoFit/>
          </a:bodyPr>
          <a:lstStyle/>
          <a:p>
            <a:pPr marL="285750" indent="-285750">
              <a:buFont typeface="Arial" panose="020B0604020202020204" pitchFamily="34" charset="0"/>
              <a:buChar char="•"/>
            </a:pPr>
            <a:r>
              <a:rPr lang="zh-CN" altLang="en-US" sz="1400">
                <a:latin typeface="Calibri" panose="020F0502020204030204" pitchFamily="34" charset="0"/>
              </a:rPr>
              <a:t>进出口位置和方向</a:t>
            </a:r>
          </a:p>
        </p:txBody>
      </p:sp>
      <p:cxnSp>
        <p:nvCxnSpPr>
          <p:cNvPr id="52" name="直接连接符 51"/>
          <p:cNvCxnSpPr/>
          <p:nvPr/>
        </p:nvCxnSpPr>
        <p:spPr>
          <a:xfrm flipH="1">
            <a:off x="4662488" y="4057650"/>
            <a:ext cx="4083050" cy="1111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2681288" y="3622675"/>
            <a:ext cx="1992313" cy="447675"/>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4895850" y="1522413"/>
            <a:ext cx="3790950" cy="2551113"/>
          </a:xfrm>
        </p:spPr>
        <p:txBody>
          <a:bodyPr>
            <a:normAutofit/>
          </a:bodyPr>
          <a:lstStyle/>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危险废物贮存分区标志中</a:t>
            </a:r>
            <a:r>
              <a:rPr kumimoji="0" lang="zh-CN" altLang="en-US" sz="1600" b="0" i="0" u="none" strike="noStrike" kern="1200" cap="none" spc="0" normalizeH="0" baseline="0" noProof="1">
                <a:solidFill>
                  <a:schemeClr val="tx1"/>
                </a:solidFill>
                <a:latin typeface="Times New Roman" panose="02020603050405020304" pitchFamily="18" charset="0"/>
                <a:ea typeface="+mn-ea"/>
                <a:cs typeface="Times New Roman" panose="02020603050405020304" pitchFamily="18" charset="0"/>
              </a:rPr>
              <a:t>各贮存分区存放的危险废物种类信息</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可采用卡槽式或附着式（如钉挂、粘贴等）固定方式。</a:t>
            </a:r>
          </a:p>
        </p:txBody>
      </p:sp>
      <p:pic>
        <p:nvPicPr>
          <p:cNvPr id="48130" name="图片 7"/>
          <p:cNvPicPr>
            <a:picLocks noChangeAspect="1"/>
          </p:cNvPicPr>
          <p:nvPr>
            <p:custDataLst>
              <p:tags r:id="rId1"/>
            </p:custDataLst>
          </p:nvPr>
        </p:nvPicPr>
        <p:blipFill>
          <a:blip r:embed="rId3"/>
          <a:srcRect l="1357" t="2074" r="322" b="7716"/>
          <a:stretch>
            <a:fillRect/>
          </a:stretch>
        </p:blipFill>
        <p:spPr>
          <a:xfrm>
            <a:off x="333375" y="1401763"/>
            <a:ext cx="4467225" cy="2420937"/>
          </a:xfrm>
          <a:prstGeom prst="rect">
            <a:avLst/>
          </a:prstGeom>
          <a:noFill/>
          <a:ln w="9525">
            <a:noFill/>
          </a:ln>
        </p:spPr>
      </p:pic>
      <p:cxnSp>
        <p:nvCxnSpPr>
          <p:cNvPr id="13" name="直接连接符 12"/>
          <p:cNvCxnSpPr>
            <a:stCxn id="23" idx="3"/>
          </p:cNvCxnSpPr>
          <p:nvPr/>
        </p:nvCxnSpPr>
        <p:spPr>
          <a:xfrm>
            <a:off x="3981450" y="2382838"/>
            <a:ext cx="1171575" cy="80486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362200" y="2551113"/>
            <a:ext cx="2790825" cy="63658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362200" y="3187700"/>
            <a:ext cx="279082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134" name="TextBox 19"/>
          <p:cNvSpPr txBox="1"/>
          <p:nvPr/>
        </p:nvSpPr>
        <p:spPr>
          <a:xfrm>
            <a:off x="5153025" y="3049588"/>
            <a:ext cx="1631950" cy="338137"/>
          </a:xfrm>
          <a:prstGeom prst="rect">
            <a:avLst/>
          </a:prstGeom>
          <a:noFill/>
          <a:ln w="9525">
            <a:noFill/>
          </a:ln>
        </p:spPr>
        <p:txBody>
          <a:bodyPr wrap="none" anchor="t" anchorCtr="0">
            <a:spAutoFit/>
          </a:bodyPr>
          <a:lstStyle/>
          <a:p>
            <a:r>
              <a:rPr lang="zh-CN" altLang="en-US" sz="1600" b="1">
                <a:solidFill>
                  <a:srgbClr val="FF0000"/>
                </a:solidFill>
                <a:latin typeface="Calibri" panose="020F0502020204030204" pitchFamily="34" charset="0"/>
              </a:rPr>
              <a:t>卡槽式或附着式</a:t>
            </a:r>
          </a:p>
        </p:txBody>
      </p:sp>
      <p:sp>
        <p:nvSpPr>
          <p:cNvPr id="21" name="矩形 20"/>
          <p:cNvSpPr/>
          <p:nvPr/>
        </p:nvSpPr>
        <p:spPr>
          <a:xfrm>
            <a:off x="1200150" y="2152650"/>
            <a:ext cx="1162050" cy="460375"/>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22" name="矩形 21"/>
          <p:cNvSpPr/>
          <p:nvPr/>
        </p:nvSpPr>
        <p:spPr>
          <a:xfrm>
            <a:off x="1200150" y="2833688"/>
            <a:ext cx="1162050" cy="45878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23" name="矩形 22"/>
          <p:cNvSpPr/>
          <p:nvPr/>
        </p:nvSpPr>
        <p:spPr>
          <a:xfrm>
            <a:off x="2819400" y="2152650"/>
            <a:ext cx="1162050" cy="460375"/>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48138" name="标题 1"/>
          <p:cNvSpPr txBox="1"/>
          <p:nvPr/>
        </p:nvSpPr>
        <p:spPr>
          <a:xfrm>
            <a:off x="822325" y="214313"/>
            <a:ext cx="7543800" cy="703262"/>
          </a:xfrm>
          <a:prstGeom prst="rect">
            <a:avLst/>
          </a:prstGeom>
          <a:noFill/>
          <a:ln w="9525">
            <a:noFill/>
          </a:ln>
        </p:spPr>
        <p:txBody>
          <a:bodyPr lIns="91440" tIns="45720" rIns="91440" bIns="45720" anchor="b" anchorCtr="0"/>
          <a:lstStyle/>
          <a:p>
            <a:pPr defTabSz="914400">
              <a:lnSpc>
                <a:spcPct val="85000"/>
              </a:lnSpc>
              <a:buNone/>
            </a:pPr>
            <a:r>
              <a:rPr lang="zh-CN" altLang="en-US" sz="2400" baseline="0">
                <a:solidFill>
                  <a:srgbClr val="404040"/>
                </a:solidFill>
                <a:latin typeface="黑体" panose="02010609060101010101" pitchFamily="49" charset="-122"/>
                <a:ea typeface="黑体" panose="02010609060101010101" pitchFamily="49" charset="-122"/>
              </a:rPr>
              <a:t>贮存分区标志</a:t>
            </a:r>
          </a:p>
        </p:txBody>
      </p:sp>
      <p:sp>
        <p:nvSpPr>
          <p:cNvPr id="48139" name="矩形 11"/>
          <p:cNvSpPr/>
          <p:nvPr/>
        </p:nvSpPr>
        <p:spPr>
          <a:xfrm>
            <a:off x="584200" y="3998913"/>
            <a:ext cx="6854825" cy="368300"/>
          </a:xfrm>
          <a:prstGeom prst="rect">
            <a:avLst/>
          </a:prstGeom>
          <a:noFill/>
          <a:ln w="9525">
            <a:noFill/>
          </a:ln>
        </p:spPr>
        <p:txBody>
          <a:bodyPr wrap="square" anchor="t" anchorCtr="0">
            <a:spAutoFit/>
          </a:bodyPr>
          <a:lstStyle/>
          <a:p>
            <a:pPr marL="285750" indent="-285750">
              <a:buClr>
                <a:srgbClr val="00B050"/>
              </a:buClr>
              <a:buFont typeface="Wingdings" panose="05000000000000000000" pitchFamily="2" charset="2"/>
              <a:buChar char="Ø"/>
            </a:pPr>
            <a:r>
              <a:rPr lang="zh-CN" altLang="en-US">
                <a:latin typeface="Calibri" panose="020F0502020204030204" pitchFamily="34" charset="0"/>
              </a:rPr>
              <a:t>标志内容应随着设施内废物贮存情况的变化及时调整。</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4527550" y="1284288"/>
            <a:ext cx="3970338" cy="3290888"/>
          </a:xfrm>
        </p:spPr>
        <p:txBody>
          <a:bodyPr>
            <a:normAutofit/>
          </a:bodyPr>
          <a:lstStyle/>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800" b="0" i="0" u="none" strike="noStrike" kern="1200" cap="none" spc="0" normalizeH="0" baseline="0" noProof="1">
                <a:solidFill>
                  <a:schemeClr val="tx1">
                    <a:lumMod val="75000"/>
                    <a:lumOff val="25000"/>
                  </a:schemeClr>
                </a:solidFill>
                <a:latin typeface="+mn-lt"/>
                <a:ea typeface="+mn-ea"/>
                <a:cs typeface="+mn-cs"/>
              </a:rPr>
              <a:t>宜在危险废物贮存设施内的</a:t>
            </a:r>
            <a:r>
              <a:rPr kumimoji="0" lang="zh-CN" altLang="en-US" sz="1800" b="1" i="0" u="none" strike="noStrike" kern="1200" cap="none" spc="0" normalizeH="0" baseline="0" noProof="1">
                <a:solidFill>
                  <a:srgbClr val="FF0000"/>
                </a:solidFill>
                <a:latin typeface="+mn-lt"/>
                <a:ea typeface="+mn-ea"/>
                <a:cs typeface="+mn-cs"/>
              </a:rPr>
              <a:t>每一个贮存分区</a:t>
            </a:r>
            <a:r>
              <a:rPr kumimoji="0" lang="zh-CN" altLang="en-US" sz="1800" b="0" i="0" u="none" strike="noStrike" kern="1200" cap="none" spc="0" normalizeH="0" baseline="0" noProof="1">
                <a:solidFill>
                  <a:schemeClr val="tx1">
                    <a:lumMod val="75000"/>
                    <a:lumOff val="25000"/>
                  </a:schemeClr>
                </a:solidFill>
                <a:latin typeface="+mn-lt"/>
                <a:ea typeface="+mn-ea"/>
                <a:cs typeface="+mn-cs"/>
              </a:rPr>
              <a:t>处设置危险废物贮存分区标志。</a:t>
            </a:r>
            <a:endParaRPr kumimoji="0" lang="en-US" altLang="zh-CN" sz="1800" b="0" i="0" u="none" strike="noStrike" kern="1200" cap="none" spc="0" normalizeH="0" baseline="0" noProof="1">
              <a:solidFill>
                <a:schemeClr val="tx1">
                  <a:lumMod val="75000"/>
                  <a:lumOff val="25000"/>
                </a:schemeClr>
              </a:solidFill>
              <a:latin typeface="+mn-lt"/>
              <a:ea typeface="+mn-ea"/>
              <a:cs typeface="+mn-cs"/>
            </a:endParaRPr>
          </a:p>
          <a:p>
            <a:pPr marL="91440" marR="0" indent="-91440" algn="l" defTabSz="914400" rtl="0" eaLnBrk="1" fontAlgn="auto" latinLnBrk="0" hangingPunct="1">
              <a:lnSpc>
                <a:spcPct val="90000"/>
              </a:lnSpc>
              <a:spcBef>
                <a:spcPts val="1800"/>
              </a:spcBef>
              <a:spcAft>
                <a:spcPts val="200"/>
              </a:spcAft>
              <a:buClr>
                <a:schemeClr val="accent1"/>
              </a:buClr>
              <a:buSzTx/>
              <a:buFont typeface="Calibri" panose="020F0502020204030204" pitchFamily="34" charset="0"/>
              <a:buChar char=" "/>
            </a:pPr>
            <a:r>
              <a:rPr kumimoji="0" lang="zh-CN" altLang="en-US" sz="1800" b="0" i="0" u="none" strike="noStrike" kern="1200" cap="none" spc="0" normalizeH="0" baseline="0" noProof="1">
                <a:solidFill>
                  <a:schemeClr val="tx1">
                    <a:lumMod val="75000"/>
                    <a:lumOff val="25000"/>
                  </a:schemeClr>
                </a:solidFill>
                <a:latin typeface="+mn-lt"/>
                <a:ea typeface="+mn-ea"/>
                <a:cs typeface="+mn-cs"/>
              </a:rPr>
              <a:t>宜设置在该贮存分区前的通道位置或墙壁、栏杆等易于观察的位置。</a:t>
            </a:r>
            <a:endParaRPr kumimoji="0" lang="en-US" altLang="zh-CN" sz="1800" b="0" i="0" u="none" strike="noStrike" kern="1200" cap="none" spc="0" normalizeH="0" baseline="0" noProof="1">
              <a:solidFill>
                <a:schemeClr val="tx1">
                  <a:lumMod val="75000"/>
                  <a:lumOff val="25000"/>
                </a:schemeClr>
              </a:solidFill>
              <a:latin typeface="+mn-lt"/>
              <a:ea typeface="+mn-ea"/>
              <a:cs typeface="+mn-cs"/>
            </a:endParaRPr>
          </a:p>
          <a:p>
            <a:pPr marL="91440" marR="0" indent="-91440" algn="l" defTabSz="914400" rtl="0" eaLnBrk="1" fontAlgn="auto" latinLnBrk="0" hangingPunct="1">
              <a:lnSpc>
                <a:spcPct val="90000"/>
              </a:lnSpc>
              <a:spcBef>
                <a:spcPts val="1800"/>
              </a:spcBef>
              <a:spcAft>
                <a:spcPts val="200"/>
              </a:spcAft>
              <a:buClr>
                <a:schemeClr val="accent1"/>
              </a:buClr>
              <a:buSzTx/>
              <a:buFont typeface="Calibri" panose="020F0502020204030204" pitchFamily="34" charset="0"/>
              <a:buChar char=" "/>
            </a:pPr>
            <a:r>
              <a:rPr kumimoji="0" lang="zh-CN" altLang="en-US" sz="1800" b="0" i="0" u="none" strike="noStrike" kern="1200" cap="none" spc="0" normalizeH="0" baseline="0" noProof="1">
                <a:solidFill>
                  <a:schemeClr val="tx1">
                    <a:lumMod val="75000"/>
                    <a:lumOff val="25000"/>
                  </a:schemeClr>
                </a:solidFill>
                <a:latin typeface="+mn-lt"/>
                <a:ea typeface="+mn-ea"/>
                <a:cs typeface="+mn-cs"/>
              </a:rPr>
              <a:t>可采用</a:t>
            </a:r>
            <a:r>
              <a:rPr kumimoji="0" lang="zh-CN" altLang="en-US" sz="1800" b="1" i="0" u="none" strike="noStrike" kern="1200" cap="none" spc="0" normalizeH="0" baseline="0" noProof="1">
                <a:solidFill>
                  <a:srgbClr val="FF0000"/>
                </a:solidFill>
                <a:latin typeface="+mn-lt"/>
                <a:ea typeface="+mn-ea"/>
                <a:cs typeface="+mn-cs"/>
              </a:rPr>
              <a:t>附着式</a:t>
            </a:r>
            <a:r>
              <a:rPr kumimoji="0" lang="zh-CN" altLang="en-US" sz="1800" b="0" i="0" u="none" strike="noStrike" kern="1200" cap="none" spc="0" normalizeH="0" baseline="0" noProof="1">
                <a:solidFill>
                  <a:schemeClr val="tx1">
                    <a:lumMod val="75000"/>
                    <a:lumOff val="25000"/>
                  </a:schemeClr>
                </a:solidFill>
                <a:latin typeface="+mn-lt"/>
                <a:ea typeface="+mn-ea"/>
                <a:cs typeface="+mn-cs"/>
              </a:rPr>
              <a:t>（如钉挂、粘贴等）、</a:t>
            </a:r>
            <a:r>
              <a:rPr kumimoji="0" lang="zh-CN" altLang="en-US" sz="1800" b="1" i="0" u="none" strike="noStrike" kern="1200" cap="none" spc="0" normalizeH="0" baseline="0" noProof="1">
                <a:solidFill>
                  <a:srgbClr val="FF0000"/>
                </a:solidFill>
                <a:latin typeface="+mn-lt"/>
                <a:ea typeface="+mn-ea"/>
                <a:cs typeface="+mn-cs"/>
              </a:rPr>
              <a:t>悬挂式和柱式</a:t>
            </a:r>
            <a:r>
              <a:rPr kumimoji="0" lang="zh-CN" altLang="en-US" sz="1800" b="0" i="0" u="none" strike="noStrike" kern="1200" cap="none" spc="0" normalizeH="0" baseline="0" noProof="1">
                <a:solidFill>
                  <a:schemeClr val="tx1">
                    <a:lumMod val="75000"/>
                    <a:lumOff val="25000"/>
                  </a:schemeClr>
                </a:solidFill>
                <a:latin typeface="+mn-lt"/>
                <a:ea typeface="+mn-ea"/>
                <a:cs typeface="+mn-cs"/>
              </a:rPr>
              <a:t>（固定于标志杆或支架等物体上）等固定形式。</a:t>
            </a:r>
            <a:endParaRPr kumimoji="0" lang="en-US" altLang="zh-CN" sz="1800" b="0" i="0" u="none" strike="noStrike" kern="1200" cap="none" spc="0" normalizeH="0" baseline="0" noProof="1">
              <a:solidFill>
                <a:schemeClr val="tx1">
                  <a:lumMod val="75000"/>
                  <a:lumOff val="25000"/>
                </a:schemeClr>
              </a:solidFill>
              <a:latin typeface="+mn-lt"/>
              <a:ea typeface="+mn-ea"/>
              <a:cs typeface="+mn-cs"/>
            </a:endParaRPr>
          </a:p>
        </p:txBody>
      </p:sp>
      <p:pic>
        <p:nvPicPr>
          <p:cNvPr id="49154" name="图片 4"/>
          <p:cNvPicPr>
            <a:picLocks noChangeAspect="1"/>
          </p:cNvPicPr>
          <p:nvPr>
            <p:custDataLst>
              <p:tags r:id="rId1"/>
            </p:custDataLst>
          </p:nvPr>
        </p:nvPicPr>
        <p:blipFill>
          <a:blip r:embed="rId3"/>
          <a:srcRect b="15288"/>
          <a:stretch>
            <a:fillRect/>
          </a:stretch>
        </p:blipFill>
        <p:spPr>
          <a:xfrm>
            <a:off x="447675" y="2986088"/>
            <a:ext cx="2728913" cy="1673225"/>
          </a:xfrm>
          <a:prstGeom prst="rect">
            <a:avLst/>
          </a:prstGeom>
          <a:noFill/>
          <a:ln w="9525">
            <a:noFill/>
          </a:ln>
        </p:spPr>
      </p:pic>
      <p:pic>
        <p:nvPicPr>
          <p:cNvPr id="49155" name="图片 5"/>
          <p:cNvPicPr>
            <a:picLocks noChangeAspect="1"/>
          </p:cNvPicPr>
          <p:nvPr/>
        </p:nvPicPr>
        <p:blipFill>
          <a:blip r:embed="rId4"/>
          <a:stretch>
            <a:fillRect/>
          </a:stretch>
        </p:blipFill>
        <p:spPr>
          <a:xfrm>
            <a:off x="447675" y="1222375"/>
            <a:ext cx="2952750" cy="1763713"/>
          </a:xfrm>
          <a:prstGeom prst="rect">
            <a:avLst/>
          </a:prstGeom>
          <a:noFill/>
          <a:ln w="9525">
            <a:noFill/>
          </a:ln>
        </p:spPr>
      </p:pic>
      <p:sp>
        <p:nvSpPr>
          <p:cNvPr id="4" name="圆角矩形 3"/>
          <p:cNvSpPr/>
          <p:nvPr/>
        </p:nvSpPr>
        <p:spPr>
          <a:xfrm>
            <a:off x="3400425" y="1560513"/>
            <a:ext cx="1081088" cy="4349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en-US" b="1" strike="noStrike" noProof="1"/>
              <a:t>附着式</a:t>
            </a:r>
          </a:p>
        </p:txBody>
      </p:sp>
      <p:sp>
        <p:nvSpPr>
          <p:cNvPr id="7" name="圆角矩形 6"/>
          <p:cNvSpPr/>
          <p:nvPr/>
        </p:nvSpPr>
        <p:spPr>
          <a:xfrm>
            <a:off x="3400425" y="3405188"/>
            <a:ext cx="1081088" cy="4365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en-US" b="1" strike="noStrike" noProof="1"/>
              <a:t>柱式</a:t>
            </a:r>
          </a:p>
        </p:txBody>
      </p:sp>
      <p:sp>
        <p:nvSpPr>
          <p:cNvPr id="49158" name="标题 1"/>
          <p:cNvSpPr txBox="1"/>
          <p:nvPr/>
        </p:nvSpPr>
        <p:spPr>
          <a:xfrm>
            <a:off x="822325" y="214313"/>
            <a:ext cx="7543800" cy="703262"/>
          </a:xfrm>
          <a:prstGeom prst="rect">
            <a:avLst/>
          </a:prstGeom>
          <a:noFill/>
          <a:ln w="9525">
            <a:noFill/>
          </a:ln>
        </p:spPr>
        <p:txBody>
          <a:bodyPr lIns="91440" tIns="45720" rIns="91440" bIns="45720" anchor="b" anchorCtr="0"/>
          <a:lstStyle/>
          <a:p>
            <a:pPr defTabSz="914400">
              <a:lnSpc>
                <a:spcPct val="85000"/>
              </a:lnSpc>
              <a:buNone/>
            </a:pPr>
            <a:r>
              <a:rPr lang="zh-CN" altLang="en-US" sz="2400" baseline="0">
                <a:solidFill>
                  <a:srgbClr val="404040"/>
                </a:solidFill>
                <a:latin typeface="黑体" panose="02010609060101010101" pitchFamily="49" charset="-122"/>
                <a:ea typeface="黑体" panose="02010609060101010101" pitchFamily="49" charset="-122"/>
              </a:rPr>
              <a:t>贮存分区标志</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509588" y="3308350"/>
            <a:ext cx="8158163" cy="411163"/>
          </a:xfrm>
        </p:spPr>
        <p:txBody>
          <a:bodyPr>
            <a:normAutofit/>
          </a:bodyPr>
          <a:lstStyle/>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8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宜根据危险废物贮存分区标志的设置位置和观察距离设置相应的标志。</a:t>
            </a:r>
            <a:endParaRPr kumimoji="0" lang="en-US" altLang="zh-CN" sz="18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None/>
            </a:pPr>
            <a:endParaRPr kumimoji="0" lang="en-US" altLang="zh-CN" sz="20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endParaRPr>
          </a:p>
        </p:txBody>
      </p:sp>
      <p:pic>
        <p:nvPicPr>
          <p:cNvPr id="50178" name="Picture 2"/>
          <p:cNvPicPr>
            <a:picLocks noChangeAspect="1"/>
          </p:cNvPicPr>
          <p:nvPr/>
        </p:nvPicPr>
        <p:blipFill>
          <a:blip r:embed="rId2"/>
          <a:stretch>
            <a:fillRect/>
          </a:stretch>
        </p:blipFill>
        <p:spPr>
          <a:xfrm>
            <a:off x="381000" y="1616075"/>
            <a:ext cx="8286750" cy="1462088"/>
          </a:xfrm>
          <a:prstGeom prst="rect">
            <a:avLst/>
          </a:prstGeom>
          <a:noFill/>
          <a:ln w="9525">
            <a:noFill/>
          </a:ln>
        </p:spPr>
      </p:pic>
      <p:sp>
        <p:nvSpPr>
          <p:cNvPr id="50179" name="标题 1"/>
          <p:cNvSpPr txBox="1"/>
          <p:nvPr/>
        </p:nvSpPr>
        <p:spPr>
          <a:xfrm>
            <a:off x="822325" y="214313"/>
            <a:ext cx="7543800" cy="703262"/>
          </a:xfrm>
          <a:prstGeom prst="rect">
            <a:avLst/>
          </a:prstGeom>
          <a:noFill/>
          <a:ln w="9525">
            <a:noFill/>
          </a:ln>
        </p:spPr>
        <p:txBody>
          <a:bodyPr lIns="91440" tIns="45720" rIns="91440" bIns="45720" anchor="b" anchorCtr="0"/>
          <a:lstStyle/>
          <a:p>
            <a:pPr defTabSz="914400">
              <a:lnSpc>
                <a:spcPct val="85000"/>
              </a:lnSpc>
              <a:buNone/>
            </a:pPr>
            <a:r>
              <a:rPr lang="zh-CN" altLang="en-US" sz="2400" baseline="0">
                <a:solidFill>
                  <a:srgbClr val="404040"/>
                </a:solidFill>
                <a:latin typeface="黑体" panose="02010609060101010101" pitchFamily="49" charset="-122"/>
                <a:ea typeface="黑体" panose="02010609060101010101" pitchFamily="49" charset="-122"/>
              </a:rPr>
              <a:t>贮存分区标志</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617538" y="3516313"/>
            <a:ext cx="1957388" cy="315913"/>
          </a:xfrm>
        </p:spPr>
        <p:txBody>
          <a:bodyPr>
            <a:noAutofit/>
          </a:bodyPr>
          <a:lstStyle/>
          <a:p>
            <a:pPr marL="91440" marR="0" indent="-91440" algn="ctr"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600" b="1" i="0" u="none" strike="noStrike" kern="1200" cap="none" spc="0" normalizeH="0" baseline="0" noProof="1">
                <a:solidFill>
                  <a:schemeClr val="tx1">
                    <a:lumMod val="75000"/>
                    <a:lumOff val="25000"/>
                  </a:schemeClr>
                </a:solidFill>
                <a:latin typeface="+mn-lt"/>
                <a:ea typeface="+mn-ea"/>
                <a:cs typeface="+mn-cs"/>
              </a:rPr>
              <a:t>张贴位置错误</a:t>
            </a:r>
          </a:p>
        </p:txBody>
      </p:sp>
      <p:pic>
        <p:nvPicPr>
          <p:cNvPr id="51202" name="Picture 3"/>
          <p:cNvPicPr>
            <a:picLocks noChangeAspect="1"/>
          </p:cNvPicPr>
          <p:nvPr/>
        </p:nvPicPr>
        <p:blipFill>
          <a:blip r:embed="rId2"/>
          <a:stretch>
            <a:fillRect/>
          </a:stretch>
        </p:blipFill>
        <p:spPr>
          <a:xfrm>
            <a:off x="2960688" y="1143000"/>
            <a:ext cx="3068637" cy="2284413"/>
          </a:xfrm>
          <a:prstGeom prst="rect">
            <a:avLst/>
          </a:prstGeom>
          <a:noFill/>
          <a:ln w="9525">
            <a:noFill/>
          </a:ln>
        </p:spPr>
      </p:pic>
      <p:pic>
        <p:nvPicPr>
          <p:cNvPr id="51203" name="Picture 4"/>
          <p:cNvPicPr>
            <a:picLocks noChangeAspect="1"/>
          </p:cNvPicPr>
          <p:nvPr/>
        </p:nvPicPr>
        <p:blipFill>
          <a:blip r:embed="rId3"/>
          <a:stretch>
            <a:fillRect/>
          </a:stretch>
        </p:blipFill>
        <p:spPr>
          <a:xfrm>
            <a:off x="6118225" y="1143000"/>
            <a:ext cx="2306638" cy="2284413"/>
          </a:xfrm>
          <a:prstGeom prst="rect">
            <a:avLst/>
          </a:prstGeom>
          <a:noFill/>
          <a:ln w="9525">
            <a:noFill/>
          </a:ln>
        </p:spPr>
      </p:pic>
      <p:pic>
        <p:nvPicPr>
          <p:cNvPr id="51204" name="Picture 5"/>
          <p:cNvPicPr>
            <a:picLocks noChangeAspect="1"/>
          </p:cNvPicPr>
          <p:nvPr/>
        </p:nvPicPr>
        <p:blipFill>
          <a:blip r:embed="rId4"/>
          <a:stretch>
            <a:fillRect/>
          </a:stretch>
        </p:blipFill>
        <p:spPr>
          <a:xfrm>
            <a:off x="341313" y="1143000"/>
            <a:ext cx="2555875" cy="2284413"/>
          </a:xfrm>
          <a:prstGeom prst="rect">
            <a:avLst/>
          </a:prstGeom>
          <a:noFill/>
          <a:ln w="9525">
            <a:noFill/>
          </a:ln>
        </p:spPr>
      </p:pic>
      <p:sp>
        <p:nvSpPr>
          <p:cNvPr id="51205" name="内容占位符 2"/>
          <p:cNvSpPr txBox="1"/>
          <p:nvPr/>
        </p:nvSpPr>
        <p:spPr>
          <a:xfrm>
            <a:off x="3430588" y="3532188"/>
            <a:ext cx="1957387" cy="314325"/>
          </a:xfrm>
          <a:prstGeom prst="rect">
            <a:avLst/>
          </a:prstGeom>
          <a:noFill/>
          <a:ln w="9525">
            <a:noFill/>
          </a:ln>
        </p:spPr>
        <p:txBody>
          <a:bodyPr lIns="0" tIns="45720" rIns="0" bIns="45720" anchor="t" anchorCtr="0"/>
          <a:lstStyle/>
          <a:p>
            <a:pPr marL="92075" indent="-92075" algn="ctr"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404040"/>
                </a:solidFill>
                <a:latin typeface="Calibri" panose="020F0502020204030204" pitchFamily="34" charset="0"/>
                <a:ea typeface="宋体" panose="02010600030101010101" pitchFamily="2" charset="-122"/>
              </a:rPr>
              <a:t>未张贴分区标识</a:t>
            </a:r>
          </a:p>
        </p:txBody>
      </p:sp>
      <p:sp>
        <p:nvSpPr>
          <p:cNvPr id="51206" name="内容占位符 2"/>
          <p:cNvSpPr txBox="1"/>
          <p:nvPr/>
        </p:nvSpPr>
        <p:spPr>
          <a:xfrm>
            <a:off x="5861050" y="3532188"/>
            <a:ext cx="2970213" cy="839787"/>
          </a:xfrm>
          <a:prstGeom prst="rect">
            <a:avLst/>
          </a:prstGeom>
          <a:noFill/>
          <a:ln w="9525">
            <a:noFill/>
          </a:ln>
        </p:spPr>
        <p:txBody>
          <a:bodyPr lIns="0" tIns="45720" rIns="0" bIns="45720" anchor="t" anchorCtr="0"/>
          <a:lstStyle/>
          <a:p>
            <a:pPr marL="92075" indent="-92075" algn="ctr" defTabSz="914400">
              <a:spcBef>
                <a:spcPts val="200"/>
              </a:spcBef>
              <a:spcAft>
                <a:spcPts val="200"/>
              </a:spcAft>
              <a:buClr>
                <a:schemeClr val="accent1"/>
              </a:buClr>
              <a:buFont typeface="Calibri" panose="020F0502020204030204" pitchFamily="34" charset="0"/>
              <a:buChar char=" "/>
            </a:pPr>
            <a:r>
              <a:rPr lang="zh-CN" altLang="en-US" sz="1600" b="1">
                <a:solidFill>
                  <a:srgbClr val="404040"/>
                </a:solidFill>
                <a:latin typeface="Calibri" panose="020F0502020204030204" pitchFamily="34" charset="0"/>
                <a:ea typeface="宋体" panose="02010600030101010101" pitchFamily="2" charset="-122"/>
              </a:rPr>
              <a:t>分区标识内容不全</a:t>
            </a:r>
            <a:endParaRPr lang="en-US" altLang="zh-CN" sz="1600" b="1">
              <a:solidFill>
                <a:srgbClr val="404040"/>
              </a:solidFill>
              <a:latin typeface="Calibri" panose="020F0502020204030204" pitchFamily="34" charset="0"/>
            </a:endParaRPr>
          </a:p>
          <a:p>
            <a:pPr marL="92075" indent="-92075" defTabSz="914400">
              <a:spcBef>
                <a:spcPts val="200"/>
              </a:spcBef>
              <a:spcAft>
                <a:spcPts val="200"/>
              </a:spcAft>
              <a:buClr>
                <a:schemeClr val="accent1"/>
              </a:buClr>
              <a:buFont typeface="Calibri" panose="020F0502020204030204" pitchFamily="34" charset="0"/>
              <a:buChar char=" "/>
            </a:pPr>
            <a:r>
              <a:rPr lang="zh-CN" altLang="en-US" sz="1600" b="1">
                <a:solidFill>
                  <a:srgbClr val="404040"/>
                </a:solidFill>
                <a:latin typeface="Calibri" panose="020F0502020204030204" pitchFamily="34" charset="0"/>
                <a:ea typeface="宋体" panose="02010600030101010101" pitchFamily="2" charset="-122"/>
              </a:rPr>
              <a:t>（无方向指示标、所在位置等）</a:t>
            </a:r>
          </a:p>
        </p:txBody>
      </p:sp>
      <p:sp>
        <p:nvSpPr>
          <p:cNvPr id="51207" name="标题 1"/>
          <p:cNvSpPr txBox="1"/>
          <p:nvPr/>
        </p:nvSpPr>
        <p:spPr>
          <a:xfrm>
            <a:off x="836613" y="501650"/>
            <a:ext cx="4873625" cy="438150"/>
          </a:xfrm>
          <a:prstGeom prst="rect">
            <a:avLst/>
          </a:prstGeom>
          <a:noFill/>
          <a:ln w="9525">
            <a:noFill/>
          </a:ln>
        </p:spPr>
        <p:txBody>
          <a:bodyPr lIns="91440" tIns="45720" rIns="91440" bIns="45720" anchor="b" anchorCtr="0"/>
          <a:lstStyle/>
          <a:p>
            <a:pPr defTabSz="914400">
              <a:lnSpc>
                <a:spcPct val="85000"/>
              </a:lnSpc>
              <a:buNone/>
            </a:pPr>
            <a:r>
              <a:rPr lang="zh-CN" altLang="en-US" sz="2400" baseline="0">
                <a:solidFill>
                  <a:srgbClr val="404040"/>
                </a:solidFill>
                <a:latin typeface="黑体" panose="02010609060101010101" pitchFamily="49" charset="-122"/>
                <a:ea typeface="黑体" panose="02010609060101010101" pitchFamily="49" charset="-122"/>
              </a:rPr>
              <a:t>错误案例</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746125" y="1716088"/>
            <a:ext cx="7966075" cy="630238"/>
          </a:xfrm>
          <a:ln>
            <a:solidFill>
              <a:schemeClr val="tx1"/>
            </a:solidFill>
          </a:ln>
        </p:spPr>
        <p:txBody>
          <a:bodyPr anchor="ctr">
            <a:normAutofit/>
          </a:bodyPr>
          <a:lstStyle/>
          <a:p>
            <a:pPr marL="0" marR="0" indent="0" algn="l" defTabSz="914400" rtl="0" eaLnBrk="1" fontAlgn="auto" latinLnBrk="0" hangingPunct="1">
              <a:lnSpc>
                <a:spcPct val="100000"/>
              </a:lnSpc>
              <a:spcBef>
                <a:spcPct val="0"/>
              </a:spcBef>
              <a:spcAft>
                <a:spcPct val="0"/>
              </a:spcAft>
              <a:buClrTx/>
              <a:buSzTx/>
              <a:buFont typeface="Calibri" panose="020F0502020204030204" pitchFamily="34" charset="0"/>
              <a:buNone/>
              <a:defRPr/>
            </a:pPr>
            <a:r>
              <a:rPr kumimoji="0" lang="zh-CN" altLang="en-US" sz="1600" b="0" i="0" u="none" strike="noStrike" kern="1200" cap="none" spc="0" normalizeH="0" baseline="0" noProof="1">
                <a:solidFill>
                  <a:schemeClr val="tx1">
                    <a:lumMod val="75000"/>
                    <a:lumOff val="25000"/>
                  </a:schemeClr>
                </a:solidFill>
                <a:latin typeface="+mn-lt"/>
                <a:ea typeface="+mn-ea"/>
                <a:cs typeface="+mn-cs"/>
              </a:rPr>
              <a:t>评估标准：</a:t>
            </a:r>
            <a:r>
              <a:rPr kumimoji="0" lang="zh-CN" altLang="zh-CN" sz="1600" b="0" i="0" u="none" strike="noStrike" kern="1200" cap="none" spc="0" normalizeH="0" baseline="0" noProof="1">
                <a:solidFill>
                  <a:schemeClr val="tx1">
                    <a:lumMod val="75000"/>
                    <a:lumOff val="25000"/>
                  </a:schemeClr>
                </a:solidFill>
                <a:latin typeface="+mn-lt"/>
                <a:ea typeface="+mn-ea"/>
                <a:cs typeface="+mn-cs"/>
              </a:rPr>
              <a:t>制定了危险废物管理计划；内容齐全，危险废物的产生环节、种类、危害特性、产生量、利用处置方式描述清晰。</a:t>
            </a:r>
            <a:endParaRPr kumimoji="0" lang="zh-CN" altLang="en-US" sz="1050" b="0" i="0" u="none" strike="noStrike" kern="1200" cap="none" spc="0" normalizeH="0" baseline="0" noProof="1">
              <a:solidFill>
                <a:schemeClr val="tx1">
                  <a:lumMod val="75000"/>
                  <a:lumOff val="25000"/>
                </a:schemeClr>
              </a:solidFill>
              <a:latin typeface="+mn-lt"/>
              <a:ea typeface="+mn-ea"/>
              <a:cs typeface="+mn-cs"/>
            </a:endParaRPr>
          </a:p>
        </p:txBody>
      </p:sp>
      <p:sp>
        <p:nvSpPr>
          <p:cNvPr id="52226"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561263"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600" strike="noStrike" noProof="1">
                <a:solidFill>
                  <a:schemeClr val="tx1"/>
                </a:solidFill>
              </a:rPr>
              <a:t>危险废物管理计划包括减少危险废物产生量和降低危险废物危害性的措施，以及危险废物贮存、利用、处置措施。 </a:t>
            </a:r>
            <a:endParaRPr lang="zh-CN" altLang="en-US" strike="noStrike" noProof="1"/>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b="1" strike="noStrike" noProof="1">
                <a:solidFill>
                  <a:sysClr val="windowText" lastClr="000000"/>
                </a:solidFill>
              </a:rPr>
              <a:t>4</a:t>
            </a:r>
            <a:endParaRPr lang="zh-CN" altLang="en-US" sz="2400" b="1" strike="noStrike" noProof="1">
              <a:solidFill>
                <a:sysClr val="windowText" lastClr="000000"/>
              </a:solidFill>
            </a:endParaRPr>
          </a:p>
        </p:txBody>
      </p:sp>
      <p:sp>
        <p:nvSpPr>
          <p:cNvPr id="52229" name="内容占位符 2"/>
          <p:cNvSpPr txBox="1"/>
          <p:nvPr/>
        </p:nvSpPr>
        <p:spPr>
          <a:xfrm>
            <a:off x="385763" y="2847975"/>
            <a:ext cx="360362" cy="1009650"/>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grpSp>
        <p:nvGrpSpPr>
          <p:cNvPr id="52230" name="组合 1"/>
          <p:cNvGrpSpPr/>
          <p:nvPr/>
        </p:nvGrpSpPr>
        <p:grpSpPr>
          <a:xfrm>
            <a:off x="839788" y="2473325"/>
            <a:ext cx="8053387" cy="1898650"/>
            <a:chOff x="840257" y="2473772"/>
            <a:chExt cx="8052223" cy="1898178"/>
          </a:xfrm>
        </p:grpSpPr>
        <p:sp>
          <p:nvSpPr>
            <p:cNvPr id="9" name="椭圆 8"/>
            <p:cNvSpPr/>
            <p:nvPr/>
          </p:nvSpPr>
          <p:spPr>
            <a:xfrm>
              <a:off x="840257" y="2473772"/>
              <a:ext cx="396000" cy="396000"/>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2" name="矩形 11"/>
            <p:cNvSpPr/>
            <p:nvPr/>
          </p:nvSpPr>
          <p:spPr>
            <a:xfrm>
              <a:off x="1373257" y="2497977"/>
              <a:ext cx="7069053" cy="36000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en-US" altLang="zh-CN" sz="1400" strike="noStrike" noProof="1">
                  <a:solidFill>
                    <a:schemeClr val="tx1"/>
                  </a:solidFill>
                </a:rPr>
                <a:t>A.</a:t>
              </a:r>
              <a:r>
                <a:rPr lang="zh-CN" altLang="zh-CN" sz="1400" strike="noStrike" noProof="1">
                  <a:solidFill>
                    <a:schemeClr val="tx1"/>
                  </a:solidFill>
                </a:rPr>
                <a:t>危险废物的产生环节、种类描述清晰。</a:t>
              </a:r>
              <a:endParaRPr lang="zh-CN" altLang="en-US" sz="1400" strike="noStrike" noProof="1">
                <a:solidFill>
                  <a:schemeClr val="tx1"/>
                </a:solidFill>
              </a:endParaRPr>
            </a:p>
          </p:txBody>
        </p:sp>
        <p:sp>
          <p:nvSpPr>
            <p:cNvPr id="13" name="矩形 12"/>
            <p:cNvSpPr/>
            <p:nvPr/>
          </p:nvSpPr>
          <p:spPr>
            <a:xfrm>
              <a:off x="1373257" y="2974713"/>
              <a:ext cx="7076424" cy="36000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en-US" altLang="zh-CN" sz="1400" strike="noStrike" noProof="1">
                  <a:solidFill>
                    <a:schemeClr val="tx1"/>
                  </a:solidFill>
                </a:rPr>
                <a:t>B.</a:t>
              </a:r>
              <a:r>
                <a:rPr lang="zh-CN" altLang="en-US" sz="1400" strike="noStrike" noProof="1">
                  <a:solidFill>
                    <a:schemeClr val="tx1"/>
                  </a:solidFill>
                </a:rPr>
                <a:t>危险废物产生量预测依据充分，且提出了减少产生量的措施。</a:t>
              </a:r>
            </a:p>
          </p:txBody>
        </p:sp>
        <p:sp>
          <p:nvSpPr>
            <p:cNvPr id="14" name="矩形 13"/>
            <p:cNvSpPr/>
            <p:nvPr/>
          </p:nvSpPr>
          <p:spPr>
            <a:xfrm>
              <a:off x="1376942" y="3480202"/>
              <a:ext cx="7069054" cy="36000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en-US" altLang="zh-CN" sz="1400" strike="noStrike" noProof="1">
                  <a:solidFill>
                    <a:schemeClr val="tx1"/>
                  </a:solidFill>
                </a:rPr>
                <a:t>C.</a:t>
              </a:r>
              <a:r>
                <a:rPr lang="zh-CN" altLang="en-US" sz="1400" strike="noStrike" noProof="1">
                  <a:solidFill>
                    <a:schemeClr val="tx1"/>
                  </a:solidFill>
                </a:rPr>
                <a:t>危险废物的危害特性描述准确，且提出了降低危害性的措施。</a:t>
              </a:r>
            </a:p>
          </p:txBody>
        </p:sp>
        <p:sp>
          <p:nvSpPr>
            <p:cNvPr id="15" name="椭圆 14"/>
            <p:cNvSpPr/>
            <p:nvPr/>
          </p:nvSpPr>
          <p:spPr>
            <a:xfrm>
              <a:off x="848029" y="2956713"/>
              <a:ext cx="396000" cy="396000"/>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16" name="椭圆 15"/>
            <p:cNvSpPr/>
            <p:nvPr/>
          </p:nvSpPr>
          <p:spPr>
            <a:xfrm>
              <a:off x="848029" y="3462202"/>
              <a:ext cx="396000" cy="396000"/>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3</a:t>
              </a:r>
              <a:endParaRPr lang="zh-CN" altLang="en-US" sz="2400" strike="noStrike" noProof="1">
                <a:solidFill>
                  <a:schemeClr val="bg1"/>
                </a:solidFill>
              </a:endParaRPr>
            </a:p>
          </p:txBody>
        </p:sp>
        <p:sp>
          <p:nvSpPr>
            <p:cNvPr id="17" name="矩形 16"/>
            <p:cNvSpPr/>
            <p:nvPr/>
          </p:nvSpPr>
          <p:spPr>
            <a:xfrm>
              <a:off x="8463706" y="2497977"/>
              <a:ext cx="428773" cy="371795"/>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1400" strike="noStrike" noProof="1"/>
                <a:t>0.5</a:t>
              </a:r>
              <a:r>
                <a:rPr lang="zh-CN" altLang="en-US" sz="1400" strike="noStrike" noProof="1"/>
                <a:t>分</a:t>
              </a:r>
            </a:p>
          </p:txBody>
        </p:sp>
        <p:sp>
          <p:nvSpPr>
            <p:cNvPr id="22" name="矩形 21"/>
            <p:cNvSpPr/>
            <p:nvPr/>
          </p:nvSpPr>
          <p:spPr>
            <a:xfrm>
              <a:off x="1369103" y="3993950"/>
              <a:ext cx="7069054" cy="36000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en-US" altLang="zh-CN" sz="1400" strike="noStrike" noProof="1">
                  <a:solidFill>
                    <a:schemeClr val="tx1"/>
                  </a:solidFill>
                </a:rPr>
                <a:t>D.</a:t>
              </a:r>
              <a:r>
                <a:rPr lang="zh-CN" altLang="en-US" sz="1400" strike="noStrike" noProof="1">
                  <a:solidFill>
                    <a:schemeClr val="tx1"/>
                  </a:solidFill>
                </a:rPr>
                <a:t>危险废物贮存、利用、处置措施描述清晰</a:t>
              </a:r>
              <a:endParaRPr lang="zh-CN" altLang="zh-CN" sz="1400" strike="noStrike" noProof="1">
                <a:solidFill>
                  <a:schemeClr val="dk1"/>
                </a:solidFill>
              </a:endParaRPr>
            </a:p>
          </p:txBody>
        </p:sp>
        <p:sp>
          <p:nvSpPr>
            <p:cNvPr id="23" name="椭圆 22"/>
            <p:cNvSpPr/>
            <p:nvPr/>
          </p:nvSpPr>
          <p:spPr>
            <a:xfrm>
              <a:off x="848029" y="3975950"/>
              <a:ext cx="396000" cy="396000"/>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4</a:t>
              </a:r>
              <a:endParaRPr lang="zh-CN" altLang="en-US" sz="2400" strike="noStrike" noProof="1">
                <a:solidFill>
                  <a:schemeClr val="bg1"/>
                </a:solidFill>
              </a:endParaRPr>
            </a:p>
          </p:txBody>
        </p:sp>
        <p:sp>
          <p:nvSpPr>
            <p:cNvPr id="24" name="矩形 23"/>
            <p:cNvSpPr/>
            <p:nvPr/>
          </p:nvSpPr>
          <p:spPr>
            <a:xfrm>
              <a:off x="8463707" y="2974713"/>
              <a:ext cx="428773" cy="371795"/>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1400" strike="noStrike" noProof="1"/>
                <a:t>0.5</a:t>
              </a:r>
              <a:r>
                <a:rPr lang="zh-CN" altLang="en-US" sz="1400" strike="noStrike" noProof="1"/>
                <a:t>分</a:t>
              </a:r>
            </a:p>
          </p:txBody>
        </p:sp>
        <p:sp>
          <p:nvSpPr>
            <p:cNvPr id="25" name="矩形 24"/>
            <p:cNvSpPr/>
            <p:nvPr/>
          </p:nvSpPr>
          <p:spPr>
            <a:xfrm>
              <a:off x="8459527" y="3474304"/>
              <a:ext cx="428773" cy="371795"/>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1400" strike="noStrike" noProof="1"/>
                <a:t>0.5</a:t>
              </a:r>
              <a:r>
                <a:rPr lang="zh-CN" altLang="en-US" sz="1400" strike="noStrike" noProof="1"/>
                <a:t>分</a:t>
              </a:r>
            </a:p>
          </p:txBody>
        </p:sp>
        <p:sp>
          <p:nvSpPr>
            <p:cNvPr id="26" name="矩形 25"/>
            <p:cNvSpPr/>
            <p:nvPr/>
          </p:nvSpPr>
          <p:spPr>
            <a:xfrm>
              <a:off x="8463706" y="3988330"/>
              <a:ext cx="428773" cy="371795"/>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1400" strike="noStrike" noProof="1"/>
                <a:t>0.5</a:t>
              </a:r>
              <a:r>
                <a:rPr lang="zh-CN" altLang="en-US" sz="1400" strike="noStrike" noProof="1"/>
                <a:t>分</a:t>
              </a:r>
            </a:p>
          </p:txBody>
        </p:sp>
      </p:grpSp>
      <p:sp>
        <p:nvSpPr>
          <p:cNvPr id="27" name="流程图: 终止 26"/>
          <p:cNvSpPr/>
          <p:nvPr/>
        </p:nvSpPr>
        <p:spPr>
          <a:xfrm>
            <a:off x="6597650" y="592138"/>
            <a:ext cx="1562100" cy="415925"/>
          </a:xfrm>
          <a:prstGeom prst="flowChartTerminator">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en-US" sz="2000" b="1" strike="noStrike" noProof="1">
                <a:latin typeface="黑体" panose="02010609060101010101" pitchFamily="49" charset="-122"/>
                <a:ea typeface="黑体" panose="02010609060101010101" pitchFamily="49" charset="-122"/>
              </a:rPr>
              <a:t>管理计划</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746125" y="1716088"/>
            <a:ext cx="7966075" cy="630238"/>
          </a:xfrm>
          <a:ln>
            <a:solidFill>
              <a:schemeClr val="tx1"/>
            </a:solidFill>
          </a:ln>
        </p:spPr>
        <p:txBody>
          <a:bodyPr anchor="ctr">
            <a:normAutofit/>
          </a:bodyPr>
          <a:lstStyle/>
          <a:p>
            <a:pPr marL="0" marR="0" indent="0" algn="l" defTabSz="914400" rtl="0" eaLnBrk="1" fontAlgn="auto" latinLnBrk="0" hangingPunct="1">
              <a:lnSpc>
                <a:spcPct val="100000"/>
              </a:lnSpc>
              <a:spcBef>
                <a:spcPct val="0"/>
              </a:spcBef>
              <a:spcAft>
                <a:spcPct val="0"/>
              </a:spcAft>
              <a:buClrTx/>
              <a:buSzTx/>
              <a:buFont typeface="Calibri" panose="020F0502020204030204" pitchFamily="34" charset="0"/>
              <a:buNone/>
              <a:defRPr/>
            </a:pPr>
            <a:r>
              <a:rPr kumimoji="0" lang="zh-CN" altLang="en-US" sz="1600" b="0" i="0" u="none" strike="noStrike" kern="1200" cap="none" spc="0" normalizeH="0" baseline="0" noProof="1">
                <a:solidFill>
                  <a:schemeClr val="tx1">
                    <a:lumMod val="75000"/>
                    <a:lumOff val="25000"/>
                  </a:schemeClr>
                </a:solidFill>
                <a:latin typeface="+mn-lt"/>
                <a:ea typeface="+mn-ea"/>
                <a:cs typeface="+mn-cs"/>
              </a:rPr>
              <a:t>评估标准：</a:t>
            </a:r>
            <a:r>
              <a:rPr kumimoji="0" lang="zh-CN" altLang="zh-CN" sz="1600" b="0" i="0" u="none" strike="noStrike" kern="1200" cap="none" spc="0" normalizeH="0" baseline="0" noProof="1">
                <a:solidFill>
                  <a:schemeClr val="tx1">
                    <a:lumMod val="75000"/>
                    <a:lumOff val="25000"/>
                  </a:schemeClr>
                </a:solidFill>
                <a:latin typeface="+mn-lt"/>
                <a:ea typeface="+mn-ea"/>
                <a:cs typeface="+mn-cs"/>
              </a:rPr>
              <a:t>通过国家危险废物信息管理系统报所在地生态环境主管部门备案；内容发生变更时及时变更相关备案内容</a:t>
            </a:r>
            <a:r>
              <a:rPr kumimoji="0" lang="zh-CN" altLang="en-US" sz="1600" b="0" i="0" u="none" strike="noStrike" kern="1200" cap="none" spc="0" normalizeH="0" baseline="0" noProof="1">
                <a:solidFill>
                  <a:schemeClr val="tx1">
                    <a:lumMod val="75000"/>
                    <a:lumOff val="25000"/>
                  </a:schemeClr>
                </a:solidFill>
                <a:latin typeface="+mn-lt"/>
                <a:ea typeface="+mn-ea"/>
                <a:cs typeface="+mn-cs"/>
              </a:rPr>
              <a:t>。</a:t>
            </a:r>
          </a:p>
        </p:txBody>
      </p:sp>
      <p:sp>
        <p:nvSpPr>
          <p:cNvPr id="53250"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561263"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600" strike="noStrike" noProof="1">
                <a:solidFill>
                  <a:schemeClr val="tx1"/>
                </a:solidFill>
              </a:rPr>
              <a:t>报产生危险废物的单位所在地生态环境主管部门备案</a:t>
            </a:r>
            <a:r>
              <a:rPr lang="zh-CN" altLang="en-US" sz="1600" strike="noStrike" noProof="1">
                <a:solidFill>
                  <a:sysClr val="windowText" lastClr="000000"/>
                </a:solidFill>
              </a:rPr>
              <a:t>。</a:t>
            </a:r>
            <a:endParaRPr lang="zh-CN" altLang="en-US" strike="noStrike" noProof="1"/>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b="1" strike="noStrike" noProof="1">
                <a:solidFill>
                  <a:sysClr val="windowText" lastClr="000000"/>
                </a:solidFill>
              </a:rPr>
              <a:t>5</a:t>
            </a:r>
            <a:endParaRPr lang="zh-CN" altLang="en-US" sz="2400" b="1" strike="noStrike" noProof="1">
              <a:solidFill>
                <a:sysClr val="windowText" lastClr="000000"/>
              </a:solidFill>
            </a:endParaRPr>
          </a:p>
        </p:txBody>
      </p:sp>
      <p:sp>
        <p:nvSpPr>
          <p:cNvPr id="53253" name="内容占位符 2"/>
          <p:cNvSpPr txBox="1"/>
          <p:nvPr/>
        </p:nvSpPr>
        <p:spPr>
          <a:xfrm>
            <a:off x="385763" y="2741613"/>
            <a:ext cx="360362" cy="1054100"/>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sp>
        <p:nvSpPr>
          <p:cNvPr id="9" name="椭圆 8"/>
          <p:cNvSpPr/>
          <p:nvPr/>
        </p:nvSpPr>
        <p:spPr>
          <a:xfrm>
            <a:off x="839788" y="2708275"/>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2" name="矩形 11"/>
          <p:cNvSpPr/>
          <p:nvPr/>
        </p:nvSpPr>
        <p:spPr>
          <a:xfrm>
            <a:off x="1387475" y="2571750"/>
            <a:ext cx="7069138" cy="5397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chemeClr val="tx1"/>
                </a:solidFill>
              </a:rPr>
              <a:t>经所在地生态环境主管部门</a:t>
            </a:r>
            <a:r>
              <a:rPr lang="zh-CN" altLang="zh-CN" sz="1400" b="1" strike="noStrike" noProof="1">
                <a:solidFill>
                  <a:srgbClr val="FF0000"/>
                </a:solidFill>
              </a:rPr>
              <a:t>备案</a:t>
            </a:r>
            <a:r>
              <a:rPr lang="zh-CN" altLang="zh-CN" sz="1400" strike="noStrike" noProof="1">
                <a:solidFill>
                  <a:schemeClr val="tx1"/>
                </a:solidFill>
              </a:rPr>
              <a:t>，并可提供相关备案证明材料；管理计划内容发生变更时及时变更相关备案内容</a:t>
            </a:r>
            <a:r>
              <a:rPr lang="zh-CN" altLang="zh-CN" sz="1400" strike="noStrike" noProof="1">
                <a:solidFill>
                  <a:schemeClr val="dk1"/>
                </a:solidFill>
              </a:rPr>
              <a:t>。</a:t>
            </a:r>
          </a:p>
        </p:txBody>
      </p:sp>
      <p:sp>
        <p:nvSpPr>
          <p:cNvPr id="13" name="矩形 12"/>
          <p:cNvSpPr/>
          <p:nvPr/>
        </p:nvSpPr>
        <p:spPr>
          <a:xfrm>
            <a:off x="1387475" y="3305175"/>
            <a:ext cx="7075488" cy="541338"/>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defRPr/>
            </a:pPr>
            <a:r>
              <a:rPr lang="zh-CN" altLang="zh-CN" sz="1400" b="1" strike="noStrike" noProof="1">
                <a:solidFill>
                  <a:srgbClr val="FF0000"/>
                </a:solidFill>
              </a:rPr>
              <a:t>未报所在地生态环境主管部门备案</a:t>
            </a:r>
            <a:r>
              <a:rPr lang="zh-CN" altLang="zh-CN" sz="1400" strike="noStrike" noProof="1">
                <a:solidFill>
                  <a:schemeClr val="tx1"/>
                </a:solidFill>
              </a:rPr>
              <a:t>，或未能提供相关证明材料，或内容有变更未及时变更相关备案内容</a:t>
            </a:r>
            <a:r>
              <a:rPr lang="zh-CN" altLang="zh-CN" sz="1400" strike="noStrike" noProof="1">
                <a:solidFill>
                  <a:schemeClr val="dk1"/>
                </a:solidFill>
              </a:rPr>
              <a:t>。</a:t>
            </a:r>
            <a:endParaRPr lang="zh-CN" altLang="en-US" sz="1400" strike="noStrike" noProof="1"/>
          </a:p>
        </p:txBody>
      </p:sp>
      <p:sp>
        <p:nvSpPr>
          <p:cNvPr id="15" name="椭圆 14"/>
          <p:cNvSpPr/>
          <p:nvPr/>
        </p:nvSpPr>
        <p:spPr>
          <a:xfrm>
            <a:off x="839788" y="3389313"/>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19" name="矩形 18"/>
          <p:cNvSpPr/>
          <p:nvPr/>
        </p:nvSpPr>
        <p:spPr>
          <a:xfrm>
            <a:off x="8475663" y="3305175"/>
            <a:ext cx="371475" cy="541338"/>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0</a:t>
            </a:r>
            <a:r>
              <a:rPr lang="zh-CN" altLang="en-US" strike="noStrike" noProof="1"/>
              <a:t>分</a:t>
            </a:r>
          </a:p>
        </p:txBody>
      </p:sp>
      <p:sp>
        <p:nvSpPr>
          <p:cNvPr id="20" name="矩形 19"/>
          <p:cNvSpPr/>
          <p:nvPr/>
        </p:nvSpPr>
        <p:spPr>
          <a:xfrm>
            <a:off x="8462963" y="2571750"/>
            <a:ext cx="373063" cy="5397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1</a:t>
            </a:r>
            <a:r>
              <a:rPr lang="zh-CN" altLang="en-US" strike="noStrike" noProof="1"/>
              <a:t>分</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447675" y="1144588"/>
            <a:ext cx="8229600" cy="3292475"/>
          </a:xfrm>
        </p:spPr>
        <p:txBody>
          <a:bodyPr>
            <a:noAutofit/>
          </a:bodyPr>
          <a:lstStyle/>
          <a:p>
            <a:pPr marL="0" marR="0" indent="0" algn="l" defTabSz="914400" rtl="0" eaLnBrk="1" fontAlgn="auto" latinLnBrk="0" hangingPunct="1">
              <a:lnSpc>
                <a:spcPct val="120000"/>
              </a:lnSpc>
              <a:spcBef>
                <a:spcPts val="1200"/>
              </a:spcBef>
              <a:spcAft>
                <a:spcPts val="200"/>
              </a:spcAft>
              <a:buClr>
                <a:schemeClr val="accent1"/>
              </a:buClr>
              <a:buSzTx/>
              <a:buFont typeface="Calibri" panose="020F0502020204030204" pitchFamily="34" charset="0"/>
              <a:buNone/>
            </a:pPr>
            <a:r>
              <a:rPr kumimoji="0" lang="zh-CN" altLang="en-US" sz="2400" b="1" i="0" u="none" strike="noStrike" kern="1200" cap="none" spc="0" normalizeH="0" baseline="0" noProof="1">
                <a:solidFill>
                  <a:schemeClr val="tx2"/>
                </a:solidFill>
                <a:latin typeface="微软雅黑" panose="020B0503020204020204" pitchFamily="34" charset="-122"/>
                <a:ea typeface="微软雅黑" panose="020B0503020204020204" pitchFamily="34" charset="-122"/>
                <a:cs typeface="+mn-ea"/>
              </a:rPr>
              <a:t>分类管理</a:t>
            </a:r>
            <a:endParaRPr kumimoji="0" lang="en-US" altLang="zh-CN" sz="2400" b="1" i="0" u="none" strike="noStrike" kern="1200" cap="none" spc="0" normalizeH="0" baseline="0" noProof="1">
              <a:solidFill>
                <a:schemeClr val="tx2"/>
              </a:solidFill>
              <a:latin typeface="微软雅黑" panose="020B0503020204020204" pitchFamily="34" charset="-122"/>
              <a:ea typeface="微软雅黑" panose="020B0503020204020204" pitchFamily="34" charset="-122"/>
              <a:cs typeface="+mn-ea"/>
            </a:endParaRPr>
          </a:p>
          <a:p>
            <a:pPr marL="91440" marR="0" indent="-91440" algn="l" defTabSz="914400" rtl="0" eaLnBrk="1" fontAlgn="auto" latinLnBrk="0" hangingPunct="1">
              <a:lnSpc>
                <a:spcPct val="120000"/>
              </a:lnSpc>
              <a:spcBef>
                <a:spcPts val="600"/>
              </a:spcBef>
              <a:spcAft>
                <a:spcPts val="200"/>
              </a:spcAft>
              <a:buClr>
                <a:srgbClr val="00B050"/>
              </a:buClr>
              <a:buSzTx/>
              <a:buFont typeface="Wingdings" panose="05000000000000000000" pitchFamily="2" charset="2"/>
              <a:buChar char="n"/>
            </a:pPr>
            <a:r>
              <a:rPr kumimoji="0" lang="zh-CN" altLang="en-US" sz="1600" b="0" i="0" u="none" strike="noStrike" kern="1200" cap="none" spc="0" normalizeH="0" baseline="0" noProof="1">
                <a:solidFill>
                  <a:schemeClr val="tx1">
                    <a:lumMod val="75000"/>
                    <a:lumOff val="25000"/>
                  </a:schemeClr>
                </a:solidFill>
                <a:latin typeface="+mn-lt"/>
                <a:ea typeface="+mn-ea"/>
                <a:cs typeface="+mn-cs"/>
              </a:rPr>
              <a:t>根据危险废物的</a:t>
            </a:r>
            <a:r>
              <a:rPr kumimoji="0" lang="zh-CN" altLang="en-US" sz="1600" b="1" i="0" u="none" strike="noStrike" kern="1200" cap="none" spc="0" normalizeH="0" baseline="0" noProof="1">
                <a:solidFill>
                  <a:srgbClr val="FF0000"/>
                </a:solidFill>
                <a:latin typeface="+mn-lt"/>
                <a:ea typeface="+mn-ea"/>
                <a:cs typeface="+mn-cs"/>
              </a:rPr>
              <a:t>产生数量和环境风险</a:t>
            </a:r>
            <a:r>
              <a:rPr kumimoji="0" lang="zh-CN" altLang="en-US" sz="1600" b="0" i="0" u="none" strike="noStrike" kern="1200" cap="none" spc="0" normalizeH="0" baseline="0" noProof="1">
                <a:solidFill>
                  <a:schemeClr val="tx1">
                    <a:lumMod val="75000"/>
                    <a:lumOff val="25000"/>
                  </a:schemeClr>
                </a:solidFill>
                <a:latin typeface="+mn-lt"/>
                <a:ea typeface="+mn-ea"/>
                <a:cs typeface="+mn-cs"/>
              </a:rPr>
              <a:t>等因素，产生危险废物的单位的管理类别按照以下原则分为：</a:t>
            </a:r>
            <a:endParaRPr kumimoji="0" lang="en-US" altLang="zh-CN" sz="1600" b="0" i="0" u="none" strike="noStrike" kern="1200" cap="none" spc="0" normalizeH="0" baseline="0" noProof="1">
              <a:solidFill>
                <a:schemeClr val="tx1">
                  <a:lumMod val="75000"/>
                  <a:lumOff val="25000"/>
                </a:schemeClr>
              </a:solidFill>
              <a:latin typeface="+mn-lt"/>
              <a:ea typeface="+mn-ea"/>
              <a:cs typeface="+mn-cs"/>
            </a:endParaRPr>
          </a:p>
          <a:p>
            <a:pPr marL="0" marR="0" indent="0" algn="l" defTabSz="914400" rtl="0" eaLnBrk="1" fontAlgn="auto" latinLnBrk="0" hangingPunct="1">
              <a:lnSpc>
                <a:spcPct val="120000"/>
              </a:lnSpc>
              <a:spcBef>
                <a:spcPts val="1200"/>
              </a:spcBef>
              <a:spcAft>
                <a:spcPts val="200"/>
              </a:spcAft>
              <a:buClr>
                <a:schemeClr val="accent1"/>
              </a:buClr>
              <a:buSzTx/>
              <a:buFont typeface="Calibri" panose="020F0502020204030204" pitchFamily="34" charset="0"/>
              <a:buNone/>
            </a:pPr>
            <a:r>
              <a:rPr kumimoji="0" lang="en-US" altLang="zh-CN" sz="1600" b="0" i="0" u="none" strike="noStrike" kern="1200" cap="none" spc="0" normalizeH="0" baseline="0" noProof="1">
                <a:solidFill>
                  <a:schemeClr val="accent3"/>
                </a:solidFill>
                <a:latin typeface="宋体" panose="02010600030101010101" pitchFamily="2" charset="-122"/>
                <a:ea typeface="+mn-ea"/>
                <a:cs typeface="+mn-cs"/>
              </a:rPr>
              <a:t> ▲</a:t>
            </a:r>
            <a:r>
              <a:rPr kumimoji="0" lang="zh-CN" altLang="en-US" sz="1600" b="1" i="0" u="sng" strike="noStrike" kern="1200" cap="none" spc="0" normalizeH="0" baseline="0" noProof="1">
                <a:solidFill>
                  <a:schemeClr val="accent1"/>
                </a:solidFill>
                <a:latin typeface="+mn-lt"/>
                <a:ea typeface="+mn-ea"/>
                <a:cs typeface="+mn-cs"/>
              </a:rPr>
              <a:t>危险废物环境</a:t>
            </a:r>
            <a:r>
              <a:rPr kumimoji="0" lang="zh-CN" altLang="en-US" sz="1600" b="1" i="0" u="sng" strike="noStrike" kern="1200" cap="none" spc="0" normalizeH="0" baseline="0" noProof="1">
                <a:solidFill>
                  <a:srgbClr val="FF0000"/>
                </a:solidFill>
                <a:latin typeface="+mn-lt"/>
                <a:ea typeface="+mn-ea"/>
                <a:cs typeface="+mn-cs"/>
              </a:rPr>
              <a:t>重点监管</a:t>
            </a:r>
            <a:r>
              <a:rPr kumimoji="0" lang="zh-CN" altLang="en-US" sz="1600" b="1" i="0" u="sng" strike="noStrike" kern="1200" cap="none" spc="0" normalizeH="0" baseline="0" noProof="1">
                <a:solidFill>
                  <a:schemeClr val="accent1"/>
                </a:solidFill>
                <a:latin typeface="+mn-lt"/>
                <a:ea typeface="+mn-ea"/>
                <a:cs typeface="+mn-cs"/>
              </a:rPr>
              <a:t>单位</a:t>
            </a:r>
            <a:r>
              <a:rPr kumimoji="0" lang="en-US" altLang="zh-CN" sz="1600" b="0" i="0" u="sng" strike="noStrike" kern="1200" cap="none" spc="0" normalizeH="0" baseline="0" noProof="1">
                <a:solidFill>
                  <a:schemeClr val="tx1">
                    <a:lumMod val="75000"/>
                    <a:lumOff val="25000"/>
                  </a:schemeClr>
                </a:solidFill>
                <a:latin typeface="+mn-lt"/>
                <a:ea typeface="+mn-ea"/>
                <a:cs typeface="+mn-cs"/>
              </a:rPr>
              <a:t> </a:t>
            </a:r>
            <a:r>
              <a:rPr kumimoji="0" lang="en-US" altLang="zh-CN" sz="1600" b="0" i="0" u="none" strike="noStrike" kern="1200" cap="none" spc="0" normalizeH="0" baseline="0" noProof="1">
                <a:solidFill>
                  <a:schemeClr val="tx1">
                    <a:lumMod val="75000"/>
                    <a:lumOff val="25000"/>
                  </a:schemeClr>
                </a:solidFill>
                <a:latin typeface="+mn-lt"/>
                <a:ea typeface="+mn-ea"/>
                <a:cs typeface="+mn-cs"/>
              </a:rPr>
              <a:t>    </a:t>
            </a:r>
            <a:r>
              <a:rPr kumimoji="0" lang="en-US" altLang="zh-CN" sz="1600" b="0" i="0" u="none" strike="noStrike" kern="1200" cap="none" spc="0" normalizeH="0" baseline="0" noProof="1">
                <a:solidFill>
                  <a:schemeClr val="accent3"/>
                </a:solidFill>
                <a:latin typeface="宋体" panose="02010600030101010101" pitchFamily="2" charset="-122"/>
                <a:ea typeface="宋体" panose="02010600030101010101" pitchFamily="2" charset="-122"/>
                <a:cs typeface="+mn-cs"/>
              </a:rPr>
              <a:t>▲</a:t>
            </a:r>
            <a:r>
              <a:rPr kumimoji="0" lang="zh-CN" altLang="en-US" sz="1600" b="1" i="0" u="sng" strike="noStrike" kern="1200" cap="none" spc="0" normalizeH="0" baseline="0" noProof="1">
                <a:solidFill>
                  <a:schemeClr val="accent1"/>
                </a:solidFill>
                <a:latin typeface="+mn-lt"/>
                <a:ea typeface="+mn-ea"/>
                <a:cs typeface="+mn-cs"/>
              </a:rPr>
              <a:t>危险废物</a:t>
            </a:r>
            <a:r>
              <a:rPr kumimoji="0" lang="zh-CN" altLang="en-US" sz="1600" b="1" i="0" u="sng" strike="noStrike" kern="1200" cap="none" spc="0" normalizeH="0" baseline="0" noProof="1">
                <a:solidFill>
                  <a:srgbClr val="FF0000"/>
                </a:solidFill>
                <a:latin typeface="+mn-lt"/>
                <a:ea typeface="+mn-ea"/>
                <a:cs typeface="+mn-cs"/>
              </a:rPr>
              <a:t>简化管理</a:t>
            </a:r>
            <a:r>
              <a:rPr kumimoji="0" lang="zh-CN" altLang="en-US" sz="1600" b="1" i="0" u="sng" strike="noStrike" kern="1200" cap="none" spc="0" normalizeH="0" baseline="0" noProof="1">
                <a:solidFill>
                  <a:schemeClr val="accent1"/>
                </a:solidFill>
                <a:latin typeface="+mn-lt"/>
                <a:ea typeface="+mn-ea"/>
                <a:cs typeface="+mn-cs"/>
              </a:rPr>
              <a:t>单位</a:t>
            </a:r>
            <a:r>
              <a:rPr kumimoji="0" lang="en-US" altLang="zh-CN" sz="1600" b="0" i="0" u="none" strike="noStrike" kern="1200" cap="none" spc="0" normalizeH="0" baseline="0" noProof="1">
                <a:solidFill>
                  <a:schemeClr val="tx1">
                    <a:lumMod val="75000"/>
                    <a:lumOff val="25000"/>
                  </a:schemeClr>
                </a:solidFill>
                <a:latin typeface="+mn-lt"/>
                <a:ea typeface="+mn-ea"/>
                <a:cs typeface="+mn-cs"/>
              </a:rPr>
              <a:t>     </a:t>
            </a:r>
            <a:r>
              <a:rPr kumimoji="0" lang="en-US" altLang="zh-CN" sz="1600" b="0" i="0" u="none" strike="noStrike" kern="1200" cap="none" spc="0" normalizeH="0" baseline="0" noProof="1">
                <a:solidFill>
                  <a:schemeClr val="accent3"/>
                </a:solidFill>
                <a:latin typeface="宋体" panose="02010600030101010101" pitchFamily="2" charset="-122"/>
                <a:ea typeface="+mn-ea"/>
                <a:cs typeface="+mn-cs"/>
              </a:rPr>
              <a:t>▲</a:t>
            </a:r>
            <a:r>
              <a:rPr kumimoji="0" lang="zh-CN" altLang="en-US" sz="1600" b="1" i="0" u="sng" strike="noStrike" kern="1200" cap="none" spc="0" normalizeH="0" baseline="0" noProof="1">
                <a:solidFill>
                  <a:schemeClr val="accent1"/>
                </a:solidFill>
                <a:latin typeface="+mn-lt"/>
                <a:ea typeface="+mn-ea"/>
                <a:cs typeface="+mn-cs"/>
              </a:rPr>
              <a:t>危险废物</a:t>
            </a:r>
            <a:r>
              <a:rPr kumimoji="0" lang="zh-CN" altLang="en-US" sz="1600" b="1" i="0" u="sng" strike="noStrike" kern="1200" cap="none" spc="0" normalizeH="0" baseline="0" noProof="1">
                <a:solidFill>
                  <a:srgbClr val="FF0000"/>
                </a:solidFill>
                <a:latin typeface="+mn-lt"/>
                <a:ea typeface="+mn-ea"/>
                <a:cs typeface="+mn-cs"/>
              </a:rPr>
              <a:t>登记管理</a:t>
            </a:r>
            <a:r>
              <a:rPr kumimoji="0" lang="zh-CN" altLang="en-US" sz="1600" b="1" i="0" u="sng" strike="noStrike" kern="1200" cap="none" spc="0" normalizeH="0" baseline="0" noProof="1">
                <a:solidFill>
                  <a:schemeClr val="accent1"/>
                </a:solidFill>
                <a:latin typeface="+mn-lt"/>
                <a:ea typeface="+mn-ea"/>
                <a:cs typeface="+mn-cs"/>
              </a:rPr>
              <a:t>单位</a:t>
            </a:r>
            <a:endParaRPr kumimoji="0" lang="en-US" altLang="zh-CN" sz="1600" b="0" i="0" u="sng" strike="noStrike" kern="1200" cap="none" spc="0" normalizeH="0" baseline="0" noProof="1">
              <a:solidFill>
                <a:schemeClr val="tx1">
                  <a:lumMod val="75000"/>
                  <a:lumOff val="25000"/>
                </a:schemeClr>
              </a:solidFill>
              <a:latin typeface="+mn-lt"/>
              <a:ea typeface="+mn-ea"/>
              <a:cs typeface="+mn-cs"/>
            </a:endParaRPr>
          </a:p>
        </p:txBody>
      </p:sp>
      <p:graphicFrame>
        <p:nvGraphicFramePr>
          <p:cNvPr id="4" name="表格 3"/>
          <p:cNvGraphicFramePr>
            <a:graphicFrameLocks noGrp="1"/>
          </p:cNvGraphicFramePr>
          <p:nvPr/>
        </p:nvGraphicFramePr>
        <p:xfrm>
          <a:off x="438150" y="2392363"/>
          <a:ext cx="8258176" cy="2194560"/>
        </p:xfrm>
        <a:graphic>
          <a:graphicData uri="http://schemas.openxmlformats.org/drawingml/2006/table">
            <a:tbl>
              <a:tblPr firstRow="1" bandRow="1">
                <a:tableStyleId>{F5AB1C69-6EDB-4FF4-983F-18BD219EF322}</a:tableStyleId>
              </a:tblPr>
              <a:tblGrid>
                <a:gridCol w="2651619">
                  <a:extLst>
                    <a:ext uri="{9D8B030D-6E8A-4147-A177-3AD203B41FA5}">
                      <a16:colId xmlns:a16="http://schemas.microsoft.com/office/drawing/2014/main" val="20000"/>
                    </a:ext>
                  </a:extLst>
                </a:gridCol>
                <a:gridCol w="5606557">
                  <a:extLst>
                    <a:ext uri="{9D8B030D-6E8A-4147-A177-3AD203B41FA5}">
                      <a16:colId xmlns:a16="http://schemas.microsoft.com/office/drawing/2014/main" val="20001"/>
                    </a:ext>
                  </a:extLst>
                </a:gridCol>
              </a:tblGrid>
              <a:tr h="278130">
                <a:tc>
                  <a:txBody>
                    <a:bodyPr/>
                    <a:lstStyle/>
                    <a:p>
                      <a:pPr algn="ctr"/>
                      <a:r>
                        <a:rPr lang="zh-CN" altLang="en-US" sz="1400"/>
                        <a:t>管理类别分类</a:t>
                      </a:r>
                    </a:p>
                  </a:txBody>
                  <a:tcPr marT="34290" marB="34290"/>
                </a:tc>
                <a:tc>
                  <a:txBody>
                    <a:bodyPr/>
                    <a:lstStyle/>
                    <a:p>
                      <a:pPr algn="ctr"/>
                      <a:r>
                        <a:rPr lang="zh-CN" altLang="en-US" sz="1400"/>
                        <a:t>分类标准</a:t>
                      </a:r>
                    </a:p>
                  </a:txBody>
                  <a:tcPr marT="34290" marB="34290"/>
                </a:tc>
                <a:extLst>
                  <a:ext uri="{0D108BD9-81ED-4DB2-BD59-A6C34878D82A}">
                    <a16:rowId xmlns:a16="http://schemas.microsoft.com/office/drawing/2014/main" val="10000"/>
                  </a:ext>
                </a:extLst>
              </a:tr>
              <a:tr h="800100">
                <a:tc>
                  <a:txBody>
                    <a:bodyPr/>
                    <a:lstStyle/>
                    <a:p>
                      <a:pPr marL="0" marR="0" indent="0" algn="ctr" defTabSz="914400" rtl="0" eaLnBrk="1" fontAlgn="auto" latinLnBrk="0" hangingPunct="1">
                        <a:lnSpc>
                          <a:spcPct val="100000"/>
                        </a:lnSpc>
                        <a:spcBef>
                          <a:spcPct val="0"/>
                        </a:spcBef>
                        <a:spcAft>
                          <a:spcPct val="0"/>
                        </a:spcAft>
                        <a:buClrTx/>
                        <a:buSzTx/>
                        <a:buFontTx/>
                        <a:buNone/>
                        <a:defRPr/>
                      </a:pPr>
                      <a:r>
                        <a:rPr kumimoji="0" lang="zh-CN" altLang="en-US" sz="1400" kern="1200"/>
                        <a:t>危险废物环境重点监管单位</a:t>
                      </a:r>
                      <a:endParaRPr kumimoji="0" lang="en-US" altLang="zh-CN" sz="1400" b="1" kern="1200">
                        <a:solidFill>
                          <a:schemeClr val="dk1"/>
                        </a:solidFill>
                        <a:latin typeface="+mn-lt"/>
                        <a:ea typeface="+mn-ea"/>
                        <a:cs typeface="+mn-cs"/>
                      </a:endParaRPr>
                    </a:p>
                  </a:txBody>
                  <a:tcPr marT="34290" marB="34290" anchor="ctr"/>
                </a:tc>
                <a:tc>
                  <a:txBody>
                    <a:bodyPr/>
                    <a:lstStyle/>
                    <a:p>
                      <a:r>
                        <a:rPr lang="zh-CN" altLang="en-US" sz="1400"/>
                        <a:t>具备下列条件之一的单位，纳入危险废物环境</a:t>
                      </a:r>
                      <a:r>
                        <a:rPr lang="zh-CN" altLang="en-US" sz="1400" b="1">
                          <a:solidFill>
                            <a:srgbClr val="FF0000"/>
                          </a:solidFill>
                        </a:rPr>
                        <a:t>重点</a:t>
                      </a:r>
                      <a:r>
                        <a:rPr lang="zh-CN" altLang="en-US" sz="1400"/>
                        <a:t>监管单位：</a:t>
                      </a:r>
                    </a:p>
                    <a:p>
                      <a:r>
                        <a:rPr lang="en-US" altLang="zh-CN" sz="1400"/>
                        <a:t>1</a:t>
                      </a:r>
                      <a:r>
                        <a:rPr lang="zh-CN" altLang="en-US" sz="1400"/>
                        <a:t>）同一生产经营场所危险废物年</a:t>
                      </a:r>
                      <a:r>
                        <a:rPr lang="zh-CN" altLang="en-US" sz="1400" b="1">
                          <a:solidFill>
                            <a:srgbClr val="FF0000"/>
                          </a:solidFill>
                        </a:rPr>
                        <a:t>产生量</a:t>
                      </a:r>
                      <a:r>
                        <a:rPr lang="en-US" altLang="zh-CN" sz="1400" b="1">
                          <a:solidFill>
                            <a:srgbClr val="FF0000"/>
                          </a:solidFill>
                        </a:rPr>
                        <a:t>100 t</a:t>
                      </a:r>
                      <a:r>
                        <a:rPr lang="zh-CN" altLang="en-US" sz="1400" b="1">
                          <a:solidFill>
                            <a:srgbClr val="FF0000"/>
                          </a:solidFill>
                        </a:rPr>
                        <a:t>及以上</a:t>
                      </a:r>
                      <a:r>
                        <a:rPr lang="zh-CN" altLang="en-US" sz="1400"/>
                        <a:t>的单位。</a:t>
                      </a:r>
                    </a:p>
                    <a:p>
                      <a:r>
                        <a:rPr lang="en-US" altLang="zh-CN" sz="1400"/>
                        <a:t>2</a:t>
                      </a:r>
                      <a:r>
                        <a:rPr lang="zh-CN" altLang="en-US" sz="1400"/>
                        <a:t>）具有危险废物</a:t>
                      </a:r>
                      <a:r>
                        <a:rPr lang="zh-CN" altLang="en-US" sz="1400" b="1">
                          <a:solidFill>
                            <a:srgbClr val="FF0000"/>
                          </a:solidFill>
                        </a:rPr>
                        <a:t>自行利用处置</a:t>
                      </a:r>
                      <a:r>
                        <a:rPr lang="zh-CN" altLang="en-US" sz="1400"/>
                        <a:t>设施的单位。</a:t>
                      </a:r>
                    </a:p>
                    <a:p>
                      <a:r>
                        <a:rPr lang="en-US" altLang="zh-CN" sz="1400"/>
                        <a:t>3</a:t>
                      </a:r>
                      <a:r>
                        <a:rPr lang="zh-CN" altLang="en-US" sz="1400"/>
                        <a:t>）持有</a:t>
                      </a:r>
                      <a:r>
                        <a:rPr lang="zh-CN" altLang="en-US" sz="1400" b="1">
                          <a:solidFill>
                            <a:srgbClr val="FF0000"/>
                          </a:solidFill>
                        </a:rPr>
                        <a:t>危险废物经营许可证</a:t>
                      </a:r>
                      <a:r>
                        <a:rPr lang="zh-CN" altLang="en-US" sz="1400"/>
                        <a:t>的单位。</a:t>
                      </a:r>
                      <a:endParaRPr lang="zh-CN" altLang="en-US" sz="1400">
                        <a:latin typeface="Times New Roman" panose="02020603050405020304" pitchFamily="18" charset="0"/>
                        <a:cs typeface="Times New Roman" panose="02020603050405020304" pitchFamily="18" charset="0"/>
                      </a:endParaRPr>
                    </a:p>
                  </a:txBody>
                  <a:tcPr marT="34290" marB="34290"/>
                </a:tc>
                <a:extLst>
                  <a:ext uri="{0D108BD9-81ED-4DB2-BD59-A6C34878D82A}">
                    <a16:rowId xmlns:a16="http://schemas.microsoft.com/office/drawing/2014/main" val="10001"/>
                  </a:ext>
                </a:extLst>
              </a:tr>
              <a:tr h="434340">
                <a:tc>
                  <a:txBody>
                    <a:bodyPr/>
                    <a:lstStyle/>
                    <a:p>
                      <a:pPr algn="ctr"/>
                      <a:r>
                        <a:rPr lang="zh-CN" altLang="en-US" sz="1400"/>
                        <a:t>危险废物简化管理单位</a:t>
                      </a:r>
                      <a:endParaRPr lang="zh-CN" altLang="en-US" sz="1400" b="1"/>
                    </a:p>
                  </a:txBody>
                  <a:tcPr marT="34290" marB="34290" anchor="ctr"/>
                </a:tc>
                <a:tc>
                  <a:txBody>
                    <a:bodyPr/>
                    <a:lstStyle/>
                    <a:p>
                      <a:r>
                        <a:rPr lang="zh-CN" altLang="en-US" sz="1400"/>
                        <a:t>同一生产经营场所危险废物年</a:t>
                      </a:r>
                      <a:r>
                        <a:rPr lang="zh-CN" altLang="en-US" sz="1400" b="1">
                          <a:solidFill>
                            <a:srgbClr val="FF0000"/>
                          </a:solidFill>
                        </a:rPr>
                        <a:t>产生量</a:t>
                      </a:r>
                      <a:r>
                        <a:rPr lang="en-US" altLang="zh-CN" sz="1400" b="1">
                          <a:solidFill>
                            <a:srgbClr val="FF0000"/>
                          </a:solidFill>
                        </a:rPr>
                        <a:t>10 t</a:t>
                      </a:r>
                      <a:r>
                        <a:rPr lang="zh-CN" altLang="en-US" sz="1400" b="1">
                          <a:solidFill>
                            <a:srgbClr val="FF0000"/>
                          </a:solidFill>
                        </a:rPr>
                        <a:t>及以上</a:t>
                      </a:r>
                      <a:r>
                        <a:rPr lang="zh-CN" altLang="en-US" sz="1400"/>
                        <a:t>且未纳入危险废物环境重点监管单位的单位</a:t>
                      </a:r>
                    </a:p>
                  </a:txBody>
                  <a:tcPr marT="34290" marB="34290"/>
                </a:tc>
                <a:extLst>
                  <a:ext uri="{0D108BD9-81ED-4DB2-BD59-A6C34878D82A}">
                    <a16:rowId xmlns:a16="http://schemas.microsoft.com/office/drawing/2014/main" val="10002"/>
                  </a:ext>
                </a:extLst>
              </a:tr>
              <a:tr h="434340">
                <a:tc>
                  <a:txBody>
                    <a:bodyPr/>
                    <a:lstStyle/>
                    <a:p>
                      <a:pPr marL="0" marR="0" indent="0" algn="ctr" defTabSz="914400" rtl="0" eaLnBrk="1" fontAlgn="auto" latinLnBrk="0" hangingPunct="1">
                        <a:lnSpc>
                          <a:spcPct val="100000"/>
                        </a:lnSpc>
                        <a:spcBef>
                          <a:spcPct val="0"/>
                        </a:spcBef>
                        <a:spcAft>
                          <a:spcPct val="0"/>
                        </a:spcAft>
                        <a:buClrTx/>
                        <a:buSzTx/>
                        <a:buFontTx/>
                        <a:buNone/>
                        <a:defRPr/>
                      </a:pPr>
                      <a:r>
                        <a:rPr lang="zh-CN" altLang="en-US" sz="1400"/>
                        <a:t>危险废物登记管理单位</a:t>
                      </a:r>
                      <a:endParaRPr lang="zh-CN" altLang="en-US" sz="1400" b="1"/>
                    </a:p>
                  </a:txBody>
                  <a:tcPr marT="34290" marB="34290" anchor="ctr"/>
                </a:tc>
                <a:tc>
                  <a:txBody>
                    <a:bodyPr/>
                    <a:lstStyle/>
                    <a:p>
                      <a:r>
                        <a:rPr lang="zh-CN" altLang="en-US" sz="1400"/>
                        <a:t>同一生产经营场所危险废物年</a:t>
                      </a:r>
                      <a:r>
                        <a:rPr lang="zh-CN" altLang="en-US" sz="1400" b="1">
                          <a:solidFill>
                            <a:srgbClr val="FF0000"/>
                          </a:solidFill>
                        </a:rPr>
                        <a:t>产生量</a:t>
                      </a:r>
                      <a:r>
                        <a:rPr lang="en-US" altLang="zh-CN" sz="1400" b="1">
                          <a:solidFill>
                            <a:srgbClr val="FF0000"/>
                          </a:solidFill>
                        </a:rPr>
                        <a:t>10 t </a:t>
                      </a:r>
                      <a:r>
                        <a:rPr lang="zh-CN" altLang="en-US" sz="1400" b="1">
                          <a:solidFill>
                            <a:srgbClr val="FF0000"/>
                          </a:solidFill>
                        </a:rPr>
                        <a:t>以下</a:t>
                      </a:r>
                      <a:r>
                        <a:rPr lang="zh-CN" altLang="en-US" sz="1400"/>
                        <a:t>且未纳入危险废物环境重点监管单位的单位。</a:t>
                      </a:r>
                    </a:p>
                  </a:txBody>
                  <a:tcPr marT="34290" marB="34290"/>
                </a:tc>
                <a:extLst>
                  <a:ext uri="{0D108BD9-81ED-4DB2-BD59-A6C34878D82A}">
                    <a16:rowId xmlns:a16="http://schemas.microsoft.com/office/drawing/2014/main" val="10003"/>
                  </a:ext>
                </a:extLst>
              </a:tr>
            </a:tbl>
          </a:graphicData>
        </a:graphic>
      </p:graphicFrame>
      <p:sp>
        <p:nvSpPr>
          <p:cNvPr id="54291" name="标题 4"/>
          <p:cNvSpPr>
            <a:spLocks noGrp="1"/>
          </p:cNvSpPr>
          <p:nvPr>
            <p:ph type="title"/>
          </p:nvPr>
        </p:nvSpPr>
        <p:spPr/>
        <p:txBody>
          <a:bodyPr vert="horz" lIns="91440" tIns="45720" rIns="91440" bIns="45720" anchor="b" anchorCtr="0"/>
          <a:lstStyle/>
          <a:p>
            <a:r>
              <a:rPr lang="zh-CN" altLang="en-US" sz="2400">
                <a:latin typeface="黑体" panose="02010609060101010101" pitchFamily="49" charset="-122"/>
                <a:ea typeface="黑体" panose="02010609060101010101" pitchFamily="49" charset="-122"/>
              </a:rPr>
              <a:t>管理计划要求</a:t>
            </a: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457200" y="1173163"/>
            <a:ext cx="8229600" cy="3292475"/>
          </a:xfrm>
        </p:spPr>
        <p:txBody>
          <a:bodyPr>
            <a:noAutofit/>
          </a:bodyPr>
          <a:lstStyle/>
          <a:p>
            <a:pPr marL="91440" marR="0" indent="-91440" algn="l" defTabSz="914400" rtl="0" eaLnBrk="1" fontAlgn="auto" latinLnBrk="0" hangingPunct="1">
              <a:lnSpc>
                <a:spcPct val="120000"/>
              </a:lnSpc>
              <a:spcBef>
                <a:spcPts val="1200"/>
              </a:spcBef>
              <a:spcAft>
                <a:spcPts val="200"/>
              </a:spcAft>
              <a:buClr>
                <a:srgbClr val="00B050"/>
              </a:buClr>
              <a:buSzTx/>
              <a:buFont typeface="Wingdings" panose="05000000000000000000" pitchFamily="2" charset="2"/>
              <a:buChar char="n"/>
            </a:pPr>
            <a:r>
              <a:rPr kumimoji="0" lang="zh-CN" altLang="en-US" sz="1600" b="1" i="0" u="none" strike="noStrike" kern="1200" cap="none" spc="0" normalizeH="0" baseline="0" noProof="1">
                <a:solidFill>
                  <a:srgbClr val="FF0000"/>
                </a:solidFill>
                <a:latin typeface="+mn-lt"/>
                <a:ea typeface="+mn-ea"/>
                <a:cs typeface="+mn-cs"/>
              </a:rPr>
              <a:t>设区的市级以上地方人民政府生态环境主管部门</a:t>
            </a:r>
            <a:r>
              <a:rPr kumimoji="0" lang="zh-CN" altLang="en-US" sz="1600" b="0" i="0" u="none" strike="noStrike" kern="1200" cap="none" spc="0" normalizeH="0" baseline="0" noProof="1">
                <a:solidFill>
                  <a:schemeClr val="tx1">
                    <a:lumMod val="75000"/>
                    <a:lumOff val="25000"/>
                  </a:schemeClr>
                </a:solidFill>
                <a:latin typeface="+mn-lt"/>
                <a:ea typeface="+mn-ea"/>
                <a:cs typeface="+mn-cs"/>
              </a:rPr>
              <a:t>可以根据国家对危险废物分级分类管理的有关规定，结合本地区实际情况，</a:t>
            </a:r>
            <a:r>
              <a:rPr kumimoji="0" lang="zh-CN" altLang="en-US" sz="1600" b="1" i="0" u="none" strike="noStrike" kern="1200" cap="none" spc="0" normalizeH="0" baseline="0" noProof="1">
                <a:solidFill>
                  <a:srgbClr val="FF0000"/>
                </a:solidFill>
                <a:latin typeface="+mn-lt"/>
                <a:ea typeface="+mn-ea"/>
                <a:cs typeface="+mn-cs"/>
              </a:rPr>
              <a:t>确定</a:t>
            </a:r>
            <a:r>
              <a:rPr kumimoji="0" lang="zh-CN" altLang="en-US" sz="1600" b="0" i="0" u="none" strike="noStrike" kern="1200" cap="none" spc="0" normalizeH="0" baseline="0" noProof="1">
                <a:solidFill>
                  <a:schemeClr val="tx1">
                    <a:lumMod val="75000"/>
                    <a:lumOff val="25000"/>
                  </a:schemeClr>
                </a:solidFill>
                <a:latin typeface="+mn-lt"/>
                <a:ea typeface="+mn-ea"/>
                <a:cs typeface="+mn-cs"/>
              </a:rPr>
              <a:t>产生危险废物的单位的</a:t>
            </a:r>
            <a:r>
              <a:rPr kumimoji="0" lang="zh-CN" altLang="en-US" sz="1600" b="1" i="0" u="none" strike="noStrike" kern="1200" cap="none" spc="0" normalizeH="0" baseline="0" noProof="1">
                <a:solidFill>
                  <a:srgbClr val="FF0000"/>
                </a:solidFill>
                <a:latin typeface="+mn-lt"/>
                <a:ea typeface="+mn-ea"/>
                <a:cs typeface="+mn-cs"/>
              </a:rPr>
              <a:t>管理类别</a:t>
            </a:r>
            <a:r>
              <a:rPr kumimoji="0" lang="zh-CN" altLang="en-US" sz="1600" b="0" i="0" u="none" strike="noStrike" kern="1200" cap="none" spc="0" normalizeH="0" baseline="0" noProof="1">
                <a:solidFill>
                  <a:schemeClr val="tx1">
                    <a:lumMod val="75000"/>
                    <a:lumOff val="25000"/>
                  </a:schemeClr>
                </a:solidFill>
                <a:latin typeface="+mn-lt"/>
                <a:ea typeface="+mn-ea"/>
                <a:cs typeface="+mn-cs"/>
              </a:rPr>
              <a:t>。</a:t>
            </a:r>
            <a:endParaRPr kumimoji="0" lang="en-US" altLang="zh-CN" sz="1600" b="0" i="0" u="none" strike="noStrike" kern="1200" cap="none" spc="0" normalizeH="0" baseline="0" noProof="1">
              <a:solidFill>
                <a:schemeClr val="tx1">
                  <a:lumMod val="75000"/>
                  <a:lumOff val="25000"/>
                </a:schemeClr>
              </a:solidFill>
              <a:latin typeface="+mn-lt"/>
              <a:ea typeface="+mn-ea"/>
              <a:cs typeface="+mn-cs"/>
            </a:endParaRPr>
          </a:p>
          <a:p>
            <a:pPr marL="91440" marR="0" indent="-91440" algn="l" defTabSz="914400" rtl="0" eaLnBrk="1" fontAlgn="auto" latinLnBrk="0" hangingPunct="1">
              <a:lnSpc>
                <a:spcPct val="120000"/>
              </a:lnSpc>
              <a:spcBef>
                <a:spcPts val="600"/>
              </a:spcBef>
              <a:spcAft>
                <a:spcPts val="200"/>
              </a:spcAft>
              <a:buClr>
                <a:srgbClr val="00B050"/>
              </a:buClr>
              <a:buSzTx/>
              <a:buFont typeface="Wingdings" panose="05000000000000000000" pitchFamily="2" charset="2"/>
              <a:buChar char="n"/>
            </a:pP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危险废物年产生量按以下方法确定：</a:t>
            </a:r>
            <a:endParaRPr kumimoji="0" lang="en-US" altLang="zh-CN"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endParaRPr>
          </a:p>
        </p:txBody>
      </p:sp>
      <p:graphicFrame>
        <p:nvGraphicFramePr>
          <p:cNvPr id="5" name="表格 4"/>
          <p:cNvGraphicFramePr>
            <a:graphicFrameLocks noGrp="1"/>
          </p:cNvGraphicFramePr>
          <p:nvPr/>
        </p:nvGraphicFramePr>
        <p:xfrm>
          <a:off x="534988" y="2392363"/>
          <a:ext cx="8020051" cy="1737360"/>
        </p:xfrm>
        <a:graphic>
          <a:graphicData uri="http://schemas.openxmlformats.org/drawingml/2006/table">
            <a:tbl>
              <a:tblPr firstRow="1" bandRow="1">
                <a:tableStyleId>{F5AB1C69-6EDB-4FF4-983F-18BD219EF322}</a:tableStyleId>
              </a:tblPr>
              <a:tblGrid>
                <a:gridCol w="2981326">
                  <a:extLst>
                    <a:ext uri="{9D8B030D-6E8A-4147-A177-3AD203B41FA5}">
                      <a16:colId xmlns:a16="http://schemas.microsoft.com/office/drawing/2014/main" val="20000"/>
                    </a:ext>
                  </a:extLst>
                </a:gridCol>
                <a:gridCol w="5038725">
                  <a:extLst>
                    <a:ext uri="{9D8B030D-6E8A-4147-A177-3AD203B41FA5}">
                      <a16:colId xmlns:a16="http://schemas.microsoft.com/office/drawing/2014/main" val="20001"/>
                    </a:ext>
                  </a:extLst>
                </a:gridCol>
              </a:tblGrid>
              <a:tr h="278130">
                <a:tc>
                  <a:txBody>
                    <a:bodyPr/>
                    <a:lstStyle/>
                    <a:p>
                      <a:pPr algn="ctr"/>
                      <a:r>
                        <a:rPr lang="zh-CN" altLang="en-US" sz="1600"/>
                        <a:t>投运时间</a:t>
                      </a:r>
                    </a:p>
                  </a:txBody>
                  <a:tcPr marT="34290" marB="34290"/>
                </a:tc>
                <a:tc>
                  <a:txBody>
                    <a:bodyPr/>
                    <a:lstStyle/>
                    <a:p>
                      <a:pPr algn="ctr"/>
                      <a:r>
                        <a:rPr lang="zh-CN" altLang="en-US" sz="1600"/>
                        <a:t>产生量确定方法</a:t>
                      </a:r>
                    </a:p>
                  </a:txBody>
                  <a:tcPr marT="34290" marB="34290"/>
                </a:tc>
                <a:extLst>
                  <a:ext uri="{0D108BD9-81ED-4DB2-BD59-A6C34878D82A}">
                    <a16:rowId xmlns:a16="http://schemas.microsoft.com/office/drawing/2014/main" val="10000"/>
                  </a:ext>
                </a:extLst>
              </a:tr>
              <a:tr h="278130">
                <a:tc>
                  <a:txBody>
                    <a:bodyPr/>
                    <a:lstStyle/>
                    <a:p>
                      <a:pPr marL="0" marR="0" indent="0" algn="ctr" defTabSz="914400" rtl="0" eaLnBrk="1" fontAlgn="auto" latinLnBrk="0" hangingPunct="1">
                        <a:lnSpc>
                          <a:spcPct val="100000"/>
                        </a:lnSpc>
                        <a:spcBef>
                          <a:spcPct val="0"/>
                        </a:spcBef>
                        <a:spcAft>
                          <a:spcPct val="0"/>
                        </a:spcAft>
                        <a:buClrTx/>
                        <a:buSzTx/>
                        <a:buFontTx/>
                        <a:buNone/>
                        <a:defRPr/>
                      </a:pPr>
                      <a:r>
                        <a:rPr lang="zh-CN" altLang="en-US" sz="1600"/>
                        <a:t>投运满</a:t>
                      </a:r>
                      <a:r>
                        <a:rPr lang="en-US" altLang="zh-CN" sz="1600"/>
                        <a:t>3</a:t>
                      </a:r>
                      <a:r>
                        <a:rPr lang="zh-CN" altLang="en-US" sz="1600"/>
                        <a:t>年</a:t>
                      </a:r>
                      <a:endParaRPr kumimoji="0" lang="en-US" altLang="zh-CN" sz="1600" b="1" kern="1200">
                        <a:solidFill>
                          <a:schemeClr val="dk1"/>
                        </a:solidFill>
                        <a:latin typeface="+mn-lt"/>
                        <a:ea typeface="+mn-ea"/>
                        <a:cs typeface="+mn-cs"/>
                      </a:endParaRPr>
                    </a:p>
                  </a:txBody>
                  <a:tcPr marT="34290" marB="34290" anchor="ctr"/>
                </a:tc>
                <a:tc>
                  <a:txBody>
                    <a:bodyPr/>
                    <a:lstStyle/>
                    <a:p>
                      <a:pPr algn="ctr"/>
                      <a:r>
                        <a:rPr lang="zh-CN" altLang="en-US" sz="1600"/>
                        <a:t>近</a:t>
                      </a:r>
                      <a:r>
                        <a:rPr lang="en-US" altLang="zh-CN" sz="1600"/>
                        <a:t>3</a:t>
                      </a:r>
                      <a:r>
                        <a:rPr lang="zh-CN" altLang="en-US" sz="1600"/>
                        <a:t>年年最大量</a:t>
                      </a:r>
                      <a:endParaRPr lang="zh-CN" altLang="en-US" sz="1600">
                        <a:latin typeface="Times New Roman" panose="02020603050405020304" pitchFamily="18" charset="0"/>
                        <a:cs typeface="Times New Roman" panose="02020603050405020304" pitchFamily="18" charset="0"/>
                      </a:endParaRPr>
                    </a:p>
                  </a:txBody>
                  <a:tcPr marT="34290" marB="34290"/>
                </a:tc>
                <a:extLst>
                  <a:ext uri="{0D108BD9-81ED-4DB2-BD59-A6C34878D82A}">
                    <a16:rowId xmlns:a16="http://schemas.microsoft.com/office/drawing/2014/main" val="10001"/>
                  </a:ext>
                </a:extLst>
              </a:tr>
              <a:tr h="278130">
                <a:tc>
                  <a:txBody>
                    <a:bodyPr/>
                    <a:lstStyle/>
                    <a:p>
                      <a:pPr algn="ctr"/>
                      <a:r>
                        <a:rPr lang="zh-CN" altLang="en-US" sz="1600"/>
                        <a:t>投运满</a:t>
                      </a:r>
                      <a:r>
                        <a:rPr lang="en-US" altLang="zh-CN" sz="1600"/>
                        <a:t>1</a:t>
                      </a:r>
                      <a:r>
                        <a:rPr lang="zh-CN" altLang="en-US" sz="1600"/>
                        <a:t>年但不满</a:t>
                      </a:r>
                      <a:r>
                        <a:rPr lang="en-US" altLang="zh-CN" sz="1600"/>
                        <a:t>3</a:t>
                      </a:r>
                      <a:r>
                        <a:rPr lang="zh-CN" altLang="en-US" sz="1600"/>
                        <a:t>年</a:t>
                      </a:r>
                      <a:endParaRPr lang="zh-CN" altLang="en-US" sz="1600" b="1"/>
                    </a:p>
                  </a:txBody>
                  <a:tcPr marT="34290" marB="34290" anchor="ctr"/>
                </a:tc>
                <a:tc>
                  <a:txBody>
                    <a:bodyPr/>
                    <a:lstStyle/>
                    <a:p>
                      <a:pPr algn="ctr"/>
                      <a:r>
                        <a:rPr lang="zh-CN" altLang="en-US" sz="1600"/>
                        <a:t>投运期间年最大量</a:t>
                      </a:r>
                    </a:p>
                  </a:txBody>
                  <a:tcPr marT="34290" marB="34290"/>
                </a:tc>
                <a:extLst>
                  <a:ext uri="{0D108BD9-81ED-4DB2-BD59-A6C34878D82A}">
                    <a16:rowId xmlns:a16="http://schemas.microsoft.com/office/drawing/2014/main" val="10002"/>
                  </a:ext>
                </a:extLst>
              </a:tr>
              <a:tr h="617220">
                <a:tc>
                  <a:txBody>
                    <a:bodyPr/>
                    <a:lstStyle/>
                    <a:p>
                      <a:pPr marL="0" marR="0" indent="0" algn="ctr" defTabSz="914400" rtl="0" eaLnBrk="1" fontAlgn="auto" latinLnBrk="0" hangingPunct="1">
                        <a:lnSpc>
                          <a:spcPct val="100000"/>
                        </a:lnSpc>
                        <a:spcBef>
                          <a:spcPct val="0"/>
                        </a:spcBef>
                        <a:spcAft>
                          <a:spcPct val="0"/>
                        </a:spcAft>
                        <a:buClrTx/>
                        <a:buSzTx/>
                        <a:buFontTx/>
                        <a:buNone/>
                        <a:defRPr/>
                      </a:pPr>
                      <a:r>
                        <a:rPr lang="zh-CN" altLang="en-US" sz="1600"/>
                        <a:t>未投运、</a:t>
                      </a:r>
                      <a:endParaRPr lang="en-US" altLang="zh-CN" sz="1600"/>
                    </a:p>
                    <a:p>
                      <a:pPr marL="0" marR="0" indent="0" algn="ctr" defTabSz="914400" rtl="0" eaLnBrk="1" fontAlgn="auto" latinLnBrk="0" hangingPunct="1">
                        <a:lnSpc>
                          <a:spcPct val="100000"/>
                        </a:lnSpc>
                        <a:spcBef>
                          <a:spcPct val="0"/>
                        </a:spcBef>
                        <a:spcAft>
                          <a:spcPct val="0"/>
                        </a:spcAft>
                        <a:buClrTx/>
                        <a:buSzTx/>
                        <a:buFontTx/>
                        <a:buNone/>
                        <a:defRPr/>
                      </a:pPr>
                      <a:r>
                        <a:rPr lang="zh-CN" altLang="en-US" sz="1600"/>
                        <a:t>投运不满</a:t>
                      </a:r>
                      <a:r>
                        <a:rPr lang="en-US" altLang="zh-CN" sz="1600"/>
                        <a:t>1</a:t>
                      </a:r>
                      <a:r>
                        <a:rPr lang="zh-CN" altLang="en-US" sz="1600"/>
                        <a:t>年、</a:t>
                      </a:r>
                      <a:endParaRPr lang="en-US" altLang="zh-CN" sz="1600"/>
                    </a:p>
                    <a:p>
                      <a:pPr marL="0" marR="0" indent="0" algn="ctr" defTabSz="914400" rtl="0" eaLnBrk="1" fontAlgn="auto" latinLnBrk="0" hangingPunct="1">
                        <a:lnSpc>
                          <a:spcPct val="100000"/>
                        </a:lnSpc>
                        <a:spcBef>
                          <a:spcPct val="0"/>
                        </a:spcBef>
                        <a:spcAft>
                          <a:spcPct val="0"/>
                        </a:spcAft>
                        <a:buClrTx/>
                        <a:buSzTx/>
                        <a:buFontTx/>
                        <a:buNone/>
                        <a:defRPr/>
                      </a:pPr>
                      <a:r>
                        <a:rPr lang="zh-CN" altLang="en-US" sz="1600"/>
                        <a:t>间歇产生危险废物周期大于</a:t>
                      </a:r>
                      <a:r>
                        <a:rPr lang="en-US" altLang="zh-CN" sz="1600"/>
                        <a:t>3</a:t>
                      </a:r>
                      <a:r>
                        <a:rPr lang="zh-CN" altLang="en-US" sz="1600"/>
                        <a:t>年</a:t>
                      </a:r>
                      <a:endParaRPr lang="zh-CN" altLang="en-US" sz="1600" b="1"/>
                    </a:p>
                  </a:txBody>
                  <a:tcPr marT="34290" marB="34290" anchor="ctr"/>
                </a:tc>
                <a:tc>
                  <a:txBody>
                    <a:bodyPr/>
                    <a:lstStyle/>
                    <a:p>
                      <a:pPr algn="ctr"/>
                      <a:r>
                        <a:rPr lang="zh-CN" altLang="en-US" sz="1600"/>
                        <a:t>按照环境影响评价文件、排污许可证副本等文件中较大的危险废物核算量</a:t>
                      </a:r>
                    </a:p>
                  </a:txBody>
                  <a:tcPr marT="34290" marB="34290" anchor="ctr"/>
                </a:tc>
                <a:extLst>
                  <a:ext uri="{0D108BD9-81ED-4DB2-BD59-A6C34878D82A}">
                    <a16:rowId xmlns:a16="http://schemas.microsoft.com/office/drawing/2014/main" val="10003"/>
                  </a:ext>
                </a:extLst>
              </a:tr>
            </a:tbl>
          </a:graphicData>
        </a:graphic>
      </p:graphicFrame>
      <p:sp>
        <p:nvSpPr>
          <p:cNvPr id="55315" name="标题 3"/>
          <p:cNvSpPr>
            <a:spLocks noGrp="1"/>
          </p:cNvSpPr>
          <p:nvPr>
            <p:ph type="title"/>
          </p:nvPr>
        </p:nvSpPr>
        <p:spPr/>
        <p:txBody>
          <a:bodyPr vert="horz" lIns="91440" tIns="45720" rIns="91440" bIns="45720" anchor="b" anchorCtr="0"/>
          <a:lstStyle/>
          <a:p>
            <a:r>
              <a:rPr lang="zh-CN" altLang="en-US" sz="2400">
                <a:latin typeface="黑体" panose="02010609060101010101" pitchFamily="49" charset="-122"/>
                <a:ea typeface="黑体" panose="02010609060101010101" pitchFamily="49" charset="-122"/>
              </a:rPr>
              <a:t>管理计划要求</a:t>
            </a:r>
            <a:endParaRPr lang="zh-CN" altLang="en-US" sz="2400">
              <a:ea typeface="宋体" panose="02010600030101010101" pitchFamily="2" charset="-122"/>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nvPr>
        </p:nvGraphicFramePr>
        <p:xfrm>
          <a:off x="457200" y="1265238"/>
          <a:ext cx="8229600" cy="2944496"/>
        </p:xfrm>
        <a:graphic>
          <a:graphicData uri="http://schemas.openxmlformats.org/drawingml/2006/table">
            <a:tbl>
              <a:tblPr bandRow="1">
                <a:tableStyleId>{5C22544A-7EE6-4342-B048-85BDC9FD1C3A}</a:tableStyleId>
              </a:tblPr>
              <a:tblGrid>
                <a:gridCol w="1684530">
                  <a:extLst>
                    <a:ext uri="{9D8B030D-6E8A-4147-A177-3AD203B41FA5}">
                      <a16:colId xmlns:a16="http://schemas.microsoft.com/office/drawing/2014/main" val="20000"/>
                    </a:ext>
                  </a:extLst>
                </a:gridCol>
                <a:gridCol w="6545070">
                  <a:extLst>
                    <a:ext uri="{9D8B030D-6E8A-4147-A177-3AD203B41FA5}">
                      <a16:colId xmlns:a16="http://schemas.microsoft.com/office/drawing/2014/main" val="20001"/>
                    </a:ext>
                  </a:extLst>
                </a:gridCol>
              </a:tblGrid>
              <a:tr h="460337">
                <a:tc>
                  <a:txBody>
                    <a:bodyPr/>
                    <a:lstStyle/>
                    <a:p>
                      <a:pPr algn="ctr"/>
                      <a:r>
                        <a:rPr lang="zh-CN" altLang="en-US" sz="1600" b="1">
                          <a:solidFill>
                            <a:schemeClr val="tx2"/>
                          </a:solidFill>
                        </a:rPr>
                        <a:t>制定单位</a:t>
                      </a:r>
                    </a:p>
                  </a:txBody>
                  <a:tcPr marT="34290" marB="34290" anchor="ctr"/>
                </a:tc>
                <a:tc>
                  <a:txBody>
                    <a:bodyPr/>
                    <a:lstStyle/>
                    <a:p>
                      <a:pPr>
                        <a:lnSpc>
                          <a:spcPct val="150000"/>
                        </a:lnSpc>
                      </a:pPr>
                      <a:r>
                        <a:rPr lang="zh-CN" altLang="en-US" sz="1400"/>
                        <a:t>同一法人单位或者其他组织所属但</a:t>
                      </a:r>
                      <a:r>
                        <a:rPr lang="zh-CN" altLang="en-US" sz="1400" b="1">
                          <a:solidFill>
                            <a:srgbClr val="FF0000"/>
                          </a:solidFill>
                        </a:rPr>
                        <a:t>位于不同生产经营场所的</a:t>
                      </a:r>
                      <a:r>
                        <a:rPr lang="zh-CN" altLang="en-US" sz="1400"/>
                        <a:t>单位， 应当以每个生产经营场所为单位，</a:t>
                      </a:r>
                      <a:r>
                        <a:rPr lang="zh-CN" altLang="en-US" sz="1400" b="1">
                          <a:solidFill>
                            <a:srgbClr val="FF0000"/>
                          </a:solidFill>
                        </a:rPr>
                        <a:t>分别制定危险废物管理计划</a:t>
                      </a:r>
                      <a:r>
                        <a:rPr lang="zh-CN" altLang="en-US" sz="1400"/>
                        <a:t>，并</a:t>
                      </a:r>
                      <a:r>
                        <a:rPr lang="zh-CN" altLang="en-US" sz="1400" b="1">
                          <a:solidFill>
                            <a:srgbClr val="3366FF"/>
                          </a:solidFill>
                        </a:rPr>
                        <a:t>通过国家危险废物信息管理系统</a:t>
                      </a:r>
                      <a:r>
                        <a:rPr lang="zh-CN" altLang="en-US" sz="1400"/>
                        <a:t>向生产经营场所</a:t>
                      </a:r>
                      <a:r>
                        <a:rPr lang="zh-CN" altLang="en-US" sz="1400" b="0">
                          <a:solidFill>
                            <a:schemeClr val="tx1"/>
                          </a:solidFill>
                        </a:rPr>
                        <a:t>所在地生态环境主管部门</a:t>
                      </a:r>
                      <a:r>
                        <a:rPr lang="zh-CN" altLang="en-US" sz="1400" b="1">
                          <a:solidFill>
                            <a:srgbClr val="FF0000"/>
                          </a:solidFill>
                        </a:rPr>
                        <a:t>备案</a:t>
                      </a:r>
                      <a:r>
                        <a:rPr lang="zh-CN" altLang="en-US" sz="1400"/>
                        <a:t>。</a:t>
                      </a:r>
                    </a:p>
                  </a:txBody>
                  <a:tcPr marT="34290" marB="34290"/>
                </a:tc>
                <a:extLst>
                  <a:ext uri="{0D108BD9-81ED-4DB2-BD59-A6C34878D82A}">
                    <a16:rowId xmlns:a16="http://schemas.microsoft.com/office/drawing/2014/main" val="10000"/>
                  </a:ext>
                </a:extLst>
              </a:tr>
              <a:tr h="890783">
                <a:tc>
                  <a:txBody>
                    <a:bodyPr/>
                    <a:lstStyle/>
                    <a:p>
                      <a:pPr algn="ctr"/>
                      <a:r>
                        <a:rPr kumimoji="0" lang="zh-CN" altLang="en-US" sz="1600" b="1" kern="1200">
                          <a:solidFill>
                            <a:schemeClr val="tx2"/>
                          </a:solidFill>
                          <a:latin typeface="+mn-lt"/>
                          <a:ea typeface="+mn-ea"/>
                          <a:cs typeface="+mn-cs"/>
                        </a:rPr>
                        <a:t>制定形式及</a:t>
                      </a:r>
                      <a:endParaRPr kumimoji="0" lang="en-US" altLang="zh-CN" sz="1600" b="1" kern="1200">
                        <a:solidFill>
                          <a:schemeClr val="tx2"/>
                        </a:solidFill>
                        <a:latin typeface="+mn-lt"/>
                        <a:ea typeface="+mn-ea"/>
                        <a:cs typeface="+mn-cs"/>
                      </a:endParaRPr>
                    </a:p>
                    <a:p>
                      <a:pPr algn="ctr"/>
                      <a:r>
                        <a:rPr kumimoji="0" lang="zh-CN" altLang="en-US" sz="1600" b="1" kern="1200">
                          <a:solidFill>
                            <a:schemeClr val="tx2"/>
                          </a:solidFill>
                          <a:latin typeface="+mn-lt"/>
                          <a:ea typeface="+mn-ea"/>
                          <a:cs typeface="+mn-cs"/>
                        </a:rPr>
                        <a:t>时限要求</a:t>
                      </a:r>
                    </a:p>
                  </a:txBody>
                  <a:tcPr marT="34290" marB="34290" anchor="ctr">
                    <a:solidFill>
                      <a:srgbClr val="CCD5EA"/>
                    </a:solidFill>
                  </a:tcPr>
                </a:tc>
                <a:tc>
                  <a:txBody>
                    <a:bodyPr/>
                    <a:lstStyle/>
                    <a:p>
                      <a:pPr marL="285750" indent="-285750">
                        <a:lnSpc>
                          <a:spcPct val="150000"/>
                        </a:lnSpc>
                        <a:buFont typeface="Wingdings" panose="05000000000000000000" pitchFamily="2" charset="2"/>
                        <a:buChar char="Ø"/>
                      </a:pPr>
                      <a:r>
                        <a:rPr lang="zh-CN" altLang="en-US" sz="1400"/>
                        <a:t>产生危险废物的单位应当</a:t>
                      </a:r>
                      <a:r>
                        <a:rPr lang="zh-CN" altLang="en-US" sz="1400" b="1">
                          <a:solidFill>
                            <a:srgbClr val="FF0000"/>
                          </a:solidFill>
                        </a:rPr>
                        <a:t>按年度</a:t>
                      </a:r>
                      <a:r>
                        <a:rPr lang="zh-CN" altLang="en-US" sz="1400"/>
                        <a:t>制定管理计划。</a:t>
                      </a:r>
                      <a:endParaRPr lang="en-US" altLang="zh-CN" sz="1400"/>
                    </a:p>
                    <a:p>
                      <a:pPr marL="285750" indent="-285750">
                        <a:lnSpc>
                          <a:spcPct val="150000"/>
                        </a:lnSpc>
                        <a:buFont typeface="Wingdings" panose="05000000000000000000" pitchFamily="2" charset="2"/>
                        <a:buChar char="Ø"/>
                      </a:pPr>
                      <a:r>
                        <a:rPr lang="zh-CN" altLang="en-US" sz="1400"/>
                        <a:t>产生危险废物的单位应当于每年产生危险废物的单位应当于每年产生危险废物的单位应当于</a:t>
                      </a:r>
                      <a:r>
                        <a:rPr lang="zh-CN" altLang="en-US" sz="1400" b="1">
                          <a:solidFill>
                            <a:srgbClr val="FF0000"/>
                          </a:solidFill>
                          <a:latin typeface="Times New Roman" panose="02020603050405020304" pitchFamily="18" charset="0"/>
                          <a:cs typeface="Times New Roman" panose="02020603050405020304" pitchFamily="18" charset="0"/>
                        </a:rPr>
                        <a:t>每年 </a:t>
                      </a:r>
                      <a:r>
                        <a:rPr lang="en-US" altLang="zh-CN" sz="1400" b="1">
                          <a:solidFill>
                            <a:srgbClr val="FF0000"/>
                          </a:solidFill>
                          <a:latin typeface="Times New Roman" panose="02020603050405020304" pitchFamily="18" charset="0"/>
                          <a:cs typeface="Times New Roman" panose="02020603050405020304" pitchFamily="18" charset="0"/>
                        </a:rPr>
                        <a:t>3</a:t>
                      </a:r>
                      <a:r>
                        <a:rPr lang="zh-CN" altLang="en-US" sz="1400" b="1">
                          <a:solidFill>
                            <a:srgbClr val="FF0000"/>
                          </a:solidFill>
                          <a:latin typeface="Times New Roman" panose="02020603050405020304" pitchFamily="18" charset="0"/>
                          <a:cs typeface="Times New Roman" panose="02020603050405020304" pitchFamily="18" charset="0"/>
                        </a:rPr>
                        <a:t>月 </a:t>
                      </a:r>
                      <a:r>
                        <a:rPr lang="en-US" altLang="zh-CN" sz="1400" b="1">
                          <a:solidFill>
                            <a:srgbClr val="FF0000"/>
                          </a:solidFill>
                          <a:latin typeface="Times New Roman" panose="02020603050405020304" pitchFamily="18" charset="0"/>
                          <a:cs typeface="Times New Roman" panose="02020603050405020304" pitchFamily="18" charset="0"/>
                        </a:rPr>
                        <a:t>31 </a:t>
                      </a:r>
                      <a:r>
                        <a:rPr lang="zh-CN" altLang="en-US" sz="1400" b="1">
                          <a:solidFill>
                            <a:srgbClr val="FF0000"/>
                          </a:solidFill>
                          <a:latin typeface="Times New Roman" panose="02020603050405020304" pitchFamily="18" charset="0"/>
                          <a:cs typeface="Times New Roman" panose="02020603050405020304" pitchFamily="18" charset="0"/>
                        </a:rPr>
                        <a:t>日前</a:t>
                      </a:r>
                      <a:r>
                        <a:rPr lang="zh-CN" altLang="en-US" sz="1400"/>
                        <a:t>通过国家危险废物信息管理系统在线</a:t>
                      </a:r>
                      <a:r>
                        <a:rPr lang="zh-CN" altLang="en-US" sz="1400" b="1">
                          <a:solidFill>
                            <a:srgbClr val="FF0000"/>
                          </a:solidFill>
                        </a:rPr>
                        <a:t>填写并提交</a:t>
                      </a:r>
                      <a:r>
                        <a:rPr lang="zh-CN" altLang="en-US" sz="1400"/>
                        <a:t>当年度的危险废物管理计划，由国家危险废物信息管理系统自动生成备案编号和回执，</a:t>
                      </a:r>
                      <a:r>
                        <a:rPr lang="zh-CN" altLang="en-US" sz="1400" b="1">
                          <a:solidFill>
                            <a:srgbClr val="FF0000"/>
                          </a:solidFill>
                        </a:rPr>
                        <a:t>完成备案</a:t>
                      </a:r>
                      <a:r>
                        <a:rPr lang="zh-CN" altLang="en-US" sz="1400"/>
                        <a:t>。</a:t>
                      </a:r>
                      <a:endParaRPr lang="en-US" altLang="zh-CN" sz="1400"/>
                    </a:p>
                    <a:p>
                      <a:pPr marL="285750" indent="-285750">
                        <a:lnSpc>
                          <a:spcPct val="150000"/>
                        </a:lnSpc>
                        <a:buFont typeface="Wingdings" panose="05000000000000000000" pitchFamily="2" charset="2"/>
                        <a:buChar char="Ø"/>
                      </a:pPr>
                      <a:r>
                        <a:rPr lang="zh-CN" altLang="en-US" sz="1400"/>
                        <a:t>危险废物管理计划备案内容需要调整的，产生危险废物的单位应当</a:t>
                      </a:r>
                      <a:r>
                        <a:rPr lang="zh-CN" altLang="en-US" sz="1400" b="1">
                          <a:solidFill>
                            <a:srgbClr val="FF0000"/>
                          </a:solidFill>
                        </a:rPr>
                        <a:t>及时变更</a:t>
                      </a:r>
                      <a:r>
                        <a:rPr lang="zh-CN" altLang="en-US" sz="1400"/>
                        <a:t>。</a:t>
                      </a:r>
                    </a:p>
                  </a:txBody>
                  <a:tcPr marT="34290" marB="34290">
                    <a:solidFill>
                      <a:srgbClr val="CCD5EA"/>
                    </a:solidFill>
                  </a:tcPr>
                </a:tc>
                <a:extLst>
                  <a:ext uri="{0D108BD9-81ED-4DB2-BD59-A6C34878D82A}">
                    <a16:rowId xmlns:a16="http://schemas.microsoft.com/office/drawing/2014/main" val="10001"/>
                  </a:ext>
                </a:extLst>
              </a:tr>
            </a:tbl>
          </a:graphicData>
        </a:graphic>
      </p:graphicFrame>
      <p:sp>
        <p:nvSpPr>
          <p:cNvPr id="56332" name="标题 2"/>
          <p:cNvSpPr>
            <a:spLocks noGrp="1"/>
          </p:cNvSpPr>
          <p:nvPr>
            <p:ph type="title"/>
          </p:nvPr>
        </p:nvSpPr>
        <p:spPr/>
        <p:txBody>
          <a:bodyPr vert="horz" lIns="91440" tIns="45720" rIns="91440" bIns="45720" anchor="b" anchorCtr="0"/>
          <a:lstStyle/>
          <a:p>
            <a:r>
              <a:rPr lang="zh-CN" altLang="en-US" sz="2400">
                <a:latin typeface="黑体" panose="02010609060101010101" pitchFamily="49" charset="-122"/>
                <a:ea typeface="黑体" panose="02010609060101010101" pitchFamily="49" charset="-122"/>
              </a:rPr>
              <a:t>管理计划要求</a:t>
            </a:r>
            <a:endParaRPr lang="zh-CN" altLang="en-US" sz="2400">
              <a:ea typeface="宋体" panose="02010600030101010101" pitchFamily="2" charset="-122"/>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nvPr>
        </p:nvGraphicFramePr>
        <p:xfrm>
          <a:off x="350838" y="1316038"/>
          <a:ext cx="8612361" cy="3249624"/>
        </p:xfrm>
        <a:graphic>
          <a:graphicData uri="http://schemas.openxmlformats.org/drawingml/2006/table">
            <a:tbl>
              <a:tblPr firstRow="1" bandRow="1">
                <a:tableStyleId>{5C22544A-7EE6-4342-B048-85BDC9FD1C3A}</a:tableStyleId>
              </a:tblPr>
              <a:tblGrid>
                <a:gridCol w="570088">
                  <a:extLst>
                    <a:ext uri="{9D8B030D-6E8A-4147-A177-3AD203B41FA5}">
                      <a16:colId xmlns:a16="http://schemas.microsoft.com/office/drawing/2014/main" val="20000"/>
                    </a:ext>
                  </a:extLst>
                </a:gridCol>
                <a:gridCol w="1084602">
                  <a:extLst>
                    <a:ext uri="{9D8B030D-6E8A-4147-A177-3AD203B41FA5}">
                      <a16:colId xmlns:a16="http://schemas.microsoft.com/office/drawing/2014/main" val="20001"/>
                    </a:ext>
                  </a:extLst>
                </a:gridCol>
                <a:gridCol w="1766181">
                  <a:extLst>
                    <a:ext uri="{9D8B030D-6E8A-4147-A177-3AD203B41FA5}">
                      <a16:colId xmlns:a16="http://schemas.microsoft.com/office/drawing/2014/main" val="20002"/>
                    </a:ext>
                  </a:extLst>
                </a:gridCol>
                <a:gridCol w="1275905">
                  <a:extLst>
                    <a:ext uri="{9D8B030D-6E8A-4147-A177-3AD203B41FA5}">
                      <a16:colId xmlns:a16="http://schemas.microsoft.com/office/drawing/2014/main" val="20003"/>
                    </a:ext>
                  </a:extLst>
                </a:gridCol>
                <a:gridCol w="1505170">
                  <a:extLst>
                    <a:ext uri="{9D8B030D-6E8A-4147-A177-3AD203B41FA5}">
                      <a16:colId xmlns:a16="http://schemas.microsoft.com/office/drawing/2014/main" val="20004"/>
                    </a:ext>
                  </a:extLst>
                </a:gridCol>
                <a:gridCol w="1181691">
                  <a:extLst>
                    <a:ext uri="{9D8B030D-6E8A-4147-A177-3AD203B41FA5}">
                      <a16:colId xmlns:a16="http://schemas.microsoft.com/office/drawing/2014/main" val="20005"/>
                    </a:ext>
                  </a:extLst>
                </a:gridCol>
                <a:gridCol w="1228724">
                  <a:extLst>
                    <a:ext uri="{9D8B030D-6E8A-4147-A177-3AD203B41FA5}">
                      <a16:colId xmlns:a16="http://schemas.microsoft.com/office/drawing/2014/main" val="20006"/>
                    </a:ext>
                  </a:extLst>
                </a:gridCol>
              </a:tblGrid>
              <a:tr h="278130">
                <a:tc>
                  <a:txBody>
                    <a:bodyPr/>
                    <a:lstStyle/>
                    <a:p>
                      <a:pPr algn="ctr"/>
                      <a:endParaRPr lang="zh-CN" altLang="en-US" sz="1200" b="1">
                        <a:solidFill>
                          <a:schemeClr val="tx2"/>
                        </a:solidFill>
                      </a:endParaRPr>
                    </a:p>
                  </a:txBody>
                  <a:tcPr marL="36000" marR="36000" marT="27000" marB="27000" anchor="ctr"/>
                </a:tc>
                <a:tc>
                  <a:txBody>
                    <a:bodyPr/>
                    <a:lstStyle/>
                    <a:p>
                      <a:pPr marL="0" indent="0" algn="ctr">
                        <a:lnSpc>
                          <a:spcPct val="120000"/>
                        </a:lnSpc>
                        <a:buFont typeface="Wingdings" panose="05000000000000000000" pitchFamily="2" charset="2"/>
                        <a:buNone/>
                      </a:pPr>
                      <a:r>
                        <a:rPr lang="zh-CN" altLang="en-US" sz="1200"/>
                        <a:t>管理类别</a:t>
                      </a:r>
                      <a:endParaRPr lang="en-US" altLang="zh-CN" sz="1200"/>
                    </a:p>
                  </a:txBody>
                  <a:tcPr marL="36000" marR="36000" marT="27000" marB="27000"/>
                </a:tc>
                <a:tc gridSpan="4">
                  <a:txBody>
                    <a:bodyPr/>
                    <a:lstStyle/>
                    <a:p>
                      <a:pPr marL="0" indent="0" algn="ctr">
                        <a:lnSpc>
                          <a:spcPct val="120000"/>
                        </a:lnSpc>
                        <a:buFont typeface="Wingdings" panose="05000000000000000000" pitchFamily="2" charset="2"/>
                        <a:buNone/>
                      </a:pPr>
                      <a:r>
                        <a:rPr lang="zh-CN" altLang="en-US" sz="1200"/>
                        <a:t>管理计划内容要求</a:t>
                      </a:r>
                    </a:p>
                  </a:txBody>
                  <a:tcPr marL="36000" marR="36000" marT="27000" marB="27000" anchor="ctr"/>
                </a:tc>
                <a:tc hMerge="1">
                  <a:txBody>
                    <a:bodyPr/>
                    <a:lstStyle/>
                    <a:p>
                      <a:endParaRPr/>
                    </a:p>
                  </a:txBody>
                  <a:tcPr marL="36000" marR="36000" marT="36000" marB="36000"/>
                </a:tc>
                <a:tc hMerge="1">
                  <a:txBody>
                    <a:bodyPr/>
                    <a:lstStyle/>
                    <a:p>
                      <a:endParaRPr/>
                    </a:p>
                  </a:txBody>
                  <a:tcPr marL="36000" marR="36000" marT="36000" marB="36000"/>
                </a:tc>
                <a:tc hMerge="1">
                  <a:txBody>
                    <a:bodyPr/>
                    <a:lstStyle/>
                    <a:p>
                      <a:endParaRPr/>
                    </a:p>
                  </a:txBody>
                  <a:tcPr marL="36000" marR="36000" marT="36000" marB="36000"/>
                </a:tc>
                <a:tc>
                  <a:txBody>
                    <a:bodyPr/>
                    <a:lstStyle/>
                    <a:p>
                      <a:pPr marL="0" indent="0" algn="ctr">
                        <a:lnSpc>
                          <a:spcPct val="120000"/>
                        </a:lnSpc>
                        <a:buFont typeface="Wingdings" panose="05000000000000000000" pitchFamily="2" charset="2"/>
                        <a:buNone/>
                      </a:pPr>
                      <a:endParaRPr lang="zh-CN" altLang="en-US" sz="1200"/>
                    </a:p>
                  </a:txBody>
                  <a:tcPr marL="36000" marR="36000" marT="27000" marB="27000" anchor="ctr"/>
                </a:tc>
                <a:extLst>
                  <a:ext uri="{0D108BD9-81ED-4DB2-BD59-A6C34878D82A}">
                    <a16:rowId xmlns:a16="http://schemas.microsoft.com/office/drawing/2014/main" val="10000"/>
                  </a:ext>
                </a:extLst>
              </a:tr>
              <a:tr h="278130">
                <a:tc rowSpan="6">
                  <a:txBody>
                    <a:bodyPr/>
                    <a:lstStyle/>
                    <a:p>
                      <a:pPr algn="ctr"/>
                      <a:r>
                        <a:rPr lang="zh-CN" altLang="en-US" sz="1500" b="1">
                          <a:solidFill>
                            <a:schemeClr val="tx2"/>
                          </a:solidFill>
                          <a:latin typeface="微软雅黑" panose="020B0503020204020204" pitchFamily="34" charset="-122"/>
                          <a:ea typeface="微软雅黑" panose="020B0503020204020204" pitchFamily="34" charset="-122"/>
                        </a:rPr>
                        <a:t>一</a:t>
                      </a:r>
                      <a:endParaRPr lang="en-US" altLang="zh-CN" sz="1500" b="1">
                        <a:solidFill>
                          <a:schemeClr val="tx2"/>
                        </a:solidFill>
                        <a:latin typeface="微软雅黑" panose="020B0503020204020204" pitchFamily="34" charset="-122"/>
                        <a:ea typeface="微软雅黑" panose="020B0503020204020204" pitchFamily="34" charset="-122"/>
                      </a:endParaRPr>
                    </a:p>
                    <a:p>
                      <a:pPr algn="ctr"/>
                      <a:r>
                        <a:rPr lang="zh-CN" altLang="en-US" sz="1500" b="1">
                          <a:solidFill>
                            <a:schemeClr val="tx2"/>
                          </a:solidFill>
                          <a:latin typeface="微软雅黑" panose="020B0503020204020204" pitchFamily="34" charset="-122"/>
                          <a:ea typeface="微软雅黑" panose="020B0503020204020204" pitchFamily="34" charset="-122"/>
                        </a:rPr>
                        <a:t>般</a:t>
                      </a:r>
                      <a:endParaRPr lang="en-US" altLang="zh-CN" sz="1500" b="1">
                        <a:solidFill>
                          <a:schemeClr val="tx2"/>
                        </a:solidFill>
                        <a:latin typeface="微软雅黑" panose="020B0503020204020204" pitchFamily="34" charset="-122"/>
                        <a:ea typeface="微软雅黑" panose="020B0503020204020204" pitchFamily="34" charset="-122"/>
                      </a:endParaRPr>
                    </a:p>
                    <a:p>
                      <a:pPr algn="ctr"/>
                      <a:r>
                        <a:rPr lang="zh-CN" altLang="en-US" sz="1500" b="1">
                          <a:solidFill>
                            <a:schemeClr val="tx2"/>
                          </a:solidFill>
                          <a:latin typeface="微软雅黑" panose="020B0503020204020204" pitchFamily="34" charset="-122"/>
                          <a:ea typeface="微软雅黑" panose="020B0503020204020204" pitchFamily="34" charset="-122"/>
                        </a:rPr>
                        <a:t>原</a:t>
                      </a:r>
                      <a:endParaRPr lang="en-US" altLang="zh-CN" sz="1500" b="1">
                        <a:solidFill>
                          <a:schemeClr val="tx2"/>
                        </a:solidFill>
                        <a:latin typeface="微软雅黑" panose="020B0503020204020204" pitchFamily="34" charset="-122"/>
                        <a:ea typeface="微软雅黑" panose="020B0503020204020204" pitchFamily="34" charset="-122"/>
                      </a:endParaRPr>
                    </a:p>
                    <a:p>
                      <a:pPr algn="ctr"/>
                      <a:r>
                        <a:rPr lang="zh-CN" altLang="en-US" sz="1500" b="1">
                          <a:solidFill>
                            <a:schemeClr val="tx2"/>
                          </a:solidFill>
                          <a:latin typeface="微软雅黑" panose="020B0503020204020204" pitchFamily="34" charset="-122"/>
                          <a:ea typeface="微软雅黑" panose="020B0503020204020204" pitchFamily="34" charset="-122"/>
                        </a:rPr>
                        <a:t>则</a:t>
                      </a:r>
                    </a:p>
                  </a:txBody>
                  <a:tcPr marL="36000" marR="36000" marT="27000" marB="27000" anchor="ctr"/>
                </a:tc>
                <a:tc rowSpan="2">
                  <a:txBody>
                    <a:bodyPr/>
                    <a:lstStyle/>
                    <a:p>
                      <a:pPr marL="0" indent="0" algn="ctr">
                        <a:lnSpc>
                          <a:spcPct val="120000"/>
                        </a:lnSpc>
                        <a:buFont typeface="Wingdings" panose="05000000000000000000" pitchFamily="2" charset="2"/>
                        <a:buNone/>
                      </a:pPr>
                      <a:r>
                        <a:rPr lang="zh-CN" altLang="en-US" sz="1200" b="1"/>
                        <a:t>危险废物环境</a:t>
                      </a:r>
                      <a:r>
                        <a:rPr lang="zh-CN" altLang="en-US" sz="1200" b="1">
                          <a:solidFill>
                            <a:srgbClr val="FF0000"/>
                          </a:solidFill>
                        </a:rPr>
                        <a:t>重点</a:t>
                      </a:r>
                      <a:r>
                        <a:rPr lang="zh-CN" altLang="en-US" sz="1200" b="1"/>
                        <a:t>监管单位</a:t>
                      </a:r>
                      <a:endParaRPr lang="en-US" altLang="zh-CN" sz="1200" b="1"/>
                    </a:p>
                  </a:txBody>
                  <a:tcPr marL="36000" marR="36000" marT="27000" marB="27000" anchor="ctr">
                    <a:lnB w="38100" cap="flat" cmpd="sng" algn="ctr">
                      <a:solidFill>
                        <a:schemeClr val="accent1"/>
                      </a:solidFill>
                      <a:prstDash val="solid"/>
                      <a:round/>
                      <a:headEnd type="none" w="med" len="med"/>
                      <a:tailEnd type="none" w="med" len="med"/>
                    </a:lnB>
                  </a:tcPr>
                </a:tc>
                <a:tc>
                  <a:txBody>
                    <a:bodyPr/>
                    <a:lstStyle/>
                    <a:p>
                      <a:pPr marL="285750" indent="-285750">
                        <a:lnSpc>
                          <a:spcPct val="120000"/>
                        </a:lnSpc>
                        <a:buFont typeface="Wingdings" panose="05000000000000000000" pitchFamily="2" charset="2"/>
                        <a:buChar char="ü"/>
                      </a:pPr>
                      <a:r>
                        <a:rPr lang="zh-CN" altLang="en-US" sz="1200"/>
                        <a:t>单位基本信息</a:t>
                      </a:r>
                    </a:p>
                  </a:txBody>
                  <a:tcPr marL="36000" marR="36000" marT="27000" marB="27000">
                    <a:solidFill>
                      <a:schemeClr val="accent3">
                        <a:lumMod val="40000"/>
                        <a:lumOff val="60000"/>
                      </a:schemeClr>
                    </a:solidFill>
                  </a:tcPr>
                </a:tc>
                <a:tc>
                  <a:txBody>
                    <a:bodyPr/>
                    <a:lstStyle/>
                    <a:p>
                      <a:pPr marL="285750" indent="-285750">
                        <a:lnSpc>
                          <a:spcPct val="120000"/>
                        </a:lnSpc>
                        <a:buFont typeface="Wingdings" panose="05000000000000000000" pitchFamily="2" charset="2"/>
                        <a:buChar char="ü"/>
                      </a:pPr>
                      <a:r>
                        <a:rPr lang="zh-CN" altLang="en-US" sz="1200"/>
                        <a:t>设施信息</a:t>
                      </a:r>
                    </a:p>
                  </a:txBody>
                  <a:tcPr marL="36000" marR="36000" marT="27000" marB="27000">
                    <a:solidFill>
                      <a:srgbClr val="FFFF00"/>
                    </a:solidFill>
                  </a:tcPr>
                </a:tc>
                <a:tc>
                  <a:txBody>
                    <a:bodyPr/>
                    <a:lstStyle/>
                    <a:p>
                      <a:endParaRPr lang="zh-CN" altLang="en-US" sz="1400"/>
                    </a:p>
                  </a:txBody>
                  <a:tcPr marL="36000" marR="36000" marT="27000" marB="27000">
                    <a:noFill/>
                  </a:tcPr>
                </a:tc>
                <a:tc>
                  <a:txBody>
                    <a:bodyPr/>
                    <a:lstStyle/>
                    <a:p>
                      <a:endParaRPr lang="zh-CN" altLang="en-US" sz="1400"/>
                    </a:p>
                  </a:txBody>
                  <a:tcPr marL="36000" marR="36000" marT="27000" marB="27000">
                    <a:noFill/>
                  </a:tcPr>
                </a:tc>
                <a:tc>
                  <a:txBody>
                    <a:bodyPr/>
                    <a:lstStyle/>
                    <a:p>
                      <a:pPr marL="285750" indent="-285750">
                        <a:lnSpc>
                          <a:spcPct val="120000"/>
                        </a:lnSpc>
                        <a:buFont typeface="Wingdings" panose="05000000000000000000" pitchFamily="2" charset="2"/>
                        <a:buChar char="ü"/>
                      </a:pPr>
                      <a:endParaRPr lang="zh-CN" altLang="en-US" sz="1200"/>
                    </a:p>
                  </a:txBody>
                  <a:tcPr marL="36000" marR="36000" marT="27000" marB="27000">
                    <a:noFill/>
                  </a:tcPr>
                </a:tc>
                <a:extLst>
                  <a:ext uri="{0D108BD9-81ED-4DB2-BD59-A6C34878D82A}">
                    <a16:rowId xmlns:a16="http://schemas.microsoft.com/office/drawing/2014/main" val="10001"/>
                  </a:ext>
                </a:extLst>
              </a:tr>
              <a:tr h="712368">
                <a:tc vMerge="1">
                  <a:txBody>
                    <a:bodyPr/>
                    <a:lstStyle/>
                    <a:p>
                      <a:endParaRPr/>
                    </a:p>
                  </a:txBody>
                  <a:tcPr marL="36000" marR="36000" marT="36000" marB="36000" anchor="ctr"/>
                </a:tc>
                <a:tc vMerge="1">
                  <a:txBody>
                    <a:bodyPr/>
                    <a:lstStyle/>
                    <a:p>
                      <a:endParaRPr/>
                    </a:p>
                  </a:txBody>
                  <a:tcPr marL="36000" marR="36000" marT="36000" marB="36000"/>
                </a:tc>
                <a:tc>
                  <a:txBody>
                    <a:bodyPr/>
                    <a:lstStyle/>
                    <a:p>
                      <a:pPr marL="285750" indent="-285750">
                        <a:lnSpc>
                          <a:spcPct val="120000"/>
                        </a:lnSpc>
                        <a:buFont typeface="Wingdings" panose="05000000000000000000" pitchFamily="2" charset="2"/>
                        <a:buChar char="ü"/>
                      </a:pPr>
                      <a:r>
                        <a:rPr lang="zh-CN" altLang="en-US" sz="1200"/>
                        <a:t>危险废物产生情况信息</a:t>
                      </a:r>
                    </a:p>
                  </a:txBody>
                  <a:tcPr marL="36000" marR="36000" marT="27000" marB="27000">
                    <a:lnB w="38100" cap="flat" cmpd="sng" algn="ctr">
                      <a:solidFill>
                        <a:schemeClr val="accent1"/>
                      </a:solidFill>
                      <a:prstDash val="solid"/>
                      <a:round/>
                      <a:headEnd type="none" w="med" len="med"/>
                      <a:tailEnd type="none" w="med" len="med"/>
                    </a:lnB>
                    <a:solidFill>
                      <a:schemeClr val="accent3">
                        <a:lumMod val="40000"/>
                        <a:lumOff val="60000"/>
                      </a:schemeClr>
                    </a:solidFill>
                  </a:tcPr>
                </a:tc>
                <a:tc>
                  <a:txBody>
                    <a:bodyPr/>
                    <a:lstStyle/>
                    <a:p>
                      <a:pPr marL="285750" indent="-285750">
                        <a:lnSpc>
                          <a:spcPct val="120000"/>
                        </a:lnSpc>
                        <a:buFont typeface="Wingdings" panose="05000000000000000000" pitchFamily="2" charset="2"/>
                        <a:buChar char="ü"/>
                      </a:pPr>
                      <a:r>
                        <a:rPr lang="zh-CN" altLang="en-US" sz="1200"/>
                        <a:t>危险废物贮存情况信息</a:t>
                      </a:r>
                    </a:p>
                  </a:txBody>
                  <a:tcPr marL="36000" marR="36000" marT="27000" marB="27000">
                    <a:lnB w="38100" cap="flat" cmpd="sng" algn="ctr">
                      <a:solidFill>
                        <a:schemeClr val="accent1"/>
                      </a:solidFill>
                      <a:prstDash val="solid"/>
                      <a:round/>
                      <a:headEnd type="none" w="med" len="med"/>
                      <a:tailEnd type="none" w="med" len="med"/>
                    </a:lnB>
                    <a:solidFill>
                      <a:srgbClr val="FFC000"/>
                    </a:solidFill>
                  </a:tcPr>
                </a:tc>
                <a:tc>
                  <a:txBody>
                    <a:bodyPr/>
                    <a:lstStyle/>
                    <a:p>
                      <a:pPr marL="285750" indent="-285750">
                        <a:lnSpc>
                          <a:spcPct val="120000"/>
                        </a:lnSpc>
                        <a:buFont typeface="Wingdings" panose="05000000000000000000" pitchFamily="2" charset="2"/>
                        <a:buChar char="ü"/>
                      </a:pPr>
                      <a:r>
                        <a:rPr lang="zh-CN" altLang="en-US" sz="1200"/>
                        <a:t>危险废物自行利用</a:t>
                      </a:r>
                      <a:r>
                        <a:rPr lang="en-US" altLang="zh-CN" sz="1200"/>
                        <a:t>/</a:t>
                      </a:r>
                      <a:r>
                        <a:rPr lang="zh-CN" altLang="en-US" sz="1200"/>
                        <a:t>处置情况信息</a:t>
                      </a:r>
                    </a:p>
                  </a:txBody>
                  <a:tcPr marL="36000" marR="36000" marT="27000" marB="27000">
                    <a:lnB w="38100" cap="flat" cmpd="sng" algn="ctr">
                      <a:solidFill>
                        <a:schemeClr val="accent1"/>
                      </a:solidFill>
                      <a:prstDash val="solid"/>
                      <a:round/>
                      <a:headEnd type="none" w="med" len="med"/>
                      <a:tailEnd type="none" w="med" len="med"/>
                    </a:lnB>
                    <a:solidFill>
                      <a:srgbClr val="FFFF00"/>
                    </a:solidFill>
                  </a:tcPr>
                </a:tc>
                <a:tc>
                  <a:txBody>
                    <a:bodyPr/>
                    <a:lstStyle/>
                    <a:p>
                      <a:pPr marL="285750" indent="-285750">
                        <a:lnSpc>
                          <a:spcPct val="120000"/>
                        </a:lnSpc>
                        <a:buFont typeface="Wingdings" panose="05000000000000000000" pitchFamily="2" charset="2"/>
                        <a:buChar char="ü"/>
                      </a:pPr>
                      <a:r>
                        <a:rPr lang="zh-CN" altLang="en-US" sz="1200"/>
                        <a:t>危险废物减量化计划和措施</a:t>
                      </a:r>
                    </a:p>
                  </a:txBody>
                  <a:tcPr marL="36000" marR="36000" marT="27000" marB="27000">
                    <a:lnB w="38100" cap="flat" cmpd="sng" algn="ctr">
                      <a:solidFill>
                        <a:schemeClr val="accent1"/>
                      </a:solidFill>
                      <a:prstDash val="solid"/>
                      <a:round/>
                      <a:headEnd type="none" w="med" len="med"/>
                      <a:tailEnd type="none" w="med" len="med"/>
                    </a:lnB>
                    <a:solidFill>
                      <a:srgbClr val="FFC000"/>
                    </a:solidFill>
                  </a:tcPr>
                </a:tc>
                <a:tc>
                  <a:txBody>
                    <a:bodyPr/>
                    <a:lstStyle/>
                    <a:p>
                      <a:pPr marL="285750" indent="-285750">
                        <a:lnSpc>
                          <a:spcPct val="120000"/>
                        </a:lnSpc>
                        <a:buFont typeface="Wingdings" panose="05000000000000000000" pitchFamily="2" charset="2"/>
                        <a:buChar char="ü"/>
                      </a:pPr>
                      <a:r>
                        <a:rPr lang="zh-CN" altLang="en-US" sz="1200"/>
                        <a:t>危险废物转移情况信息</a:t>
                      </a:r>
                    </a:p>
                  </a:txBody>
                  <a:tcPr marL="36000" marR="36000" marT="27000" marB="27000">
                    <a:lnB w="38100" cap="flat" cmpd="sng" algn="ctr">
                      <a:solidFill>
                        <a:schemeClr val="accent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0002"/>
                  </a:ext>
                </a:extLst>
              </a:tr>
              <a:tr h="278130">
                <a:tc vMerge="1">
                  <a:txBody>
                    <a:bodyPr/>
                    <a:lstStyle/>
                    <a:p>
                      <a:endParaRPr/>
                    </a:p>
                  </a:txBody>
                  <a:tcPr marL="36000" marR="36000" marT="36000" marB="36000" anchor="ctr"/>
                </a:tc>
                <a:tc rowSpan="2">
                  <a:txBody>
                    <a:bodyPr/>
                    <a:lstStyle/>
                    <a:p>
                      <a:pPr marL="0" marR="0" indent="0" algn="ctr" defTabSz="914400" rtl="0" eaLnBrk="1" fontAlgn="auto" latinLnBrk="0" hangingPunct="1">
                        <a:lnSpc>
                          <a:spcPct val="120000"/>
                        </a:lnSpc>
                        <a:spcBef>
                          <a:spcPct val="0"/>
                        </a:spcBef>
                        <a:spcAft>
                          <a:spcPct val="0"/>
                        </a:spcAft>
                        <a:buClrTx/>
                        <a:buSzTx/>
                        <a:buFont typeface="Wingdings" panose="05000000000000000000" pitchFamily="2" charset="2"/>
                        <a:buNone/>
                        <a:defRPr/>
                      </a:pPr>
                      <a:r>
                        <a:rPr lang="zh-CN" altLang="en-US" sz="1200" b="1"/>
                        <a:t>危险废物</a:t>
                      </a:r>
                      <a:endParaRPr lang="en-US" altLang="zh-CN" sz="1200" b="1"/>
                    </a:p>
                    <a:p>
                      <a:pPr marL="0" marR="0" indent="0" algn="ctr" defTabSz="914400" rtl="0" eaLnBrk="1" fontAlgn="auto" latinLnBrk="0" hangingPunct="1">
                        <a:lnSpc>
                          <a:spcPct val="120000"/>
                        </a:lnSpc>
                        <a:spcBef>
                          <a:spcPct val="0"/>
                        </a:spcBef>
                        <a:spcAft>
                          <a:spcPct val="0"/>
                        </a:spcAft>
                        <a:buClrTx/>
                        <a:buSzTx/>
                        <a:buFont typeface="Wingdings" panose="05000000000000000000" pitchFamily="2" charset="2"/>
                        <a:buNone/>
                        <a:defRPr/>
                      </a:pPr>
                      <a:r>
                        <a:rPr lang="zh-CN" altLang="en-US" sz="1200" b="1">
                          <a:solidFill>
                            <a:srgbClr val="FF0000"/>
                          </a:solidFill>
                        </a:rPr>
                        <a:t>简化</a:t>
                      </a:r>
                      <a:r>
                        <a:rPr lang="zh-CN" altLang="en-US" sz="1200" b="1"/>
                        <a:t>管理单位</a:t>
                      </a:r>
                      <a:endParaRPr lang="en-US" altLang="zh-CN" sz="1200" b="1"/>
                    </a:p>
                  </a:txBody>
                  <a:tcPr marL="36000" marR="36000" marT="27000" marB="27000" anchor="ct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tcPr>
                </a:tc>
                <a:tc>
                  <a:txBody>
                    <a:bodyPr/>
                    <a:lstStyle/>
                    <a:p>
                      <a:pPr marL="285750" indent="-285750">
                        <a:lnSpc>
                          <a:spcPct val="120000"/>
                        </a:lnSpc>
                        <a:buFont typeface="Wingdings" panose="05000000000000000000" pitchFamily="2" charset="2"/>
                        <a:buChar char="ü"/>
                      </a:pPr>
                      <a:r>
                        <a:rPr lang="zh-CN" altLang="en-US" sz="1200"/>
                        <a:t>单位基本信息</a:t>
                      </a:r>
                    </a:p>
                  </a:txBody>
                  <a:tcPr marL="36000" marR="36000" marT="27000" marB="27000">
                    <a:lnT w="38100" cap="flat" cmpd="sng" algn="ctr">
                      <a:solidFill>
                        <a:schemeClr val="accent1"/>
                      </a:solidFill>
                      <a:prstDash val="solid"/>
                      <a:round/>
                      <a:headEnd type="none" w="med" len="med"/>
                      <a:tailEnd type="none" w="med" len="med"/>
                    </a:lnT>
                    <a:solidFill>
                      <a:schemeClr val="accent3">
                        <a:lumMod val="40000"/>
                        <a:lumOff val="60000"/>
                      </a:schemeClr>
                    </a:solidFill>
                  </a:tcPr>
                </a:tc>
                <a:tc>
                  <a:txBody>
                    <a:bodyPr/>
                    <a:lstStyle/>
                    <a:p>
                      <a:pPr marL="285750" indent="-285750">
                        <a:lnSpc>
                          <a:spcPct val="120000"/>
                        </a:lnSpc>
                        <a:buFont typeface="Wingdings" panose="05000000000000000000" pitchFamily="2" charset="2"/>
                        <a:buChar char="ü"/>
                      </a:pPr>
                      <a:endParaRPr lang="zh-CN" altLang="en-US" sz="1200"/>
                    </a:p>
                  </a:txBody>
                  <a:tcPr marL="36000" marR="36000" marT="27000" marB="27000">
                    <a:lnT w="38100" cap="flat" cmpd="sng" algn="ctr">
                      <a:solidFill>
                        <a:schemeClr val="accent1"/>
                      </a:solidFill>
                      <a:prstDash val="solid"/>
                      <a:round/>
                      <a:headEnd type="none" w="med" len="med"/>
                      <a:tailEnd type="none" w="med" len="med"/>
                    </a:lnT>
                    <a:noFill/>
                  </a:tcPr>
                </a:tc>
                <a:tc>
                  <a:txBody>
                    <a:bodyPr/>
                    <a:lstStyle/>
                    <a:p>
                      <a:endParaRPr lang="zh-CN" altLang="en-US" sz="1400"/>
                    </a:p>
                  </a:txBody>
                  <a:tcPr marL="36000" marR="36000" marT="27000" marB="27000">
                    <a:lnT w="38100" cap="flat" cmpd="sng" algn="ctr">
                      <a:solidFill>
                        <a:schemeClr val="accent1"/>
                      </a:solidFill>
                      <a:prstDash val="solid"/>
                      <a:round/>
                      <a:headEnd type="none" w="med" len="med"/>
                      <a:tailEnd type="none" w="med" len="med"/>
                    </a:lnT>
                    <a:noFill/>
                  </a:tcPr>
                </a:tc>
                <a:tc>
                  <a:txBody>
                    <a:bodyPr/>
                    <a:lstStyle/>
                    <a:p>
                      <a:endParaRPr lang="zh-CN" altLang="en-US" sz="1400"/>
                    </a:p>
                  </a:txBody>
                  <a:tcPr marL="36000" marR="36000" marT="27000" marB="27000">
                    <a:lnT w="38100" cap="flat" cmpd="sng" algn="ctr">
                      <a:solidFill>
                        <a:schemeClr val="accent1"/>
                      </a:solidFill>
                      <a:prstDash val="solid"/>
                      <a:round/>
                      <a:headEnd type="none" w="med" len="med"/>
                      <a:tailEnd type="none" w="med" len="med"/>
                    </a:lnT>
                    <a:noFill/>
                  </a:tcPr>
                </a:tc>
                <a:tc>
                  <a:txBody>
                    <a:bodyPr/>
                    <a:lstStyle/>
                    <a:p>
                      <a:pPr marL="285750" marR="0" indent="-285750" algn="l" defTabSz="914400" rtl="0" eaLnBrk="1" fontAlgn="auto" latinLnBrk="0" hangingPunct="1">
                        <a:lnSpc>
                          <a:spcPct val="120000"/>
                        </a:lnSpc>
                        <a:spcBef>
                          <a:spcPct val="0"/>
                        </a:spcBef>
                        <a:spcAft>
                          <a:spcPct val="0"/>
                        </a:spcAft>
                        <a:buClrTx/>
                        <a:buSzTx/>
                        <a:buFont typeface="Wingdings" panose="05000000000000000000" pitchFamily="2" charset="2"/>
                        <a:buChar char="ü"/>
                        <a:defRPr/>
                      </a:pPr>
                      <a:endParaRPr lang="zh-CN" altLang="en-US" sz="1200"/>
                    </a:p>
                  </a:txBody>
                  <a:tcPr marL="36000" marR="36000" marT="27000" marB="27000">
                    <a:lnT w="38100" cap="flat" cmpd="sng" algn="ctr">
                      <a:solidFill>
                        <a:schemeClr val="accent1"/>
                      </a:solidFill>
                      <a:prstDash val="solid"/>
                      <a:round/>
                      <a:headEnd type="none" w="med" len="med"/>
                      <a:tailEnd type="none" w="med" len="med"/>
                    </a:lnT>
                    <a:noFill/>
                  </a:tcPr>
                </a:tc>
                <a:extLst>
                  <a:ext uri="{0D108BD9-81ED-4DB2-BD59-A6C34878D82A}">
                    <a16:rowId xmlns:a16="http://schemas.microsoft.com/office/drawing/2014/main" val="10003"/>
                  </a:ext>
                </a:extLst>
              </a:tr>
              <a:tr h="712368">
                <a:tc vMerge="1">
                  <a:txBody>
                    <a:bodyPr/>
                    <a:lstStyle/>
                    <a:p>
                      <a:endParaRPr/>
                    </a:p>
                  </a:txBody>
                  <a:tcPr marL="36000" marR="36000" marT="36000" marB="36000" anchor="ctr"/>
                </a:tc>
                <a:tc vMerge="1">
                  <a:txBody>
                    <a:bodyPr/>
                    <a:lstStyle/>
                    <a:p>
                      <a:endParaRPr/>
                    </a:p>
                  </a:txBody>
                  <a:tcPr marL="36000" marR="36000" marT="36000" marB="36000"/>
                </a:tc>
                <a:tc>
                  <a:txBody>
                    <a:bodyPr/>
                    <a:lstStyle/>
                    <a:p>
                      <a:pPr marL="285750" marR="0" indent="-285750" algn="l" defTabSz="914400" rtl="0" eaLnBrk="1" fontAlgn="auto" latinLnBrk="0" hangingPunct="1">
                        <a:lnSpc>
                          <a:spcPct val="120000"/>
                        </a:lnSpc>
                        <a:spcBef>
                          <a:spcPct val="0"/>
                        </a:spcBef>
                        <a:spcAft>
                          <a:spcPct val="0"/>
                        </a:spcAft>
                        <a:buClrTx/>
                        <a:buSzTx/>
                        <a:buFont typeface="Wingdings" panose="05000000000000000000" pitchFamily="2" charset="2"/>
                        <a:buChar char="ü"/>
                        <a:defRPr/>
                      </a:pPr>
                      <a:r>
                        <a:rPr lang="zh-CN" altLang="en-US" sz="1200"/>
                        <a:t>危险废物产生情况信息</a:t>
                      </a:r>
                    </a:p>
                  </a:txBody>
                  <a:tcPr marL="36000" marR="36000" marT="27000" marB="27000">
                    <a:lnB w="38100" cap="flat" cmpd="sng" algn="ctr">
                      <a:solidFill>
                        <a:schemeClr val="accent1"/>
                      </a:solidFill>
                      <a:prstDash val="solid"/>
                      <a:round/>
                      <a:headEnd type="none" w="med" len="med"/>
                      <a:tailEnd type="none" w="med" len="med"/>
                    </a:lnB>
                    <a:solidFill>
                      <a:schemeClr val="accent3">
                        <a:lumMod val="40000"/>
                        <a:lumOff val="60000"/>
                      </a:schemeClr>
                    </a:solidFill>
                  </a:tcPr>
                </a:tc>
                <a:tc>
                  <a:txBody>
                    <a:bodyPr/>
                    <a:lstStyle/>
                    <a:p>
                      <a:pPr marL="285750" marR="0" indent="-285750" algn="l" defTabSz="914400" rtl="0" eaLnBrk="1" fontAlgn="auto" latinLnBrk="0" hangingPunct="1">
                        <a:lnSpc>
                          <a:spcPct val="120000"/>
                        </a:lnSpc>
                        <a:spcBef>
                          <a:spcPct val="0"/>
                        </a:spcBef>
                        <a:spcAft>
                          <a:spcPct val="0"/>
                        </a:spcAft>
                        <a:buClrTx/>
                        <a:buSzTx/>
                        <a:buFont typeface="Wingdings" panose="05000000000000000000" pitchFamily="2" charset="2"/>
                        <a:buChar char="ü"/>
                        <a:defRPr/>
                      </a:pPr>
                      <a:r>
                        <a:rPr lang="zh-CN" altLang="en-US" sz="1200"/>
                        <a:t>危险废物贮存情况信息</a:t>
                      </a:r>
                    </a:p>
                  </a:txBody>
                  <a:tcPr marL="36000" marR="36000" marT="27000" marB="27000">
                    <a:lnB w="38100" cap="flat" cmpd="sng" algn="ctr">
                      <a:solidFill>
                        <a:schemeClr val="accent1"/>
                      </a:solidFill>
                      <a:prstDash val="solid"/>
                      <a:round/>
                      <a:headEnd type="none" w="med" len="med"/>
                      <a:tailEnd type="none" w="med" len="med"/>
                    </a:lnB>
                    <a:solidFill>
                      <a:srgbClr val="FFC000"/>
                    </a:solidFill>
                  </a:tcPr>
                </a:tc>
                <a:tc>
                  <a:txBody>
                    <a:bodyPr/>
                    <a:lstStyle/>
                    <a:p>
                      <a:endParaRPr lang="zh-CN" altLang="en-US" sz="1400" b="0"/>
                    </a:p>
                  </a:txBody>
                  <a:tcPr marL="36000" marR="36000" marT="27000" marB="27000">
                    <a:lnB w="38100" cap="flat" cmpd="sng" algn="ctr">
                      <a:solidFill>
                        <a:schemeClr val="accent1"/>
                      </a:solidFill>
                      <a:prstDash val="solid"/>
                      <a:round/>
                      <a:headEnd type="none" w="med" len="med"/>
                      <a:tailEnd type="none" w="med" len="med"/>
                    </a:lnB>
                    <a:solidFill>
                      <a:srgbClr val="E7EBF5"/>
                    </a:solidFill>
                  </a:tcPr>
                </a:tc>
                <a:tc>
                  <a:txBody>
                    <a:bodyPr/>
                    <a:lstStyle/>
                    <a:p>
                      <a:pPr marL="285750" marR="0" indent="-285750" algn="l" defTabSz="914400" rtl="0" eaLnBrk="1" fontAlgn="auto" latinLnBrk="0" hangingPunct="1">
                        <a:lnSpc>
                          <a:spcPct val="120000"/>
                        </a:lnSpc>
                        <a:spcBef>
                          <a:spcPct val="0"/>
                        </a:spcBef>
                        <a:spcAft>
                          <a:spcPct val="0"/>
                        </a:spcAft>
                        <a:buClrTx/>
                        <a:buSzTx/>
                        <a:buFont typeface="Wingdings" panose="05000000000000000000" pitchFamily="2" charset="2"/>
                        <a:buChar char="ü"/>
                        <a:defRPr/>
                      </a:pPr>
                      <a:r>
                        <a:rPr lang="zh-CN" altLang="en-US" sz="1200"/>
                        <a:t>危险废物减量化计划和措施</a:t>
                      </a:r>
                    </a:p>
                  </a:txBody>
                  <a:tcPr marL="36000" marR="36000" marT="27000" marB="27000">
                    <a:lnB w="38100" cap="flat" cmpd="sng" algn="ctr">
                      <a:solidFill>
                        <a:schemeClr val="accent1"/>
                      </a:solidFill>
                      <a:prstDash val="solid"/>
                      <a:round/>
                      <a:headEnd type="none" w="med" len="med"/>
                      <a:tailEnd type="none" w="med" len="med"/>
                    </a:lnB>
                    <a:solidFill>
                      <a:srgbClr val="FFC000"/>
                    </a:solidFill>
                  </a:tcPr>
                </a:tc>
                <a:tc>
                  <a:txBody>
                    <a:bodyPr/>
                    <a:lstStyle/>
                    <a:p>
                      <a:pPr marL="285750" marR="0" indent="-285750" algn="l" defTabSz="914400" rtl="0" eaLnBrk="1" fontAlgn="auto" latinLnBrk="0" hangingPunct="1">
                        <a:lnSpc>
                          <a:spcPct val="120000"/>
                        </a:lnSpc>
                        <a:spcBef>
                          <a:spcPct val="0"/>
                        </a:spcBef>
                        <a:spcAft>
                          <a:spcPct val="0"/>
                        </a:spcAft>
                        <a:buClrTx/>
                        <a:buSzTx/>
                        <a:buFont typeface="Wingdings" panose="05000000000000000000" pitchFamily="2" charset="2"/>
                        <a:buChar char="ü"/>
                        <a:defRPr/>
                      </a:pPr>
                      <a:r>
                        <a:rPr lang="zh-CN" altLang="en-US" sz="1200"/>
                        <a:t>危险废物转移情况信息</a:t>
                      </a:r>
                    </a:p>
                  </a:txBody>
                  <a:tcPr marL="36000" marR="36000" marT="27000" marB="27000">
                    <a:lnB w="38100" cap="flat" cmpd="sng" algn="ctr">
                      <a:solidFill>
                        <a:schemeClr val="accent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0004"/>
                  </a:ext>
                </a:extLst>
              </a:tr>
              <a:tr h="278130">
                <a:tc vMerge="1">
                  <a:txBody>
                    <a:bodyPr/>
                    <a:lstStyle/>
                    <a:p>
                      <a:endParaRPr/>
                    </a:p>
                  </a:txBody>
                  <a:tcPr marL="36000" marR="36000" marT="36000" marB="36000" anchor="ctr"/>
                </a:tc>
                <a:tc rowSpan="2">
                  <a:txBody>
                    <a:bodyPr/>
                    <a:lstStyle/>
                    <a:p>
                      <a:pPr marL="0" indent="0" algn="ctr">
                        <a:lnSpc>
                          <a:spcPct val="120000"/>
                        </a:lnSpc>
                        <a:buFont typeface="Wingdings" panose="05000000000000000000" pitchFamily="2" charset="2"/>
                        <a:buNone/>
                      </a:pPr>
                      <a:r>
                        <a:rPr lang="zh-CN" altLang="en-US" sz="1200" b="1"/>
                        <a:t>危险废物</a:t>
                      </a:r>
                      <a:endParaRPr lang="en-US" altLang="zh-CN" sz="1200" b="1"/>
                    </a:p>
                    <a:p>
                      <a:pPr marL="0" indent="0" algn="ctr">
                        <a:lnSpc>
                          <a:spcPct val="120000"/>
                        </a:lnSpc>
                        <a:buFont typeface="Wingdings" panose="05000000000000000000" pitchFamily="2" charset="2"/>
                        <a:buNone/>
                      </a:pPr>
                      <a:r>
                        <a:rPr lang="zh-CN" altLang="en-US" sz="1200" b="1">
                          <a:solidFill>
                            <a:srgbClr val="FF0000"/>
                          </a:solidFill>
                        </a:rPr>
                        <a:t>登记</a:t>
                      </a:r>
                      <a:r>
                        <a:rPr lang="zh-CN" altLang="en-US" sz="1200" b="1"/>
                        <a:t>管理单位</a:t>
                      </a:r>
                      <a:endParaRPr lang="en-US" altLang="zh-CN" sz="1200" b="1"/>
                    </a:p>
                  </a:txBody>
                  <a:tcPr marL="36000" marR="36000" marT="27000" marB="27000" anchor="ctr">
                    <a:lnT w="38100" cap="flat" cmpd="sng" algn="ctr">
                      <a:solidFill>
                        <a:schemeClr val="accent1"/>
                      </a:solidFill>
                      <a:prstDash val="solid"/>
                      <a:round/>
                      <a:headEnd type="none" w="med" len="med"/>
                      <a:tailEnd type="none" w="med" len="med"/>
                    </a:lnT>
                  </a:tcPr>
                </a:tc>
                <a:tc>
                  <a:txBody>
                    <a:bodyPr/>
                    <a:lstStyle/>
                    <a:p>
                      <a:pPr marL="285750" marR="0" indent="-285750" algn="l" defTabSz="914400" rtl="0" eaLnBrk="1" fontAlgn="auto" latinLnBrk="0" hangingPunct="1">
                        <a:lnSpc>
                          <a:spcPct val="120000"/>
                        </a:lnSpc>
                        <a:spcBef>
                          <a:spcPct val="0"/>
                        </a:spcBef>
                        <a:spcAft>
                          <a:spcPct val="0"/>
                        </a:spcAft>
                        <a:buClrTx/>
                        <a:buSzTx/>
                        <a:buFont typeface="Wingdings" panose="05000000000000000000" pitchFamily="2" charset="2"/>
                        <a:buChar char="ü"/>
                        <a:defRPr/>
                      </a:pPr>
                      <a:r>
                        <a:rPr lang="zh-CN" altLang="en-US" sz="1200"/>
                        <a:t>单位基本信息</a:t>
                      </a:r>
                    </a:p>
                  </a:txBody>
                  <a:tcPr marL="36000" marR="36000" marT="27000" marB="27000">
                    <a:lnT w="38100" cap="flat" cmpd="sng" algn="ctr">
                      <a:solidFill>
                        <a:schemeClr val="accent1"/>
                      </a:solidFill>
                      <a:prstDash val="solid"/>
                      <a:round/>
                      <a:headEnd type="none" w="med" len="med"/>
                      <a:tailEnd type="none" w="med" len="med"/>
                    </a:lnT>
                    <a:solidFill>
                      <a:schemeClr val="accent3">
                        <a:lumMod val="40000"/>
                        <a:lumOff val="60000"/>
                      </a:schemeClr>
                    </a:solidFill>
                  </a:tcPr>
                </a:tc>
                <a:tc>
                  <a:txBody>
                    <a:bodyPr/>
                    <a:lstStyle/>
                    <a:p>
                      <a:pPr marL="285750" marR="0" indent="-285750" algn="l" defTabSz="914400" rtl="0" eaLnBrk="1" fontAlgn="auto" latinLnBrk="0" hangingPunct="1">
                        <a:lnSpc>
                          <a:spcPct val="120000"/>
                        </a:lnSpc>
                        <a:spcBef>
                          <a:spcPct val="0"/>
                        </a:spcBef>
                        <a:spcAft>
                          <a:spcPct val="0"/>
                        </a:spcAft>
                        <a:buClrTx/>
                        <a:buSzTx/>
                        <a:buFont typeface="Wingdings" panose="05000000000000000000" pitchFamily="2" charset="2"/>
                        <a:buChar char="ü"/>
                        <a:defRPr/>
                      </a:pPr>
                      <a:endParaRPr lang="zh-CN" altLang="en-US" sz="1200"/>
                    </a:p>
                  </a:txBody>
                  <a:tcPr marL="36000" marR="36000" marT="27000" marB="27000">
                    <a:lnT w="38100" cap="flat" cmpd="sng" algn="ctr">
                      <a:solidFill>
                        <a:schemeClr val="accent1"/>
                      </a:solidFill>
                      <a:prstDash val="solid"/>
                      <a:round/>
                      <a:headEnd type="none" w="med" len="med"/>
                      <a:tailEnd type="none" w="med" len="med"/>
                    </a:lnT>
                    <a:noFill/>
                  </a:tcPr>
                </a:tc>
                <a:tc>
                  <a:txBody>
                    <a:bodyPr/>
                    <a:lstStyle/>
                    <a:p>
                      <a:pPr marL="285750" marR="0" indent="-285750" algn="l" defTabSz="914400" rtl="0" eaLnBrk="1" fontAlgn="auto" latinLnBrk="0" hangingPunct="1">
                        <a:lnSpc>
                          <a:spcPct val="120000"/>
                        </a:lnSpc>
                        <a:spcBef>
                          <a:spcPct val="0"/>
                        </a:spcBef>
                        <a:spcAft>
                          <a:spcPct val="0"/>
                        </a:spcAft>
                        <a:buClrTx/>
                        <a:buSzTx/>
                        <a:buFont typeface="Wingdings" panose="05000000000000000000" pitchFamily="2" charset="2"/>
                        <a:buChar char="ü"/>
                        <a:defRPr/>
                      </a:pPr>
                      <a:endParaRPr kumimoji="0" lang="zh-CN" altLang="en-US" sz="1200" kern="1200">
                        <a:solidFill>
                          <a:schemeClr val="dk1"/>
                        </a:solidFill>
                        <a:latin typeface="+mn-lt"/>
                        <a:ea typeface="+mn-ea"/>
                        <a:cs typeface="+mn-cs"/>
                      </a:endParaRPr>
                    </a:p>
                  </a:txBody>
                  <a:tcPr marL="36000" marR="36000" marT="27000" marB="27000">
                    <a:lnT w="38100" cap="flat" cmpd="sng" algn="ctr">
                      <a:solidFill>
                        <a:schemeClr val="accent1"/>
                      </a:solidFill>
                      <a:prstDash val="solid"/>
                      <a:round/>
                      <a:headEnd type="none" w="med" len="med"/>
                      <a:tailEnd type="none" w="med" len="med"/>
                    </a:lnT>
                    <a:noFill/>
                  </a:tcPr>
                </a:tc>
                <a:tc>
                  <a:txBody>
                    <a:bodyPr/>
                    <a:lstStyle/>
                    <a:p>
                      <a:pPr marL="285750" marR="0" indent="-285750" algn="l" defTabSz="914400" rtl="0" eaLnBrk="1" fontAlgn="auto" latinLnBrk="0" hangingPunct="1">
                        <a:lnSpc>
                          <a:spcPct val="120000"/>
                        </a:lnSpc>
                        <a:spcBef>
                          <a:spcPct val="0"/>
                        </a:spcBef>
                        <a:spcAft>
                          <a:spcPct val="0"/>
                        </a:spcAft>
                        <a:buClrTx/>
                        <a:buSzTx/>
                        <a:buFont typeface="Wingdings" panose="05000000000000000000" pitchFamily="2" charset="2"/>
                        <a:buChar char="ü"/>
                        <a:defRPr/>
                      </a:pPr>
                      <a:endParaRPr lang="zh-CN" altLang="en-US" sz="1200"/>
                    </a:p>
                  </a:txBody>
                  <a:tcPr marL="36000" marR="36000" marT="27000" marB="27000">
                    <a:lnT w="38100" cap="flat" cmpd="sng" algn="ctr">
                      <a:solidFill>
                        <a:schemeClr val="accent1"/>
                      </a:solidFill>
                      <a:prstDash val="solid"/>
                      <a:round/>
                      <a:headEnd type="none" w="med" len="med"/>
                      <a:tailEnd type="none" w="med" len="med"/>
                    </a:lnT>
                    <a:noFill/>
                  </a:tcPr>
                </a:tc>
                <a:tc>
                  <a:txBody>
                    <a:bodyPr/>
                    <a:lstStyle/>
                    <a:p>
                      <a:pPr marL="285750" marR="0" indent="-285750" algn="l" defTabSz="914400" rtl="0" eaLnBrk="1" fontAlgn="auto" latinLnBrk="0" hangingPunct="1">
                        <a:lnSpc>
                          <a:spcPct val="120000"/>
                        </a:lnSpc>
                        <a:spcBef>
                          <a:spcPct val="0"/>
                        </a:spcBef>
                        <a:spcAft>
                          <a:spcPct val="0"/>
                        </a:spcAft>
                        <a:buClrTx/>
                        <a:buSzTx/>
                        <a:buFont typeface="Wingdings" panose="05000000000000000000" pitchFamily="2" charset="2"/>
                        <a:buChar char="ü"/>
                        <a:defRPr/>
                      </a:pPr>
                      <a:endParaRPr lang="zh-CN" altLang="en-US" sz="1200"/>
                    </a:p>
                  </a:txBody>
                  <a:tcPr marL="36000" marR="36000" marT="27000" marB="27000">
                    <a:lnT w="38100" cap="flat" cmpd="sng" algn="ctr">
                      <a:solidFill>
                        <a:schemeClr val="accent1"/>
                      </a:solidFill>
                      <a:prstDash val="solid"/>
                      <a:round/>
                      <a:headEnd type="none" w="med" len="med"/>
                      <a:tailEnd type="none" w="med" len="med"/>
                    </a:lnT>
                    <a:noFill/>
                  </a:tcPr>
                </a:tc>
                <a:extLst>
                  <a:ext uri="{0D108BD9-81ED-4DB2-BD59-A6C34878D82A}">
                    <a16:rowId xmlns:a16="http://schemas.microsoft.com/office/drawing/2014/main" val="10005"/>
                  </a:ext>
                </a:extLst>
              </a:tr>
              <a:tr h="712368">
                <a:tc vMerge="1">
                  <a:txBody>
                    <a:bodyPr/>
                    <a:lstStyle/>
                    <a:p>
                      <a:endParaRPr/>
                    </a:p>
                  </a:txBody>
                  <a:tcPr marL="36000" marR="36000" marT="36000" marB="36000" anchor="ctr"/>
                </a:tc>
                <a:tc vMerge="1">
                  <a:txBody>
                    <a:bodyPr/>
                    <a:lstStyle/>
                    <a:p>
                      <a:endParaRPr/>
                    </a:p>
                  </a:txBody>
                  <a:tcPr marL="36000" marR="36000" marT="36000" marB="36000"/>
                </a:tc>
                <a:tc>
                  <a:txBody>
                    <a:bodyPr/>
                    <a:lstStyle/>
                    <a:p>
                      <a:pPr marL="285750" marR="0" indent="-285750" algn="l" defTabSz="914400" rtl="0" eaLnBrk="1" fontAlgn="auto" latinLnBrk="0" hangingPunct="1">
                        <a:lnSpc>
                          <a:spcPct val="120000"/>
                        </a:lnSpc>
                        <a:spcBef>
                          <a:spcPct val="0"/>
                        </a:spcBef>
                        <a:spcAft>
                          <a:spcPct val="0"/>
                        </a:spcAft>
                        <a:buClrTx/>
                        <a:buSzTx/>
                        <a:buFont typeface="Wingdings" panose="05000000000000000000" pitchFamily="2" charset="2"/>
                        <a:buChar char="ü"/>
                        <a:defRPr/>
                      </a:pPr>
                      <a:r>
                        <a:rPr lang="zh-CN" altLang="en-US" sz="1200"/>
                        <a:t>危险废物产生情况信息</a:t>
                      </a:r>
                    </a:p>
                  </a:txBody>
                  <a:tcPr marL="36000" marR="36000" marT="27000" marB="27000">
                    <a:solidFill>
                      <a:schemeClr val="accent3">
                        <a:lumMod val="40000"/>
                        <a:lumOff val="60000"/>
                      </a:schemeClr>
                    </a:solidFill>
                  </a:tcPr>
                </a:tc>
                <a:tc>
                  <a:txBody>
                    <a:bodyPr/>
                    <a:lstStyle/>
                    <a:p>
                      <a:pPr marL="285750" marR="0" indent="-285750" algn="l" defTabSz="914400" rtl="0" eaLnBrk="1" fontAlgn="auto" latinLnBrk="0" hangingPunct="1">
                        <a:lnSpc>
                          <a:spcPct val="120000"/>
                        </a:lnSpc>
                        <a:spcBef>
                          <a:spcPct val="0"/>
                        </a:spcBef>
                        <a:spcAft>
                          <a:spcPct val="0"/>
                        </a:spcAft>
                        <a:buClrTx/>
                        <a:buSzTx/>
                        <a:buFont typeface="Wingdings" panose="05000000000000000000" pitchFamily="2" charset="2"/>
                        <a:buChar char="ü"/>
                        <a:defRPr/>
                      </a:pPr>
                      <a:endParaRPr lang="zh-CN" altLang="en-US" sz="1200"/>
                    </a:p>
                  </a:txBody>
                  <a:tcPr marL="36000" marR="36000" marT="27000" marB="27000"/>
                </a:tc>
                <a:tc>
                  <a:txBody>
                    <a:bodyPr/>
                    <a:lstStyle/>
                    <a:p>
                      <a:pPr marL="0" marR="0" indent="0" algn="l" defTabSz="914400" rtl="0" eaLnBrk="1" fontAlgn="auto" latinLnBrk="0" hangingPunct="1">
                        <a:lnSpc>
                          <a:spcPct val="120000"/>
                        </a:lnSpc>
                        <a:spcBef>
                          <a:spcPct val="0"/>
                        </a:spcBef>
                        <a:spcAft>
                          <a:spcPct val="0"/>
                        </a:spcAft>
                        <a:buClrTx/>
                        <a:buSzTx/>
                        <a:buFont typeface="Wingdings" panose="05000000000000000000" pitchFamily="2" charset="2"/>
                        <a:buNone/>
                        <a:defRPr/>
                      </a:pPr>
                      <a:endParaRPr lang="zh-CN" altLang="en-US" sz="1200"/>
                    </a:p>
                  </a:txBody>
                  <a:tcPr marL="36000" marR="36000" marT="27000" marB="27000">
                    <a:solidFill>
                      <a:srgbClr val="E7EBF5"/>
                    </a:solidFill>
                  </a:tcPr>
                </a:tc>
                <a:tc>
                  <a:txBody>
                    <a:bodyPr/>
                    <a:lstStyle/>
                    <a:p>
                      <a:pPr marL="285750" marR="0" indent="-285750" algn="l" defTabSz="914400" rtl="0" eaLnBrk="1" fontAlgn="auto" latinLnBrk="0" hangingPunct="1">
                        <a:lnSpc>
                          <a:spcPct val="120000"/>
                        </a:lnSpc>
                        <a:spcBef>
                          <a:spcPct val="0"/>
                        </a:spcBef>
                        <a:spcAft>
                          <a:spcPct val="0"/>
                        </a:spcAft>
                        <a:buClrTx/>
                        <a:buSzTx/>
                        <a:buFont typeface="Wingdings" panose="05000000000000000000" pitchFamily="2" charset="2"/>
                        <a:buChar char="ü"/>
                        <a:defRPr/>
                      </a:pPr>
                      <a:endParaRPr lang="zh-CN" altLang="en-US" sz="1200"/>
                    </a:p>
                  </a:txBody>
                  <a:tcPr marL="36000" marR="36000" marT="27000" marB="27000"/>
                </a:tc>
                <a:tc>
                  <a:txBody>
                    <a:bodyPr/>
                    <a:lstStyle/>
                    <a:p>
                      <a:pPr marL="285750" marR="0" indent="-285750" algn="l" defTabSz="914400" rtl="0" eaLnBrk="1" fontAlgn="auto" latinLnBrk="0" hangingPunct="1">
                        <a:lnSpc>
                          <a:spcPct val="120000"/>
                        </a:lnSpc>
                        <a:spcBef>
                          <a:spcPct val="0"/>
                        </a:spcBef>
                        <a:spcAft>
                          <a:spcPct val="0"/>
                        </a:spcAft>
                        <a:buClrTx/>
                        <a:buSzTx/>
                        <a:buFont typeface="Wingdings" panose="05000000000000000000" pitchFamily="2" charset="2"/>
                        <a:buChar char="ü"/>
                        <a:defRPr/>
                      </a:pPr>
                      <a:r>
                        <a:rPr lang="zh-CN" altLang="en-US" sz="1200"/>
                        <a:t>危险废物转移情况信息</a:t>
                      </a:r>
                    </a:p>
                  </a:txBody>
                  <a:tcPr marL="36000" marR="36000" marT="27000" marB="27000">
                    <a:solidFill>
                      <a:schemeClr val="accent3">
                        <a:lumMod val="40000"/>
                        <a:lumOff val="60000"/>
                      </a:schemeClr>
                    </a:solidFill>
                  </a:tcPr>
                </a:tc>
                <a:extLst>
                  <a:ext uri="{0D108BD9-81ED-4DB2-BD59-A6C34878D82A}">
                    <a16:rowId xmlns:a16="http://schemas.microsoft.com/office/drawing/2014/main" val="10006"/>
                  </a:ext>
                </a:extLst>
              </a:tr>
            </a:tbl>
          </a:graphicData>
        </a:graphic>
      </p:graphicFrame>
      <p:sp>
        <p:nvSpPr>
          <p:cNvPr id="3" name="圆角矩形 2"/>
          <p:cNvSpPr/>
          <p:nvPr/>
        </p:nvSpPr>
        <p:spPr>
          <a:xfrm>
            <a:off x="2000250" y="1584325"/>
            <a:ext cx="3086100" cy="265113"/>
          </a:xfrm>
          <a:prstGeom prst="round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7401" name="TextBox 4"/>
          <p:cNvSpPr txBox="1"/>
          <p:nvPr/>
        </p:nvSpPr>
        <p:spPr>
          <a:xfrm>
            <a:off x="5708650" y="1509713"/>
            <a:ext cx="1579563" cy="368300"/>
          </a:xfrm>
          <a:prstGeom prst="rect">
            <a:avLst/>
          </a:prstGeom>
          <a:noFill/>
          <a:ln w="9525">
            <a:noFill/>
          </a:ln>
        </p:spPr>
        <p:txBody>
          <a:bodyPr wrap="none" anchor="t" anchorCtr="0">
            <a:spAutoFit/>
          </a:bodyPr>
          <a:lstStyle/>
          <a:p>
            <a:r>
              <a:rPr lang="zh-CN" altLang="en-US" b="1" i="1" u="sng">
                <a:solidFill>
                  <a:srgbClr val="C00000"/>
                </a:solidFill>
                <a:latin typeface="Calibri" panose="020F0502020204030204" pitchFamily="34" charset="0"/>
              </a:rPr>
              <a:t>单位基本情况</a:t>
            </a:r>
          </a:p>
        </p:txBody>
      </p:sp>
      <p:sp>
        <p:nvSpPr>
          <p:cNvPr id="6" name="圆角矩形 5"/>
          <p:cNvSpPr/>
          <p:nvPr/>
        </p:nvSpPr>
        <p:spPr>
          <a:xfrm>
            <a:off x="2000250" y="1878013"/>
            <a:ext cx="6981825" cy="681038"/>
          </a:xfrm>
          <a:prstGeom prst="round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57403" name="TextBox 6"/>
          <p:cNvSpPr txBox="1"/>
          <p:nvPr/>
        </p:nvSpPr>
        <p:spPr>
          <a:xfrm>
            <a:off x="6184900" y="2552700"/>
            <a:ext cx="2044700" cy="369888"/>
          </a:xfrm>
          <a:prstGeom prst="rect">
            <a:avLst/>
          </a:prstGeom>
          <a:noFill/>
          <a:ln w="9525">
            <a:noFill/>
          </a:ln>
        </p:spPr>
        <p:txBody>
          <a:bodyPr wrap="none" anchor="t" anchorCtr="0">
            <a:spAutoFit/>
          </a:bodyPr>
          <a:lstStyle/>
          <a:p>
            <a:r>
              <a:rPr lang="zh-CN" altLang="en-US" b="1" i="1" u="sng">
                <a:solidFill>
                  <a:srgbClr val="C00000"/>
                </a:solidFill>
                <a:latin typeface="Calibri" panose="020F0502020204030204" pitchFamily="34" charset="0"/>
              </a:rPr>
              <a:t>危险废物基本情况</a:t>
            </a:r>
          </a:p>
        </p:txBody>
      </p:sp>
      <p:cxnSp>
        <p:nvCxnSpPr>
          <p:cNvPr id="13" name="直接箭头连接符 12"/>
          <p:cNvCxnSpPr/>
          <p:nvPr/>
        </p:nvCxnSpPr>
        <p:spPr>
          <a:xfrm rot="10800000" flipH="1" flipV="1">
            <a:off x="6176963" y="2559050"/>
            <a:ext cx="0" cy="207963"/>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5086350" y="1711325"/>
            <a:ext cx="647700" cy="0"/>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150938" y="1587500"/>
            <a:ext cx="630238" cy="290513"/>
          </a:xfrm>
          <a:prstGeom prst="rect">
            <a:avLst/>
          </a:prstGeom>
          <a:solidFill>
            <a:srgbClr val="9999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000" b="1" strike="noStrike" noProof="1">
                <a:solidFill>
                  <a:srgbClr val="FF0000"/>
                </a:solidFill>
                <a:latin typeface="黑体" panose="02010609060101010101" pitchFamily="49" charset="-122"/>
                <a:ea typeface="黑体" panose="02010609060101010101" pitchFamily="49" charset="-122"/>
                <a:cs typeface="Times New Roman" panose="02020603050405020304" pitchFamily="18" charset="0"/>
              </a:rPr>
              <a:t>7</a:t>
            </a:r>
            <a:r>
              <a:rPr lang="zh-CN" altLang="en-US" sz="2000" b="1" strike="noStrike" noProof="1">
                <a:solidFill>
                  <a:srgbClr val="FF0000"/>
                </a:solidFill>
                <a:latin typeface="黑体" panose="02010609060101010101" pitchFamily="49" charset="-122"/>
                <a:ea typeface="黑体" panose="02010609060101010101" pitchFamily="49" charset="-122"/>
                <a:cs typeface="Times New Roman" panose="02020603050405020304" pitchFamily="18" charset="0"/>
              </a:rPr>
              <a:t>项</a:t>
            </a:r>
          </a:p>
        </p:txBody>
      </p:sp>
      <p:sp>
        <p:nvSpPr>
          <p:cNvPr id="57407" name="标题 2"/>
          <p:cNvSpPr>
            <a:spLocks noGrp="1"/>
          </p:cNvSpPr>
          <p:nvPr>
            <p:ph type="title"/>
          </p:nvPr>
        </p:nvSpPr>
        <p:spPr/>
        <p:txBody>
          <a:bodyPr vert="horz" lIns="91440" tIns="45720" rIns="91440" bIns="45720" anchor="b" anchorCtr="0"/>
          <a:lstStyle/>
          <a:p>
            <a:r>
              <a:rPr lang="zh-CN" altLang="en-US" sz="2400">
                <a:latin typeface="黑体" panose="02010609060101010101" pitchFamily="49" charset="-122"/>
                <a:ea typeface="黑体" panose="02010609060101010101" pitchFamily="49" charset="-122"/>
              </a:rPr>
              <a:t>管理计划要求</a:t>
            </a:r>
            <a:endParaRPr lang="zh-CN" altLang="en-US" sz="2400">
              <a:ea typeface="宋体" panose="02010600030101010101" pitchFamily="2" charset="-122"/>
            </a:endParaRPr>
          </a:p>
        </p:txBody>
      </p:sp>
      <p:sp>
        <p:nvSpPr>
          <p:cNvPr id="15" name="矩形 14"/>
          <p:cNvSpPr/>
          <p:nvPr/>
        </p:nvSpPr>
        <p:spPr>
          <a:xfrm>
            <a:off x="1150938" y="2595563"/>
            <a:ext cx="630238" cy="290513"/>
          </a:xfrm>
          <a:prstGeom prst="rect">
            <a:avLst/>
          </a:prstGeom>
          <a:solidFill>
            <a:srgbClr val="9999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000" b="1" strike="noStrike" noProof="1">
                <a:solidFill>
                  <a:srgbClr val="FF0000"/>
                </a:solidFill>
                <a:latin typeface="黑体" panose="02010609060101010101" pitchFamily="49" charset="-122"/>
                <a:ea typeface="黑体" panose="02010609060101010101" pitchFamily="49" charset="-122"/>
                <a:cs typeface="Times New Roman" panose="02020603050405020304" pitchFamily="18" charset="0"/>
              </a:rPr>
              <a:t>5</a:t>
            </a:r>
            <a:r>
              <a:rPr lang="zh-CN" altLang="en-US" sz="2000" b="1" strike="noStrike" noProof="1">
                <a:solidFill>
                  <a:srgbClr val="FF0000"/>
                </a:solidFill>
                <a:latin typeface="黑体" panose="02010609060101010101" pitchFamily="49" charset="-122"/>
                <a:ea typeface="黑体" panose="02010609060101010101" pitchFamily="49" charset="-122"/>
                <a:cs typeface="Times New Roman" panose="02020603050405020304" pitchFamily="18" charset="0"/>
              </a:rPr>
              <a:t>项</a:t>
            </a:r>
          </a:p>
        </p:txBody>
      </p:sp>
      <p:sp>
        <p:nvSpPr>
          <p:cNvPr id="16" name="矩形 15"/>
          <p:cNvSpPr/>
          <p:nvPr/>
        </p:nvSpPr>
        <p:spPr>
          <a:xfrm>
            <a:off x="1141413" y="3598863"/>
            <a:ext cx="630238" cy="292100"/>
          </a:xfrm>
          <a:prstGeom prst="rect">
            <a:avLst/>
          </a:prstGeom>
          <a:solidFill>
            <a:srgbClr val="9999F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000" b="1" strike="noStrike" noProof="1">
                <a:solidFill>
                  <a:srgbClr val="FF0000"/>
                </a:solidFill>
                <a:latin typeface="黑体" panose="02010609060101010101" pitchFamily="49" charset="-122"/>
                <a:ea typeface="黑体" panose="02010609060101010101" pitchFamily="49" charset="-122"/>
                <a:cs typeface="Times New Roman" panose="02020603050405020304" pitchFamily="18" charset="0"/>
              </a:rPr>
              <a:t>3</a:t>
            </a:r>
            <a:r>
              <a:rPr lang="zh-CN" altLang="en-US" sz="2000" b="1" strike="noStrike" noProof="1">
                <a:solidFill>
                  <a:srgbClr val="FF0000"/>
                </a:solidFill>
                <a:latin typeface="黑体" panose="02010609060101010101" pitchFamily="49" charset="-122"/>
                <a:ea typeface="黑体" panose="02010609060101010101" pitchFamily="49" charset="-122"/>
                <a:cs typeface="Times New Roman" panose="02020603050405020304" pitchFamily="18" charset="0"/>
              </a:rPr>
              <a:t>项</a:t>
            </a: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746125" y="1804988"/>
            <a:ext cx="7966075" cy="406400"/>
          </a:xfrm>
          <a:ln>
            <a:solidFill>
              <a:schemeClr val="tx1"/>
            </a:solidFill>
          </a:ln>
        </p:spPr>
        <p:txBody>
          <a:bodyPr anchor="ctr">
            <a:normAutofit/>
          </a:bodyPr>
          <a:lstStyle/>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600" b="0" i="0" u="none" strike="noStrike" kern="1200" cap="none" spc="0" normalizeH="0" baseline="0" noProof="1">
                <a:solidFill>
                  <a:schemeClr val="tx1">
                    <a:lumMod val="75000"/>
                    <a:lumOff val="25000"/>
                  </a:schemeClr>
                </a:solidFill>
                <a:latin typeface="+mn-lt"/>
                <a:ea typeface="+mn-ea"/>
                <a:cs typeface="+mn-cs"/>
              </a:rPr>
              <a:t>评估标准：</a:t>
            </a:r>
            <a:r>
              <a:rPr kumimoji="0" lang="zh-CN" altLang="zh-CN" sz="1600" b="0" i="0" u="none" strike="noStrike" kern="1200" cap="none" spc="0" normalizeH="0" baseline="0" noProof="1">
                <a:solidFill>
                  <a:schemeClr val="tx1">
                    <a:lumMod val="75000"/>
                    <a:lumOff val="25000"/>
                  </a:schemeClr>
                </a:solidFill>
                <a:latin typeface="+mn-lt"/>
                <a:ea typeface="+mn-ea"/>
                <a:cs typeface="+mn-cs"/>
              </a:rPr>
              <a:t>依法取得排污许可证并按证排污。</a:t>
            </a:r>
            <a:endParaRPr kumimoji="0" lang="zh-CN" altLang="en-US" sz="1600" b="0" i="0" u="none" strike="noStrike" kern="1200" cap="none" spc="0" normalizeH="0" baseline="0" noProof="1">
              <a:solidFill>
                <a:schemeClr val="tx1">
                  <a:lumMod val="75000"/>
                  <a:lumOff val="25000"/>
                </a:schemeClr>
              </a:solidFill>
              <a:latin typeface="+mn-lt"/>
              <a:ea typeface="+mn-ea"/>
              <a:cs typeface="+mn-cs"/>
            </a:endParaRPr>
          </a:p>
        </p:txBody>
      </p:sp>
      <p:sp>
        <p:nvSpPr>
          <p:cNvPr id="58370"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561263"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600" strike="noStrike" noProof="1">
                <a:solidFill>
                  <a:schemeClr val="tx1"/>
                </a:solidFill>
              </a:rPr>
              <a:t>产生工业固体废物的单位应当取得排污许可证</a:t>
            </a:r>
            <a:r>
              <a:rPr lang="zh-CN" altLang="en-US" sz="1600" strike="noStrike" noProof="1">
                <a:solidFill>
                  <a:sysClr val="windowText" lastClr="000000"/>
                </a:solidFill>
              </a:rPr>
              <a:t>。</a:t>
            </a:r>
            <a:endParaRPr lang="zh-CN" altLang="en-US" strike="noStrike" noProof="1"/>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b="1" strike="noStrike" noProof="1">
                <a:solidFill>
                  <a:sysClr val="windowText" lastClr="000000"/>
                </a:solidFill>
              </a:rPr>
              <a:t>6</a:t>
            </a:r>
            <a:endParaRPr lang="zh-CN" altLang="en-US" sz="2400" b="1" strike="noStrike" noProof="1">
              <a:solidFill>
                <a:sysClr val="windowText" lastClr="000000"/>
              </a:solidFill>
            </a:endParaRPr>
          </a:p>
        </p:txBody>
      </p:sp>
      <p:sp>
        <p:nvSpPr>
          <p:cNvPr id="58373" name="内容占位符 2"/>
          <p:cNvSpPr txBox="1"/>
          <p:nvPr/>
        </p:nvSpPr>
        <p:spPr>
          <a:xfrm>
            <a:off x="385763" y="2992438"/>
            <a:ext cx="360362" cy="1011237"/>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sp>
        <p:nvSpPr>
          <p:cNvPr id="9" name="椭圆 8"/>
          <p:cNvSpPr/>
          <p:nvPr/>
        </p:nvSpPr>
        <p:spPr>
          <a:xfrm>
            <a:off x="839788" y="2619375"/>
            <a:ext cx="396875"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2" name="矩形 11"/>
          <p:cNvSpPr/>
          <p:nvPr/>
        </p:nvSpPr>
        <p:spPr>
          <a:xfrm>
            <a:off x="1387475" y="2481263"/>
            <a:ext cx="7069138" cy="684213"/>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b="1" strike="noStrike" noProof="1">
                <a:solidFill>
                  <a:srgbClr val="FF0000"/>
                </a:solidFill>
              </a:rPr>
              <a:t>依法取得排污许可证</a:t>
            </a:r>
            <a:r>
              <a:rPr lang="zh-CN" altLang="zh-CN" sz="1400" strike="noStrike" noProof="1">
                <a:solidFill>
                  <a:schemeClr val="tx1"/>
                </a:solidFill>
              </a:rPr>
              <a:t>，许可证中按照技术规范对工业固体废物提出明确环境管理要求，对工业固体废物的贮存、自行利用处置和委托外单位利用处置符合许可证要求，按要求</a:t>
            </a:r>
            <a:r>
              <a:rPr lang="zh-CN" altLang="zh-CN" sz="1400" b="1" strike="noStrike" noProof="1">
                <a:solidFill>
                  <a:srgbClr val="FF0000"/>
                </a:solidFill>
              </a:rPr>
              <a:t>及时提交台账记录和执行报告</a:t>
            </a:r>
            <a:r>
              <a:rPr lang="zh-CN" altLang="zh-CN" sz="1400" strike="noStrike" noProof="1">
                <a:solidFill>
                  <a:sysClr val="windowText" lastClr="000000"/>
                </a:solidFill>
              </a:rPr>
              <a:t>。</a:t>
            </a:r>
            <a:endParaRPr lang="zh-CN" altLang="en-US" sz="1400" strike="noStrike" noProof="1">
              <a:solidFill>
                <a:sysClr val="windowText" lastClr="000000"/>
              </a:solidFill>
            </a:endParaRPr>
          </a:p>
        </p:txBody>
      </p:sp>
      <p:sp>
        <p:nvSpPr>
          <p:cNvPr id="13" name="矩形 12"/>
          <p:cNvSpPr/>
          <p:nvPr/>
        </p:nvSpPr>
        <p:spPr>
          <a:xfrm>
            <a:off x="1387475" y="3216275"/>
            <a:ext cx="7075488" cy="563563"/>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defRPr/>
            </a:pPr>
            <a:r>
              <a:rPr lang="zh-CN" altLang="zh-CN" sz="1400" b="1" strike="noStrike" noProof="1">
                <a:solidFill>
                  <a:srgbClr val="FF0000"/>
                </a:solidFill>
              </a:rPr>
              <a:t>依法取得排污许可证</a:t>
            </a:r>
            <a:r>
              <a:rPr lang="zh-CN" altLang="zh-CN" sz="1400" strike="noStrike" noProof="1">
                <a:solidFill>
                  <a:schemeClr val="tx1"/>
                </a:solidFill>
              </a:rPr>
              <a:t>，对工业固体废物的贮存、自行利用处置和委托外单位利用处置符合许可证要求，</a:t>
            </a:r>
            <a:r>
              <a:rPr lang="zh-CN" altLang="zh-CN" sz="1400" b="1" strike="noStrike" noProof="1">
                <a:solidFill>
                  <a:srgbClr val="FF0000"/>
                </a:solidFill>
              </a:rPr>
              <a:t>但未按要求及时提交</a:t>
            </a:r>
            <a:r>
              <a:rPr lang="zh-CN" altLang="zh-CN" sz="1400" strike="noStrike" noProof="1">
                <a:solidFill>
                  <a:schemeClr val="tx1"/>
                </a:solidFill>
              </a:rPr>
              <a:t>台账记录和执行报告</a:t>
            </a:r>
            <a:r>
              <a:rPr lang="zh-CN" altLang="zh-CN" sz="1400" strike="noStrike" noProof="1">
                <a:solidFill>
                  <a:schemeClr val="dk1"/>
                </a:solidFill>
              </a:rPr>
              <a:t>。</a:t>
            </a:r>
          </a:p>
        </p:txBody>
      </p:sp>
      <p:sp>
        <p:nvSpPr>
          <p:cNvPr id="14" name="矩形 13"/>
          <p:cNvSpPr/>
          <p:nvPr/>
        </p:nvSpPr>
        <p:spPr>
          <a:xfrm>
            <a:off x="1387475" y="3833813"/>
            <a:ext cx="706913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defRPr/>
            </a:pPr>
            <a:r>
              <a:rPr lang="zh-CN" altLang="zh-CN" sz="1400" b="1" strike="noStrike" noProof="1">
                <a:solidFill>
                  <a:srgbClr val="FF0000"/>
                </a:solidFill>
              </a:rPr>
              <a:t>未依法取得排污许可证</a:t>
            </a:r>
            <a:r>
              <a:rPr lang="zh-CN" altLang="zh-CN" sz="1400" strike="noStrike" noProof="1">
                <a:solidFill>
                  <a:schemeClr val="tx1"/>
                </a:solidFill>
              </a:rPr>
              <a:t>，或依法取得了排污许可证，但对工业固体废物的贮存、自行利用处置和委托外单位利用处置不符合许可证要求，</a:t>
            </a:r>
            <a:r>
              <a:rPr lang="zh-CN" altLang="zh-CN" sz="1400" b="1" strike="noStrike" noProof="1">
                <a:solidFill>
                  <a:srgbClr val="FF0000"/>
                </a:solidFill>
              </a:rPr>
              <a:t>未及时提交</a:t>
            </a:r>
            <a:r>
              <a:rPr lang="zh-CN" altLang="zh-CN" sz="1400" strike="noStrike" noProof="1">
                <a:solidFill>
                  <a:schemeClr val="tx1"/>
                </a:solidFill>
              </a:rPr>
              <a:t>台账记录和执行报告</a:t>
            </a:r>
            <a:r>
              <a:rPr lang="zh-CN" altLang="zh-CN" sz="1400" strike="noStrike" noProof="1">
                <a:solidFill>
                  <a:schemeClr val="dk1"/>
                </a:solidFill>
              </a:rPr>
              <a:t>。</a:t>
            </a:r>
            <a:endParaRPr lang="zh-CN" altLang="en-US" sz="1400" strike="noStrike" noProof="1"/>
          </a:p>
        </p:txBody>
      </p:sp>
      <p:sp>
        <p:nvSpPr>
          <p:cNvPr id="15" name="椭圆 14"/>
          <p:cNvSpPr/>
          <p:nvPr/>
        </p:nvSpPr>
        <p:spPr>
          <a:xfrm>
            <a:off x="839788" y="3300413"/>
            <a:ext cx="396875"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16" name="椭圆 15"/>
          <p:cNvSpPr/>
          <p:nvPr/>
        </p:nvSpPr>
        <p:spPr>
          <a:xfrm>
            <a:off x="847725" y="3919538"/>
            <a:ext cx="396875"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3</a:t>
            </a:r>
            <a:endParaRPr lang="zh-CN" altLang="en-US" sz="2400" strike="noStrike" noProof="1">
              <a:solidFill>
                <a:schemeClr val="bg1"/>
              </a:solidFill>
            </a:endParaRPr>
          </a:p>
        </p:txBody>
      </p:sp>
      <p:sp>
        <p:nvSpPr>
          <p:cNvPr id="17" name="矩形 16"/>
          <p:cNvSpPr/>
          <p:nvPr/>
        </p:nvSpPr>
        <p:spPr>
          <a:xfrm>
            <a:off x="8462963" y="2481263"/>
            <a:ext cx="384175" cy="684213"/>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2</a:t>
            </a:r>
            <a:r>
              <a:rPr lang="zh-CN" altLang="en-US" strike="noStrike" noProof="1"/>
              <a:t>分</a:t>
            </a:r>
          </a:p>
        </p:txBody>
      </p:sp>
      <p:sp>
        <p:nvSpPr>
          <p:cNvPr id="18" name="矩形 17"/>
          <p:cNvSpPr/>
          <p:nvPr/>
        </p:nvSpPr>
        <p:spPr>
          <a:xfrm>
            <a:off x="8475663" y="3216275"/>
            <a:ext cx="371475" cy="563563"/>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1</a:t>
            </a:r>
            <a:r>
              <a:rPr lang="zh-CN" altLang="en-US" strike="noStrike" noProof="1"/>
              <a:t>分</a:t>
            </a:r>
          </a:p>
        </p:txBody>
      </p:sp>
      <p:sp>
        <p:nvSpPr>
          <p:cNvPr id="19" name="矩形 18"/>
          <p:cNvSpPr/>
          <p:nvPr/>
        </p:nvSpPr>
        <p:spPr>
          <a:xfrm>
            <a:off x="8475663" y="3833813"/>
            <a:ext cx="371475" cy="5651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0</a:t>
            </a:r>
            <a:r>
              <a:rPr lang="zh-CN" altLang="en-US" strike="noStrike" noProof="1"/>
              <a:t>分</a:t>
            </a:r>
          </a:p>
        </p:txBody>
      </p:sp>
      <p:sp>
        <p:nvSpPr>
          <p:cNvPr id="21" name="流程图: 终止 20"/>
          <p:cNvSpPr/>
          <p:nvPr/>
        </p:nvSpPr>
        <p:spPr>
          <a:xfrm>
            <a:off x="6597650" y="592138"/>
            <a:ext cx="1562100" cy="415925"/>
          </a:xfrm>
          <a:prstGeom prst="flowChartTerminator">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en-US" sz="2000" b="1" strike="noStrike" noProof="1">
                <a:latin typeface="黑体" panose="02010609060101010101" pitchFamily="49" charset="-122"/>
                <a:ea typeface="黑体" panose="02010609060101010101" pitchFamily="49" charset="-122"/>
              </a:rPr>
              <a:t>排污许可</a:t>
            </a: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746125" y="1762125"/>
            <a:ext cx="7966075" cy="406400"/>
          </a:xfrm>
          <a:ln>
            <a:solidFill>
              <a:schemeClr val="tx1"/>
            </a:solidFill>
          </a:ln>
        </p:spPr>
        <p:txBody>
          <a:bodyPr anchor="ctr">
            <a:normAutofit/>
          </a:bodyPr>
          <a:lstStyle/>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600" b="0" i="0" u="none" strike="noStrike" kern="1200" cap="none" spc="0" normalizeH="0" baseline="0" noProof="1">
                <a:solidFill>
                  <a:schemeClr val="tx1">
                    <a:lumMod val="75000"/>
                    <a:lumOff val="25000"/>
                  </a:schemeClr>
                </a:solidFill>
                <a:latin typeface="+mn-lt"/>
                <a:ea typeface="+mn-ea"/>
                <a:cs typeface="+mn-cs"/>
              </a:rPr>
              <a:t>评估标准：</a:t>
            </a:r>
            <a:r>
              <a:rPr kumimoji="0" lang="zh-CN" altLang="zh-CN" sz="1600" b="0" i="0" u="none" strike="noStrike" kern="1200" cap="none" spc="0" normalizeH="0" baseline="0" noProof="1">
                <a:solidFill>
                  <a:schemeClr val="tx1">
                    <a:lumMod val="75000"/>
                    <a:lumOff val="25000"/>
                  </a:schemeClr>
                </a:solidFill>
                <a:latin typeface="+mn-lt"/>
                <a:ea typeface="+mn-ea"/>
                <a:cs typeface="+mn-cs"/>
              </a:rPr>
              <a:t>如实记录；内容齐全；能提供证明材料，证明所记录数据的真实性和合理性。</a:t>
            </a:r>
            <a:endParaRPr kumimoji="0" lang="zh-CN" altLang="en-US" sz="1600" b="0" i="0" u="none" strike="noStrike" kern="1200" cap="none" spc="0" normalizeH="0" baseline="0" noProof="1">
              <a:solidFill>
                <a:schemeClr val="tx1">
                  <a:lumMod val="75000"/>
                  <a:lumOff val="25000"/>
                </a:schemeClr>
              </a:solidFill>
              <a:latin typeface="+mn-lt"/>
              <a:ea typeface="+mn-ea"/>
              <a:cs typeface="+mn-cs"/>
            </a:endParaRPr>
          </a:p>
        </p:txBody>
      </p:sp>
      <p:sp>
        <p:nvSpPr>
          <p:cNvPr id="59394"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561263"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600" strike="noStrike" noProof="1">
                <a:solidFill>
                  <a:schemeClr val="tx1"/>
                </a:solidFill>
              </a:rPr>
              <a:t>按照国家有关规定建立危险废物管理台账，如实记录有关信息</a:t>
            </a:r>
            <a:r>
              <a:rPr lang="zh-CN" altLang="en-US" sz="1600" strike="noStrike" noProof="1">
                <a:solidFill>
                  <a:sysClr val="windowText" lastClr="000000"/>
                </a:solidFill>
              </a:rPr>
              <a:t>。</a:t>
            </a:r>
            <a:endParaRPr lang="zh-CN" altLang="en-US" strike="noStrike" noProof="1"/>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b="1" strike="noStrike" noProof="1">
                <a:solidFill>
                  <a:sysClr val="windowText" lastClr="000000"/>
                </a:solidFill>
              </a:rPr>
              <a:t>7</a:t>
            </a:r>
            <a:endParaRPr lang="zh-CN" altLang="en-US" sz="2400" b="1" strike="noStrike" noProof="1">
              <a:solidFill>
                <a:sysClr val="windowText" lastClr="000000"/>
              </a:solidFill>
            </a:endParaRPr>
          </a:p>
        </p:txBody>
      </p:sp>
      <p:sp>
        <p:nvSpPr>
          <p:cNvPr id="59397" name="内容占位符 2"/>
          <p:cNvSpPr txBox="1"/>
          <p:nvPr/>
        </p:nvSpPr>
        <p:spPr>
          <a:xfrm>
            <a:off x="385763" y="2767013"/>
            <a:ext cx="360362" cy="1011237"/>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sp>
        <p:nvSpPr>
          <p:cNvPr id="9" name="椭圆 8"/>
          <p:cNvSpPr/>
          <p:nvPr/>
        </p:nvSpPr>
        <p:spPr>
          <a:xfrm>
            <a:off x="839788" y="2393950"/>
            <a:ext cx="396875"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2" name="矩形 11"/>
          <p:cNvSpPr/>
          <p:nvPr/>
        </p:nvSpPr>
        <p:spPr>
          <a:xfrm>
            <a:off x="1387475" y="2257425"/>
            <a:ext cx="7069138" cy="682625"/>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b="1" strike="noStrike" noProof="1">
                <a:solidFill>
                  <a:srgbClr val="FF0000"/>
                </a:solidFill>
              </a:rPr>
              <a:t>全面、准确</a:t>
            </a:r>
            <a:r>
              <a:rPr lang="zh-CN" altLang="zh-CN" sz="1400" strike="noStrike" noProof="1">
                <a:solidFill>
                  <a:schemeClr val="tx1"/>
                </a:solidFill>
              </a:rPr>
              <a:t>地记录了危险废物</a:t>
            </a:r>
            <a:r>
              <a:rPr lang="zh-CN" altLang="zh-CN" sz="1400" b="1" strike="noStrike" noProof="1">
                <a:solidFill>
                  <a:srgbClr val="FF0000"/>
                </a:solidFill>
              </a:rPr>
              <a:t>产生、入库、出库、自行利用处置等各环节</a:t>
            </a:r>
            <a:r>
              <a:rPr lang="zh-CN" altLang="zh-CN" sz="1400" strike="noStrike" noProof="1">
                <a:solidFill>
                  <a:schemeClr val="tx1"/>
                </a:solidFill>
              </a:rPr>
              <a:t>危险废物在企业内部流转情况；且可提供各环节台账记录表等证明材料</a:t>
            </a:r>
            <a:r>
              <a:rPr lang="zh-CN" altLang="zh-CN" sz="1400" strike="noStrike" noProof="1">
                <a:solidFill>
                  <a:sysClr val="windowText" lastClr="000000"/>
                </a:solidFill>
              </a:rPr>
              <a:t>。</a:t>
            </a:r>
            <a:endParaRPr lang="zh-CN" altLang="en-US" sz="1400" strike="noStrike" noProof="1">
              <a:solidFill>
                <a:sysClr val="windowText" lastClr="000000"/>
              </a:solidFill>
            </a:endParaRPr>
          </a:p>
        </p:txBody>
      </p:sp>
      <p:sp>
        <p:nvSpPr>
          <p:cNvPr id="13" name="矩形 12"/>
          <p:cNvSpPr/>
          <p:nvPr/>
        </p:nvSpPr>
        <p:spPr>
          <a:xfrm>
            <a:off x="1387475" y="2990850"/>
            <a:ext cx="7075488" cy="563563"/>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defRPr/>
            </a:pPr>
            <a:r>
              <a:rPr lang="zh-CN" altLang="en-US" sz="1400" strike="noStrike" noProof="1">
                <a:solidFill>
                  <a:schemeClr val="tx1"/>
                </a:solidFill>
              </a:rPr>
              <a:t>记录内容中</a:t>
            </a:r>
            <a:r>
              <a:rPr lang="zh-CN" altLang="en-US" sz="1400" b="1" strike="noStrike" noProof="1">
                <a:solidFill>
                  <a:srgbClr val="FF0000"/>
                </a:solidFill>
              </a:rPr>
              <a:t>存在</a:t>
            </a:r>
            <a:r>
              <a:rPr lang="en-US" altLang="zh-CN" sz="1400" b="1" strike="noStrike" noProof="1">
                <a:solidFill>
                  <a:srgbClr val="FF0000"/>
                </a:solidFill>
              </a:rPr>
              <a:t>2</a:t>
            </a:r>
            <a:r>
              <a:rPr lang="zh-CN" altLang="en-US" sz="1400" b="1" strike="noStrike" noProof="1">
                <a:solidFill>
                  <a:srgbClr val="FF0000"/>
                </a:solidFill>
              </a:rPr>
              <a:t>处及以下错误</a:t>
            </a:r>
            <a:r>
              <a:rPr lang="zh-CN" altLang="zh-CN" sz="1400" strike="noStrike" noProof="1">
                <a:solidFill>
                  <a:schemeClr val="dk1"/>
                </a:solidFill>
              </a:rPr>
              <a:t>。</a:t>
            </a:r>
          </a:p>
        </p:txBody>
      </p:sp>
      <p:sp>
        <p:nvSpPr>
          <p:cNvPr id="14" name="矩形 13"/>
          <p:cNvSpPr/>
          <p:nvPr/>
        </p:nvSpPr>
        <p:spPr>
          <a:xfrm>
            <a:off x="1387475" y="3609975"/>
            <a:ext cx="706913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defRPr/>
            </a:pPr>
            <a:r>
              <a:rPr lang="zh-CN" altLang="zh-CN" sz="1400" b="1" strike="noStrike" noProof="1">
                <a:solidFill>
                  <a:srgbClr val="FF0000"/>
                </a:solidFill>
              </a:rPr>
              <a:t>不记录或虚假记录</a:t>
            </a:r>
            <a:r>
              <a:rPr lang="zh-CN" altLang="zh-CN" sz="1400" strike="noStrike" noProof="1">
                <a:solidFill>
                  <a:schemeClr val="tx1"/>
                </a:solidFill>
              </a:rPr>
              <a:t>的，</a:t>
            </a:r>
            <a:r>
              <a:rPr lang="zh-CN" altLang="zh-CN" sz="1400" b="1" strike="noStrike" noProof="1">
                <a:solidFill>
                  <a:srgbClr val="FF0000"/>
                </a:solidFill>
              </a:rPr>
              <a:t>或</a:t>
            </a:r>
            <a:r>
              <a:rPr lang="zh-CN" altLang="zh-CN" sz="1400" strike="noStrike" noProof="1">
                <a:solidFill>
                  <a:schemeClr val="tx1"/>
                </a:solidFill>
              </a:rPr>
              <a:t>记录内容中</a:t>
            </a:r>
            <a:r>
              <a:rPr lang="zh-CN" altLang="zh-CN" sz="1400" b="1" strike="noStrike" noProof="1">
                <a:solidFill>
                  <a:srgbClr val="FF0000"/>
                </a:solidFill>
              </a:rPr>
              <a:t>存在</a:t>
            </a:r>
            <a:r>
              <a:rPr lang="en-US" altLang="zh-CN" sz="1400" b="1" strike="noStrike" noProof="1">
                <a:solidFill>
                  <a:srgbClr val="FF0000"/>
                </a:solidFill>
              </a:rPr>
              <a:t>2</a:t>
            </a:r>
            <a:r>
              <a:rPr lang="zh-CN" altLang="zh-CN" sz="1400" b="1" strike="noStrike" noProof="1">
                <a:solidFill>
                  <a:srgbClr val="FF0000"/>
                </a:solidFill>
              </a:rPr>
              <a:t>处以上错误</a:t>
            </a:r>
            <a:r>
              <a:rPr lang="zh-CN" altLang="zh-CN" sz="1400" strike="noStrike" noProof="1">
                <a:solidFill>
                  <a:schemeClr val="dk1"/>
                </a:solidFill>
              </a:rPr>
              <a:t>。</a:t>
            </a:r>
            <a:endParaRPr lang="zh-CN" altLang="en-US" sz="1400" strike="noStrike" noProof="1"/>
          </a:p>
        </p:txBody>
      </p:sp>
      <p:sp>
        <p:nvSpPr>
          <p:cNvPr id="15" name="椭圆 14"/>
          <p:cNvSpPr/>
          <p:nvPr/>
        </p:nvSpPr>
        <p:spPr>
          <a:xfrm>
            <a:off x="839788" y="3074988"/>
            <a:ext cx="396875"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16" name="椭圆 15"/>
          <p:cNvSpPr/>
          <p:nvPr/>
        </p:nvSpPr>
        <p:spPr>
          <a:xfrm>
            <a:off x="847725" y="3694113"/>
            <a:ext cx="396875"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3</a:t>
            </a:r>
            <a:endParaRPr lang="zh-CN" altLang="en-US" sz="2400" strike="noStrike" noProof="1">
              <a:solidFill>
                <a:schemeClr val="bg1"/>
              </a:solidFill>
            </a:endParaRPr>
          </a:p>
        </p:txBody>
      </p:sp>
      <p:sp>
        <p:nvSpPr>
          <p:cNvPr id="17" name="矩形 16"/>
          <p:cNvSpPr/>
          <p:nvPr/>
        </p:nvSpPr>
        <p:spPr>
          <a:xfrm>
            <a:off x="8462963" y="2257425"/>
            <a:ext cx="384175" cy="682625"/>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5</a:t>
            </a:r>
            <a:r>
              <a:rPr lang="zh-CN" altLang="en-US" strike="noStrike" noProof="1"/>
              <a:t>分</a:t>
            </a:r>
          </a:p>
        </p:txBody>
      </p:sp>
      <p:sp>
        <p:nvSpPr>
          <p:cNvPr id="18" name="矩形 17"/>
          <p:cNvSpPr/>
          <p:nvPr/>
        </p:nvSpPr>
        <p:spPr>
          <a:xfrm>
            <a:off x="8475663" y="2990850"/>
            <a:ext cx="371475" cy="563563"/>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3</a:t>
            </a:r>
            <a:r>
              <a:rPr lang="zh-CN" altLang="en-US" strike="noStrike" noProof="1"/>
              <a:t>分</a:t>
            </a:r>
          </a:p>
        </p:txBody>
      </p:sp>
      <p:sp>
        <p:nvSpPr>
          <p:cNvPr id="19" name="矩形 18"/>
          <p:cNvSpPr/>
          <p:nvPr/>
        </p:nvSpPr>
        <p:spPr>
          <a:xfrm>
            <a:off x="8475663" y="3609975"/>
            <a:ext cx="371475" cy="5651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0</a:t>
            </a:r>
            <a:r>
              <a:rPr lang="zh-CN" altLang="en-US" strike="noStrike" noProof="1"/>
              <a:t>分</a:t>
            </a:r>
          </a:p>
        </p:txBody>
      </p:sp>
      <p:sp>
        <p:nvSpPr>
          <p:cNvPr id="21" name="流程图: 终止 20"/>
          <p:cNvSpPr/>
          <p:nvPr/>
        </p:nvSpPr>
        <p:spPr>
          <a:xfrm>
            <a:off x="6597650" y="592138"/>
            <a:ext cx="1781175" cy="415925"/>
          </a:xfrm>
          <a:prstGeom prst="flowChartTerminator">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en-US" sz="2000" b="1" strike="noStrike" noProof="1">
                <a:latin typeface="黑体" panose="02010609060101010101" pitchFamily="49" charset="-122"/>
                <a:ea typeface="黑体" panose="02010609060101010101" pitchFamily="49" charset="-122"/>
              </a:rPr>
              <a:t>台账和申报</a:t>
            </a:r>
          </a:p>
        </p:txBody>
      </p:sp>
      <p:sp>
        <p:nvSpPr>
          <p:cNvPr id="59408" name="内容占位符 2"/>
          <p:cNvSpPr txBox="1"/>
          <p:nvPr/>
        </p:nvSpPr>
        <p:spPr>
          <a:xfrm>
            <a:off x="995363" y="4314825"/>
            <a:ext cx="7037387" cy="417513"/>
          </a:xfrm>
          <a:prstGeom prst="rect">
            <a:avLst/>
          </a:prstGeom>
          <a:noFill/>
          <a:ln w="9525">
            <a:noFill/>
          </a:ln>
        </p:spPr>
        <p:txBody>
          <a:bodyPr lIns="0" tIns="45720" rIns="0" bIns="45720" anchor="t" anchorCtr="0"/>
          <a:lstStyle/>
          <a:p>
            <a:pPr defTabSz="914400">
              <a:spcBef>
                <a:spcPts val="1200"/>
              </a:spcBef>
              <a:spcAft>
                <a:spcPts val="600"/>
              </a:spcAft>
              <a:buClr>
                <a:srgbClr val="00B050"/>
              </a:buClr>
              <a:buFont typeface="Calibri" panose="020F0502020204030204" pitchFamily="34" charset="0"/>
              <a:buNone/>
            </a:pPr>
            <a:r>
              <a:rPr lang="en-US" altLang="zh-CN" sz="2000" u="sng">
                <a:solidFill>
                  <a:srgbClr val="404040"/>
                </a:solidFill>
                <a:latin typeface="黑体" panose="02010609060101010101" pitchFamily="49" charset="-122"/>
                <a:ea typeface="黑体" panose="02010609060101010101" pitchFamily="49" charset="-122"/>
              </a:rPr>
              <a:t>《</a:t>
            </a:r>
            <a:r>
              <a:rPr lang="zh-CN" altLang="en-US" sz="2000" u="sng">
                <a:solidFill>
                  <a:srgbClr val="404040"/>
                </a:solidFill>
                <a:latin typeface="黑体" panose="02010609060101010101" pitchFamily="49" charset="-122"/>
                <a:ea typeface="黑体" panose="02010609060101010101" pitchFamily="49" charset="-122"/>
              </a:rPr>
              <a:t>危险废物管理计划和管理台账制定技术导则</a:t>
            </a:r>
            <a:r>
              <a:rPr lang="en-US" altLang="zh-CN" sz="2000" u="sng">
                <a:solidFill>
                  <a:srgbClr val="404040"/>
                </a:solidFill>
                <a:latin typeface="黑体" panose="02010609060101010101" pitchFamily="49" charset="-122"/>
                <a:ea typeface="黑体" panose="02010609060101010101" pitchFamily="49" charset="-122"/>
              </a:rPr>
              <a:t>》HJ 1259-2022</a:t>
            </a:r>
          </a:p>
        </p:txBody>
      </p:sp>
      <p:pic>
        <p:nvPicPr>
          <p:cNvPr id="59409" name="图片 21"/>
          <p:cNvPicPr>
            <a:picLocks noChangeAspect="1"/>
          </p:cNvPicPr>
          <p:nvPr/>
        </p:nvPicPr>
        <p:blipFill>
          <a:blip r:embed="rId2"/>
          <a:srcRect l="10643" t="12547" r="2" b="8900"/>
          <a:stretch>
            <a:fillRect/>
          </a:stretch>
        </p:blipFill>
        <p:spPr>
          <a:xfrm rot="-5400000">
            <a:off x="646113" y="4333875"/>
            <a:ext cx="323850" cy="377825"/>
          </a:xfrm>
          <a:prstGeom prst="rect">
            <a:avLst/>
          </a:prstGeom>
          <a:noFill/>
          <a:ln w="9525">
            <a:noFill/>
          </a:ln>
        </p:spPr>
      </p:pic>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746125" y="1760538"/>
            <a:ext cx="7966075" cy="406400"/>
          </a:xfrm>
          <a:ln>
            <a:solidFill>
              <a:schemeClr val="tx1"/>
            </a:solidFill>
          </a:ln>
        </p:spPr>
        <p:txBody>
          <a:bodyPr anchor="ctr">
            <a:normAutofit/>
          </a:bodyPr>
          <a:lstStyle/>
          <a:p>
            <a:pPr marL="0" marR="0" indent="0" algn="l" defTabSz="914400" rtl="0" eaLnBrk="1" fontAlgn="auto" latinLnBrk="0" hangingPunct="1">
              <a:lnSpc>
                <a:spcPct val="100000"/>
              </a:lnSpc>
              <a:spcBef>
                <a:spcPct val="0"/>
              </a:spcBef>
              <a:spcAft>
                <a:spcPct val="0"/>
              </a:spcAft>
              <a:buClrTx/>
              <a:buSzTx/>
              <a:buFont typeface="Calibri" panose="020F0502020204030204" pitchFamily="34" charset="0"/>
              <a:buNone/>
              <a:defRPr/>
            </a:pPr>
            <a:r>
              <a:rPr kumimoji="0" lang="zh-CN" altLang="en-US" sz="1600" b="0" i="0" u="none" strike="noStrike" kern="1200" cap="none" spc="0" normalizeH="0" baseline="0" noProof="1">
                <a:solidFill>
                  <a:schemeClr val="tx1">
                    <a:lumMod val="75000"/>
                    <a:lumOff val="25000"/>
                  </a:schemeClr>
                </a:solidFill>
                <a:latin typeface="+mn-lt"/>
                <a:ea typeface="+mn-ea"/>
                <a:cs typeface="+mn-cs"/>
              </a:rPr>
              <a:t>评估标准：</a:t>
            </a:r>
            <a:r>
              <a:rPr kumimoji="0" lang="zh-CN" altLang="zh-CN" sz="1600" b="0" i="0" u="none" strike="noStrike" kern="1200" cap="none" spc="0" normalizeH="0" baseline="0" noProof="1">
                <a:solidFill>
                  <a:schemeClr val="tx1">
                    <a:lumMod val="75000"/>
                    <a:lumOff val="25000"/>
                  </a:schemeClr>
                </a:solidFill>
                <a:latin typeface="+mn-lt"/>
                <a:ea typeface="+mn-ea"/>
                <a:cs typeface="+mn-cs"/>
              </a:rPr>
              <a:t>危险废物管理台账保存</a:t>
            </a:r>
            <a:r>
              <a:rPr kumimoji="0" lang="en-US" altLang="zh-CN" sz="1600" b="0" i="0" u="none" strike="noStrike" kern="1200" cap="none" spc="0" normalizeH="0" baseline="0" noProof="1">
                <a:solidFill>
                  <a:schemeClr val="tx1">
                    <a:lumMod val="75000"/>
                    <a:lumOff val="25000"/>
                  </a:schemeClr>
                </a:solidFill>
                <a:latin typeface="+mn-lt"/>
                <a:ea typeface="+mn-ea"/>
                <a:cs typeface="+mn-cs"/>
              </a:rPr>
              <a:t>5</a:t>
            </a:r>
            <a:r>
              <a:rPr kumimoji="0" lang="zh-CN" altLang="zh-CN" sz="1600" b="0" i="0" u="none" strike="noStrike" kern="1200" cap="none" spc="0" normalizeH="0" baseline="0" noProof="1">
                <a:solidFill>
                  <a:schemeClr val="tx1">
                    <a:lumMod val="75000"/>
                    <a:lumOff val="25000"/>
                  </a:schemeClr>
                </a:solidFill>
                <a:latin typeface="+mn-lt"/>
                <a:ea typeface="+mn-ea"/>
                <a:cs typeface="+mn-cs"/>
              </a:rPr>
              <a:t>年。</a:t>
            </a:r>
            <a:endParaRPr kumimoji="0" lang="zh-CN" altLang="en-US" sz="1600" b="0" i="0" u="none" strike="noStrike" kern="1200" cap="none" spc="0" normalizeH="0" baseline="0" noProof="1">
              <a:solidFill>
                <a:schemeClr val="tx1">
                  <a:lumMod val="75000"/>
                  <a:lumOff val="25000"/>
                </a:schemeClr>
              </a:solidFill>
              <a:latin typeface="+mn-lt"/>
              <a:ea typeface="+mn-ea"/>
              <a:cs typeface="+mn-cs"/>
            </a:endParaRPr>
          </a:p>
        </p:txBody>
      </p:sp>
      <p:sp>
        <p:nvSpPr>
          <p:cNvPr id="60418"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561263"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en-US" sz="1600" strike="noStrike" noProof="1">
                <a:solidFill>
                  <a:schemeClr val="tx1"/>
                </a:solidFill>
              </a:rPr>
              <a:t>危险废物管理台账保存</a:t>
            </a:r>
            <a:r>
              <a:rPr lang="en-US" altLang="zh-CN" sz="1600" strike="noStrike" noProof="1">
                <a:solidFill>
                  <a:schemeClr val="tx1"/>
                </a:solidFill>
              </a:rPr>
              <a:t>5</a:t>
            </a:r>
            <a:r>
              <a:rPr lang="zh-CN" altLang="en-US" sz="1600" strike="noStrike" noProof="1">
                <a:solidFill>
                  <a:schemeClr val="tx1"/>
                </a:solidFill>
              </a:rPr>
              <a:t>年</a:t>
            </a:r>
            <a:r>
              <a:rPr lang="zh-CN" altLang="en-US" sz="1600" strike="noStrike" noProof="1">
                <a:solidFill>
                  <a:sysClr val="windowText" lastClr="000000"/>
                </a:solidFill>
              </a:rPr>
              <a:t>。</a:t>
            </a:r>
            <a:endParaRPr lang="zh-CN" altLang="en-US" strike="noStrike" noProof="1"/>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b="1" strike="noStrike" noProof="1">
                <a:solidFill>
                  <a:sysClr val="windowText" lastClr="000000"/>
                </a:solidFill>
              </a:rPr>
              <a:t>8</a:t>
            </a:r>
            <a:endParaRPr lang="zh-CN" altLang="en-US" sz="2400" b="1" strike="noStrike" noProof="1">
              <a:solidFill>
                <a:sysClr val="windowText" lastClr="000000"/>
              </a:solidFill>
            </a:endParaRPr>
          </a:p>
        </p:txBody>
      </p:sp>
      <p:sp>
        <p:nvSpPr>
          <p:cNvPr id="60421" name="内容占位符 2"/>
          <p:cNvSpPr txBox="1"/>
          <p:nvPr/>
        </p:nvSpPr>
        <p:spPr>
          <a:xfrm>
            <a:off x="385763" y="2741613"/>
            <a:ext cx="360362" cy="1054100"/>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sp>
        <p:nvSpPr>
          <p:cNvPr id="9" name="椭圆 8"/>
          <p:cNvSpPr/>
          <p:nvPr/>
        </p:nvSpPr>
        <p:spPr>
          <a:xfrm>
            <a:off x="839788" y="2643188"/>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2" name="矩形 11"/>
          <p:cNvSpPr/>
          <p:nvPr/>
        </p:nvSpPr>
        <p:spPr>
          <a:xfrm>
            <a:off x="1387475" y="2571750"/>
            <a:ext cx="7069138" cy="5397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en-US" altLang="zh-CN" sz="1400" b="1" strike="noStrike" noProof="1">
                <a:solidFill>
                  <a:srgbClr val="FF0000"/>
                </a:solidFill>
              </a:rPr>
              <a:t>5</a:t>
            </a:r>
            <a:r>
              <a:rPr lang="zh-CN" altLang="zh-CN" sz="1400" b="1" strike="noStrike" noProof="1">
                <a:solidFill>
                  <a:srgbClr val="FF0000"/>
                </a:solidFill>
              </a:rPr>
              <a:t>年内</a:t>
            </a:r>
            <a:r>
              <a:rPr lang="zh-CN" altLang="zh-CN" sz="1400" strike="noStrike" noProof="1">
                <a:solidFill>
                  <a:schemeClr val="tx1"/>
                </a:solidFill>
              </a:rPr>
              <a:t>危险废物管理台账</a:t>
            </a:r>
            <a:r>
              <a:rPr lang="zh-CN" altLang="zh-CN" sz="1400" b="1" strike="noStrike" noProof="1">
                <a:solidFill>
                  <a:srgbClr val="FF0000"/>
                </a:solidFill>
              </a:rPr>
              <a:t>保存完好</a:t>
            </a:r>
            <a:r>
              <a:rPr lang="zh-CN" altLang="zh-CN" sz="1400" strike="noStrike" noProof="1">
                <a:solidFill>
                  <a:schemeClr val="dk1"/>
                </a:solidFill>
              </a:rPr>
              <a:t>。</a:t>
            </a:r>
          </a:p>
        </p:txBody>
      </p:sp>
      <p:sp>
        <p:nvSpPr>
          <p:cNvPr id="13" name="矩形 12"/>
          <p:cNvSpPr/>
          <p:nvPr/>
        </p:nvSpPr>
        <p:spPr>
          <a:xfrm>
            <a:off x="1387475" y="3305175"/>
            <a:ext cx="7075488" cy="541338"/>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defRPr/>
            </a:pPr>
            <a:r>
              <a:rPr lang="zh-CN" altLang="zh-CN" sz="1400" b="1" strike="noStrike" noProof="1">
                <a:solidFill>
                  <a:srgbClr val="FF0000"/>
                </a:solidFill>
              </a:rPr>
              <a:t>未保存</a:t>
            </a:r>
            <a:r>
              <a:rPr lang="zh-CN" altLang="zh-CN" sz="1400" strike="noStrike" noProof="1">
                <a:solidFill>
                  <a:schemeClr val="tx1"/>
                </a:solidFill>
              </a:rPr>
              <a:t>危险废物管理台账</a:t>
            </a:r>
            <a:r>
              <a:rPr lang="zh-CN" altLang="zh-CN" sz="1400" b="1" strike="noStrike" noProof="1">
                <a:solidFill>
                  <a:srgbClr val="FF0000"/>
                </a:solidFill>
              </a:rPr>
              <a:t>或不齐全</a:t>
            </a:r>
            <a:r>
              <a:rPr lang="zh-CN" altLang="zh-CN" sz="1400" strike="noStrike" noProof="1">
                <a:solidFill>
                  <a:schemeClr val="dk1"/>
                </a:solidFill>
              </a:rPr>
              <a:t>。</a:t>
            </a:r>
            <a:endParaRPr lang="zh-CN" altLang="en-US" sz="1400" strike="noStrike" noProof="1"/>
          </a:p>
        </p:txBody>
      </p:sp>
      <p:sp>
        <p:nvSpPr>
          <p:cNvPr id="15" name="椭圆 14"/>
          <p:cNvSpPr/>
          <p:nvPr/>
        </p:nvSpPr>
        <p:spPr>
          <a:xfrm>
            <a:off x="839788" y="3389313"/>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19" name="矩形 18"/>
          <p:cNvSpPr/>
          <p:nvPr/>
        </p:nvSpPr>
        <p:spPr>
          <a:xfrm>
            <a:off x="8475663" y="3305175"/>
            <a:ext cx="371475" cy="541338"/>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0</a:t>
            </a:r>
            <a:r>
              <a:rPr lang="zh-CN" altLang="en-US" strike="noStrike" noProof="1"/>
              <a:t>分</a:t>
            </a:r>
          </a:p>
        </p:txBody>
      </p:sp>
      <p:sp>
        <p:nvSpPr>
          <p:cNvPr id="20" name="矩形 19"/>
          <p:cNvSpPr/>
          <p:nvPr/>
        </p:nvSpPr>
        <p:spPr>
          <a:xfrm>
            <a:off x="8462963" y="2571750"/>
            <a:ext cx="373063" cy="5397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1</a:t>
            </a:r>
            <a:r>
              <a:rPr lang="zh-CN" altLang="en-US" strike="noStrike" noProof="1"/>
              <a:t>分</a:t>
            </a: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图片 3"/>
          <p:cNvPicPr>
            <a:picLocks noChangeAspect="1"/>
          </p:cNvPicPr>
          <p:nvPr/>
        </p:nvPicPr>
        <p:blipFill>
          <a:blip r:embed="rId2"/>
          <a:stretch>
            <a:fillRect/>
          </a:stretch>
        </p:blipFill>
        <p:spPr>
          <a:xfrm>
            <a:off x="377825" y="1131888"/>
            <a:ext cx="8499475" cy="2760662"/>
          </a:xfrm>
          <a:prstGeom prst="rect">
            <a:avLst/>
          </a:prstGeom>
          <a:noFill/>
          <a:ln w="9525">
            <a:noFill/>
          </a:ln>
        </p:spPr>
      </p:pic>
      <p:sp>
        <p:nvSpPr>
          <p:cNvPr id="5" name="标题 1"/>
          <p:cNvSpPr txBox="1"/>
          <p:nvPr/>
        </p:nvSpPr>
        <p:spPr>
          <a:xfrm>
            <a:off x="461963" y="200025"/>
            <a:ext cx="5791200" cy="728663"/>
          </a:xfrm>
          <a:prstGeom prst="rect">
            <a:avLst/>
          </a:prstGeom>
        </p:spPr>
        <p:txBody>
          <a:bodyPr vert="horz" lIns="91440" tIns="45720" rIns="91440" bIns="45720" rtlCol="0" anchor="b">
            <a:normAutofit/>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pPr fontAlgn="auto"/>
            <a:endParaRPr lang="zh-CN" altLang="en-US" strike="noStrike" noProof="1"/>
          </a:p>
        </p:txBody>
      </p:sp>
      <p:sp>
        <p:nvSpPr>
          <p:cNvPr id="61443" name="内容占位符 2"/>
          <p:cNvSpPr txBox="1"/>
          <p:nvPr/>
        </p:nvSpPr>
        <p:spPr>
          <a:xfrm>
            <a:off x="792163" y="533400"/>
            <a:ext cx="7035800" cy="417513"/>
          </a:xfrm>
          <a:prstGeom prst="rect">
            <a:avLst/>
          </a:prstGeom>
          <a:noFill/>
          <a:ln w="9525">
            <a:noFill/>
          </a:ln>
        </p:spPr>
        <p:txBody>
          <a:bodyPr lIns="0" tIns="45720" rIns="0" bIns="45720" anchor="t" anchorCtr="0"/>
          <a:lstStyle/>
          <a:p>
            <a:pPr defTabSz="914400">
              <a:spcBef>
                <a:spcPts val="1200"/>
              </a:spcBef>
              <a:spcAft>
                <a:spcPts val="600"/>
              </a:spcAft>
              <a:buClr>
                <a:srgbClr val="00B050"/>
              </a:buClr>
              <a:buFont typeface="Calibri" panose="020F0502020204030204" pitchFamily="34" charset="0"/>
              <a:buNone/>
            </a:pPr>
            <a:r>
              <a:rPr lang="zh-CN" altLang="en-US" sz="2000">
                <a:solidFill>
                  <a:srgbClr val="404040"/>
                </a:solidFill>
                <a:latin typeface="黑体" panose="02010609060101010101" pitchFamily="49" charset="-122"/>
                <a:ea typeface="黑体" panose="02010609060101010101" pitchFamily="49" charset="-122"/>
              </a:rPr>
              <a:t>台账模板</a:t>
            </a:r>
            <a:endParaRPr lang="en-US" altLang="zh-CN" sz="2000">
              <a:solidFill>
                <a:srgbClr val="404040"/>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822325" y="1079500"/>
            <a:ext cx="7543800" cy="3382963"/>
          </a:xfrm>
        </p:spPr>
        <p:txBody>
          <a:bodyPr/>
          <a:lstStyle/>
          <a:p>
            <a:pPr fontAlgn="auto"/>
            <a:endParaRPr lang="zh-CN" altLang="en-US" strike="noStrike" noProof="1"/>
          </a:p>
        </p:txBody>
      </p:sp>
      <p:pic>
        <p:nvPicPr>
          <p:cNvPr id="62466" name="图片 3"/>
          <p:cNvPicPr>
            <a:picLocks noChangeAspect="1"/>
          </p:cNvPicPr>
          <p:nvPr/>
        </p:nvPicPr>
        <p:blipFill>
          <a:blip r:embed="rId2"/>
          <a:stretch>
            <a:fillRect/>
          </a:stretch>
        </p:blipFill>
        <p:spPr>
          <a:xfrm>
            <a:off x="352425" y="1017588"/>
            <a:ext cx="8472488" cy="1419225"/>
          </a:xfrm>
          <a:prstGeom prst="rect">
            <a:avLst/>
          </a:prstGeom>
          <a:noFill/>
          <a:ln w="9525">
            <a:noFill/>
          </a:ln>
        </p:spPr>
      </p:pic>
      <p:pic>
        <p:nvPicPr>
          <p:cNvPr id="62467" name="图片 4"/>
          <p:cNvPicPr>
            <a:picLocks noChangeAspect="1"/>
          </p:cNvPicPr>
          <p:nvPr/>
        </p:nvPicPr>
        <p:blipFill>
          <a:blip r:embed="rId3"/>
          <a:stretch>
            <a:fillRect/>
          </a:stretch>
        </p:blipFill>
        <p:spPr>
          <a:xfrm>
            <a:off x="352425" y="2436813"/>
            <a:ext cx="8475663" cy="2330450"/>
          </a:xfrm>
          <a:prstGeom prst="rect">
            <a:avLst/>
          </a:prstGeom>
          <a:noFill/>
          <a:ln w="9525">
            <a:noFill/>
          </a:ln>
        </p:spPr>
      </p:pic>
      <p:sp>
        <p:nvSpPr>
          <p:cNvPr id="62468" name="内容占位符 2"/>
          <p:cNvSpPr txBox="1"/>
          <p:nvPr/>
        </p:nvSpPr>
        <p:spPr>
          <a:xfrm>
            <a:off x="792163" y="533400"/>
            <a:ext cx="7035800" cy="417513"/>
          </a:xfrm>
          <a:prstGeom prst="rect">
            <a:avLst/>
          </a:prstGeom>
          <a:noFill/>
          <a:ln w="9525">
            <a:noFill/>
          </a:ln>
        </p:spPr>
        <p:txBody>
          <a:bodyPr lIns="0" tIns="45720" rIns="0" bIns="45720" anchor="t" anchorCtr="0"/>
          <a:lstStyle/>
          <a:p>
            <a:pPr defTabSz="914400">
              <a:spcBef>
                <a:spcPts val="1200"/>
              </a:spcBef>
              <a:spcAft>
                <a:spcPts val="600"/>
              </a:spcAft>
              <a:buClr>
                <a:srgbClr val="00B050"/>
              </a:buClr>
              <a:buFont typeface="Calibri" panose="020F0502020204030204" pitchFamily="34" charset="0"/>
              <a:buNone/>
            </a:pPr>
            <a:r>
              <a:rPr lang="zh-CN" altLang="en-US" sz="2000">
                <a:solidFill>
                  <a:srgbClr val="404040"/>
                </a:solidFill>
                <a:latin typeface="黑体" panose="02010609060101010101" pitchFamily="49" charset="-122"/>
                <a:ea typeface="黑体" panose="02010609060101010101" pitchFamily="49" charset="-122"/>
              </a:rPr>
              <a:t>台账模板</a:t>
            </a:r>
            <a:endParaRPr lang="en-US" altLang="zh-CN" sz="2000">
              <a:solidFill>
                <a:srgbClr val="404040"/>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标题 2"/>
          <p:cNvSpPr txBox="1"/>
          <p:nvPr/>
        </p:nvSpPr>
        <p:spPr>
          <a:xfrm>
            <a:off x="746125" y="322263"/>
            <a:ext cx="7543800" cy="449262"/>
          </a:xfrm>
          <a:prstGeom prst="rect">
            <a:avLst/>
          </a:prstGeom>
          <a:noFill/>
          <a:ln w="9525">
            <a:noFill/>
          </a:ln>
        </p:spPr>
        <p:txBody>
          <a:bodyPr anchor="t" anchorCtr="0"/>
          <a:lstStyle/>
          <a:p>
            <a:pPr defTabSz="914400">
              <a:lnSpc>
                <a:spcPct val="85000"/>
              </a:lnSpc>
              <a:buNone/>
            </a:pPr>
            <a:r>
              <a:rPr lang="zh-CN" altLang="en-US" sz="2400" baseline="0">
                <a:solidFill>
                  <a:srgbClr val="404040"/>
                </a:solidFill>
                <a:latin typeface="黑体" panose="02010609060101010101" pitchFamily="49" charset="-122"/>
                <a:ea typeface="黑体" panose="02010609060101010101" pitchFamily="49" charset="-122"/>
              </a:rPr>
              <a:t>台账记录内容</a:t>
            </a:r>
          </a:p>
        </p:txBody>
      </p:sp>
      <p:graphicFrame>
        <p:nvGraphicFramePr>
          <p:cNvPr id="3" name="内容占位符 3"/>
          <p:cNvGraphicFramePr>
            <a:graphicFrameLocks noGrp="1"/>
          </p:cNvGraphicFramePr>
          <p:nvPr/>
        </p:nvGraphicFramePr>
        <p:xfrm>
          <a:off x="482600" y="771525"/>
          <a:ext cx="8067675" cy="3901111"/>
        </p:xfrm>
        <a:graphic>
          <a:graphicData uri="http://schemas.openxmlformats.org/drawingml/2006/table">
            <a:tbl>
              <a:tblPr bandRow="1">
                <a:tableStyleId>{5C22544A-7EE6-4342-B048-85BDC9FD1C3A}</a:tableStyleId>
              </a:tblPr>
              <a:tblGrid>
                <a:gridCol w="513202">
                  <a:extLst>
                    <a:ext uri="{9D8B030D-6E8A-4147-A177-3AD203B41FA5}">
                      <a16:colId xmlns:a16="http://schemas.microsoft.com/office/drawing/2014/main" val="20000"/>
                    </a:ext>
                  </a:extLst>
                </a:gridCol>
                <a:gridCol w="2410974">
                  <a:extLst>
                    <a:ext uri="{9D8B030D-6E8A-4147-A177-3AD203B41FA5}">
                      <a16:colId xmlns:a16="http://schemas.microsoft.com/office/drawing/2014/main" val="20001"/>
                    </a:ext>
                  </a:extLst>
                </a:gridCol>
                <a:gridCol w="2457450">
                  <a:extLst>
                    <a:ext uri="{9D8B030D-6E8A-4147-A177-3AD203B41FA5}">
                      <a16:colId xmlns:a16="http://schemas.microsoft.com/office/drawing/2014/main" val="20002"/>
                    </a:ext>
                  </a:extLst>
                </a:gridCol>
                <a:gridCol w="2686049">
                  <a:extLst>
                    <a:ext uri="{9D8B030D-6E8A-4147-A177-3AD203B41FA5}">
                      <a16:colId xmlns:a16="http://schemas.microsoft.com/office/drawing/2014/main" val="20003"/>
                    </a:ext>
                  </a:extLst>
                </a:gridCol>
              </a:tblGrid>
              <a:tr h="282600">
                <a:tc>
                  <a:txBody>
                    <a:bodyPr/>
                    <a:lstStyle/>
                    <a:p>
                      <a:pPr algn="ctr"/>
                      <a:endParaRPr lang="zh-CN" altLang="en-US" sz="1500" b="1">
                        <a:solidFill>
                          <a:srgbClr val="FF0000"/>
                        </a:solidFill>
                      </a:endParaRPr>
                    </a:p>
                  </a:txBody>
                  <a:tcPr marL="36000" marR="36000" marT="27000" marB="27000" anchor="ctr"/>
                </a:tc>
                <a:tc>
                  <a:txBody>
                    <a:bodyPr/>
                    <a:lstStyle/>
                    <a:p>
                      <a:pPr marL="0" marR="0" indent="0" algn="ctr" defTabSz="914400" rtl="0" eaLnBrk="1" fontAlgn="auto" latinLnBrk="0" hangingPunct="1">
                        <a:lnSpc>
                          <a:spcPct val="100000"/>
                        </a:lnSpc>
                        <a:spcBef>
                          <a:spcPct val="0"/>
                        </a:spcBef>
                        <a:spcAft>
                          <a:spcPct val="0"/>
                        </a:spcAft>
                        <a:buClrTx/>
                        <a:buSzTx/>
                        <a:buFont typeface="Wingdings" panose="05000000000000000000" pitchFamily="2" charset="2"/>
                        <a:buNone/>
                        <a:defRPr/>
                      </a:pPr>
                      <a:r>
                        <a:rPr kumimoji="0" lang="zh-CN" altLang="zh-CN" sz="1400" b="1" i="0" u="sng" kern="1200">
                          <a:solidFill>
                            <a:schemeClr val="tx1"/>
                          </a:solidFill>
                          <a:effectLst/>
                          <a:latin typeface="+mn-lt"/>
                          <a:ea typeface="+mn-ea"/>
                          <a:cs typeface="+mn-cs"/>
                        </a:rPr>
                        <a:t>危险废物产生环节</a:t>
                      </a:r>
                      <a:endParaRPr kumimoji="0" lang="en-US" altLang="zh-CN" sz="1400" i="0" kern="1200">
                        <a:solidFill>
                          <a:schemeClr val="tx1"/>
                        </a:solidFill>
                        <a:effectLst/>
                        <a:latin typeface="+mn-lt"/>
                        <a:ea typeface="+mn-ea"/>
                        <a:cs typeface="+mn-cs"/>
                      </a:endParaRPr>
                    </a:p>
                  </a:txBody>
                  <a:tcPr marL="36000" marR="36000" marT="27000" marB="27000"/>
                </a:tc>
                <a:tc>
                  <a:txBody>
                    <a:bodyPr/>
                    <a:lstStyle/>
                    <a:p>
                      <a:pPr marL="0" marR="0" indent="0" algn="ctr" defTabSz="914400" rtl="0" eaLnBrk="1" fontAlgn="auto" latinLnBrk="0" hangingPunct="1">
                        <a:lnSpc>
                          <a:spcPct val="100000"/>
                        </a:lnSpc>
                        <a:spcBef>
                          <a:spcPct val="0"/>
                        </a:spcBef>
                        <a:spcAft>
                          <a:spcPct val="0"/>
                        </a:spcAft>
                        <a:buClrTx/>
                        <a:buSzTx/>
                        <a:buFont typeface="Wingdings" panose="05000000000000000000" pitchFamily="2" charset="2"/>
                        <a:buNone/>
                        <a:defRPr/>
                      </a:pPr>
                      <a:r>
                        <a:rPr kumimoji="0" lang="zh-CN" altLang="en-US" sz="1400" b="1" i="0" u="sng" kern="1200">
                          <a:solidFill>
                            <a:schemeClr val="tx1"/>
                          </a:solidFill>
                          <a:effectLst/>
                          <a:latin typeface="+mn-lt"/>
                          <a:ea typeface="+mn-ea"/>
                          <a:cs typeface="+mn-cs"/>
                        </a:rPr>
                        <a:t>危险废物入库环节</a:t>
                      </a:r>
                      <a:endParaRPr kumimoji="0" lang="en-US" altLang="zh-CN" sz="1400" b="1" i="0" u="sng" kern="1200">
                        <a:solidFill>
                          <a:schemeClr val="tx1"/>
                        </a:solidFill>
                        <a:effectLst/>
                        <a:latin typeface="+mn-lt"/>
                        <a:ea typeface="+mn-ea"/>
                        <a:cs typeface="+mn-cs"/>
                      </a:endParaRPr>
                    </a:p>
                  </a:txBody>
                  <a:tcPr marL="36000" marR="36000" marT="27000" marB="27000"/>
                </a:tc>
                <a:tc>
                  <a:txBody>
                    <a:bodyPr/>
                    <a:lstStyle/>
                    <a:p>
                      <a:pPr marL="0" marR="0" indent="0" algn="ctr" defTabSz="914400" rtl="0" eaLnBrk="1" fontAlgn="auto" latinLnBrk="0" hangingPunct="1">
                        <a:lnSpc>
                          <a:spcPct val="100000"/>
                        </a:lnSpc>
                        <a:spcBef>
                          <a:spcPct val="0"/>
                        </a:spcBef>
                        <a:spcAft>
                          <a:spcPct val="0"/>
                        </a:spcAft>
                        <a:buClrTx/>
                        <a:buSzTx/>
                        <a:buFont typeface="Wingdings" panose="05000000000000000000" pitchFamily="2" charset="2"/>
                        <a:buNone/>
                        <a:defRPr/>
                      </a:pPr>
                      <a:r>
                        <a:rPr kumimoji="0" lang="zh-CN" altLang="en-US" sz="1400" b="1" i="0" u="sng" kern="1200">
                          <a:solidFill>
                            <a:schemeClr val="tx1"/>
                          </a:solidFill>
                          <a:effectLst/>
                          <a:latin typeface="+mn-lt"/>
                          <a:ea typeface="+mn-ea"/>
                          <a:cs typeface="+mn-cs"/>
                        </a:rPr>
                        <a:t>危险废物出库环节</a:t>
                      </a:r>
                      <a:endParaRPr kumimoji="0" lang="en-US" altLang="zh-CN" sz="1400" b="1" i="0" u="sng" kern="1200">
                        <a:solidFill>
                          <a:schemeClr val="tx1"/>
                        </a:solidFill>
                        <a:effectLst/>
                        <a:latin typeface="+mn-lt"/>
                        <a:ea typeface="+mn-ea"/>
                        <a:cs typeface="+mn-cs"/>
                      </a:endParaRPr>
                    </a:p>
                  </a:txBody>
                  <a:tcPr marL="36000" marR="36000" marT="27000" marB="27000"/>
                </a:tc>
                <a:extLst>
                  <a:ext uri="{0D108BD9-81ED-4DB2-BD59-A6C34878D82A}">
                    <a16:rowId xmlns:a16="http://schemas.microsoft.com/office/drawing/2014/main" val="10000"/>
                  </a:ext>
                </a:extLst>
              </a:tr>
              <a:tr h="218592">
                <a:tc rowSpan="16">
                  <a:txBody>
                    <a:bodyPr/>
                    <a:lstStyle/>
                    <a:p>
                      <a:pPr algn="ctr"/>
                      <a:r>
                        <a:rPr lang="zh-CN" altLang="en-US" sz="1500" b="1">
                          <a:solidFill>
                            <a:srgbClr val="FF0000"/>
                          </a:solidFill>
                        </a:rPr>
                        <a:t>记</a:t>
                      </a:r>
                      <a:endParaRPr lang="en-US" altLang="zh-CN" sz="1500" b="1">
                        <a:solidFill>
                          <a:srgbClr val="FF0000"/>
                        </a:solidFill>
                      </a:endParaRPr>
                    </a:p>
                    <a:p>
                      <a:pPr algn="ctr"/>
                      <a:r>
                        <a:rPr lang="zh-CN" altLang="en-US" sz="1500" b="1">
                          <a:solidFill>
                            <a:srgbClr val="FF0000"/>
                          </a:solidFill>
                        </a:rPr>
                        <a:t>录</a:t>
                      </a:r>
                      <a:endParaRPr lang="en-US" altLang="zh-CN" sz="1500" b="1">
                        <a:solidFill>
                          <a:srgbClr val="FF0000"/>
                        </a:solidFill>
                      </a:endParaRPr>
                    </a:p>
                    <a:p>
                      <a:pPr algn="ctr"/>
                      <a:r>
                        <a:rPr lang="zh-CN" altLang="en-US" sz="1500" b="1">
                          <a:solidFill>
                            <a:srgbClr val="FF0000"/>
                          </a:solidFill>
                        </a:rPr>
                        <a:t>内</a:t>
                      </a:r>
                      <a:endParaRPr lang="en-US" altLang="zh-CN" sz="1500" b="1">
                        <a:solidFill>
                          <a:srgbClr val="FF0000"/>
                        </a:solidFill>
                      </a:endParaRPr>
                    </a:p>
                    <a:p>
                      <a:pPr algn="ctr"/>
                      <a:r>
                        <a:rPr lang="zh-CN" altLang="en-US" sz="1500" b="1">
                          <a:solidFill>
                            <a:srgbClr val="FF0000"/>
                          </a:solidFill>
                        </a:rPr>
                        <a:t>容</a:t>
                      </a:r>
                    </a:p>
                  </a:txBody>
                  <a:tcPr marL="36000" marR="36000" marT="27000" marB="27000" anchor="ctr"/>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产生批次编码</a:t>
                      </a:r>
                      <a:endParaRPr lang="zh-CN" altLang="en-US" sz="1400" b="0" i="0" u="none">
                        <a:solidFill>
                          <a:schemeClr val="tx1"/>
                        </a:solidFill>
                      </a:endParaRPr>
                    </a:p>
                  </a:txBody>
                  <a:tcPr marL="36000" marR="36000" marT="27000" marB="27000"/>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kumimoji="0" lang="zh-CN" altLang="en-US" sz="1400" kern="1200">
                          <a:solidFill>
                            <a:schemeClr val="dk1"/>
                          </a:solidFill>
                          <a:effectLst/>
                          <a:latin typeface="+mn-lt"/>
                          <a:ea typeface="+mn-ea"/>
                          <a:cs typeface="+mn-cs"/>
                        </a:rPr>
                        <a:t>入库</a:t>
                      </a:r>
                      <a:r>
                        <a:rPr kumimoji="0" lang="zh-CN" altLang="zh-CN" sz="1400" kern="1200">
                          <a:solidFill>
                            <a:schemeClr val="dk1"/>
                          </a:solidFill>
                          <a:effectLst/>
                          <a:latin typeface="+mn-lt"/>
                          <a:ea typeface="+mn-ea"/>
                          <a:cs typeface="+mn-cs"/>
                        </a:rPr>
                        <a:t>批次编码</a:t>
                      </a:r>
                      <a:endParaRPr lang="zh-CN" altLang="en-US" sz="1400" b="0" i="0" u="none">
                        <a:solidFill>
                          <a:schemeClr val="tx1"/>
                        </a:solidFill>
                      </a:endParaRPr>
                    </a:p>
                  </a:txBody>
                  <a:tcPr marL="36000" marR="36000" marT="27000" marB="27000"/>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kumimoji="0" lang="zh-CN" altLang="en-US" sz="1400" kern="1200">
                          <a:solidFill>
                            <a:schemeClr val="dk1"/>
                          </a:solidFill>
                          <a:effectLst/>
                          <a:latin typeface="+mn-lt"/>
                          <a:ea typeface="+mn-ea"/>
                          <a:cs typeface="+mn-cs"/>
                        </a:rPr>
                        <a:t>出库</a:t>
                      </a:r>
                      <a:r>
                        <a:rPr kumimoji="0" lang="zh-CN" altLang="zh-CN" sz="1400" kern="1200">
                          <a:solidFill>
                            <a:schemeClr val="dk1"/>
                          </a:solidFill>
                          <a:effectLst/>
                          <a:latin typeface="+mn-lt"/>
                          <a:ea typeface="+mn-ea"/>
                          <a:cs typeface="+mn-cs"/>
                        </a:rPr>
                        <a:t>批次编码</a:t>
                      </a:r>
                      <a:endParaRPr lang="zh-CN" altLang="en-US" sz="1400" b="0" i="0" u="none">
                        <a:solidFill>
                          <a:schemeClr val="tx1"/>
                        </a:solidFill>
                      </a:endParaRPr>
                    </a:p>
                  </a:txBody>
                  <a:tcPr marL="36000" marR="36000" marT="27000" marB="27000"/>
                </a:tc>
                <a:extLst>
                  <a:ext uri="{0D108BD9-81ED-4DB2-BD59-A6C34878D82A}">
                    <a16:rowId xmlns:a16="http://schemas.microsoft.com/office/drawing/2014/main" val="10001"/>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产生时间</a:t>
                      </a:r>
                      <a:endParaRPr lang="zh-CN" altLang="en-US" sz="1400" b="0" i="0" u="none">
                        <a:solidFill>
                          <a:schemeClr val="tx1"/>
                        </a:solidFill>
                      </a:endParaRPr>
                    </a:p>
                  </a:txBody>
                  <a:tcPr marL="36000" marR="36000" marT="27000" marB="27000"/>
                </a:tc>
                <a:tc>
                  <a:txBody>
                    <a:bodyPr/>
                    <a:lstStyle/>
                    <a:p>
                      <a:pPr marL="0" indent="0" algn="ctr">
                        <a:lnSpc>
                          <a:spcPct val="80000"/>
                        </a:lnSpc>
                        <a:buFont typeface="Wingdings" panose="05000000000000000000" pitchFamily="2" charset="2"/>
                        <a:buNone/>
                      </a:pPr>
                      <a:r>
                        <a:rPr lang="zh-CN" altLang="en-US" sz="1400" b="0" i="0" u="none">
                          <a:solidFill>
                            <a:schemeClr val="tx1"/>
                          </a:solidFill>
                        </a:rPr>
                        <a:t>入库时间</a:t>
                      </a:r>
                    </a:p>
                  </a:txBody>
                  <a:tcPr marL="36000" marR="36000" marT="27000" marB="27000"/>
                </a:tc>
                <a:tc>
                  <a:txBody>
                    <a:bodyPr/>
                    <a:lstStyle/>
                    <a:p>
                      <a:pPr marL="0" indent="0" algn="ctr">
                        <a:lnSpc>
                          <a:spcPct val="80000"/>
                        </a:lnSpc>
                        <a:buFont typeface="Wingdings" panose="05000000000000000000" pitchFamily="2" charset="2"/>
                        <a:buNone/>
                      </a:pPr>
                      <a:r>
                        <a:rPr lang="zh-CN" altLang="en-US" sz="1400" b="0" i="0" u="none">
                          <a:solidFill>
                            <a:schemeClr val="tx1"/>
                          </a:solidFill>
                        </a:rPr>
                        <a:t>出库时间</a:t>
                      </a:r>
                    </a:p>
                  </a:txBody>
                  <a:tcPr marL="36000" marR="36000" marT="27000" marB="27000"/>
                </a:tc>
                <a:extLst>
                  <a:ext uri="{0D108BD9-81ED-4DB2-BD59-A6C34878D82A}">
                    <a16:rowId xmlns:a16="http://schemas.microsoft.com/office/drawing/2014/main" val="10002"/>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危险废物名称</a:t>
                      </a:r>
                      <a:endParaRPr lang="zh-CN" altLang="en-US" sz="1400" b="0" i="0" u="none">
                        <a:solidFill>
                          <a:schemeClr val="tx1"/>
                        </a:solidFill>
                      </a:endParaRPr>
                    </a:p>
                  </a:txBody>
                  <a:tcPr marL="36000" marR="36000" marT="27000" marB="27000"/>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kumimoji="0" lang="zh-CN" altLang="zh-CN" sz="1400" kern="1200">
                          <a:solidFill>
                            <a:schemeClr val="dk1"/>
                          </a:solidFill>
                          <a:effectLst/>
                          <a:latin typeface="+mn-lt"/>
                          <a:ea typeface="+mn-ea"/>
                          <a:cs typeface="+mn-cs"/>
                        </a:rPr>
                        <a:t>容器</a:t>
                      </a:r>
                      <a:r>
                        <a:rPr kumimoji="0" lang="en-US" altLang="zh-CN" sz="1400" kern="1200">
                          <a:solidFill>
                            <a:schemeClr val="dk1"/>
                          </a:solidFill>
                          <a:effectLst/>
                          <a:latin typeface="+mn-lt"/>
                          <a:ea typeface="+mn-ea"/>
                          <a:cs typeface="+mn-cs"/>
                        </a:rPr>
                        <a:t>/</a:t>
                      </a:r>
                      <a:r>
                        <a:rPr kumimoji="0" lang="zh-CN" altLang="zh-CN" sz="1400" kern="1200">
                          <a:solidFill>
                            <a:schemeClr val="dk1"/>
                          </a:solidFill>
                          <a:effectLst/>
                          <a:latin typeface="+mn-lt"/>
                          <a:ea typeface="+mn-ea"/>
                          <a:cs typeface="+mn-cs"/>
                        </a:rPr>
                        <a:t>包装编码</a:t>
                      </a:r>
                      <a:endParaRPr lang="zh-CN" altLang="en-US" sz="1400" b="0" i="0" u="none">
                        <a:solidFill>
                          <a:schemeClr val="tx1"/>
                        </a:solidFill>
                      </a:endParaRPr>
                    </a:p>
                  </a:txBody>
                  <a:tcPr marL="36000" marR="36000" marT="27000" marB="27000"/>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kumimoji="0" lang="zh-CN" altLang="zh-CN" sz="1400" kern="1200">
                          <a:solidFill>
                            <a:schemeClr val="dk1"/>
                          </a:solidFill>
                          <a:effectLst/>
                          <a:latin typeface="+mn-lt"/>
                          <a:ea typeface="+mn-ea"/>
                          <a:cs typeface="+mn-cs"/>
                        </a:rPr>
                        <a:t>容器</a:t>
                      </a:r>
                      <a:r>
                        <a:rPr kumimoji="0" lang="en-US" altLang="zh-CN" sz="1400" kern="1200">
                          <a:solidFill>
                            <a:schemeClr val="dk1"/>
                          </a:solidFill>
                          <a:effectLst/>
                          <a:latin typeface="+mn-lt"/>
                          <a:ea typeface="+mn-ea"/>
                          <a:cs typeface="+mn-cs"/>
                        </a:rPr>
                        <a:t>/</a:t>
                      </a:r>
                      <a:r>
                        <a:rPr kumimoji="0" lang="zh-CN" altLang="zh-CN" sz="1400" kern="1200">
                          <a:solidFill>
                            <a:schemeClr val="dk1"/>
                          </a:solidFill>
                          <a:effectLst/>
                          <a:latin typeface="+mn-lt"/>
                          <a:ea typeface="+mn-ea"/>
                          <a:cs typeface="+mn-cs"/>
                        </a:rPr>
                        <a:t>包装编码</a:t>
                      </a:r>
                      <a:endParaRPr lang="zh-CN" altLang="en-US" sz="1400" b="0" i="0" u="none">
                        <a:solidFill>
                          <a:schemeClr val="tx1"/>
                        </a:solidFill>
                      </a:endParaRPr>
                    </a:p>
                  </a:txBody>
                  <a:tcPr marL="36000" marR="36000" marT="27000" marB="27000"/>
                </a:tc>
                <a:extLst>
                  <a:ext uri="{0D108BD9-81ED-4DB2-BD59-A6C34878D82A}">
                    <a16:rowId xmlns:a16="http://schemas.microsoft.com/office/drawing/2014/main" val="10003"/>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危险废物类别</a:t>
                      </a:r>
                      <a:endParaRPr lang="zh-CN" altLang="en-US" sz="1400" b="0" i="0" u="none">
                        <a:solidFill>
                          <a:schemeClr val="tx1"/>
                        </a:solidFill>
                      </a:endParaRPr>
                    </a:p>
                  </a:txBody>
                  <a:tcPr marL="36000" marR="36000" marT="27000" marB="27000"/>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kumimoji="0" lang="zh-CN" altLang="zh-CN" sz="1400" kern="1200">
                          <a:solidFill>
                            <a:schemeClr val="dk1"/>
                          </a:solidFill>
                          <a:effectLst/>
                          <a:latin typeface="+mn-lt"/>
                          <a:ea typeface="+mn-ea"/>
                          <a:cs typeface="+mn-cs"/>
                        </a:rPr>
                        <a:t>容器</a:t>
                      </a:r>
                      <a:r>
                        <a:rPr kumimoji="0" lang="en-US" altLang="zh-CN" sz="1400" kern="1200">
                          <a:solidFill>
                            <a:schemeClr val="dk1"/>
                          </a:solidFill>
                          <a:effectLst/>
                          <a:latin typeface="+mn-lt"/>
                          <a:ea typeface="+mn-ea"/>
                          <a:cs typeface="+mn-cs"/>
                        </a:rPr>
                        <a:t>/</a:t>
                      </a:r>
                      <a:r>
                        <a:rPr kumimoji="0" lang="zh-CN" altLang="zh-CN" sz="1400" kern="1200">
                          <a:solidFill>
                            <a:schemeClr val="dk1"/>
                          </a:solidFill>
                          <a:effectLst/>
                          <a:latin typeface="+mn-lt"/>
                          <a:ea typeface="+mn-ea"/>
                          <a:cs typeface="+mn-cs"/>
                        </a:rPr>
                        <a:t>包装类型</a:t>
                      </a:r>
                      <a:endParaRPr lang="zh-CN" altLang="en-US" sz="1400" b="0" i="0" u="none">
                        <a:solidFill>
                          <a:schemeClr val="tx1"/>
                        </a:solidFill>
                      </a:endParaRPr>
                    </a:p>
                  </a:txBody>
                  <a:tcPr marL="36000" marR="36000" marT="27000" marB="27000"/>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kumimoji="0" lang="zh-CN" altLang="zh-CN" sz="1400" kern="1200">
                          <a:solidFill>
                            <a:schemeClr val="dk1"/>
                          </a:solidFill>
                          <a:effectLst/>
                          <a:latin typeface="+mn-lt"/>
                          <a:ea typeface="+mn-ea"/>
                          <a:cs typeface="+mn-cs"/>
                        </a:rPr>
                        <a:t>容器</a:t>
                      </a:r>
                      <a:r>
                        <a:rPr kumimoji="0" lang="en-US" altLang="zh-CN" sz="1400" kern="1200">
                          <a:solidFill>
                            <a:schemeClr val="dk1"/>
                          </a:solidFill>
                          <a:effectLst/>
                          <a:latin typeface="+mn-lt"/>
                          <a:ea typeface="+mn-ea"/>
                          <a:cs typeface="+mn-cs"/>
                        </a:rPr>
                        <a:t>/</a:t>
                      </a:r>
                      <a:r>
                        <a:rPr kumimoji="0" lang="zh-CN" altLang="zh-CN" sz="1400" kern="1200">
                          <a:solidFill>
                            <a:schemeClr val="dk1"/>
                          </a:solidFill>
                          <a:effectLst/>
                          <a:latin typeface="+mn-lt"/>
                          <a:ea typeface="+mn-ea"/>
                          <a:cs typeface="+mn-cs"/>
                        </a:rPr>
                        <a:t>包装类型</a:t>
                      </a:r>
                      <a:endParaRPr lang="zh-CN" altLang="en-US" sz="1400" b="0" i="0" u="none">
                        <a:solidFill>
                          <a:schemeClr val="tx1"/>
                        </a:solidFill>
                      </a:endParaRPr>
                    </a:p>
                  </a:txBody>
                  <a:tcPr marL="36000" marR="36000" marT="27000" marB="27000"/>
                </a:tc>
                <a:extLst>
                  <a:ext uri="{0D108BD9-81ED-4DB2-BD59-A6C34878D82A}">
                    <a16:rowId xmlns:a16="http://schemas.microsoft.com/office/drawing/2014/main" val="10004"/>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危险废物代码</a:t>
                      </a:r>
                      <a:endParaRPr lang="zh-CN" altLang="en-US" sz="1400" b="0" i="0" u="none">
                        <a:solidFill>
                          <a:schemeClr val="tx1"/>
                        </a:solidFill>
                      </a:endParaRPr>
                    </a:p>
                  </a:txBody>
                  <a:tcPr marL="36000" marR="36000" marT="27000" marB="27000"/>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容器</a:t>
                      </a:r>
                      <a:r>
                        <a:rPr kumimoji="0" lang="en-US" altLang="zh-CN" sz="1400" kern="1200">
                          <a:solidFill>
                            <a:schemeClr val="dk1"/>
                          </a:solidFill>
                          <a:effectLst/>
                          <a:latin typeface="+mn-lt"/>
                          <a:ea typeface="+mn-ea"/>
                          <a:cs typeface="+mn-cs"/>
                        </a:rPr>
                        <a:t>/</a:t>
                      </a:r>
                      <a:r>
                        <a:rPr kumimoji="0" lang="zh-CN" altLang="zh-CN" sz="1400" kern="1200">
                          <a:solidFill>
                            <a:schemeClr val="dk1"/>
                          </a:solidFill>
                          <a:effectLst/>
                          <a:latin typeface="+mn-lt"/>
                          <a:ea typeface="+mn-ea"/>
                          <a:cs typeface="+mn-cs"/>
                        </a:rPr>
                        <a:t>包装数量</a:t>
                      </a:r>
                      <a:endParaRPr lang="zh-CN" altLang="en-US" sz="1400" b="0" i="0" u="none">
                        <a:solidFill>
                          <a:schemeClr val="tx1"/>
                        </a:solidFill>
                      </a:endParaRPr>
                    </a:p>
                  </a:txBody>
                  <a:tcPr marL="36000" marR="36000" marT="27000" marB="27000"/>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容器</a:t>
                      </a:r>
                      <a:r>
                        <a:rPr kumimoji="0" lang="en-US" altLang="zh-CN" sz="1400" kern="1200">
                          <a:solidFill>
                            <a:schemeClr val="dk1"/>
                          </a:solidFill>
                          <a:effectLst/>
                          <a:latin typeface="+mn-lt"/>
                          <a:ea typeface="+mn-ea"/>
                          <a:cs typeface="+mn-cs"/>
                        </a:rPr>
                        <a:t>/</a:t>
                      </a:r>
                      <a:r>
                        <a:rPr kumimoji="0" lang="zh-CN" altLang="zh-CN" sz="1400" kern="1200">
                          <a:solidFill>
                            <a:schemeClr val="dk1"/>
                          </a:solidFill>
                          <a:effectLst/>
                          <a:latin typeface="+mn-lt"/>
                          <a:ea typeface="+mn-ea"/>
                          <a:cs typeface="+mn-cs"/>
                        </a:rPr>
                        <a:t>包装数量</a:t>
                      </a:r>
                      <a:endParaRPr lang="zh-CN" altLang="en-US" sz="1400" b="0" i="0" u="none">
                        <a:solidFill>
                          <a:schemeClr val="tx1"/>
                        </a:solidFill>
                      </a:endParaRPr>
                    </a:p>
                  </a:txBody>
                  <a:tcPr marL="36000" marR="36000" marT="27000" marB="27000"/>
                </a:tc>
                <a:extLst>
                  <a:ext uri="{0D108BD9-81ED-4DB2-BD59-A6C34878D82A}">
                    <a16:rowId xmlns:a16="http://schemas.microsoft.com/office/drawing/2014/main" val="10005"/>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产生量</a:t>
                      </a:r>
                      <a:endParaRPr lang="zh-CN" altLang="en-US" sz="1400" b="0" i="0" u="none">
                        <a:solidFill>
                          <a:schemeClr val="tx1"/>
                        </a:solidFill>
                      </a:endParaRPr>
                    </a:p>
                  </a:txBody>
                  <a:tcPr marL="36000" marR="36000" marT="27000" marB="27000"/>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危险废物名称</a:t>
                      </a:r>
                      <a:endParaRPr lang="zh-CN" altLang="en-US" sz="1400" b="0" i="0" u="none">
                        <a:solidFill>
                          <a:schemeClr val="tx1"/>
                        </a:solidFill>
                      </a:endParaRPr>
                    </a:p>
                  </a:txBody>
                  <a:tcPr marL="36000" marR="36000" marT="27000" marB="27000"/>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危险废物名称</a:t>
                      </a:r>
                      <a:endParaRPr lang="zh-CN" altLang="en-US" sz="1400" b="0" i="0" u="none">
                        <a:solidFill>
                          <a:schemeClr val="tx1"/>
                        </a:solidFill>
                      </a:endParaRPr>
                    </a:p>
                  </a:txBody>
                  <a:tcPr marL="36000" marR="36000" marT="27000" marB="27000"/>
                </a:tc>
                <a:extLst>
                  <a:ext uri="{0D108BD9-81ED-4DB2-BD59-A6C34878D82A}">
                    <a16:rowId xmlns:a16="http://schemas.microsoft.com/office/drawing/2014/main" val="10006"/>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计量单位</a:t>
                      </a:r>
                      <a:endParaRPr lang="zh-CN" altLang="en-US" sz="1400" b="0" i="0" u="none">
                        <a:solidFill>
                          <a:schemeClr val="tx1"/>
                        </a:solidFill>
                      </a:endParaRPr>
                    </a:p>
                  </a:txBody>
                  <a:tcPr marL="36000" marR="36000" marT="27000" marB="27000"/>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危险废物类别</a:t>
                      </a:r>
                      <a:endParaRPr lang="zh-CN" altLang="en-US" sz="1400" b="0" i="0" u="none">
                        <a:solidFill>
                          <a:schemeClr val="tx1"/>
                        </a:solidFill>
                      </a:endParaRPr>
                    </a:p>
                  </a:txBody>
                  <a:tcPr marL="36000" marR="36000" marT="27000" marB="27000"/>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危险废物类别</a:t>
                      </a:r>
                      <a:endParaRPr lang="zh-CN" altLang="en-US" sz="1400" b="0" i="0" u="none">
                        <a:solidFill>
                          <a:schemeClr val="tx1"/>
                        </a:solidFill>
                      </a:endParaRPr>
                    </a:p>
                  </a:txBody>
                  <a:tcPr marL="36000" marR="36000" marT="27000" marB="27000"/>
                </a:tc>
                <a:extLst>
                  <a:ext uri="{0D108BD9-81ED-4DB2-BD59-A6C34878D82A}">
                    <a16:rowId xmlns:a16="http://schemas.microsoft.com/office/drawing/2014/main" val="10007"/>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容器</a:t>
                      </a:r>
                      <a:r>
                        <a:rPr kumimoji="0" lang="en-US" altLang="zh-CN" sz="1400" kern="1200">
                          <a:solidFill>
                            <a:schemeClr val="dk1"/>
                          </a:solidFill>
                          <a:effectLst/>
                          <a:latin typeface="+mn-lt"/>
                          <a:ea typeface="+mn-ea"/>
                          <a:cs typeface="+mn-cs"/>
                        </a:rPr>
                        <a:t>/</a:t>
                      </a:r>
                      <a:r>
                        <a:rPr kumimoji="0" lang="zh-CN" altLang="zh-CN" sz="1400" kern="1200">
                          <a:solidFill>
                            <a:schemeClr val="dk1"/>
                          </a:solidFill>
                          <a:effectLst/>
                          <a:latin typeface="+mn-lt"/>
                          <a:ea typeface="+mn-ea"/>
                          <a:cs typeface="+mn-cs"/>
                        </a:rPr>
                        <a:t>包装编码</a:t>
                      </a:r>
                      <a:endParaRPr lang="zh-CN" altLang="en-US" sz="1400" b="0" i="0" u="none">
                        <a:solidFill>
                          <a:schemeClr val="tx1"/>
                        </a:solidFill>
                      </a:endParaRPr>
                    </a:p>
                  </a:txBody>
                  <a:tcPr marL="36000" marR="36000" marT="27000" marB="27000"/>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危险废物代码</a:t>
                      </a:r>
                      <a:endParaRPr lang="zh-CN" altLang="en-US" sz="1400" b="0" i="0" u="none">
                        <a:solidFill>
                          <a:schemeClr val="tx1"/>
                        </a:solidFill>
                      </a:endParaRPr>
                    </a:p>
                  </a:txBody>
                  <a:tcPr marL="36000" marR="36000" marT="27000" marB="27000"/>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危险废物代码</a:t>
                      </a:r>
                      <a:endParaRPr lang="zh-CN" altLang="en-US" sz="1400" b="0" i="0" u="none">
                        <a:solidFill>
                          <a:schemeClr val="tx1"/>
                        </a:solidFill>
                      </a:endParaRPr>
                    </a:p>
                  </a:txBody>
                  <a:tcPr marL="36000" marR="36000" marT="27000" marB="27000"/>
                </a:tc>
                <a:extLst>
                  <a:ext uri="{0D108BD9-81ED-4DB2-BD59-A6C34878D82A}">
                    <a16:rowId xmlns:a16="http://schemas.microsoft.com/office/drawing/2014/main" val="10008"/>
                  </a:ext>
                </a:extLst>
              </a:tr>
              <a:tr h="218592">
                <a:tc vMerge="1">
                  <a:txBody>
                    <a:bodyPr/>
                    <a:lstStyle/>
                    <a:p>
                      <a:endParaRPr/>
                    </a:p>
                  </a:txBody>
                  <a:tcPr anchor="ctr"/>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kumimoji="0" lang="zh-CN" altLang="zh-CN" sz="1400" kern="1200">
                          <a:solidFill>
                            <a:schemeClr val="dk1"/>
                          </a:solidFill>
                          <a:effectLst/>
                          <a:latin typeface="+mn-lt"/>
                          <a:ea typeface="+mn-ea"/>
                          <a:cs typeface="+mn-cs"/>
                        </a:rPr>
                        <a:t>容器</a:t>
                      </a:r>
                      <a:r>
                        <a:rPr kumimoji="0" lang="en-US" altLang="zh-CN" sz="1400" kern="1200">
                          <a:solidFill>
                            <a:schemeClr val="dk1"/>
                          </a:solidFill>
                          <a:effectLst/>
                          <a:latin typeface="+mn-lt"/>
                          <a:ea typeface="+mn-ea"/>
                          <a:cs typeface="+mn-cs"/>
                        </a:rPr>
                        <a:t>/</a:t>
                      </a:r>
                      <a:r>
                        <a:rPr kumimoji="0" lang="zh-CN" altLang="zh-CN" sz="1400" kern="1200">
                          <a:solidFill>
                            <a:schemeClr val="dk1"/>
                          </a:solidFill>
                          <a:effectLst/>
                          <a:latin typeface="+mn-lt"/>
                          <a:ea typeface="+mn-ea"/>
                          <a:cs typeface="+mn-cs"/>
                        </a:rPr>
                        <a:t>包装类型</a:t>
                      </a:r>
                      <a:endParaRPr lang="zh-CN" altLang="en-US" sz="1400" b="0" i="0" u="none">
                        <a:solidFill>
                          <a:schemeClr val="tx1"/>
                        </a:solidFill>
                      </a:endParaRPr>
                    </a:p>
                  </a:txBody>
                  <a:tcPr marL="36000" marR="36000" marT="27000" marB="27000"/>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lang="zh-CN" altLang="en-US" sz="1400" b="0" i="0" u="none">
                          <a:solidFill>
                            <a:schemeClr val="tx1"/>
                          </a:solidFill>
                        </a:rPr>
                        <a:t>入库量</a:t>
                      </a:r>
                    </a:p>
                  </a:txBody>
                  <a:tcPr marL="36000" marR="36000" marT="27000" marB="27000"/>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lang="zh-CN" altLang="en-US" sz="1400" b="0" i="0" u="none">
                          <a:solidFill>
                            <a:schemeClr val="tx1"/>
                          </a:solidFill>
                        </a:rPr>
                        <a:t>出库量</a:t>
                      </a:r>
                    </a:p>
                  </a:txBody>
                  <a:tcPr marL="36000" marR="36000" marT="27000" marB="27000"/>
                </a:tc>
                <a:extLst>
                  <a:ext uri="{0D108BD9-81ED-4DB2-BD59-A6C34878D82A}">
                    <a16:rowId xmlns:a16="http://schemas.microsoft.com/office/drawing/2014/main" val="10009"/>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容器</a:t>
                      </a:r>
                      <a:r>
                        <a:rPr kumimoji="0" lang="en-US" altLang="zh-CN" sz="1400" kern="1200">
                          <a:solidFill>
                            <a:schemeClr val="dk1"/>
                          </a:solidFill>
                          <a:effectLst/>
                          <a:latin typeface="+mn-lt"/>
                          <a:ea typeface="+mn-ea"/>
                          <a:cs typeface="+mn-cs"/>
                        </a:rPr>
                        <a:t>/</a:t>
                      </a:r>
                      <a:r>
                        <a:rPr kumimoji="0" lang="zh-CN" altLang="zh-CN" sz="1400" kern="1200">
                          <a:solidFill>
                            <a:schemeClr val="dk1"/>
                          </a:solidFill>
                          <a:effectLst/>
                          <a:latin typeface="+mn-lt"/>
                          <a:ea typeface="+mn-ea"/>
                          <a:cs typeface="+mn-cs"/>
                        </a:rPr>
                        <a:t>包装数量</a:t>
                      </a:r>
                      <a:endParaRPr lang="zh-CN" altLang="en-US" sz="1400" b="0" i="0" u="none">
                        <a:solidFill>
                          <a:schemeClr val="tx1"/>
                        </a:solidFill>
                      </a:endParaRPr>
                    </a:p>
                  </a:txBody>
                  <a:tcPr marL="36000" marR="36000" marT="27000" marB="27000"/>
                </a:tc>
                <a:tc>
                  <a:txBody>
                    <a:bodyPr/>
                    <a:lstStyle/>
                    <a:p>
                      <a:pPr marL="0" indent="0" algn="ctr">
                        <a:lnSpc>
                          <a:spcPct val="80000"/>
                        </a:lnSpc>
                        <a:buFont typeface="Wingdings" panose="05000000000000000000" pitchFamily="2" charset="2"/>
                        <a:buNone/>
                      </a:pPr>
                      <a:r>
                        <a:rPr lang="zh-CN" altLang="en-US" sz="1400" b="0" i="0" u="none">
                          <a:solidFill>
                            <a:schemeClr val="tx1"/>
                          </a:solidFill>
                        </a:rPr>
                        <a:t>计量单位</a:t>
                      </a:r>
                    </a:p>
                  </a:txBody>
                  <a:tcPr marL="36000" marR="36000" marT="27000" marB="27000"/>
                </a:tc>
                <a:tc>
                  <a:txBody>
                    <a:bodyPr/>
                    <a:lstStyle/>
                    <a:p>
                      <a:pPr marL="0" indent="0" algn="ctr">
                        <a:lnSpc>
                          <a:spcPct val="80000"/>
                        </a:lnSpc>
                        <a:buFont typeface="Wingdings" panose="05000000000000000000" pitchFamily="2" charset="2"/>
                        <a:buNone/>
                      </a:pPr>
                      <a:r>
                        <a:rPr lang="zh-CN" altLang="en-US" sz="1400" b="0" i="0" u="none">
                          <a:solidFill>
                            <a:schemeClr val="tx1"/>
                          </a:solidFill>
                        </a:rPr>
                        <a:t>计量单位</a:t>
                      </a:r>
                    </a:p>
                  </a:txBody>
                  <a:tcPr marL="36000" marR="36000" marT="27000" marB="27000"/>
                </a:tc>
                <a:extLst>
                  <a:ext uri="{0D108BD9-81ED-4DB2-BD59-A6C34878D82A}">
                    <a16:rowId xmlns:a16="http://schemas.microsoft.com/office/drawing/2014/main" val="10010"/>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产生危险废物设施编码</a:t>
                      </a:r>
                      <a:endParaRPr lang="zh-CN" altLang="en-US" sz="1400" b="0" i="0" u="none">
                        <a:solidFill>
                          <a:schemeClr val="tx1"/>
                        </a:solidFill>
                      </a:endParaRPr>
                    </a:p>
                  </a:txBody>
                  <a:tcPr marL="36000" marR="36000" marT="27000" marB="27000"/>
                </a:tc>
                <a:tc>
                  <a:txBody>
                    <a:bodyPr/>
                    <a:lstStyle/>
                    <a:p>
                      <a:pPr marL="0" indent="0" algn="ctr">
                        <a:lnSpc>
                          <a:spcPct val="80000"/>
                        </a:lnSpc>
                        <a:buFont typeface="Wingdings" panose="05000000000000000000" pitchFamily="2" charset="2"/>
                        <a:buNone/>
                      </a:pPr>
                      <a:r>
                        <a:rPr lang="zh-CN" altLang="en-US" sz="1400" b="0" i="0" u="none">
                          <a:solidFill>
                            <a:schemeClr val="tx1"/>
                          </a:solidFill>
                        </a:rPr>
                        <a:t>贮存设施编码</a:t>
                      </a:r>
                    </a:p>
                  </a:txBody>
                  <a:tcPr marL="36000" marR="36000" marT="27000" marB="27000"/>
                </a:tc>
                <a:tc>
                  <a:txBody>
                    <a:bodyPr/>
                    <a:lstStyle/>
                    <a:p>
                      <a:pPr marL="0" indent="0" algn="ctr">
                        <a:lnSpc>
                          <a:spcPct val="80000"/>
                        </a:lnSpc>
                        <a:buFont typeface="Wingdings" panose="05000000000000000000" pitchFamily="2" charset="2"/>
                        <a:buNone/>
                      </a:pPr>
                      <a:r>
                        <a:rPr lang="zh-CN" altLang="en-US" sz="1400" b="0" i="0" u="none">
                          <a:solidFill>
                            <a:schemeClr val="tx1"/>
                          </a:solidFill>
                        </a:rPr>
                        <a:t>贮存设施编码</a:t>
                      </a:r>
                    </a:p>
                  </a:txBody>
                  <a:tcPr marL="36000" marR="36000" marT="27000" marB="27000"/>
                </a:tc>
                <a:extLst>
                  <a:ext uri="{0D108BD9-81ED-4DB2-BD59-A6C34878D82A}">
                    <a16:rowId xmlns:a16="http://schemas.microsoft.com/office/drawing/2014/main" val="10011"/>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产生部门经办人</a:t>
                      </a:r>
                      <a:endParaRPr lang="zh-CN" altLang="en-US" sz="1400" b="0" i="0" u="none">
                        <a:solidFill>
                          <a:schemeClr val="tx1"/>
                        </a:solidFill>
                      </a:endParaRPr>
                    </a:p>
                  </a:txBody>
                  <a:tcPr marL="36000" marR="36000" marT="27000" marB="27000"/>
                </a:tc>
                <a:tc>
                  <a:txBody>
                    <a:bodyPr/>
                    <a:lstStyle/>
                    <a:p>
                      <a:pPr marL="0" indent="0" algn="ctr">
                        <a:lnSpc>
                          <a:spcPct val="80000"/>
                        </a:lnSpc>
                        <a:buFont typeface="Wingdings" panose="05000000000000000000" pitchFamily="2" charset="2"/>
                        <a:buNone/>
                      </a:pPr>
                      <a:r>
                        <a:rPr lang="zh-CN" altLang="en-US" sz="1400" b="0" i="0" u="none">
                          <a:solidFill>
                            <a:schemeClr val="tx1"/>
                          </a:solidFill>
                        </a:rPr>
                        <a:t>贮存设施类型</a:t>
                      </a:r>
                    </a:p>
                  </a:txBody>
                  <a:tcPr marL="36000" marR="36000" marT="27000" marB="27000"/>
                </a:tc>
                <a:tc>
                  <a:txBody>
                    <a:bodyPr/>
                    <a:lstStyle/>
                    <a:p>
                      <a:pPr marL="0" indent="0" algn="ctr">
                        <a:lnSpc>
                          <a:spcPct val="80000"/>
                        </a:lnSpc>
                        <a:buFont typeface="Wingdings" panose="05000000000000000000" pitchFamily="2" charset="2"/>
                        <a:buNone/>
                      </a:pPr>
                      <a:r>
                        <a:rPr lang="zh-CN" altLang="en-US" sz="1400" b="0" i="0" u="none">
                          <a:solidFill>
                            <a:schemeClr val="tx1"/>
                          </a:solidFill>
                        </a:rPr>
                        <a:t>贮存设施类型</a:t>
                      </a:r>
                    </a:p>
                  </a:txBody>
                  <a:tcPr marL="36000" marR="36000" marT="27000" marB="27000"/>
                </a:tc>
                <a:extLst>
                  <a:ext uri="{0D108BD9-81ED-4DB2-BD59-A6C34878D82A}">
                    <a16:rowId xmlns:a16="http://schemas.microsoft.com/office/drawing/2014/main" val="10012"/>
                  </a:ext>
                </a:extLst>
              </a:tr>
              <a:tr h="218592">
                <a:tc vMerge="1">
                  <a:txBody>
                    <a:bodyPr/>
                    <a:lstStyle/>
                    <a:p>
                      <a:endParaRPr/>
                    </a:p>
                  </a:txBody>
                  <a:tcPr/>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kumimoji="0" lang="zh-CN" altLang="zh-CN" sz="1400" kern="1200">
                          <a:solidFill>
                            <a:schemeClr val="dk1"/>
                          </a:solidFill>
                          <a:effectLst/>
                          <a:latin typeface="+mn-lt"/>
                          <a:ea typeface="+mn-ea"/>
                          <a:cs typeface="+mn-cs"/>
                        </a:rPr>
                        <a:t>去向</a:t>
                      </a:r>
                      <a:r>
                        <a:rPr kumimoji="0" lang="zh-CN" altLang="en-US" sz="1400" kern="1200">
                          <a:solidFill>
                            <a:schemeClr val="dk1"/>
                          </a:solidFill>
                          <a:effectLst/>
                          <a:latin typeface="+mn-lt"/>
                          <a:ea typeface="+mn-ea"/>
                          <a:cs typeface="+mn-cs"/>
                        </a:rPr>
                        <a:t>等</a:t>
                      </a:r>
                      <a:endParaRPr lang="zh-CN" altLang="en-US" sz="1400" b="0" i="0" u="none">
                        <a:solidFill>
                          <a:schemeClr val="tx1"/>
                        </a:solidFill>
                      </a:endParaRPr>
                    </a:p>
                  </a:txBody>
                  <a:tcPr marL="36000" marR="36000" marT="27000" marB="27000"/>
                </a:tc>
                <a:tc>
                  <a:txBody>
                    <a:bodyPr/>
                    <a:lstStyle/>
                    <a:p>
                      <a:pPr marL="0" indent="0" algn="ctr">
                        <a:lnSpc>
                          <a:spcPct val="80000"/>
                        </a:lnSpc>
                        <a:buFont typeface="Wingdings" panose="05000000000000000000" pitchFamily="2" charset="2"/>
                        <a:buNone/>
                      </a:pPr>
                      <a:r>
                        <a:rPr lang="zh-CN" altLang="en-US" sz="1400" b="0" i="0" u="none">
                          <a:solidFill>
                            <a:schemeClr val="tx1"/>
                          </a:solidFill>
                        </a:rPr>
                        <a:t>运送部门经办人</a:t>
                      </a:r>
                    </a:p>
                  </a:txBody>
                  <a:tcPr marL="36000" marR="36000" marT="27000" marB="27000"/>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lang="zh-CN" altLang="en-US" sz="1400" b="0" i="0" u="none">
                          <a:solidFill>
                            <a:schemeClr val="tx1"/>
                          </a:solidFill>
                        </a:rPr>
                        <a:t>出库部门经办人</a:t>
                      </a:r>
                    </a:p>
                  </a:txBody>
                  <a:tcPr marL="36000" marR="36000" marT="27000" marB="27000"/>
                </a:tc>
                <a:extLst>
                  <a:ext uri="{0D108BD9-81ED-4DB2-BD59-A6C34878D82A}">
                    <a16:rowId xmlns:a16="http://schemas.microsoft.com/office/drawing/2014/main" val="10013"/>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endParaRPr lang="zh-CN" altLang="en-US" sz="1400" b="0" i="0" u="none">
                        <a:solidFill>
                          <a:schemeClr val="tx1"/>
                        </a:solidFill>
                      </a:endParaRPr>
                    </a:p>
                  </a:txBody>
                  <a:tcPr marL="36000" marR="36000" marT="27000" marB="27000"/>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kumimoji="0" lang="zh-CN" altLang="zh-CN" sz="1400" kern="1200">
                          <a:solidFill>
                            <a:schemeClr val="dk1"/>
                          </a:solidFill>
                          <a:effectLst/>
                          <a:latin typeface="+mn-lt"/>
                          <a:ea typeface="+mn-ea"/>
                          <a:cs typeface="+mn-cs"/>
                        </a:rPr>
                        <a:t>产生批次编码</a:t>
                      </a:r>
                      <a:r>
                        <a:rPr kumimoji="0" lang="zh-CN" altLang="en-US" sz="1400" b="0" i="0" u="none" kern="1200">
                          <a:solidFill>
                            <a:schemeClr val="tx1"/>
                          </a:solidFill>
                          <a:effectLst/>
                          <a:latin typeface="+mn-lt"/>
                          <a:ea typeface="+mn-ea"/>
                          <a:cs typeface="+mn-cs"/>
                        </a:rPr>
                        <a:t>等</a:t>
                      </a:r>
                      <a:endParaRPr lang="zh-CN" altLang="en-US" sz="1400" b="0" i="0" u="none">
                        <a:solidFill>
                          <a:schemeClr val="tx1"/>
                        </a:solidFill>
                      </a:endParaRPr>
                    </a:p>
                  </a:txBody>
                  <a:tcPr marL="36000" marR="36000" marT="27000" marB="27000"/>
                </a:tc>
                <a:tc>
                  <a:txBody>
                    <a:bodyPr/>
                    <a:lstStyle/>
                    <a:p>
                      <a:pPr marL="0" indent="0" algn="ctr">
                        <a:lnSpc>
                          <a:spcPct val="80000"/>
                        </a:lnSpc>
                        <a:buFont typeface="Wingdings" panose="05000000000000000000" pitchFamily="2" charset="2"/>
                        <a:buNone/>
                      </a:pPr>
                      <a:r>
                        <a:rPr lang="zh-CN" altLang="en-US" sz="1400" b="0" i="0" u="none">
                          <a:solidFill>
                            <a:schemeClr val="tx1"/>
                          </a:solidFill>
                        </a:rPr>
                        <a:t>运送部门经办人</a:t>
                      </a:r>
                    </a:p>
                  </a:txBody>
                  <a:tcPr marL="36000" marR="36000" marT="27000" marB="27000"/>
                </a:tc>
                <a:extLst>
                  <a:ext uri="{0D108BD9-81ED-4DB2-BD59-A6C34878D82A}">
                    <a16:rowId xmlns:a16="http://schemas.microsoft.com/office/drawing/2014/main" val="10014"/>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endParaRPr lang="zh-CN" altLang="en-US" sz="1400" b="0" i="0" u="none">
                        <a:solidFill>
                          <a:schemeClr val="tx1"/>
                        </a:solidFill>
                      </a:endParaRPr>
                    </a:p>
                  </a:txBody>
                  <a:tcPr marL="36000" marR="36000" marT="27000" marB="27000"/>
                </a:tc>
                <a:tc>
                  <a:txBody>
                    <a:bodyPr/>
                    <a:lstStyle/>
                    <a:p>
                      <a:pPr algn="ctr">
                        <a:lnSpc>
                          <a:spcPct val="80000"/>
                        </a:lnSpc>
                      </a:pPr>
                      <a:endParaRPr lang="zh-CN" altLang="en-US" sz="1400"/>
                    </a:p>
                  </a:txBody>
                  <a:tcPr marL="36000" marR="36000" marT="27000" marB="27000"/>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kumimoji="0" lang="zh-CN" altLang="en-US" sz="1400" kern="1200">
                          <a:solidFill>
                            <a:schemeClr val="dk1"/>
                          </a:solidFill>
                          <a:effectLst/>
                          <a:latin typeface="+mn-lt"/>
                          <a:ea typeface="+mn-ea"/>
                          <a:cs typeface="+mn-cs"/>
                        </a:rPr>
                        <a:t>入库</a:t>
                      </a:r>
                      <a:r>
                        <a:rPr kumimoji="0" lang="zh-CN" altLang="zh-CN" sz="1400" kern="1200">
                          <a:solidFill>
                            <a:schemeClr val="dk1"/>
                          </a:solidFill>
                          <a:effectLst/>
                          <a:latin typeface="+mn-lt"/>
                          <a:ea typeface="+mn-ea"/>
                          <a:cs typeface="+mn-cs"/>
                        </a:rPr>
                        <a:t>批次编码</a:t>
                      </a:r>
                      <a:endParaRPr lang="zh-CN" altLang="en-US" sz="1400" b="0" i="0" u="none">
                        <a:solidFill>
                          <a:schemeClr val="tx1"/>
                        </a:solidFill>
                      </a:endParaRPr>
                    </a:p>
                  </a:txBody>
                  <a:tcPr marL="36000" marR="36000" marT="27000" marB="27000"/>
                </a:tc>
                <a:extLst>
                  <a:ext uri="{0D108BD9-81ED-4DB2-BD59-A6C34878D82A}">
                    <a16:rowId xmlns:a16="http://schemas.microsoft.com/office/drawing/2014/main" val="10015"/>
                  </a:ext>
                </a:extLst>
              </a:tr>
              <a:tr h="227840">
                <a:tc vMerge="1">
                  <a:txBody>
                    <a:bodyPr/>
                    <a:lstStyle/>
                    <a:p>
                      <a:endParaRPr/>
                    </a:p>
                  </a:txBody>
                  <a:tcPr marL="36000" marR="36000" marT="36000" marB="36000" anchor="ctr"/>
                </a:tc>
                <a:tc>
                  <a:txBody>
                    <a:bodyPr/>
                    <a:lstStyle/>
                    <a:p>
                      <a:pPr marL="0" indent="0" algn="ctr">
                        <a:lnSpc>
                          <a:spcPct val="80000"/>
                        </a:lnSpc>
                        <a:buFont typeface="Wingdings" panose="05000000000000000000" pitchFamily="2" charset="2"/>
                        <a:buNone/>
                      </a:pPr>
                      <a:endParaRPr lang="zh-CN" altLang="en-US" sz="1400" b="0" i="0" u="none">
                        <a:solidFill>
                          <a:schemeClr val="tx1"/>
                        </a:solidFill>
                      </a:endParaRPr>
                    </a:p>
                  </a:txBody>
                  <a:tcPr marL="36000" marR="36000" marT="27000" marB="27000"/>
                </a:tc>
                <a:tc>
                  <a:txBody>
                    <a:bodyPr/>
                    <a:lstStyle/>
                    <a:p>
                      <a:pPr algn="ctr">
                        <a:lnSpc>
                          <a:spcPct val="80000"/>
                        </a:lnSpc>
                      </a:pPr>
                      <a:endParaRPr lang="zh-CN" altLang="en-US" sz="1400"/>
                    </a:p>
                  </a:txBody>
                  <a:tcPr marL="36000" marR="36000" marT="27000" marB="27000"/>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lang="zh-CN" altLang="en-US" sz="1400" b="0" i="0" u="none">
                          <a:solidFill>
                            <a:schemeClr val="tx1"/>
                          </a:solidFill>
                        </a:rPr>
                        <a:t>去向等</a:t>
                      </a:r>
                    </a:p>
                  </a:txBody>
                  <a:tcPr marL="36000" marR="36000" marT="27000" marB="27000"/>
                </a:tc>
                <a:extLst>
                  <a:ext uri="{0D108BD9-81ED-4DB2-BD59-A6C34878D82A}">
                    <a16:rowId xmlns:a16="http://schemas.microsoft.com/office/drawing/2014/main" val="10016"/>
                  </a:ext>
                </a:extLst>
              </a:tr>
            </a:tbl>
          </a:graphicData>
        </a:graphic>
      </p:graphicFrame>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标题 2"/>
          <p:cNvSpPr txBox="1"/>
          <p:nvPr/>
        </p:nvSpPr>
        <p:spPr>
          <a:xfrm>
            <a:off x="835025" y="457200"/>
            <a:ext cx="7543800" cy="493713"/>
          </a:xfrm>
          <a:prstGeom prst="rect">
            <a:avLst/>
          </a:prstGeom>
          <a:noFill/>
          <a:ln w="9525">
            <a:noFill/>
          </a:ln>
        </p:spPr>
        <p:txBody>
          <a:bodyPr anchor="t" anchorCtr="0"/>
          <a:lstStyle/>
          <a:p>
            <a:pPr defTabSz="914400">
              <a:lnSpc>
                <a:spcPct val="85000"/>
              </a:lnSpc>
              <a:buNone/>
            </a:pPr>
            <a:r>
              <a:rPr lang="zh-CN" altLang="en-US" sz="2400" baseline="0">
                <a:solidFill>
                  <a:srgbClr val="404040"/>
                </a:solidFill>
                <a:latin typeface="黑体" panose="02010609060101010101" pitchFamily="49" charset="-122"/>
                <a:ea typeface="黑体" panose="02010609060101010101" pitchFamily="49" charset="-122"/>
              </a:rPr>
              <a:t>台账记录内容</a:t>
            </a:r>
          </a:p>
        </p:txBody>
      </p:sp>
      <p:graphicFrame>
        <p:nvGraphicFramePr>
          <p:cNvPr id="3" name="内容占位符 3"/>
          <p:cNvGraphicFramePr>
            <a:graphicFrameLocks noGrp="1"/>
          </p:cNvGraphicFramePr>
          <p:nvPr/>
        </p:nvGraphicFramePr>
        <p:xfrm>
          <a:off x="657225" y="906463"/>
          <a:ext cx="7829551" cy="3665310"/>
        </p:xfrm>
        <a:graphic>
          <a:graphicData uri="http://schemas.openxmlformats.org/drawingml/2006/table">
            <a:tbl>
              <a:tblPr bandRow="1">
                <a:tableStyleId>{5C22544A-7EE6-4342-B048-85BDC9FD1C3A}</a:tableStyleId>
              </a:tblPr>
              <a:tblGrid>
                <a:gridCol w="746641">
                  <a:extLst>
                    <a:ext uri="{9D8B030D-6E8A-4147-A177-3AD203B41FA5}">
                      <a16:colId xmlns:a16="http://schemas.microsoft.com/office/drawing/2014/main" val="20000"/>
                    </a:ext>
                  </a:extLst>
                </a:gridCol>
                <a:gridCol w="3596761">
                  <a:extLst>
                    <a:ext uri="{9D8B030D-6E8A-4147-A177-3AD203B41FA5}">
                      <a16:colId xmlns:a16="http://schemas.microsoft.com/office/drawing/2014/main" val="20001"/>
                    </a:ext>
                  </a:extLst>
                </a:gridCol>
                <a:gridCol w="3486149">
                  <a:extLst>
                    <a:ext uri="{9D8B030D-6E8A-4147-A177-3AD203B41FA5}">
                      <a16:colId xmlns:a16="http://schemas.microsoft.com/office/drawing/2014/main" val="20002"/>
                    </a:ext>
                  </a:extLst>
                </a:gridCol>
              </a:tblGrid>
              <a:tr h="282600">
                <a:tc>
                  <a:txBody>
                    <a:bodyPr/>
                    <a:lstStyle/>
                    <a:p>
                      <a:pPr algn="ctr"/>
                      <a:endParaRPr lang="zh-CN" altLang="en-US" sz="1500" b="1">
                        <a:solidFill>
                          <a:srgbClr val="FF0000"/>
                        </a:solidFill>
                      </a:endParaRPr>
                    </a:p>
                  </a:txBody>
                  <a:tcPr marL="36000" marR="36000" marT="27000" marB="27000" anchor="ctr"/>
                </a:tc>
                <a:tc>
                  <a:txBody>
                    <a:bodyPr/>
                    <a:lstStyle/>
                    <a:p>
                      <a:pPr marL="0" marR="0" indent="0" algn="ctr" defTabSz="914400" rtl="0" eaLnBrk="1" fontAlgn="auto" latinLnBrk="0" hangingPunct="1">
                        <a:lnSpc>
                          <a:spcPct val="100000"/>
                        </a:lnSpc>
                        <a:spcBef>
                          <a:spcPct val="0"/>
                        </a:spcBef>
                        <a:spcAft>
                          <a:spcPct val="0"/>
                        </a:spcAft>
                        <a:buClrTx/>
                        <a:buSzTx/>
                        <a:buFont typeface="Wingdings" panose="05000000000000000000" pitchFamily="2" charset="2"/>
                        <a:buNone/>
                        <a:defRPr/>
                      </a:pPr>
                      <a:r>
                        <a:rPr kumimoji="0" lang="zh-CN" altLang="zh-CN" sz="1400" b="1" i="0" u="sng" kern="1200">
                          <a:solidFill>
                            <a:schemeClr val="tx1"/>
                          </a:solidFill>
                          <a:effectLst/>
                          <a:latin typeface="+mn-lt"/>
                          <a:ea typeface="+mn-ea"/>
                          <a:cs typeface="+mn-cs"/>
                        </a:rPr>
                        <a:t>危险废物</a:t>
                      </a:r>
                      <a:r>
                        <a:rPr kumimoji="0" lang="zh-CN" altLang="en-US" sz="1400" b="1" i="0" u="sng" kern="1200">
                          <a:solidFill>
                            <a:schemeClr val="tx1"/>
                          </a:solidFill>
                          <a:effectLst/>
                          <a:latin typeface="+mn-lt"/>
                          <a:ea typeface="+mn-ea"/>
                          <a:cs typeface="+mn-cs"/>
                        </a:rPr>
                        <a:t>自行利用</a:t>
                      </a:r>
                      <a:r>
                        <a:rPr kumimoji="0" lang="en-US" altLang="zh-CN" sz="1400" b="1" i="0" u="sng" kern="1200">
                          <a:solidFill>
                            <a:schemeClr val="tx1"/>
                          </a:solidFill>
                          <a:effectLst/>
                          <a:latin typeface="+mn-lt"/>
                          <a:ea typeface="+mn-ea"/>
                          <a:cs typeface="+mn-cs"/>
                        </a:rPr>
                        <a:t>/</a:t>
                      </a:r>
                      <a:r>
                        <a:rPr kumimoji="0" lang="zh-CN" altLang="en-US" sz="1400" b="1" i="0" u="sng" kern="1200">
                          <a:solidFill>
                            <a:schemeClr val="tx1"/>
                          </a:solidFill>
                          <a:effectLst/>
                          <a:latin typeface="+mn-lt"/>
                          <a:ea typeface="+mn-ea"/>
                          <a:cs typeface="+mn-cs"/>
                        </a:rPr>
                        <a:t>处置</a:t>
                      </a:r>
                      <a:r>
                        <a:rPr kumimoji="0" lang="zh-CN" altLang="zh-CN" sz="1400" b="1" i="0" u="sng" kern="1200">
                          <a:solidFill>
                            <a:schemeClr val="tx1"/>
                          </a:solidFill>
                          <a:effectLst/>
                          <a:latin typeface="+mn-lt"/>
                          <a:ea typeface="+mn-ea"/>
                          <a:cs typeface="+mn-cs"/>
                        </a:rPr>
                        <a:t>环节</a:t>
                      </a:r>
                      <a:endParaRPr kumimoji="0" lang="en-US" altLang="zh-CN" sz="1400" i="0" kern="1200">
                        <a:solidFill>
                          <a:schemeClr val="tx1"/>
                        </a:solidFill>
                        <a:effectLst/>
                        <a:latin typeface="+mn-lt"/>
                        <a:ea typeface="+mn-ea"/>
                        <a:cs typeface="+mn-cs"/>
                      </a:endParaRPr>
                    </a:p>
                  </a:txBody>
                  <a:tcPr marL="36000" marR="36000" marT="27000" marB="27000"/>
                </a:tc>
                <a:tc>
                  <a:txBody>
                    <a:bodyPr/>
                    <a:lstStyle/>
                    <a:p>
                      <a:pPr marL="0" marR="0" indent="0" algn="ctr" defTabSz="914400" rtl="0" eaLnBrk="1" fontAlgn="auto" latinLnBrk="0" hangingPunct="1">
                        <a:lnSpc>
                          <a:spcPct val="100000"/>
                        </a:lnSpc>
                        <a:spcBef>
                          <a:spcPct val="0"/>
                        </a:spcBef>
                        <a:spcAft>
                          <a:spcPct val="0"/>
                        </a:spcAft>
                        <a:buClrTx/>
                        <a:buSzTx/>
                        <a:buFont typeface="Wingdings" panose="05000000000000000000" pitchFamily="2" charset="2"/>
                        <a:buNone/>
                        <a:defRPr/>
                      </a:pPr>
                      <a:r>
                        <a:rPr kumimoji="0" lang="zh-CN" altLang="zh-CN" sz="1400" b="1" i="0" u="sng" kern="1200">
                          <a:solidFill>
                            <a:schemeClr val="tx1"/>
                          </a:solidFill>
                          <a:effectLst/>
                          <a:latin typeface="+mn-lt"/>
                          <a:ea typeface="+mn-ea"/>
                          <a:cs typeface="+mn-cs"/>
                        </a:rPr>
                        <a:t>危险废物</a:t>
                      </a:r>
                      <a:r>
                        <a:rPr kumimoji="0" lang="zh-CN" altLang="en-US" sz="1400" b="1" i="0" u="sng" kern="1200">
                          <a:solidFill>
                            <a:schemeClr val="tx1"/>
                          </a:solidFill>
                          <a:effectLst/>
                          <a:latin typeface="+mn-lt"/>
                          <a:ea typeface="+mn-ea"/>
                          <a:cs typeface="+mn-cs"/>
                        </a:rPr>
                        <a:t>委外利用</a:t>
                      </a:r>
                      <a:r>
                        <a:rPr kumimoji="0" lang="en-US" altLang="zh-CN" sz="1400" b="1" i="0" u="sng" kern="1200">
                          <a:solidFill>
                            <a:schemeClr val="tx1"/>
                          </a:solidFill>
                          <a:effectLst/>
                          <a:latin typeface="+mn-lt"/>
                          <a:ea typeface="+mn-ea"/>
                          <a:cs typeface="+mn-cs"/>
                        </a:rPr>
                        <a:t>/</a:t>
                      </a:r>
                      <a:r>
                        <a:rPr kumimoji="0" lang="zh-CN" altLang="en-US" sz="1400" b="1" i="0" u="sng" kern="1200">
                          <a:solidFill>
                            <a:schemeClr val="tx1"/>
                          </a:solidFill>
                          <a:effectLst/>
                          <a:latin typeface="+mn-lt"/>
                          <a:ea typeface="+mn-ea"/>
                          <a:cs typeface="+mn-cs"/>
                        </a:rPr>
                        <a:t>处置</a:t>
                      </a:r>
                      <a:r>
                        <a:rPr kumimoji="0" lang="zh-CN" altLang="zh-CN" sz="1400" b="1" i="0" u="sng" kern="1200">
                          <a:solidFill>
                            <a:schemeClr val="tx1"/>
                          </a:solidFill>
                          <a:effectLst/>
                          <a:latin typeface="+mn-lt"/>
                          <a:ea typeface="+mn-ea"/>
                          <a:cs typeface="+mn-cs"/>
                        </a:rPr>
                        <a:t>环节</a:t>
                      </a:r>
                      <a:endParaRPr kumimoji="0" lang="en-US" altLang="zh-CN" sz="1400" i="0" kern="1200">
                        <a:solidFill>
                          <a:schemeClr val="tx1"/>
                        </a:solidFill>
                        <a:effectLst/>
                        <a:latin typeface="+mn-lt"/>
                        <a:ea typeface="+mn-ea"/>
                        <a:cs typeface="+mn-cs"/>
                      </a:endParaRPr>
                    </a:p>
                  </a:txBody>
                  <a:tcPr marL="36000" marR="36000" marT="27000" marB="27000"/>
                </a:tc>
                <a:extLst>
                  <a:ext uri="{0D108BD9-81ED-4DB2-BD59-A6C34878D82A}">
                    <a16:rowId xmlns:a16="http://schemas.microsoft.com/office/drawing/2014/main" val="10000"/>
                  </a:ext>
                </a:extLst>
              </a:tr>
              <a:tr h="218592">
                <a:tc rowSpan="15">
                  <a:txBody>
                    <a:bodyPr/>
                    <a:lstStyle/>
                    <a:p>
                      <a:pPr algn="ctr"/>
                      <a:r>
                        <a:rPr lang="zh-CN" altLang="en-US" sz="1500" b="1">
                          <a:solidFill>
                            <a:srgbClr val="FF0000"/>
                          </a:solidFill>
                        </a:rPr>
                        <a:t>记</a:t>
                      </a:r>
                      <a:endParaRPr lang="en-US" altLang="zh-CN" sz="1500" b="1">
                        <a:solidFill>
                          <a:srgbClr val="FF0000"/>
                        </a:solidFill>
                      </a:endParaRPr>
                    </a:p>
                    <a:p>
                      <a:pPr algn="ctr"/>
                      <a:r>
                        <a:rPr lang="zh-CN" altLang="en-US" sz="1500" b="1">
                          <a:solidFill>
                            <a:srgbClr val="FF0000"/>
                          </a:solidFill>
                        </a:rPr>
                        <a:t>录</a:t>
                      </a:r>
                      <a:endParaRPr lang="en-US" altLang="zh-CN" sz="1500" b="1">
                        <a:solidFill>
                          <a:srgbClr val="FF0000"/>
                        </a:solidFill>
                      </a:endParaRPr>
                    </a:p>
                    <a:p>
                      <a:pPr algn="ctr"/>
                      <a:r>
                        <a:rPr lang="zh-CN" altLang="en-US" sz="1500" b="1">
                          <a:solidFill>
                            <a:srgbClr val="FF0000"/>
                          </a:solidFill>
                        </a:rPr>
                        <a:t>内</a:t>
                      </a:r>
                      <a:endParaRPr lang="en-US" altLang="zh-CN" sz="1500" b="1">
                        <a:solidFill>
                          <a:srgbClr val="FF0000"/>
                        </a:solidFill>
                      </a:endParaRPr>
                    </a:p>
                    <a:p>
                      <a:pPr algn="ctr"/>
                      <a:r>
                        <a:rPr lang="zh-CN" altLang="en-US" sz="1500" b="1">
                          <a:solidFill>
                            <a:srgbClr val="FF0000"/>
                          </a:solidFill>
                        </a:rPr>
                        <a:t>容</a:t>
                      </a:r>
                    </a:p>
                  </a:txBody>
                  <a:tcPr marL="36000" marR="36000" marT="27000" marB="27000" anchor="ctr"/>
                </a:tc>
                <a:tc>
                  <a:txBody>
                    <a:bodyPr/>
                    <a:lstStyle/>
                    <a:p>
                      <a:pPr marL="0" indent="0" algn="ctr">
                        <a:lnSpc>
                          <a:spcPct val="80000"/>
                        </a:lnSpc>
                        <a:buFont typeface="Wingdings" panose="05000000000000000000" pitchFamily="2" charset="2"/>
                        <a:buNone/>
                      </a:pPr>
                      <a:r>
                        <a:rPr kumimoji="0" lang="zh-CN" altLang="en-US" sz="1400" kern="1200">
                          <a:solidFill>
                            <a:schemeClr val="dk1"/>
                          </a:solidFill>
                          <a:effectLst/>
                          <a:latin typeface="+mn-lt"/>
                          <a:ea typeface="+mn-ea"/>
                          <a:cs typeface="+mn-cs"/>
                        </a:rPr>
                        <a:t>自行利用</a:t>
                      </a:r>
                      <a:r>
                        <a:rPr kumimoji="0" lang="en-US" altLang="zh-CN" sz="1400" kern="1200">
                          <a:solidFill>
                            <a:schemeClr val="dk1"/>
                          </a:solidFill>
                          <a:effectLst/>
                          <a:latin typeface="+mn-lt"/>
                          <a:ea typeface="+mn-ea"/>
                          <a:cs typeface="+mn-cs"/>
                        </a:rPr>
                        <a:t>/</a:t>
                      </a:r>
                      <a:r>
                        <a:rPr kumimoji="0" lang="zh-CN" altLang="en-US" sz="1400" kern="1200">
                          <a:solidFill>
                            <a:schemeClr val="dk1"/>
                          </a:solidFill>
                          <a:effectLst/>
                          <a:latin typeface="+mn-lt"/>
                          <a:ea typeface="+mn-ea"/>
                          <a:cs typeface="+mn-cs"/>
                        </a:rPr>
                        <a:t>处置</a:t>
                      </a:r>
                      <a:r>
                        <a:rPr kumimoji="0" lang="zh-CN" altLang="zh-CN" sz="1400" kern="1200">
                          <a:solidFill>
                            <a:schemeClr val="dk1"/>
                          </a:solidFill>
                          <a:effectLst/>
                          <a:latin typeface="+mn-lt"/>
                          <a:ea typeface="+mn-ea"/>
                          <a:cs typeface="+mn-cs"/>
                        </a:rPr>
                        <a:t>批次编码</a:t>
                      </a:r>
                      <a:endParaRPr lang="zh-CN" altLang="en-US" sz="1400" b="0" i="0" u="none">
                        <a:solidFill>
                          <a:schemeClr val="tx1"/>
                        </a:solidFill>
                      </a:endParaRPr>
                    </a:p>
                  </a:txBody>
                  <a:tcPr marL="36000" marR="36000" marT="27000" marB="27000"/>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kumimoji="0" lang="zh-CN" altLang="en-US" sz="1400" kern="1200">
                          <a:solidFill>
                            <a:schemeClr val="dk1"/>
                          </a:solidFill>
                          <a:effectLst/>
                          <a:latin typeface="+mn-lt"/>
                          <a:ea typeface="+mn-ea"/>
                          <a:cs typeface="+mn-cs"/>
                        </a:rPr>
                        <a:t>委外利用</a:t>
                      </a:r>
                      <a:r>
                        <a:rPr kumimoji="0" lang="en-US" altLang="zh-CN" sz="1400" kern="1200">
                          <a:solidFill>
                            <a:schemeClr val="dk1"/>
                          </a:solidFill>
                          <a:effectLst/>
                          <a:latin typeface="+mn-lt"/>
                          <a:ea typeface="+mn-ea"/>
                          <a:cs typeface="+mn-cs"/>
                        </a:rPr>
                        <a:t>/</a:t>
                      </a:r>
                      <a:r>
                        <a:rPr kumimoji="0" lang="zh-CN" altLang="en-US" sz="1400" kern="1200">
                          <a:solidFill>
                            <a:schemeClr val="dk1"/>
                          </a:solidFill>
                          <a:effectLst/>
                          <a:latin typeface="+mn-lt"/>
                          <a:ea typeface="+mn-ea"/>
                          <a:cs typeface="+mn-cs"/>
                        </a:rPr>
                        <a:t>处置</a:t>
                      </a:r>
                      <a:r>
                        <a:rPr kumimoji="0" lang="zh-CN" altLang="zh-CN" sz="1400" kern="1200">
                          <a:solidFill>
                            <a:schemeClr val="dk1"/>
                          </a:solidFill>
                          <a:effectLst/>
                          <a:latin typeface="+mn-lt"/>
                          <a:ea typeface="+mn-ea"/>
                          <a:cs typeface="+mn-cs"/>
                        </a:rPr>
                        <a:t>批次编码</a:t>
                      </a:r>
                      <a:endParaRPr lang="zh-CN" altLang="en-US" sz="1400" b="0" i="0" u="none">
                        <a:solidFill>
                          <a:schemeClr val="tx1"/>
                        </a:solidFill>
                      </a:endParaRPr>
                    </a:p>
                  </a:txBody>
                  <a:tcPr marL="36000" marR="36000" marT="27000" marB="27000"/>
                </a:tc>
                <a:extLst>
                  <a:ext uri="{0D108BD9-81ED-4DB2-BD59-A6C34878D82A}">
                    <a16:rowId xmlns:a16="http://schemas.microsoft.com/office/drawing/2014/main" val="10001"/>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r>
                        <a:rPr kumimoji="0" lang="zh-CN" altLang="en-US" sz="1400" kern="1200">
                          <a:solidFill>
                            <a:schemeClr val="dk1"/>
                          </a:solidFill>
                          <a:effectLst/>
                          <a:latin typeface="+mn-lt"/>
                          <a:ea typeface="+mn-ea"/>
                          <a:cs typeface="+mn-cs"/>
                        </a:rPr>
                        <a:t>自行利用</a:t>
                      </a:r>
                      <a:r>
                        <a:rPr kumimoji="0" lang="en-US" altLang="zh-CN" sz="1400" kern="1200">
                          <a:solidFill>
                            <a:schemeClr val="dk1"/>
                          </a:solidFill>
                          <a:effectLst/>
                          <a:latin typeface="+mn-lt"/>
                          <a:ea typeface="+mn-ea"/>
                          <a:cs typeface="+mn-cs"/>
                        </a:rPr>
                        <a:t>/</a:t>
                      </a:r>
                      <a:r>
                        <a:rPr kumimoji="0" lang="zh-CN" altLang="en-US" sz="1400" kern="1200">
                          <a:solidFill>
                            <a:schemeClr val="dk1"/>
                          </a:solidFill>
                          <a:effectLst/>
                          <a:latin typeface="+mn-lt"/>
                          <a:ea typeface="+mn-ea"/>
                          <a:cs typeface="+mn-cs"/>
                        </a:rPr>
                        <a:t>处置</a:t>
                      </a:r>
                      <a:r>
                        <a:rPr kumimoji="0" lang="zh-CN" altLang="zh-CN" sz="1400" kern="1200">
                          <a:solidFill>
                            <a:schemeClr val="dk1"/>
                          </a:solidFill>
                          <a:effectLst/>
                          <a:latin typeface="+mn-lt"/>
                          <a:ea typeface="+mn-ea"/>
                          <a:cs typeface="+mn-cs"/>
                        </a:rPr>
                        <a:t>时间</a:t>
                      </a:r>
                      <a:endParaRPr lang="zh-CN" altLang="en-US" sz="1400" b="0" i="0" u="none">
                        <a:solidFill>
                          <a:schemeClr val="tx1"/>
                        </a:solidFill>
                      </a:endParaRPr>
                    </a:p>
                  </a:txBody>
                  <a:tcPr marL="36000" marR="36000" marT="27000" marB="27000"/>
                </a:tc>
                <a:tc>
                  <a:txBody>
                    <a:bodyPr/>
                    <a:lstStyle/>
                    <a:p>
                      <a:pPr marL="0" indent="0" algn="ctr">
                        <a:lnSpc>
                          <a:spcPct val="80000"/>
                        </a:lnSpc>
                        <a:buFont typeface="Wingdings" panose="05000000000000000000" pitchFamily="2" charset="2"/>
                        <a:buNone/>
                      </a:pPr>
                      <a:r>
                        <a:rPr lang="zh-CN" altLang="en-US" sz="1400" b="0" i="0" u="none">
                          <a:solidFill>
                            <a:schemeClr val="tx1"/>
                          </a:solidFill>
                        </a:rPr>
                        <a:t>出厂时间</a:t>
                      </a:r>
                    </a:p>
                  </a:txBody>
                  <a:tcPr marL="36000" marR="36000" marT="27000" marB="27000"/>
                </a:tc>
                <a:extLst>
                  <a:ext uri="{0D108BD9-81ED-4DB2-BD59-A6C34878D82A}">
                    <a16:rowId xmlns:a16="http://schemas.microsoft.com/office/drawing/2014/main" val="10002"/>
                  </a:ext>
                </a:extLst>
              </a:tr>
              <a:tr h="218592">
                <a:tc vMerge="1">
                  <a:txBody>
                    <a:bodyPr/>
                    <a:lstStyle/>
                    <a:p>
                      <a:endParaRPr/>
                    </a:p>
                  </a:txBody>
                  <a:tcPr anchor="ctr"/>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kumimoji="0" lang="zh-CN" altLang="zh-CN" sz="1400" kern="1200">
                          <a:solidFill>
                            <a:schemeClr val="dk1"/>
                          </a:solidFill>
                          <a:effectLst/>
                          <a:latin typeface="+mn-lt"/>
                          <a:ea typeface="+mn-ea"/>
                          <a:cs typeface="+mn-cs"/>
                        </a:rPr>
                        <a:t>容器</a:t>
                      </a:r>
                      <a:r>
                        <a:rPr kumimoji="0" lang="en-US" altLang="zh-CN" sz="1400" kern="1200">
                          <a:solidFill>
                            <a:schemeClr val="dk1"/>
                          </a:solidFill>
                          <a:effectLst/>
                          <a:latin typeface="+mn-lt"/>
                          <a:ea typeface="+mn-ea"/>
                          <a:cs typeface="+mn-cs"/>
                        </a:rPr>
                        <a:t>/</a:t>
                      </a:r>
                      <a:r>
                        <a:rPr kumimoji="0" lang="zh-CN" altLang="zh-CN" sz="1400" kern="1200">
                          <a:solidFill>
                            <a:schemeClr val="dk1"/>
                          </a:solidFill>
                          <a:effectLst/>
                          <a:latin typeface="+mn-lt"/>
                          <a:ea typeface="+mn-ea"/>
                          <a:cs typeface="+mn-cs"/>
                        </a:rPr>
                        <a:t>包装编码</a:t>
                      </a:r>
                      <a:endParaRPr lang="zh-CN" altLang="en-US" sz="1400" b="0" i="0" u="none">
                        <a:solidFill>
                          <a:schemeClr val="tx1"/>
                        </a:solidFill>
                      </a:endParaRPr>
                    </a:p>
                  </a:txBody>
                  <a:tcPr marL="36000" marR="36000" marT="27000" marB="27000"/>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kumimoji="0" lang="zh-CN" altLang="zh-CN" sz="1400" kern="1200">
                          <a:solidFill>
                            <a:schemeClr val="dk1"/>
                          </a:solidFill>
                          <a:effectLst/>
                          <a:latin typeface="+mn-lt"/>
                          <a:ea typeface="+mn-ea"/>
                          <a:cs typeface="+mn-cs"/>
                        </a:rPr>
                        <a:t>容器</a:t>
                      </a:r>
                      <a:r>
                        <a:rPr kumimoji="0" lang="en-US" altLang="zh-CN" sz="1400" kern="1200">
                          <a:solidFill>
                            <a:schemeClr val="dk1"/>
                          </a:solidFill>
                          <a:effectLst/>
                          <a:latin typeface="+mn-lt"/>
                          <a:ea typeface="+mn-ea"/>
                          <a:cs typeface="+mn-cs"/>
                        </a:rPr>
                        <a:t>/</a:t>
                      </a:r>
                      <a:r>
                        <a:rPr kumimoji="0" lang="zh-CN" altLang="zh-CN" sz="1400" kern="1200">
                          <a:solidFill>
                            <a:schemeClr val="dk1"/>
                          </a:solidFill>
                          <a:effectLst/>
                          <a:latin typeface="+mn-lt"/>
                          <a:ea typeface="+mn-ea"/>
                          <a:cs typeface="+mn-cs"/>
                        </a:rPr>
                        <a:t>包装编码</a:t>
                      </a:r>
                      <a:endParaRPr lang="zh-CN" altLang="en-US" sz="1400" b="0" i="0" u="none">
                        <a:solidFill>
                          <a:schemeClr val="tx1"/>
                        </a:solidFill>
                      </a:endParaRPr>
                    </a:p>
                  </a:txBody>
                  <a:tcPr marL="36000" marR="36000" marT="27000" marB="27000"/>
                </a:tc>
                <a:extLst>
                  <a:ext uri="{0D108BD9-81ED-4DB2-BD59-A6C34878D82A}">
                    <a16:rowId xmlns:a16="http://schemas.microsoft.com/office/drawing/2014/main" val="10003"/>
                  </a:ext>
                </a:extLst>
              </a:tr>
              <a:tr h="218592">
                <a:tc vMerge="1">
                  <a:txBody>
                    <a:bodyPr/>
                    <a:lstStyle/>
                    <a:p>
                      <a:endParaRPr/>
                    </a:p>
                  </a:txBody>
                  <a:tcPr anchor="ctr"/>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kumimoji="0" lang="zh-CN" altLang="zh-CN" sz="1400" kern="1200">
                          <a:solidFill>
                            <a:schemeClr val="dk1"/>
                          </a:solidFill>
                          <a:effectLst/>
                          <a:latin typeface="+mn-lt"/>
                          <a:ea typeface="+mn-ea"/>
                          <a:cs typeface="+mn-cs"/>
                        </a:rPr>
                        <a:t>容器</a:t>
                      </a:r>
                      <a:r>
                        <a:rPr kumimoji="0" lang="en-US" altLang="zh-CN" sz="1400" kern="1200">
                          <a:solidFill>
                            <a:schemeClr val="dk1"/>
                          </a:solidFill>
                          <a:effectLst/>
                          <a:latin typeface="+mn-lt"/>
                          <a:ea typeface="+mn-ea"/>
                          <a:cs typeface="+mn-cs"/>
                        </a:rPr>
                        <a:t>/</a:t>
                      </a:r>
                      <a:r>
                        <a:rPr kumimoji="0" lang="zh-CN" altLang="zh-CN" sz="1400" kern="1200">
                          <a:solidFill>
                            <a:schemeClr val="dk1"/>
                          </a:solidFill>
                          <a:effectLst/>
                          <a:latin typeface="+mn-lt"/>
                          <a:ea typeface="+mn-ea"/>
                          <a:cs typeface="+mn-cs"/>
                        </a:rPr>
                        <a:t>包装类型</a:t>
                      </a:r>
                      <a:endParaRPr lang="zh-CN" altLang="en-US" sz="1400" b="0" i="0" u="none">
                        <a:solidFill>
                          <a:schemeClr val="tx1"/>
                        </a:solidFill>
                      </a:endParaRPr>
                    </a:p>
                  </a:txBody>
                  <a:tcPr marL="36000" marR="36000" marT="27000" marB="27000"/>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kumimoji="0" lang="zh-CN" altLang="zh-CN" sz="1400" kern="1200">
                          <a:solidFill>
                            <a:schemeClr val="dk1"/>
                          </a:solidFill>
                          <a:effectLst/>
                          <a:latin typeface="+mn-lt"/>
                          <a:ea typeface="+mn-ea"/>
                          <a:cs typeface="+mn-cs"/>
                        </a:rPr>
                        <a:t>容器</a:t>
                      </a:r>
                      <a:r>
                        <a:rPr kumimoji="0" lang="en-US" altLang="zh-CN" sz="1400" kern="1200">
                          <a:solidFill>
                            <a:schemeClr val="dk1"/>
                          </a:solidFill>
                          <a:effectLst/>
                          <a:latin typeface="+mn-lt"/>
                          <a:ea typeface="+mn-ea"/>
                          <a:cs typeface="+mn-cs"/>
                        </a:rPr>
                        <a:t>/</a:t>
                      </a:r>
                      <a:r>
                        <a:rPr kumimoji="0" lang="zh-CN" altLang="zh-CN" sz="1400" kern="1200">
                          <a:solidFill>
                            <a:schemeClr val="dk1"/>
                          </a:solidFill>
                          <a:effectLst/>
                          <a:latin typeface="+mn-lt"/>
                          <a:ea typeface="+mn-ea"/>
                          <a:cs typeface="+mn-cs"/>
                        </a:rPr>
                        <a:t>包装类型</a:t>
                      </a:r>
                      <a:endParaRPr lang="zh-CN" altLang="en-US" sz="1400" b="0" i="0" u="none">
                        <a:solidFill>
                          <a:schemeClr val="tx1"/>
                        </a:solidFill>
                      </a:endParaRPr>
                    </a:p>
                  </a:txBody>
                  <a:tcPr marL="36000" marR="36000" marT="27000" marB="27000"/>
                </a:tc>
                <a:extLst>
                  <a:ext uri="{0D108BD9-81ED-4DB2-BD59-A6C34878D82A}">
                    <a16:rowId xmlns:a16="http://schemas.microsoft.com/office/drawing/2014/main" val="10004"/>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容器</a:t>
                      </a:r>
                      <a:r>
                        <a:rPr kumimoji="0" lang="en-US" altLang="zh-CN" sz="1400" kern="1200">
                          <a:solidFill>
                            <a:schemeClr val="dk1"/>
                          </a:solidFill>
                          <a:effectLst/>
                          <a:latin typeface="+mn-lt"/>
                          <a:ea typeface="+mn-ea"/>
                          <a:cs typeface="+mn-cs"/>
                        </a:rPr>
                        <a:t>/</a:t>
                      </a:r>
                      <a:r>
                        <a:rPr kumimoji="0" lang="zh-CN" altLang="zh-CN" sz="1400" kern="1200">
                          <a:solidFill>
                            <a:schemeClr val="dk1"/>
                          </a:solidFill>
                          <a:effectLst/>
                          <a:latin typeface="+mn-lt"/>
                          <a:ea typeface="+mn-ea"/>
                          <a:cs typeface="+mn-cs"/>
                        </a:rPr>
                        <a:t>包装数量</a:t>
                      </a:r>
                      <a:endParaRPr lang="zh-CN" altLang="en-US" sz="1400" b="0" i="0" u="none">
                        <a:solidFill>
                          <a:schemeClr val="tx1"/>
                        </a:solidFill>
                      </a:endParaRPr>
                    </a:p>
                  </a:txBody>
                  <a:tcPr marL="36000" marR="36000" marT="27000" marB="27000"/>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容器</a:t>
                      </a:r>
                      <a:r>
                        <a:rPr kumimoji="0" lang="en-US" altLang="zh-CN" sz="1400" kern="1200">
                          <a:solidFill>
                            <a:schemeClr val="dk1"/>
                          </a:solidFill>
                          <a:effectLst/>
                          <a:latin typeface="+mn-lt"/>
                          <a:ea typeface="+mn-ea"/>
                          <a:cs typeface="+mn-cs"/>
                        </a:rPr>
                        <a:t>/</a:t>
                      </a:r>
                      <a:r>
                        <a:rPr kumimoji="0" lang="zh-CN" altLang="zh-CN" sz="1400" kern="1200">
                          <a:solidFill>
                            <a:schemeClr val="dk1"/>
                          </a:solidFill>
                          <a:effectLst/>
                          <a:latin typeface="+mn-lt"/>
                          <a:ea typeface="+mn-ea"/>
                          <a:cs typeface="+mn-cs"/>
                        </a:rPr>
                        <a:t>包装数量</a:t>
                      </a:r>
                      <a:endParaRPr lang="zh-CN" altLang="en-US" sz="1400" b="0" i="0" u="none">
                        <a:solidFill>
                          <a:schemeClr val="tx1"/>
                        </a:solidFill>
                      </a:endParaRPr>
                    </a:p>
                  </a:txBody>
                  <a:tcPr marL="36000" marR="36000" marT="27000" marB="27000"/>
                </a:tc>
                <a:extLst>
                  <a:ext uri="{0D108BD9-81ED-4DB2-BD59-A6C34878D82A}">
                    <a16:rowId xmlns:a16="http://schemas.microsoft.com/office/drawing/2014/main" val="10005"/>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危险废物名称</a:t>
                      </a:r>
                      <a:endParaRPr lang="zh-CN" altLang="en-US" sz="1400" b="0" i="0" u="none">
                        <a:solidFill>
                          <a:schemeClr val="tx1"/>
                        </a:solidFill>
                      </a:endParaRPr>
                    </a:p>
                  </a:txBody>
                  <a:tcPr marL="36000" marR="36000" marT="27000" marB="27000"/>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危险废物名称</a:t>
                      </a:r>
                      <a:endParaRPr lang="zh-CN" altLang="en-US" sz="1400" b="0" i="0" u="none">
                        <a:solidFill>
                          <a:schemeClr val="tx1"/>
                        </a:solidFill>
                      </a:endParaRPr>
                    </a:p>
                  </a:txBody>
                  <a:tcPr marL="36000" marR="36000" marT="27000" marB="27000"/>
                </a:tc>
                <a:extLst>
                  <a:ext uri="{0D108BD9-81ED-4DB2-BD59-A6C34878D82A}">
                    <a16:rowId xmlns:a16="http://schemas.microsoft.com/office/drawing/2014/main" val="10006"/>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危险废物类别</a:t>
                      </a:r>
                      <a:endParaRPr lang="zh-CN" altLang="en-US" sz="1400" b="0" i="0" u="none">
                        <a:solidFill>
                          <a:schemeClr val="tx1"/>
                        </a:solidFill>
                      </a:endParaRPr>
                    </a:p>
                  </a:txBody>
                  <a:tcPr marL="36000" marR="36000" marT="27000" marB="27000"/>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危险废物类别</a:t>
                      </a:r>
                      <a:endParaRPr lang="zh-CN" altLang="en-US" sz="1400" b="0" i="0" u="none">
                        <a:solidFill>
                          <a:schemeClr val="tx1"/>
                        </a:solidFill>
                      </a:endParaRPr>
                    </a:p>
                  </a:txBody>
                  <a:tcPr marL="36000" marR="36000" marT="27000" marB="27000"/>
                </a:tc>
                <a:extLst>
                  <a:ext uri="{0D108BD9-81ED-4DB2-BD59-A6C34878D82A}">
                    <a16:rowId xmlns:a16="http://schemas.microsoft.com/office/drawing/2014/main" val="10007"/>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危险废物代码</a:t>
                      </a:r>
                      <a:endParaRPr lang="zh-CN" altLang="en-US" sz="1400" b="0" i="0" u="none">
                        <a:solidFill>
                          <a:schemeClr val="tx1"/>
                        </a:solidFill>
                      </a:endParaRPr>
                    </a:p>
                  </a:txBody>
                  <a:tcPr marL="36000" marR="36000" marT="27000" marB="27000"/>
                </a:tc>
                <a:tc>
                  <a:txBody>
                    <a:bodyPr/>
                    <a:lstStyle/>
                    <a:p>
                      <a:pPr marL="0" indent="0" algn="ctr">
                        <a:lnSpc>
                          <a:spcPct val="80000"/>
                        </a:lnSpc>
                        <a:buFont typeface="Wingdings" panose="05000000000000000000" pitchFamily="2" charset="2"/>
                        <a:buNone/>
                      </a:pPr>
                      <a:r>
                        <a:rPr kumimoji="0" lang="zh-CN" altLang="zh-CN" sz="1400" kern="1200">
                          <a:solidFill>
                            <a:schemeClr val="dk1"/>
                          </a:solidFill>
                          <a:effectLst/>
                          <a:latin typeface="+mn-lt"/>
                          <a:ea typeface="+mn-ea"/>
                          <a:cs typeface="+mn-cs"/>
                        </a:rPr>
                        <a:t>危险废物代码</a:t>
                      </a:r>
                      <a:endParaRPr lang="zh-CN" altLang="en-US" sz="1400" b="0" i="0" u="none">
                        <a:solidFill>
                          <a:schemeClr val="tx1"/>
                        </a:solidFill>
                      </a:endParaRPr>
                    </a:p>
                  </a:txBody>
                  <a:tcPr marL="36000" marR="36000" marT="27000" marB="27000"/>
                </a:tc>
                <a:extLst>
                  <a:ext uri="{0D108BD9-81ED-4DB2-BD59-A6C34878D82A}">
                    <a16:rowId xmlns:a16="http://schemas.microsoft.com/office/drawing/2014/main" val="10008"/>
                  </a:ext>
                </a:extLst>
              </a:tr>
              <a:tr h="218592">
                <a:tc vMerge="1">
                  <a:txBody>
                    <a:bodyPr/>
                    <a:lstStyle/>
                    <a:p>
                      <a:endParaRPr/>
                    </a:p>
                  </a:txBody>
                  <a:tcPr anchor="ctr"/>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kumimoji="0" lang="zh-CN" altLang="en-US" sz="1400" kern="1200">
                          <a:solidFill>
                            <a:schemeClr val="dk1"/>
                          </a:solidFill>
                          <a:effectLst/>
                          <a:latin typeface="+mn-lt"/>
                          <a:ea typeface="+mn-ea"/>
                          <a:cs typeface="+mn-cs"/>
                        </a:rPr>
                        <a:t>自行利用</a:t>
                      </a:r>
                      <a:r>
                        <a:rPr kumimoji="0" lang="en-US" altLang="zh-CN" sz="1400" kern="1200">
                          <a:solidFill>
                            <a:schemeClr val="dk1"/>
                          </a:solidFill>
                          <a:effectLst/>
                          <a:latin typeface="+mn-lt"/>
                          <a:ea typeface="+mn-ea"/>
                          <a:cs typeface="+mn-cs"/>
                        </a:rPr>
                        <a:t>/</a:t>
                      </a:r>
                      <a:r>
                        <a:rPr kumimoji="0" lang="zh-CN" altLang="en-US" sz="1400" kern="1200">
                          <a:solidFill>
                            <a:schemeClr val="dk1"/>
                          </a:solidFill>
                          <a:effectLst/>
                          <a:latin typeface="+mn-lt"/>
                          <a:ea typeface="+mn-ea"/>
                          <a:cs typeface="+mn-cs"/>
                        </a:rPr>
                        <a:t>处置</a:t>
                      </a:r>
                      <a:r>
                        <a:rPr lang="zh-CN" altLang="en-US" sz="1400" b="0" i="0" u="none">
                          <a:solidFill>
                            <a:schemeClr val="tx1"/>
                          </a:solidFill>
                        </a:rPr>
                        <a:t>量</a:t>
                      </a:r>
                    </a:p>
                  </a:txBody>
                  <a:tcPr marL="36000" marR="36000" marT="27000" marB="27000"/>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kumimoji="0" lang="zh-CN" altLang="en-US" sz="1400" kern="1200">
                          <a:solidFill>
                            <a:schemeClr val="dk1"/>
                          </a:solidFill>
                          <a:effectLst/>
                          <a:latin typeface="+mn-lt"/>
                          <a:ea typeface="+mn-ea"/>
                          <a:cs typeface="+mn-cs"/>
                        </a:rPr>
                        <a:t>委外利用</a:t>
                      </a:r>
                      <a:r>
                        <a:rPr kumimoji="0" lang="en-US" altLang="zh-CN" sz="1400" kern="1200">
                          <a:solidFill>
                            <a:schemeClr val="dk1"/>
                          </a:solidFill>
                          <a:effectLst/>
                          <a:latin typeface="+mn-lt"/>
                          <a:ea typeface="+mn-ea"/>
                          <a:cs typeface="+mn-cs"/>
                        </a:rPr>
                        <a:t>/</a:t>
                      </a:r>
                      <a:r>
                        <a:rPr kumimoji="0" lang="zh-CN" altLang="en-US" sz="1400" kern="1200">
                          <a:solidFill>
                            <a:schemeClr val="dk1"/>
                          </a:solidFill>
                          <a:effectLst/>
                          <a:latin typeface="+mn-lt"/>
                          <a:ea typeface="+mn-ea"/>
                          <a:cs typeface="+mn-cs"/>
                        </a:rPr>
                        <a:t>处置</a:t>
                      </a:r>
                      <a:r>
                        <a:rPr lang="zh-CN" altLang="en-US" sz="1400" b="0" i="0" u="none">
                          <a:solidFill>
                            <a:schemeClr val="tx1"/>
                          </a:solidFill>
                        </a:rPr>
                        <a:t>量</a:t>
                      </a:r>
                    </a:p>
                  </a:txBody>
                  <a:tcPr marL="36000" marR="36000" marT="27000" marB="27000"/>
                </a:tc>
                <a:extLst>
                  <a:ext uri="{0D108BD9-81ED-4DB2-BD59-A6C34878D82A}">
                    <a16:rowId xmlns:a16="http://schemas.microsoft.com/office/drawing/2014/main" val="10009"/>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r>
                        <a:rPr lang="zh-CN" altLang="en-US" sz="1400" b="0" i="0" u="none">
                          <a:solidFill>
                            <a:schemeClr val="tx1"/>
                          </a:solidFill>
                        </a:rPr>
                        <a:t>计量单位</a:t>
                      </a:r>
                    </a:p>
                  </a:txBody>
                  <a:tcPr marL="36000" marR="36000" marT="27000" marB="27000"/>
                </a:tc>
                <a:tc>
                  <a:txBody>
                    <a:bodyPr/>
                    <a:lstStyle/>
                    <a:p>
                      <a:pPr marL="0" indent="0" algn="ctr">
                        <a:lnSpc>
                          <a:spcPct val="80000"/>
                        </a:lnSpc>
                        <a:buFont typeface="Wingdings" panose="05000000000000000000" pitchFamily="2" charset="2"/>
                        <a:buNone/>
                      </a:pPr>
                      <a:r>
                        <a:rPr lang="zh-CN" altLang="en-US" sz="1400" b="0" i="0" u="none">
                          <a:solidFill>
                            <a:schemeClr val="tx1"/>
                          </a:solidFill>
                        </a:rPr>
                        <a:t>计量单位</a:t>
                      </a:r>
                    </a:p>
                  </a:txBody>
                  <a:tcPr marL="36000" marR="36000" marT="27000" marB="27000"/>
                </a:tc>
                <a:extLst>
                  <a:ext uri="{0D108BD9-81ED-4DB2-BD59-A6C34878D82A}">
                    <a16:rowId xmlns:a16="http://schemas.microsoft.com/office/drawing/2014/main" val="10010"/>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r>
                        <a:rPr kumimoji="0" lang="zh-CN" altLang="en-US" sz="1400" kern="1200">
                          <a:solidFill>
                            <a:schemeClr val="dk1"/>
                          </a:solidFill>
                          <a:effectLst/>
                          <a:latin typeface="+mn-lt"/>
                          <a:ea typeface="+mn-ea"/>
                          <a:cs typeface="+mn-cs"/>
                        </a:rPr>
                        <a:t>自行利用</a:t>
                      </a:r>
                      <a:r>
                        <a:rPr kumimoji="0" lang="en-US" altLang="zh-CN" sz="1400" kern="1200">
                          <a:solidFill>
                            <a:schemeClr val="dk1"/>
                          </a:solidFill>
                          <a:effectLst/>
                          <a:latin typeface="+mn-lt"/>
                          <a:ea typeface="+mn-ea"/>
                          <a:cs typeface="+mn-cs"/>
                        </a:rPr>
                        <a:t>/</a:t>
                      </a:r>
                      <a:r>
                        <a:rPr kumimoji="0" lang="zh-CN" altLang="en-US" sz="1400" kern="1200">
                          <a:solidFill>
                            <a:schemeClr val="dk1"/>
                          </a:solidFill>
                          <a:effectLst/>
                          <a:latin typeface="+mn-lt"/>
                          <a:ea typeface="+mn-ea"/>
                          <a:cs typeface="+mn-cs"/>
                        </a:rPr>
                        <a:t>处置</a:t>
                      </a:r>
                      <a:r>
                        <a:rPr lang="zh-CN" altLang="en-US" sz="1400" b="0" i="0" u="none">
                          <a:solidFill>
                            <a:schemeClr val="tx1"/>
                          </a:solidFill>
                        </a:rPr>
                        <a:t>设施编码</a:t>
                      </a:r>
                    </a:p>
                  </a:txBody>
                  <a:tcPr marL="36000" marR="36000" marT="27000" marB="27000"/>
                </a:tc>
                <a:tc>
                  <a:txBody>
                    <a:bodyPr/>
                    <a:lstStyle/>
                    <a:p>
                      <a:pPr marL="0" indent="0" algn="ctr">
                        <a:lnSpc>
                          <a:spcPct val="80000"/>
                        </a:lnSpc>
                        <a:buFont typeface="Wingdings" panose="05000000000000000000" pitchFamily="2" charset="2"/>
                        <a:buNone/>
                      </a:pPr>
                      <a:r>
                        <a:rPr kumimoji="0" lang="zh-CN" altLang="en-US" sz="1400" kern="1200">
                          <a:solidFill>
                            <a:schemeClr val="dk1"/>
                          </a:solidFill>
                          <a:effectLst/>
                          <a:latin typeface="+mn-lt"/>
                          <a:ea typeface="+mn-ea"/>
                          <a:cs typeface="+mn-cs"/>
                        </a:rPr>
                        <a:t>利用</a:t>
                      </a:r>
                      <a:r>
                        <a:rPr kumimoji="0" lang="en-US" altLang="zh-CN" sz="1400" kern="1200">
                          <a:solidFill>
                            <a:schemeClr val="dk1"/>
                          </a:solidFill>
                          <a:effectLst/>
                          <a:latin typeface="+mn-lt"/>
                          <a:ea typeface="+mn-ea"/>
                          <a:cs typeface="+mn-cs"/>
                        </a:rPr>
                        <a:t>/</a:t>
                      </a:r>
                      <a:r>
                        <a:rPr kumimoji="0" lang="zh-CN" altLang="en-US" sz="1400" kern="1200">
                          <a:solidFill>
                            <a:schemeClr val="dk1"/>
                          </a:solidFill>
                          <a:effectLst/>
                          <a:latin typeface="+mn-lt"/>
                          <a:ea typeface="+mn-ea"/>
                          <a:cs typeface="+mn-cs"/>
                        </a:rPr>
                        <a:t>处置方式</a:t>
                      </a:r>
                      <a:endParaRPr lang="zh-CN" altLang="en-US" sz="1400" b="0" i="0" u="none">
                        <a:solidFill>
                          <a:schemeClr val="tx1"/>
                        </a:solidFill>
                      </a:endParaRPr>
                    </a:p>
                  </a:txBody>
                  <a:tcPr marL="36000" marR="36000" marT="27000" marB="27000"/>
                </a:tc>
                <a:extLst>
                  <a:ext uri="{0D108BD9-81ED-4DB2-BD59-A6C34878D82A}">
                    <a16:rowId xmlns:a16="http://schemas.microsoft.com/office/drawing/2014/main" val="10011"/>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r>
                        <a:rPr kumimoji="0" lang="zh-CN" altLang="en-US" sz="1400" kern="1200">
                          <a:solidFill>
                            <a:schemeClr val="dk1"/>
                          </a:solidFill>
                          <a:effectLst/>
                          <a:latin typeface="+mn-lt"/>
                          <a:ea typeface="+mn-ea"/>
                          <a:cs typeface="+mn-cs"/>
                        </a:rPr>
                        <a:t>自行利用</a:t>
                      </a:r>
                      <a:r>
                        <a:rPr kumimoji="0" lang="en-US" altLang="zh-CN" sz="1400" kern="1200">
                          <a:solidFill>
                            <a:schemeClr val="dk1"/>
                          </a:solidFill>
                          <a:effectLst/>
                          <a:latin typeface="+mn-lt"/>
                          <a:ea typeface="+mn-ea"/>
                          <a:cs typeface="+mn-cs"/>
                        </a:rPr>
                        <a:t>/</a:t>
                      </a:r>
                      <a:r>
                        <a:rPr kumimoji="0" lang="zh-CN" altLang="en-US" sz="1400" kern="1200">
                          <a:solidFill>
                            <a:schemeClr val="dk1"/>
                          </a:solidFill>
                          <a:effectLst/>
                          <a:latin typeface="+mn-lt"/>
                          <a:ea typeface="+mn-ea"/>
                          <a:cs typeface="+mn-cs"/>
                        </a:rPr>
                        <a:t>处置方式</a:t>
                      </a:r>
                      <a:endParaRPr lang="zh-CN" altLang="en-US" sz="1400" b="0" i="0" u="none">
                        <a:solidFill>
                          <a:schemeClr val="tx1"/>
                        </a:solidFill>
                      </a:endParaRPr>
                    </a:p>
                  </a:txBody>
                  <a:tcPr marL="36000" marR="36000" marT="27000" marB="27000"/>
                </a:tc>
                <a:tc>
                  <a:txBody>
                    <a:bodyPr/>
                    <a:lstStyle/>
                    <a:p>
                      <a:pPr marL="0" indent="0" algn="ctr">
                        <a:lnSpc>
                          <a:spcPct val="80000"/>
                        </a:lnSpc>
                        <a:buFont typeface="Wingdings" panose="05000000000000000000" pitchFamily="2" charset="2"/>
                        <a:buNone/>
                      </a:pPr>
                      <a:r>
                        <a:rPr lang="zh-CN" altLang="en-US" sz="1400" b="0" i="0" u="none">
                          <a:solidFill>
                            <a:schemeClr val="tx1"/>
                          </a:solidFill>
                        </a:rPr>
                        <a:t>接收单位类型</a:t>
                      </a:r>
                    </a:p>
                  </a:txBody>
                  <a:tcPr marL="36000" marR="36000" marT="27000" marB="27000"/>
                </a:tc>
                <a:extLst>
                  <a:ext uri="{0D108BD9-81ED-4DB2-BD59-A6C34878D82A}">
                    <a16:rowId xmlns:a16="http://schemas.microsoft.com/office/drawing/2014/main" val="10012"/>
                  </a:ext>
                </a:extLst>
              </a:tr>
              <a:tr h="218592">
                <a:tc vMerge="1">
                  <a:txBody>
                    <a:bodyPr/>
                    <a:lstStyle/>
                    <a:p>
                      <a:endParaRPr/>
                    </a:p>
                  </a:txBody>
                  <a:tcPr/>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kumimoji="0" lang="zh-CN" altLang="en-US" sz="1400" kern="1200">
                          <a:solidFill>
                            <a:schemeClr val="dk1"/>
                          </a:solidFill>
                          <a:effectLst/>
                          <a:latin typeface="+mn-lt"/>
                          <a:ea typeface="+mn-ea"/>
                          <a:cs typeface="+mn-cs"/>
                        </a:rPr>
                        <a:t>自行利用</a:t>
                      </a:r>
                      <a:r>
                        <a:rPr kumimoji="0" lang="en-US" altLang="zh-CN" sz="1400" kern="1200">
                          <a:solidFill>
                            <a:schemeClr val="dk1"/>
                          </a:solidFill>
                          <a:effectLst/>
                          <a:latin typeface="+mn-lt"/>
                          <a:ea typeface="+mn-ea"/>
                          <a:cs typeface="+mn-cs"/>
                        </a:rPr>
                        <a:t>/</a:t>
                      </a:r>
                      <a:r>
                        <a:rPr kumimoji="0" lang="zh-CN" altLang="en-US" sz="1400" kern="1200">
                          <a:solidFill>
                            <a:schemeClr val="dk1"/>
                          </a:solidFill>
                          <a:effectLst/>
                          <a:latin typeface="+mn-lt"/>
                          <a:ea typeface="+mn-ea"/>
                          <a:cs typeface="+mn-cs"/>
                        </a:rPr>
                        <a:t>处置完毕时间</a:t>
                      </a:r>
                      <a:endParaRPr lang="zh-CN" altLang="en-US" sz="1400" b="0" i="0" u="none">
                        <a:solidFill>
                          <a:schemeClr val="tx1"/>
                        </a:solidFill>
                      </a:endParaRPr>
                    </a:p>
                  </a:txBody>
                  <a:tcPr marL="36000" marR="36000" marT="27000" marB="27000"/>
                </a:tc>
                <a:tc>
                  <a:txBody>
                    <a:bodyPr/>
                    <a:lstStyle/>
                    <a:p>
                      <a:pPr marL="0" indent="0" algn="ctr">
                        <a:lnSpc>
                          <a:spcPct val="80000"/>
                        </a:lnSpc>
                        <a:buFont typeface="Wingdings" panose="05000000000000000000" pitchFamily="2" charset="2"/>
                        <a:buNone/>
                      </a:pPr>
                      <a:r>
                        <a:rPr kumimoji="0" lang="zh-CN" altLang="en-US" sz="1400" kern="1200">
                          <a:solidFill>
                            <a:schemeClr val="dk1"/>
                          </a:solidFill>
                          <a:effectLst/>
                          <a:latin typeface="+mn-lt"/>
                          <a:ea typeface="+mn-ea"/>
                          <a:cs typeface="+mn-cs"/>
                        </a:rPr>
                        <a:t>利用</a:t>
                      </a:r>
                      <a:r>
                        <a:rPr kumimoji="0" lang="en-US" altLang="zh-CN" sz="1400" kern="1200">
                          <a:solidFill>
                            <a:schemeClr val="dk1"/>
                          </a:solidFill>
                          <a:effectLst/>
                          <a:latin typeface="+mn-lt"/>
                          <a:ea typeface="+mn-ea"/>
                          <a:cs typeface="+mn-cs"/>
                        </a:rPr>
                        <a:t>/</a:t>
                      </a:r>
                      <a:r>
                        <a:rPr kumimoji="0" lang="zh-CN" altLang="en-US" sz="1400" kern="1200">
                          <a:solidFill>
                            <a:schemeClr val="dk1"/>
                          </a:solidFill>
                          <a:effectLst/>
                          <a:latin typeface="+mn-lt"/>
                          <a:ea typeface="+mn-ea"/>
                          <a:cs typeface="+mn-cs"/>
                        </a:rPr>
                        <a:t>处置单位名称</a:t>
                      </a:r>
                      <a:endParaRPr lang="zh-CN" altLang="en-US" sz="1400" b="0" i="0" u="none">
                        <a:solidFill>
                          <a:schemeClr val="tx1"/>
                        </a:solidFill>
                      </a:endParaRPr>
                    </a:p>
                  </a:txBody>
                  <a:tcPr marL="36000" marR="36000" marT="27000" marB="27000"/>
                </a:tc>
                <a:extLst>
                  <a:ext uri="{0D108BD9-81ED-4DB2-BD59-A6C34878D82A}">
                    <a16:rowId xmlns:a16="http://schemas.microsoft.com/office/drawing/2014/main" val="10013"/>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r>
                        <a:rPr kumimoji="0" lang="zh-CN" altLang="en-US" sz="1400" kern="1200">
                          <a:solidFill>
                            <a:schemeClr val="dk1"/>
                          </a:solidFill>
                          <a:effectLst/>
                          <a:latin typeface="+mn-lt"/>
                          <a:ea typeface="+mn-ea"/>
                          <a:cs typeface="+mn-cs"/>
                        </a:rPr>
                        <a:t>自行利用</a:t>
                      </a:r>
                      <a:r>
                        <a:rPr kumimoji="0" lang="en-US" altLang="zh-CN" sz="1400" kern="1200">
                          <a:solidFill>
                            <a:schemeClr val="dk1"/>
                          </a:solidFill>
                          <a:effectLst/>
                          <a:latin typeface="+mn-lt"/>
                          <a:ea typeface="+mn-ea"/>
                          <a:cs typeface="+mn-cs"/>
                        </a:rPr>
                        <a:t>/</a:t>
                      </a:r>
                      <a:r>
                        <a:rPr kumimoji="0" lang="zh-CN" altLang="en-US" sz="1400" kern="1200">
                          <a:solidFill>
                            <a:schemeClr val="dk1"/>
                          </a:solidFill>
                          <a:effectLst/>
                          <a:latin typeface="+mn-lt"/>
                          <a:ea typeface="+mn-ea"/>
                          <a:cs typeface="+mn-cs"/>
                        </a:rPr>
                        <a:t>处置部门经办人</a:t>
                      </a:r>
                      <a:endParaRPr lang="zh-CN" altLang="en-US" sz="1400" b="0" i="0" u="none">
                        <a:solidFill>
                          <a:schemeClr val="tx1"/>
                        </a:solidFill>
                      </a:endParaRPr>
                    </a:p>
                  </a:txBody>
                  <a:tcPr marL="36000" marR="36000" marT="27000" marB="27000"/>
                </a:tc>
                <a:tc>
                  <a:txBody>
                    <a:bodyPr/>
                    <a:lstStyle/>
                    <a:p>
                      <a:pPr marL="0" marR="0" indent="0" algn="ctr" defTabSz="914400" rtl="0" eaLnBrk="1" fontAlgn="auto" latinLnBrk="0" hangingPunct="1">
                        <a:lnSpc>
                          <a:spcPct val="80000"/>
                        </a:lnSpc>
                        <a:spcBef>
                          <a:spcPct val="0"/>
                        </a:spcBef>
                        <a:spcAft>
                          <a:spcPct val="0"/>
                        </a:spcAft>
                        <a:buClrTx/>
                        <a:buSzTx/>
                        <a:buFont typeface="Wingdings" panose="05000000000000000000" pitchFamily="2" charset="2"/>
                        <a:buNone/>
                        <a:defRPr/>
                      </a:pPr>
                      <a:r>
                        <a:rPr kumimoji="0" lang="zh-CN" altLang="en-US" sz="1400" kern="1200">
                          <a:solidFill>
                            <a:schemeClr val="dk1"/>
                          </a:solidFill>
                          <a:effectLst/>
                          <a:latin typeface="+mn-lt"/>
                          <a:ea typeface="+mn-ea"/>
                          <a:cs typeface="+mn-cs"/>
                        </a:rPr>
                        <a:t>许可证编码</a:t>
                      </a:r>
                      <a:r>
                        <a:rPr kumimoji="0" lang="en-US" altLang="zh-CN" sz="1400" kern="1200">
                          <a:solidFill>
                            <a:schemeClr val="dk1"/>
                          </a:solidFill>
                          <a:effectLst/>
                          <a:latin typeface="+mn-lt"/>
                          <a:ea typeface="+mn-ea"/>
                          <a:cs typeface="+mn-cs"/>
                        </a:rPr>
                        <a:t>/</a:t>
                      </a:r>
                      <a:r>
                        <a:rPr kumimoji="0" lang="zh-CN" altLang="en-US" sz="1400" kern="1200">
                          <a:solidFill>
                            <a:schemeClr val="dk1"/>
                          </a:solidFill>
                          <a:effectLst/>
                          <a:latin typeface="+mn-lt"/>
                          <a:ea typeface="+mn-ea"/>
                          <a:cs typeface="+mn-cs"/>
                        </a:rPr>
                        <a:t>出口核准通知单编号</a:t>
                      </a:r>
                      <a:endParaRPr lang="zh-CN" altLang="en-US" sz="1400" b="0" i="0" u="none">
                        <a:solidFill>
                          <a:schemeClr val="tx1"/>
                        </a:solidFill>
                      </a:endParaRPr>
                    </a:p>
                  </a:txBody>
                  <a:tcPr marL="36000" marR="36000" marT="27000" marB="27000"/>
                </a:tc>
                <a:extLst>
                  <a:ext uri="{0D108BD9-81ED-4DB2-BD59-A6C34878D82A}">
                    <a16:rowId xmlns:a16="http://schemas.microsoft.com/office/drawing/2014/main" val="10014"/>
                  </a:ext>
                </a:extLst>
              </a:tr>
              <a:tr h="218592">
                <a:tc vMerge="1">
                  <a:txBody>
                    <a:bodyPr/>
                    <a:lstStyle/>
                    <a:p>
                      <a:endParaRPr/>
                    </a:p>
                  </a:txBody>
                  <a:tcPr anchor="ctr"/>
                </a:tc>
                <a:tc>
                  <a:txBody>
                    <a:bodyPr/>
                    <a:lstStyle/>
                    <a:p>
                      <a:pPr marL="0" indent="0" algn="ctr">
                        <a:lnSpc>
                          <a:spcPct val="80000"/>
                        </a:lnSpc>
                        <a:buFont typeface="Wingdings" panose="05000000000000000000" pitchFamily="2" charset="2"/>
                        <a:buNone/>
                      </a:pPr>
                      <a:r>
                        <a:rPr lang="zh-CN" altLang="en-US" sz="1400" b="0" i="0" u="none">
                          <a:solidFill>
                            <a:schemeClr val="tx1"/>
                          </a:solidFill>
                        </a:rPr>
                        <a:t>产生批次编码 </a:t>
                      </a:r>
                      <a:r>
                        <a:rPr lang="en-US" altLang="zh-CN" sz="1400" b="0" i="0" u="none">
                          <a:solidFill>
                            <a:schemeClr val="tx1"/>
                          </a:solidFill>
                        </a:rPr>
                        <a:t>/</a:t>
                      </a:r>
                      <a:r>
                        <a:rPr lang="zh-CN" altLang="en-US" sz="1400" b="0" i="0" u="none">
                          <a:solidFill>
                            <a:schemeClr val="tx1"/>
                          </a:solidFill>
                        </a:rPr>
                        <a:t>出库批次编码等</a:t>
                      </a:r>
                    </a:p>
                  </a:txBody>
                  <a:tcPr marL="36000" marR="36000" marT="27000" marB="27000"/>
                </a:tc>
                <a:tc>
                  <a:txBody>
                    <a:bodyPr/>
                    <a:lstStyle/>
                    <a:p>
                      <a:pPr marL="0" marR="0" indent="0" algn="ctr" defTabSz="914400" rtl="0" eaLnBrk="1" fontAlgn="auto" latinLnBrk="0" hangingPunct="1">
                        <a:lnSpc>
                          <a:spcPct val="80000"/>
                        </a:lnSpc>
                        <a:spcBef>
                          <a:spcPct val="0"/>
                        </a:spcBef>
                        <a:spcAft>
                          <a:spcPct val="0"/>
                        </a:spcAft>
                        <a:buClrTx/>
                        <a:buSzTx/>
                        <a:buFontTx/>
                        <a:buNone/>
                        <a:defRPr/>
                      </a:pPr>
                      <a:r>
                        <a:rPr lang="zh-CN" altLang="en-US" sz="1400" b="0" i="0" u="none">
                          <a:solidFill>
                            <a:schemeClr val="tx1"/>
                          </a:solidFill>
                        </a:rPr>
                        <a:t>产生批次编码 </a:t>
                      </a:r>
                      <a:r>
                        <a:rPr lang="en-US" altLang="zh-CN" sz="1400" b="0" i="0" u="none">
                          <a:solidFill>
                            <a:schemeClr val="tx1"/>
                          </a:solidFill>
                        </a:rPr>
                        <a:t>/</a:t>
                      </a:r>
                      <a:r>
                        <a:rPr lang="zh-CN" altLang="en-US" sz="1400" b="0" i="0" u="none">
                          <a:solidFill>
                            <a:schemeClr val="tx1"/>
                          </a:solidFill>
                        </a:rPr>
                        <a:t>出库批次编码等</a:t>
                      </a:r>
                    </a:p>
                  </a:txBody>
                  <a:tcPr marL="36000" marR="36000" marT="27000" marB="27000"/>
                </a:tc>
                <a:extLst>
                  <a:ext uri="{0D108BD9-81ED-4DB2-BD59-A6C34878D82A}">
                    <a16:rowId xmlns:a16="http://schemas.microsoft.com/office/drawing/2014/main" val="10015"/>
                  </a:ext>
                </a:extLst>
              </a:tr>
            </a:tbl>
          </a:graphicData>
        </a:graphic>
      </p:graphicFrame>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746125" y="1804988"/>
            <a:ext cx="7966075" cy="406400"/>
          </a:xfrm>
          <a:ln>
            <a:solidFill>
              <a:schemeClr val="tx1"/>
            </a:solidFill>
          </a:ln>
        </p:spPr>
        <p:txBody>
          <a:bodyPr anchor="ctr">
            <a:normAutofit/>
          </a:bodyPr>
          <a:lstStyle/>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600" b="0" i="0" u="none" strike="noStrike" kern="1200" cap="none" spc="0" normalizeH="0" baseline="0" noProof="1">
                <a:solidFill>
                  <a:schemeClr val="tx1">
                    <a:lumMod val="75000"/>
                    <a:lumOff val="25000"/>
                  </a:schemeClr>
                </a:solidFill>
                <a:latin typeface="+mn-lt"/>
                <a:ea typeface="+mn-ea"/>
                <a:cs typeface="+mn-cs"/>
              </a:rPr>
              <a:t>评估标准：</a:t>
            </a:r>
            <a:r>
              <a:rPr kumimoji="0" lang="zh-CN" altLang="zh-CN" sz="1600" b="0" i="0" u="none" strike="noStrike" kern="1200" cap="none" spc="0" normalizeH="0" baseline="0" noProof="1">
                <a:solidFill>
                  <a:schemeClr val="tx1">
                    <a:lumMod val="75000"/>
                    <a:lumOff val="25000"/>
                  </a:schemeClr>
                </a:solidFill>
                <a:latin typeface="+mn-lt"/>
                <a:ea typeface="+mn-ea"/>
                <a:cs typeface="+mn-cs"/>
              </a:rPr>
              <a:t>如实申报；内容齐全；能提供证明材料，证明所申报数据的真实性和合理性</a:t>
            </a:r>
            <a:r>
              <a:rPr kumimoji="0" lang="zh-CN" altLang="en-US" sz="1600" b="0" i="0" u="none" strike="noStrike" kern="1200" cap="none" spc="0" normalizeH="0" baseline="0" noProof="1">
                <a:solidFill>
                  <a:schemeClr val="tx1">
                    <a:lumMod val="75000"/>
                    <a:lumOff val="25000"/>
                  </a:schemeClr>
                </a:solidFill>
                <a:latin typeface="+mn-lt"/>
                <a:ea typeface="+mn-ea"/>
                <a:cs typeface="+mn-cs"/>
              </a:rPr>
              <a:t>。</a:t>
            </a:r>
          </a:p>
        </p:txBody>
      </p:sp>
      <p:sp>
        <p:nvSpPr>
          <p:cNvPr id="65538"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561263"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600" strike="noStrike" noProof="1">
                <a:solidFill>
                  <a:schemeClr val="tx1"/>
                </a:solidFill>
              </a:rPr>
              <a:t>通过国家危险废物信息管理系统向所在地生态环境主管部门如实申报危险废物的种类、产生量、流向、贮存、处置等有关资料</a:t>
            </a:r>
            <a:r>
              <a:rPr lang="zh-CN" altLang="en-US" sz="1600" strike="noStrike" noProof="1">
                <a:solidFill>
                  <a:sysClr val="windowText" lastClr="000000"/>
                </a:solidFill>
              </a:rPr>
              <a:t>。</a:t>
            </a:r>
            <a:endParaRPr lang="zh-CN" altLang="en-US" strike="noStrike" noProof="1"/>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b="1" strike="noStrike" noProof="1">
                <a:solidFill>
                  <a:sysClr val="windowText" lastClr="000000"/>
                </a:solidFill>
              </a:rPr>
              <a:t>9</a:t>
            </a:r>
            <a:endParaRPr lang="zh-CN" altLang="en-US" sz="2400" b="1" strike="noStrike" noProof="1">
              <a:solidFill>
                <a:sysClr val="windowText" lastClr="000000"/>
              </a:solidFill>
            </a:endParaRPr>
          </a:p>
        </p:txBody>
      </p:sp>
      <p:sp>
        <p:nvSpPr>
          <p:cNvPr id="65541" name="内容占位符 2"/>
          <p:cNvSpPr txBox="1"/>
          <p:nvPr/>
        </p:nvSpPr>
        <p:spPr>
          <a:xfrm>
            <a:off x="385763" y="2947988"/>
            <a:ext cx="360362" cy="1011237"/>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sp>
        <p:nvSpPr>
          <p:cNvPr id="9" name="椭圆 8"/>
          <p:cNvSpPr/>
          <p:nvPr/>
        </p:nvSpPr>
        <p:spPr>
          <a:xfrm>
            <a:off x="839788" y="2573338"/>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2" name="矩形 11"/>
          <p:cNvSpPr/>
          <p:nvPr/>
        </p:nvSpPr>
        <p:spPr>
          <a:xfrm>
            <a:off x="1387475" y="2436813"/>
            <a:ext cx="7069138" cy="682625"/>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b="1" strike="noStrike" noProof="1">
                <a:solidFill>
                  <a:srgbClr val="FF0000"/>
                </a:solidFill>
              </a:rPr>
              <a:t>全面、准确地</a:t>
            </a:r>
            <a:r>
              <a:rPr lang="zh-CN" altLang="zh-CN" sz="1400" strike="noStrike" noProof="1">
                <a:solidFill>
                  <a:schemeClr val="tx1"/>
                </a:solidFill>
              </a:rPr>
              <a:t>申报了危险废物的</a:t>
            </a:r>
            <a:r>
              <a:rPr lang="zh-CN" altLang="zh-CN" sz="1400" b="1" strike="noStrike" noProof="1">
                <a:solidFill>
                  <a:srgbClr val="FF0000"/>
                </a:solidFill>
              </a:rPr>
              <a:t>种类、产生量、流向、贮存、利用、处置情况</a:t>
            </a:r>
            <a:r>
              <a:rPr lang="zh-CN" altLang="zh-CN" sz="1400" strike="noStrike" noProof="1">
                <a:solidFill>
                  <a:schemeClr val="tx1"/>
                </a:solidFill>
              </a:rPr>
              <a:t>；且可提供证明材料（如危险废物管理台账、环评文件、竣工验收文件、危险废物转移联单、危险废物利用处置合同、财务数据等） </a:t>
            </a:r>
            <a:r>
              <a:rPr lang="zh-CN" altLang="zh-CN" sz="1400" strike="noStrike" noProof="1">
                <a:solidFill>
                  <a:sysClr val="windowText" lastClr="000000"/>
                </a:solidFill>
              </a:rPr>
              <a:t>。</a:t>
            </a:r>
            <a:endParaRPr lang="zh-CN" altLang="en-US" sz="1400" strike="noStrike" noProof="1">
              <a:solidFill>
                <a:sysClr val="windowText" lastClr="000000"/>
              </a:solidFill>
            </a:endParaRPr>
          </a:p>
        </p:txBody>
      </p:sp>
      <p:sp>
        <p:nvSpPr>
          <p:cNvPr id="13" name="矩形 12"/>
          <p:cNvSpPr/>
          <p:nvPr/>
        </p:nvSpPr>
        <p:spPr>
          <a:xfrm>
            <a:off x="1387475" y="3170238"/>
            <a:ext cx="707548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defRPr/>
            </a:pPr>
            <a:r>
              <a:rPr lang="zh-CN" altLang="zh-CN" sz="1400" strike="noStrike" noProof="1">
                <a:solidFill>
                  <a:schemeClr val="tx1"/>
                </a:solidFill>
              </a:rPr>
              <a:t>申报内容中</a:t>
            </a:r>
            <a:r>
              <a:rPr lang="zh-CN" altLang="zh-CN" sz="1400" b="1" strike="noStrike" noProof="1">
                <a:solidFill>
                  <a:srgbClr val="FF0000"/>
                </a:solidFill>
              </a:rPr>
              <a:t>存在</a:t>
            </a:r>
            <a:r>
              <a:rPr lang="en-US" altLang="zh-CN" sz="1400" b="1" strike="noStrike" noProof="1">
                <a:solidFill>
                  <a:srgbClr val="FF0000"/>
                </a:solidFill>
              </a:rPr>
              <a:t>2</a:t>
            </a:r>
            <a:r>
              <a:rPr lang="zh-CN" altLang="zh-CN" sz="1400" b="1" strike="noStrike" noProof="1">
                <a:solidFill>
                  <a:srgbClr val="FF0000"/>
                </a:solidFill>
              </a:rPr>
              <a:t>处及以下错误</a:t>
            </a:r>
            <a:r>
              <a:rPr lang="zh-CN" altLang="zh-CN" sz="1400" strike="noStrike" noProof="1">
                <a:solidFill>
                  <a:schemeClr val="dk1"/>
                </a:solidFill>
              </a:rPr>
              <a:t>。</a:t>
            </a:r>
          </a:p>
        </p:txBody>
      </p:sp>
      <p:sp>
        <p:nvSpPr>
          <p:cNvPr id="14" name="矩形 13"/>
          <p:cNvSpPr/>
          <p:nvPr/>
        </p:nvSpPr>
        <p:spPr>
          <a:xfrm>
            <a:off x="1387475" y="3789363"/>
            <a:ext cx="7069138" cy="684213"/>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defRPr/>
            </a:pPr>
            <a:r>
              <a:rPr lang="zh-CN" altLang="zh-CN" sz="1400" b="1" strike="noStrike" noProof="1">
                <a:solidFill>
                  <a:srgbClr val="FF0000"/>
                </a:solidFill>
              </a:rPr>
              <a:t>不报或虚报、漏报、瞒报</a:t>
            </a:r>
            <a:r>
              <a:rPr lang="zh-CN" altLang="zh-CN" sz="1400" strike="noStrike" noProof="1">
                <a:solidFill>
                  <a:schemeClr val="tx1"/>
                </a:solidFill>
              </a:rPr>
              <a:t>危险废物的，</a:t>
            </a:r>
            <a:r>
              <a:rPr lang="zh-CN" altLang="zh-CN" sz="1400" b="1" strike="noStrike" noProof="1">
                <a:solidFill>
                  <a:srgbClr val="FF0000"/>
                </a:solidFill>
              </a:rPr>
              <a:t>或</a:t>
            </a:r>
            <a:r>
              <a:rPr lang="zh-CN" altLang="zh-CN" sz="1400" strike="noStrike" noProof="1">
                <a:solidFill>
                  <a:schemeClr val="tx1"/>
                </a:solidFill>
              </a:rPr>
              <a:t>申报内容中关于危险废物的种类、产生量、流向、贮存、利用和处置情况</a:t>
            </a:r>
            <a:r>
              <a:rPr lang="zh-CN" altLang="zh-CN" sz="1400" b="1" strike="noStrike" noProof="1">
                <a:solidFill>
                  <a:srgbClr val="FF0000"/>
                </a:solidFill>
              </a:rPr>
              <a:t>存在</a:t>
            </a:r>
            <a:r>
              <a:rPr lang="en-US" altLang="zh-CN" sz="1400" b="1" strike="noStrike" noProof="1">
                <a:solidFill>
                  <a:srgbClr val="FF0000"/>
                </a:solidFill>
              </a:rPr>
              <a:t>2</a:t>
            </a:r>
            <a:r>
              <a:rPr lang="zh-CN" altLang="zh-CN" sz="1400" b="1" strike="noStrike" noProof="1">
                <a:solidFill>
                  <a:srgbClr val="FF0000"/>
                </a:solidFill>
              </a:rPr>
              <a:t>处以上错误</a:t>
            </a:r>
            <a:r>
              <a:rPr lang="zh-CN" altLang="zh-CN" sz="1400" strike="noStrike" noProof="1">
                <a:solidFill>
                  <a:schemeClr val="dk1"/>
                </a:solidFill>
              </a:rPr>
              <a:t>。</a:t>
            </a:r>
            <a:endParaRPr lang="zh-CN" altLang="en-US" sz="1400" strike="noStrike" noProof="1"/>
          </a:p>
        </p:txBody>
      </p:sp>
      <p:sp>
        <p:nvSpPr>
          <p:cNvPr id="15" name="椭圆 14"/>
          <p:cNvSpPr/>
          <p:nvPr/>
        </p:nvSpPr>
        <p:spPr>
          <a:xfrm>
            <a:off x="839788" y="3254375"/>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16" name="椭圆 15"/>
          <p:cNvSpPr/>
          <p:nvPr/>
        </p:nvSpPr>
        <p:spPr>
          <a:xfrm>
            <a:off x="847725" y="3933825"/>
            <a:ext cx="396875"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3</a:t>
            </a:r>
            <a:endParaRPr lang="zh-CN" altLang="en-US" sz="2400" strike="noStrike" noProof="1">
              <a:solidFill>
                <a:schemeClr val="bg1"/>
              </a:solidFill>
            </a:endParaRPr>
          </a:p>
        </p:txBody>
      </p:sp>
      <p:sp>
        <p:nvSpPr>
          <p:cNvPr id="17" name="矩形 16"/>
          <p:cNvSpPr/>
          <p:nvPr/>
        </p:nvSpPr>
        <p:spPr>
          <a:xfrm>
            <a:off x="8462963" y="2436813"/>
            <a:ext cx="384175" cy="682625"/>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4</a:t>
            </a:r>
            <a:r>
              <a:rPr lang="zh-CN" altLang="en-US" strike="noStrike" noProof="1"/>
              <a:t>分</a:t>
            </a:r>
          </a:p>
        </p:txBody>
      </p:sp>
      <p:sp>
        <p:nvSpPr>
          <p:cNvPr id="18" name="矩形 17"/>
          <p:cNvSpPr/>
          <p:nvPr/>
        </p:nvSpPr>
        <p:spPr>
          <a:xfrm>
            <a:off x="8475663" y="3170238"/>
            <a:ext cx="371475" cy="5651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2</a:t>
            </a:r>
            <a:r>
              <a:rPr lang="zh-CN" altLang="en-US" strike="noStrike" noProof="1"/>
              <a:t>分</a:t>
            </a:r>
          </a:p>
        </p:txBody>
      </p:sp>
      <p:sp>
        <p:nvSpPr>
          <p:cNvPr id="19" name="矩形 18"/>
          <p:cNvSpPr/>
          <p:nvPr/>
        </p:nvSpPr>
        <p:spPr>
          <a:xfrm>
            <a:off x="8475663" y="3789363"/>
            <a:ext cx="371475" cy="682625"/>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0</a:t>
            </a:r>
            <a:r>
              <a:rPr lang="zh-CN" altLang="en-US" strike="noStrike" noProof="1"/>
              <a:t>分</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nvPr>
        </p:nvGraphicFramePr>
        <p:xfrm>
          <a:off x="457200" y="1216025"/>
          <a:ext cx="8229599" cy="3179256"/>
        </p:xfrm>
        <a:graphic>
          <a:graphicData uri="http://schemas.openxmlformats.org/drawingml/2006/table">
            <a:tbl>
              <a:tblPr bandRow="1">
                <a:tableStyleId>{5C22544A-7EE6-4342-B048-85BDC9FD1C3A}</a:tableStyleId>
              </a:tblPr>
              <a:tblGrid>
                <a:gridCol w="663677">
                  <a:extLst>
                    <a:ext uri="{9D8B030D-6E8A-4147-A177-3AD203B41FA5}">
                      <a16:colId xmlns:a16="http://schemas.microsoft.com/office/drawing/2014/main" val="20000"/>
                    </a:ext>
                  </a:extLst>
                </a:gridCol>
                <a:gridCol w="2508148">
                  <a:extLst>
                    <a:ext uri="{9D8B030D-6E8A-4147-A177-3AD203B41FA5}">
                      <a16:colId xmlns:a16="http://schemas.microsoft.com/office/drawing/2014/main" val="20001"/>
                    </a:ext>
                  </a:extLst>
                </a:gridCol>
                <a:gridCol w="2676525">
                  <a:extLst>
                    <a:ext uri="{9D8B030D-6E8A-4147-A177-3AD203B41FA5}">
                      <a16:colId xmlns:a16="http://schemas.microsoft.com/office/drawing/2014/main" val="20002"/>
                    </a:ext>
                  </a:extLst>
                </a:gridCol>
                <a:gridCol w="2381249">
                  <a:extLst>
                    <a:ext uri="{9D8B030D-6E8A-4147-A177-3AD203B41FA5}">
                      <a16:colId xmlns:a16="http://schemas.microsoft.com/office/drawing/2014/main" val="20003"/>
                    </a:ext>
                  </a:extLst>
                </a:gridCol>
              </a:tblGrid>
              <a:tr h="276001">
                <a:tc rowSpan="2">
                  <a:txBody>
                    <a:bodyPr/>
                    <a:lstStyle/>
                    <a:p>
                      <a:pPr algn="ctr"/>
                      <a:r>
                        <a:rPr lang="zh-CN" altLang="en-US" sz="1500" b="1">
                          <a:solidFill>
                            <a:schemeClr val="tx2"/>
                          </a:solidFill>
                        </a:rPr>
                        <a:t>申报周期 </a:t>
                      </a:r>
                    </a:p>
                  </a:txBody>
                  <a:tcPr marT="34290" marB="34290" anchor="ctr"/>
                </a:tc>
                <a:tc>
                  <a:txBody>
                    <a:bodyPr/>
                    <a:lstStyle/>
                    <a:p>
                      <a:pPr marL="0" marR="0" indent="0" algn="ctr" defTabSz="914400" rtl="0" eaLnBrk="1" fontAlgn="auto" latinLnBrk="0" hangingPunct="1">
                        <a:lnSpc>
                          <a:spcPct val="130000"/>
                        </a:lnSpc>
                        <a:spcBef>
                          <a:spcPct val="0"/>
                        </a:spcBef>
                        <a:spcAft>
                          <a:spcPct val="0"/>
                        </a:spcAft>
                        <a:buClrTx/>
                        <a:buSzTx/>
                        <a:buFont typeface="Wingdings" panose="05000000000000000000" pitchFamily="2" charset="2"/>
                        <a:buNone/>
                        <a:defRPr/>
                      </a:pPr>
                      <a:r>
                        <a:rPr lang="zh-CN" altLang="en-US" sz="1400" b="1" i="0" u="sng">
                          <a:solidFill>
                            <a:schemeClr val="tx1"/>
                          </a:solidFill>
                        </a:rPr>
                        <a:t>危险废物</a:t>
                      </a:r>
                      <a:endParaRPr lang="en-US" altLang="zh-CN" sz="1400" b="1" i="0" u="sng">
                        <a:solidFill>
                          <a:schemeClr val="tx1"/>
                        </a:solidFill>
                      </a:endParaRPr>
                    </a:p>
                    <a:p>
                      <a:pPr marL="0" marR="0" indent="0" algn="ctr" defTabSz="914400" rtl="0" eaLnBrk="1" fontAlgn="auto" latinLnBrk="0" hangingPunct="1">
                        <a:lnSpc>
                          <a:spcPct val="130000"/>
                        </a:lnSpc>
                        <a:spcBef>
                          <a:spcPct val="0"/>
                        </a:spcBef>
                        <a:spcAft>
                          <a:spcPct val="0"/>
                        </a:spcAft>
                        <a:buClrTx/>
                        <a:buSzTx/>
                        <a:buFont typeface="Wingdings" panose="05000000000000000000" pitchFamily="2" charset="2"/>
                        <a:buNone/>
                        <a:defRPr/>
                      </a:pPr>
                      <a:r>
                        <a:rPr lang="zh-CN" altLang="en-US" sz="1400" b="1" i="0" u="sng">
                          <a:solidFill>
                            <a:schemeClr val="tx1"/>
                          </a:solidFill>
                        </a:rPr>
                        <a:t>环境重点监管单位</a:t>
                      </a:r>
                      <a:endParaRPr lang="en-US" altLang="zh-CN" sz="1400" b="1" i="0" u="sng">
                        <a:solidFill>
                          <a:schemeClr val="tx1"/>
                        </a:solidFill>
                      </a:endParaRPr>
                    </a:p>
                  </a:txBody>
                  <a:tcPr marT="34290" marB="34290"/>
                </a:tc>
                <a:tc>
                  <a:txBody>
                    <a:bodyPr/>
                    <a:lstStyle/>
                    <a:p>
                      <a:pPr marL="0" indent="0" algn="ctr">
                        <a:lnSpc>
                          <a:spcPct val="130000"/>
                        </a:lnSpc>
                        <a:buFont typeface="Wingdings" panose="05000000000000000000" pitchFamily="2" charset="2"/>
                        <a:buNone/>
                      </a:pPr>
                      <a:r>
                        <a:rPr kumimoji="0" lang="zh-CN" altLang="en-US" sz="1400" b="1" i="0" u="sng" kern="1200">
                          <a:solidFill>
                            <a:schemeClr val="tx1"/>
                          </a:solidFill>
                          <a:latin typeface="+mn-lt"/>
                          <a:ea typeface="+mn-ea"/>
                          <a:cs typeface="+mn-cs"/>
                        </a:rPr>
                        <a:t>危险废物</a:t>
                      </a:r>
                      <a:endParaRPr kumimoji="0" lang="en-US" altLang="zh-CN" sz="1400" b="1" i="0" u="sng" kern="1200">
                        <a:solidFill>
                          <a:schemeClr val="tx1"/>
                        </a:solidFill>
                        <a:latin typeface="+mn-lt"/>
                        <a:ea typeface="+mn-ea"/>
                        <a:cs typeface="+mn-cs"/>
                      </a:endParaRPr>
                    </a:p>
                    <a:p>
                      <a:pPr marL="0" indent="0" algn="ctr">
                        <a:lnSpc>
                          <a:spcPct val="130000"/>
                        </a:lnSpc>
                        <a:buFont typeface="Wingdings" panose="05000000000000000000" pitchFamily="2" charset="2"/>
                        <a:buNone/>
                      </a:pPr>
                      <a:r>
                        <a:rPr kumimoji="0" lang="zh-CN" altLang="en-US" sz="1400" b="1" i="0" u="sng" kern="1200">
                          <a:solidFill>
                            <a:schemeClr val="tx1"/>
                          </a:solidFill>
                          <a:latin typeface="+mn-lt"/>
                          <a:ea typeface="+mn-ea"/>
                          <a:cs typeface="+mn-cs"/>
                        </a:rPr>
                        <a:t>简化管理单位</a:t>
                      </a:r>
                    </a:p>
                  </a:txBody>
                  <a:tcPr marT="34290" marB="34290"/>
                </a:tc>
                <a:tc>
                  <a:txBody>
                    <a:bodyPr/>
                    <a:lstStyle/>
                    <a:p>
                      <a:pPr marL="0" indent="0" algn="ctr" rtl="0" eaLnBrk="1" latinLnBrk="0" hangingPunct="1">
                        <a:lnSpc>
                          <a:spcPct val="130000"/>
                        </a:lnSpc>
                        <a:buFont typeface="Wingdings" panose="05000000000000000000" pitchFamily="2" charset="2"/>
                        <a:buNone/>
                      </a:pPr>
                      <a:r>
                        <a:rPr kumimoji="0" lang="zh-CN" altLang="en-US" sz="1400" b="1" i="0" u="sng" kern="1200">
                          <a:solidFill>
                            <a:schemeClr val="tx1"/>
                          </a:solidFill>
                          <a:latin typeface="+mn-lt"/>
                          <a:ea typeface="+mn-ea"/>
                          <a:cs typeface="+mn-cs"/>
                        </a:rPr>
                        <a:t>危险废物</a:t>
                      </a:r>
                      <a:endParaRPr kumimoji="0" lang="en-US" altLang="zh-CN" sz="1400" b="1" i="0" u="sng" kern="1200">
                        <a:solidFill>
                          <a:schemeClr val="tx1"/>
                        </a:solidFill>
                        <a:latin typeface="+mn-lt"/>
                        <a:ea typeface="+mn-ea"/>
                        <a:cs typeface="+mn-cs"/>
                      </a:endParaRPr>
                    </a:p>
                    <a:p>
                      <a:pPr marL="0" indent="0" algn="ctr" rtl="0" eaLnBrk="1" latinLnBrk="0" hangingPunct="1">
                        <a:lnSpc>
                          <a:spcPct val="130000"/>
                        </a:lnSpc>
                        <a:buFont typeface="Wingdings" panose="05000000000000000000" pitchFamily="2" charset="2"/>
                        <a:buNone/>
                      </a:pPr>
                      <a:r>
                        <a:rPr kumimoji="0" lang="zh-CN" altLang="en-US" sz="1400" b="1" i="0" u="sng" kern="1200">
                          <a:solidFill>
                            <a:schemeClr val="tx1"/>
                          </a:solidFill>
                          <a:latin typeface="+mn-lt"/>
                          <a:ea typeface="+mn-ea"/>
                          <a:cs typeface="+mn-cs"/>
                        </a:rPr>
                        <a:t>登记管理单位</a:t>
                      </a:r>
                    </a:p>
                  </a:txBody>
                  <a:tcPr marT="34290" marB="34290"/>
                </a:tc>
                <a:extLst>
                  <a:ext uri="{0D108BD9-81ED-4DB2-BD59-A6C34878D82A}">
                    <a16:rowId xmlns:a16="http://schemas.microsoft.com/office/drawing/2014/main" val="10000"/>
                  </a:ext>
                </a:extLst>
              </a:tr>
              <a:tr h="1345010">
                <a:tc vMerge="1">
                  <a:txBody>
                    <a:bodyPr/>
                    <a:lstStyle/>
                    <a:p>
                      <a:endParaRPr/>
                    </a:p>
                  </a:txBody>
                  <a:tcPr anchor="ctr"/>
                </a:tc>
                <a:tc>
                  <a:txBody>
                    <a:bodyPr/>
                    <a:lstStyle/>
                    <a:p>
                      <a:pPr marL="285750" indent="-285750">
                        <a:lnSpc>
                          <a:spcPct val="130000"/>
                        </a:lnSpc>
                        <a:buFont typeface="Wingdings" panose="05000000000000000000" pitchFamily="2" charset="2"/>
                        <a:buChar char="Ø"/>
                      </a:pPr>
                      <a:r>
                        <a:rPr lang="zh-CN" altLang="en-US" sz="1400"/>
                        <a:t>应当按</a:t>
                      </a:r>
                      <a:r>
                        <a:rPr lang="zh-CN" altLang="en-US" sz="1400" b="1" u="sng">
                          <a:solidFill>
                            <a:srgbClr val="FF0000"/>
                          </a:solidFill>
                        </a:rPr>
                        <a:t>月度和年度</a:t>
                      </a:r>
                      <a:r>
                        <a:rPr lang="zh-CN" altLang="en-US" sz="1400"/>
                        <a:t>申报危险废物有关资料，且于每月</a:t>
                      </a:r>
                      <a:r>
                        <a:rPr lang="en-US" altLang="zh-CN" sz="1400"/>
                        <a:t>15</a:t>
                      </a:r>
                      <a:r>
                        <a:rPr lang="zh-CN" altLang="en-US" sz="1400"/>
                        <a:t>日前和每年</a:t>
                      </a:r>
                      <a:r>
                        <a:rPr lang="en-US" altLang="zh-CN" sz="1400"/>
                        <a:t>3</a:t>
                      </a:r>
                      <a:r>
                        <a:rPr lang="zh-CN" altLang="en-US" sz="1400"/>
                        <a:t>月</a:t>
                      </a:r>
                      <a:r>
                        <a:rPr lang="en-US" altLang="zh-CN" sz="1400"/>
                        <a:t>31</a:t>
                      </a:r>
                      <a:r>
                        <a:rPr lang="zh-CN" altLang="en-US" sz="1400"/>
                        <a:t>日前分别完成上一月度和上一年度的申报。</a:t>
                      </a:r>
                    </a:p>
                  </a:txBody>
                  <a:tcPr marT="34290" marB="34290">
                    <a:solidFill>
                      <a:srgbClr val="CCD5EA"/>
                    </a:solidFill>
                  </a:tcPr>
                </a:tc>
                <a:tc>
                  <a:txBody>
                    <a:bodyPr/>
                    <a:lstStyle/>
                    <a:p>
                      <a:pPr marL="285750" indent="-285750">
                        <a:lnSpc>
                          <a:spcPct val="130000"/>
                        </a:lnSpc>
                        <a:buFont typeface="Wingdings" panose="05000000000000000000" pitchFamily="2" charset="2"/>
                        <a:buChar char="Ø"/>
                      </a:pPr>
                      <a:r>
                        <a:rPr lang="zh-CN" altLang="en-US" sz="1400"/>
                        <a:t>应当按</a:t>
                      </a:r>
                      <a:r>
                        <a:rPr lang="zh-CN" altLang="en-US" sz="1400" b="1" u="sng">
                          <a:solidFill>
                            <a:srgbClr val="FF0000"/>
                          </a:solidFill>
                        </a:rPr>
                        <a:t>季度和年度</a:t>
                      </a:r>
                      <a:r>
                        <a:rPr lang="zh-CN" altLang="en-US" sz="1400"/>
                        <a:t>申报危险废物有关资料，且于每季度首月</a:t>
                      </a:r>
                      <a:r>
                        <a:rPr lang="en-US" altLang="zh-CN" sz="1400"/>
                        <a:t>15</a:t>
                      </a:r>
                      <a:r>
                        <a:rPr lang="zh-CN" altLang="en-US" sz="1400"/>
                        <a:t>日前和每年</a:t>
                      </a:r>
                      <a:r>
                        <a:rPr lang="en-US" altLang="zh-CN" sz="1400"/>
                        <a:t>3</a:t>
                      </a:r>
                      <a:r>
                        <a:rPr lang="zh-CN" altLang="en-US" sz="1400"/>
                        <a:t>月</a:t>
                      </a:r>
                      <a:r>
                        <a:rPr lang="en-US" altLang="zh-CN" sz="1400"/>
                        <a:t>31</a:t>
                      </a:r>
                      <a:r>
                        <a:rPr lang="zh-CN" altLang="en-US" sz="1400"/>
                        <a:t>日前分别完成上一季度和上一年度的申报。</a:t>
                      </a:r>
                    </a:p>
                  </a:txBody>
                  <a:tcPr marT="34290" marB="34290">
                    <a:solidFill>
                      <a:srgbClr val="CCD5EA"/>
                    </a:solidFill>
                  </a:tcPr>
                </a:tc>
                <a:tc>
                  <a:txBody>
                    <a:bodyPr/>
                    <a:lstStyle/>
                    <a:p>
                      <a:pPr marL="285750" indent="-285750">
                        <a:lnSpc>
                          <a:spcPct val="130000"/>
                        </a:lnSpc>
                        <a:buFont typeface="Wingdings" panose="05000000000000000000" pitchFamily="2" charset="2"/>
                        <a:buChar char="Ø"/>
                      </a:pPr>
                      <a:r>
                        <a:rPr lang="zh-CN" altLang="en-US" sz="1400"/>
                        <a:t>应当按</a:t>
                      </a:r>
                      <a:r>
                        <a:rPr lang="zh-CN" altLang="en-US" sz="1400" b="1" u="sng">
                          <a:solidFill>
                            <a:srgbClr val="FF0000"/>
                          </a:solidFill>
                        </a:rPr>
                        <a:t>年度</a:t>
                      </a:r>
                      <a:r>
                        <a:rPr lang="zh-CN" altLang="en-US" sz="1400"/>
                        <a:t>申报危险废物有关资料，且于每年</a:t>
                      </a:r>
                      <a:r>
                        <a:rPr lang="en-US" altLang="zh-CN" sz="1400"/>
                        <a:t>3</a:t>
                      </a:r>
                      <a:r>
                        <a:rPr lang="zh-CN" altLang="en-US" sz="1400"/>
                        <a:t>月</a:t>
                      </a:r>
                      <a:r>
                        <a:rPr lang="en-US" altLang="zh-CN" sz="1400"/>
                        <a:t>31</a:t>
                      </a:r>
                      <a:r>
                        <a:rPr lang="zh-CN" altLang="en-US" sz="1400"/>
                        <a:t>日前完成上一年度的申报。</a:t>
                      </a:r>
                    </a:p>
                  </a:txBody>
                  <a:tcPr marT="34290" marB="34290">
                    <a:solidFill>
                      <a:srgbClr val="CCD5EA"/>
                    </a:solidFill>
                  </a:tcPr>
                </a:tc>
                <a:extLst>
                  <a:ext uri="{0D108BD9-81ED-4DB2-BD59-A6C34878D82A}">
                    <a16:rowId xmlns:a16="http://schemas.microsoft.com/office/drawing/2014/main" val="10001"/>
                  </a:ext>
                </a:extLst>
              </a:tr>
              <a:tr h="974300">
                <a:tc>
                  <a:txBody>
                    <a:bodyPr/>
                    <a:lstStyle/>
                    <a:p>
                      <a:pPr algn="ctr"/>
                      <a:r>
                        <a:rPr lang="zh-CN" altLang="en-US" sz="1500" b="1">
                          <a:solidFill>
                            <a:schemeClr val="tx2"/>
                          </a:solidFill>
                        </a:rPr>
                        <a:t>申报内容</a:t>
                      </a:r>
                    </a:p>
                  </a:txBody>
                  <a:tcPr marT="34290" marB="34290" anchor="ctr"/>
                </a:tc>
                <a:tc gridSpan="3">
                  <a:txBody>
                    <a:bodyPr/>
                    <a:lstStyle/>
                    <a:p>
                      <a:pPr marL="285750" indent="-285750">
                        <a:lnSpc>
                          <a:spcPct val="130000"/>
                        </a:lnSpc>
                        <a:buFont typeface="Wingdings" panose="05000000000000000000" pitchFamily="2" charset="2"/>
                        <a:buChar char="Ø"/>
                      </a:pPr>
                      <a:r>
                        <a:rPr lang="zh-CN" altLang="en-US" sz="1400"/>
                        <a:t>包括危险废物产生情况、危险废物自行利用</a:t>
                      </a:r>
                      <a:r>
                        <a:rPr lang="en-US" altLang="zh-CN" sz="1400"/>
                        <a:t>/</a:t>
                      </a:r>
                      <a:r>
                        <a:rPr lang="zh-CN" altLang="en-US" sz="1400"/>
                        <a:t>处置情况、危险废物委托外单位利用</a:t>
                      </a:r>
                      <a:r>
                        <a:rPr lang="en-US" altLang="zh-CN" sz="1400"/>
                        <a:t>/</a:t>
                      </a:r>
                      <a:r>
                        <a:rPr lang="zh-CN" altLang="en-US" sz="1400"/>
                        <a:t>处置情况、贮存情况，申报报告格式参见</a:t>
                      </a:r>
                      <a:r>
                        <a:rPr lang="zh-CN" altLang="en-US" sz="1400" b="1">
                          <a:solidFill>
                            <a:srgbClr val="FF0000"/>
                          </a:solidFill>
                          <a:latin typeface="Times New Roman" panose="02020603050405020304" pitchFamily="18" charset="0"/>
                          <a:cs typeface="Times New Roman" panose="02020603050405020304" pitchFamily="18" charset="0"/>
                        </a:rPr>
                        <a:t>附录</a:t>
                      </a:r>
                      <a:r>
                        <a:rPr lang="en-US" altLang="zh-CN" sz="1400" b="1">
                          <a:solidFill>
                            <a:srgbClr val="FF0000"/>
                          </a:solidFill>
                          <a:latin typeface="Times New Roman" panose="02020603050405020304" pitchFamily="18" charset="0"/>
                          <a:cs typeface="Times New Roman" panose="02020603050405020304" pitchFamily="18" charset="0"/>
                        </a:rPr>
                        <a:t>C</a:t>
                      </a:r>
                      <a:r>
                        <a:rPr lang="zh-CN" altLang="en-US" sz="1400"/>
                        <a:t>。</a:t>
                      </a:r>
                      <a:endParaRPr lang="en-US" altLang="zh-CN" sz="1400"/>
                    </a:p>
                    <a:p>
                      <a:pPr marL="285750" indent="-285750">
                        <a:lnSpc>
                          <a:spcPct val="130000"/>
                        </a:lnSpc>
                        <a:buFont typeface="Wingdings" panose="05000000000000000000" pitchFamily="2" charset="2"/>
                        <a:buChar char="Ø"/>
                      </a:pPr>
                      <a:r>
                        <a:rPr lang="zh-CN" altLang="en-US" sz="1400" b="0">
                          <a:solidFill>
                            <a:schemeClr val="tx1"/>
                          </a:solidFill>
                        </a:rPr>
                        <a:t>通过</a:t>
                      </a:r>
                      <a:r>
                        <a:rPr lang="zh-CN" altLang="en-US" sz="1400" b="1">
                          <a:solidFill>
                            <a:srgbClr val="FF0000"/>
                          </a:solidFill>
                        </a:rPr>
                        <a:t>全国危险废物全过程环境管理信息系统</a:t>
                      </a:r>
                      <a:r>
                        <a:rPr lang="zh-CN" altLang="en-US" sz="1400" b="0">
                          <a:solidFill>
                            <a:schemeClr val="tx1"/>
                          </a:solidFill>
                        </a:rPr>
                        <a:t>建立危险废物电子管理台账的单位</a:t>
                      </a:r>
                      <a:r>
                        <a:rPr lang="zh-CN" altLang="en-US" sz="1400"/>
                        <a:t>，系统</a:t>
                      </a:r>
                      <a:r>
                        <a:rPr lang="zh-CN" altLang="en-US" sz="1400" b="1">
                          <a:solidFill>
                            <a:srgbClr val="FF0000"/>
                          </a:solidFill>
                        </a:rPr>
                        <a:t>自动生成</a:t>
                      </a:r>
                      <a:r>
                        <a:rPr lang="zh-CN" altLang="en-US" sz="1400"/>
                        <a:t>危险废物申报信息，经其确认并在线提交后，完成申报。</a:t>
                      </a:r>
                    </a:p>
                  </a:txBody>
                  <a:tcPr marT="34290" marB="34290">
                    <a:solidFill>
                      <a:srgbClr val="CCD5EA"/>
                    </a:solidFill>
                  </a:tcPr>
                </a:tc>
                <a:tc hMerge="1">
                  <a:txBody>
                    <a:bodyPr/>
                    <a:lstStyle/>
                    <a:p>
                      <a:endParaRPr/>
                    </a:p>
                  </a:txBody>
                  <a:tcPr>
                    <a:solidFill>
                      <a:srgbClr val="CCD5EA"/>
                    </a:solidFill>
                  </a:tcPr>
                </a:tc>
                <a:tc hMerge="1">
                  <a:txBody>
                    <a:bodyPr/>
                    <a:lstStyle/>
                    <a:p>
                      <a:endParaRPr/>
                    </a:p>
                  </a:txBody>
                  <a:tcPr>
                    <a:solidFill>
                      <a:srgbClr val="CCD5EA"/>
                    </a:solidFill>
                  </a:tcPr>
                </a:tc>
                <a:extLst>
                  <a:ext uri="{0D108BD9-81ED-4DB2-BD59-A6C34878D82A}">
                    <a16:rowId xmlns:a16="http://schemas.microsoft.com/office/drawing/2014/main" val="10002"/>
                  </a:ext>
                </a:extLst>
              </a:tr>
            </a:tbl>
          </a:graphicData>
        </a:graphic>
      </p:graphicFrame>
      <p:sp>
        <p:nvSpPr>
          <p:cNvPr id="66580" name="标题 2"/>
          <p:cNvSpPr>
            <a:spLocks noGrp="1"/>
          </p:cNvSpPr>
          <p:nvPr>
            <p:ph type="title"/>
          </p:nvPr>
        </p:nvSpPr>
        <p:spPr/>
        <p:txBody>
          <a:bodyPr vert="horz" lIns="91440" tIns="45720" rIns="91440" bIns="45720" anchor="b" anchorCtr="0"/>
          <a:lstStyle/>
          <a:p>
            <a:r>
              <a:rPr lang="zh-CN" altLang="en-US" sz="2400">
                <a:latin typeface="黑体" panose="02010609060101010101" pitchFamily="49" charset="-122"/>
                <a:ea typeface="黑体" panose="02010609060101010101" pitchFamily="49" charset="-122"/>
              </a:rPr>
              <a:t>申报要求</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746125" y="1804988"/>
            <a:ext cx="7966075" cy="406400"/>
          </a:xfrm>
          <a:ln>
            <a:solidFill>
              <a:schemeClr val="tx1"/>
            </a:solidFill>
          </a:ln>
        </p:spPr>
        <p:txBody>
          <a:bodyPr anchor="ctr">
            <a:normAutofit/>
          </a:bodyPr>
          <a:lstStyle/>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600" b="0" i="0" u="none" strike="noStrike" kern="1200" cap="none" spc="0" normalizeH="0" baseline="0" noProof="1">
                <a:solidFill>
                  <a:schemeClr val="tx1">
                    <a:lumMod val="75000"/>
                    <a:lumOff val="25000"/>
                  </a:schemeClr>
                </a:solidFill>
                <a:latin typeface="+mn-lt"/>
                <a:ea typeface="+mn-ea"/>
                <a:cs typeface="+mn-cs"/>
              </a:rPr>
              <a:t>评估标准：</a:t>
            </a:r>
            <a:r>
              <a:rPr kumimoji="0" lang="zh-CN" altLang="zh-CN" sz="1600" b="0" i="0" u="none" strike="noStrike" kern="1200" cap="none" spc="0" normalizeH="0" baseline="0" noProof="1">
                <a:solidFill>
                  <a:schemeClr val="tx1">
                    <a:lumMod val="75000"/>
                    <a:lumOff val="25000"/>
                  </a:schemeClr>
                </a:solidFill>
                <a:latin typeface="+mn-lt"/>
                <a:ea typeface="+mn-ea"/>
                <a:cs typeface="+mn-cs"/>
              </a:rPr>
              <a:t>危险废物按种类分别收集、贮存</a:t>
            </a:r>
            <a:r>
              <a:rPr kumimoji="0" lang="zh-CN" altLang="en-US" sz="1600" b="0" i="0" u="none" strike="noStrike" kern="1200" cap="none" spc="0" normalizeH="0" baseline="0" noProof="1">
                <a:solidFill>
                  <a:schemeClr val="tx1">
                    <a:lumMod val="75000"/>
                    <a:lumOff val="25000"/>
                  </a:schemeClr>
                </a:solidFill>
                <a:latin typeface="+mn-lt"/>
                <a:ea typeface="+mn-ea"/>
                <a:cs typeface="+mn-cs"/>
              </a:rPr>
              <a:t>。</a:t>
            </a:r>
          </a:p>
        </p:txBody>
      </p:sp>
      <p:sp>
        <p:nvSpPr>
          <p:cNvPr id="67586"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561263"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600" strike="noStrike" noProof="1">
                <a:solidFill>
                  <a:schemeClr val="tx1"/>
                </a:solidFill>
              </a:rPr>
              <a:t>按照危险废物特性分类进行收集</a:t>
            </a:r>
            <a:r>
              <a:rPr lang="zh-CN" altLang="en-US" sz="1600" strike="noStrike" noProof="1">
                <a:solidFill>
                  <a:sysClr val="windowText" lastClr="000000"/>
                </a:solidFill>
              </a:rPr>
              <a:t>。</a:t>
            </a:r>
            <a:endParaRPr lang="zh-CN" altLang="en-US" strike="noStrike" noProof="1"/>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fontAlgn="auto"/>
            <a:r>
              <a:rPr lang="en-US" altLang="zh-CN" sz="2400" b="1" strike="noStrike" noProof="1">
                <a:solidFill>
                  <a:sysClr val="windowText" lastClr="000000"/>
                </a:solidFill>
              </a:rPr>
              <a:t>10</a:t>
            </a:r>
            <a:endParaRPr lang="zh-CN" altLang="en-US" sz="2400" b="1" strike="noStrike" noProof="1">
              <a:solidFill>
                <a:sysClr val="windowText" lastClr="000000"/>
              </a:solidFill>
            </a:endParaRPr>
          </a:p>
        </p:txBody>
      </p:sp>
      <p:sp>
        <p:nvSpPr>
          <p:cNvPr id="67589" name="内容占位符 2"/>
          <p:cNvSpPr txBox="1"/>
          <p:nvPr/>
        </p:nvSpPr>
        <p:spPr>
          <a:xfrm>
            <a:off x="431800" y="2640013"/>
            <a:ext cx="360363" cy="1011237"/>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sp>
        <p:nvSpPr>
          <p:cNvPr id="9" name="椭圆 8"/>
          <p:cNvSpPr/>
          <p:nvPr/>
        </p:nvSpPr>
        <p:spPr>
          <a:xfrm>
            <a:off x="839788" y="2520950"/>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2" name="矩形 11"/>
          <p:cNvSpPr/>
          <p:nvPr/>
        </p:nvSpPr>
        <p:spPr>
          <a:xfrm>
            <a:off x="1387475" y="2436813"/>
            <a:ext cx="706913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chemeClr val="tx1"/>
                </a:solidFill>
              </a:rPr>
              <a:t>所有危险废物产生环节均按种类分别收集</a:t>
            </a:r>
            <a:r>
              <a:rPr lang="zh-CN" altLang="zh-CN" sz="1400" strike="noStrike" noProof="1">
                <a:solidFill>
                  <a:sysClr val="windowText" lastClr="000000"/>
                </a:solidFill>
              </a:rPr>
              <a:t>。</a:t>
            </a:r>
            <a:endParaRPr lang="zh-CN" altLang="en-US" sz="1400" strike="noStrike" noProof="1">
              <a:solidFill>
                <a:sysClr val="windowText" lastClr="000000"/>
              </a:solidFill>
            </a:endParaRPr>
          </a:p>
        </p:txBody>
      </p:sp>
      <p:sp>
        <p:nvSpPr>
          <p:cNvPr id="13" name="矩形 12"/>
          <p:cNvSpPr/>
          <p:nvPr/>
        </p:nvSpPr>
        <p:spPr>
          <a:xfrm>
            <a:off x="1387475" y="3170238"/>
            <a:ext cx="707548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defRPr/>
            </a:pPr>
            <a:r>
              <a:rPr lang="zh-CN" altLang="zh-CN" sz="1400" strike="noStrike" noProof="1">
                <a:solidFill>
                  <a:schemeClr val="tx1"/>
                </a:solidFill>
              </a:rPr>
              <a:t>危险废物按种类分别存放，不同废物间有</a:t>
            </a:r>
            <a:r>
              <a:rPr lang="zh-CN" altLang="zh-CN" sz="1600" b="1" strike="noStrike" noProof="1">
                <a:solidFill>
                  <a:srgbClr val="FF0000"/>
                </a:solidFill>
              </a:rPr>
              <a:t>明显</a:t>
            </a:r>
            <a:r>
              <a:rPr lang="zh-CN" altLang="zh-CN" sz="1400" strike="noStrike" noProof="1">
                <a:solidFill>
                  <a:schemeClr val="tx1"/>
                </a:solidFill>
              </a:rPr>
              <a:t>间隔</a:t>
            </a:r>
            <a:r>
              <a:rPr lang="zh-CN" altLang="zh-CN" sz="1400" strike="noStrike" noProof="1">
                <a:solidFill>
                  <a:schemeClr val="dk1"/>
                </a:solidFill>
              </a:rPr>
              <a:t>。</a:t>
            </a:r>
          </a:p>
        </p:txBody>
      </p:sp>
      <p:sp>
        <p:nvSpPr>
          <p:cNvPr id="15" name="椭圆 14"/>
          <p:cNvSpPr/>
          <p:nvPr/>
        </p:nvSpPr>
        <p:spPr>
          <a:xfrm>
            <a:off x="839788" y="3254375"/>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17" name="矩形 16"/>
          <p:cNvSpPr/>
          <p:nvPr/>
        </p:nvSpPr>
        <p:spPr>
          <a:xfrm>
            <a:off x="8462963" y="2436813"/>
            <a:ext cx="384175" cy="5651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1</a:t>
            </a:r>
            <a:r>
              <a:rPr lang="zh-CN" altLang="en-US" strike="noStrike" noProof="1"/>
              <a:t>分</a:t>
            </a:r>
          </a:p>
        </p:txBody>
      </p:sp>
      <p:sp>
        <p:nvSpPr>
          <p:cNvPr id="18" name="矩形 17"/>
          <p:cNvSpPr/>
          <p:nvPr/>
        </p:nvSpPr>
        <p:spPr>
          <a:xfrm>
            <a:off x="8475663" y="3170238"/>
            <a:ext cx="371475" cy="5651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1</a:t>
            </a:r>
            <a:r>
              <a:rPr lang="zh-CN" altLang="en-US" strike="noStrike" noProof="1"/>
              <a:t>分</a:t>
            </a:r>
          </a:p>
        </p:txBody>
      </p:sp>
      <p:sp>
        <p:nvSpPr>
          <p:cNvPr id="20" name="流程图: 终止 19"/>
          <p:cNvSpPr/>
          <p:nvPr/>
        </p:nvSpPr>
        <p:spPr>
          <a:xfrm>
            <a:off x="6597650" y="592138"/>
            <a:ext cx="1781175" cy="415925"/>
          </a:xfrm>
          <a:prstGeom prst="flowChartTerminator">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en-US" sz="2000" b="1" strike="noStrike" noProof="1">
                <a:latin typeface="黑体" panose="02010609060101010101" pitchFamily="49" charset="-122"/>
                <a:ea typeface="黑体" panose="02010609060101010101" pitchFamily="49" charset="-122"/>
              </a:rPr>
              <a:t>源头分类</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746125" y="1804988"/>
            <a:ext cx="7966075" cy="406400"/>
          </a:xfrm>
          <a:ln>
            <a:solidFill>
              <a:schemeClr val="tx1"/>
            </a:solidFill>
          </a:ln>
        </p:spPr>
        <p:txBody>
          <a:bodyPr anchor="ctr">
            <a:normAutofit/>
          </a:bodyPr>
          <a:lstStyle/>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600" b="0" i="0" u="none" strike="noStrike" kern="1200" cap="none" spc="0" normalizeH="0" baseline="0" noProof="1">
                <a:solidFill>
                  <a:schemeClr val="tx1">
                    <a:lumMod val="75000"/>
                    <a:lumOff val="25000"/>
                  </a:schemeClr>
                </a:solidFill>
                <a:latin typeface="+mn-lt"/>
                <a:ea typeface="+mn-ea"/>
                <a:cs typeface="+mn-cs"/>
              </a:rPr>
              <a:t>评估标准：</a:t>
            </a:r>
            <a:r>
              <a:rPr kumimoji="0" lang="zh-CN" altLang="zh-CN" sz="1600" b="0" i="0" u="none" strike="noStrike" kern="1200" cap="none" spc="0" normalizeH="0" baseline="0" noProof="1">
                <a:solidFill>
                  <a:schemeClr val="tx1">
                    <a:lumMod val="75000"/>
                    <a:lumOff val="25000"/>
                  </a:schemeClr>
                </a:solidFill>
                <a:latin typeface="+mn-lt"/>
                <a:ea typeface="+mn-ea"/>
                <a:cs typeface="+mn-cs"/>
              </a:rPr>
              <a:t>核实受托方的主体资格和技术能力</a:t>
            </a:r>
            <a:r>
              <a:rPr kumimoji="0" lang="zh-CN" altLang="en-US" sz="1600" b="0" i="0" u="none" strike="noStrike" kern="1200" cap="none" spc="0" normalizeH="0" baseline="0" noProof="1">
                <a:solidFill>
                  <a:schemeClr val="tx1">
                    <a:lumMod val="75000"/>
                    <a:lumOff val="25000"/>
                  </a:schemeClr>
                </a:solidFill>
                <a:latin typeface="+mn-lt"/>
                <a:ea typeface="+mn-ea"/>
                <a:cs typeface="+mn-cs"/>
              </a:rPr>
              <a:t>。</a:t>
            </a:r>
          </a:p>
        </p:txBody>
      </p:sp>
      <p:sp>
        <p:nvSpPr>
          <p:cNvPr id="68610"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786688"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600" strike="noStrike" noProof="1">
                <a:solidFill>
                  <a:schemeClr val="tx1"/>
                </a:solidFill>
              </a:rPr>
              <a:t>产生工业固体废物的单位委托他人运输、利用、处置工业固体废物的，应当对受托方的主体资格和技术能力进行核实，依法签订书面合同，在合同中约定污染防治要求</a:t>
            </a:r>
            <a:r>
              <a:rPr lang="zh-CN" altLang="en-US" sz="1600" strike="noStrike" noProof="1">
                <a:solidFill>
                  <a:schemeClr val="tx1"/>
                </a:solidFill>
              </a:rPr>
              <a:t>。</a:t>
            </a:r>
            <a:endParaRPr lang="zh-CN" altLang="en-US" strike="noStrike" noProof="1">
              <a:solidFill>
                <a:schemeClr val="tx1"/>
              </a:solidFill>
            </a:endParaRPr>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fontAlgn="auto"/>
            <a:r>
              <a:rPr lang="en-US" altLang="zh-CN" sz="2400" b="1" strike="noStrike" noProof="1">
                <a:solidFill>
                  <a:sysClr val="windowText" lastClr="000000"/>
                </a:solidFill>
              </a:rPr>
              <a:t>11</a:t>
            </a:r>
            <a:endParaRPr lang="zh-CN" altLang="en-US" sz="2400" b="1" strike="noStrike" noProof="1">
              <a:solidFill>
                <a:sysClr val="windowText" lastClr="000000"/>
              </a:solidFill>
            </a:endParaRPr>
          </a:p>
        </p:txBody>
      </p:sp>
      <p:sp>
        <p:nvSpPr>
          <p:cNvPr id="68613" name="内容占位符 2"/>
          <p:cNvSpPr txBox="1"/>
          <p:nvPr/>
        </p:nvSpPr>
        <p:spPr>
          <a:xfrm>
            <a:off x="431800" y="2640013"/>
            <a:ext cx="360363" cy="1011237"/>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sp>
        <p:nvSpPr>
          <p:cNvPr id="9" name="椭圆 8"/>
          <p:cNvSpPr/>
          <p:nvPr/>
        </p:nvSpPr>
        <p:spPr>
          <a:xfrm>
            <a:off x="839788" y="2520950"/>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2" name="矩形 11"/>
          <p:cNvSpPr/>
          <p:nvPr/>
        </p:nvSpPr>
        <p:spPr>
          <a:xfrm>
            <a:off x="1387475" y="2436813"/>
            <a:ext cx="706913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chemeClr val="tx1"/>
                </a:solidFill>
              </a:rPr>
              <a:t>对受托方的主体资格和技术能力进行</a:t>
            </a:r>
            <a:r>
              <a:rPr lang="zh-CN" altLang="zh-CN" sz="1400" b="1" strike="noStrike" noProof="1">
                <a:solidFill>
                  <a:srgbClr val="FF0000"/>
                </a:solidFill>
              </a:rPr>
              <a:t>核实</a:t>
            </a:r>
            <a:r>
              <a:rPr lang="zh-CN" altLang="zh-CN" sz="1400" strike="noStrike" noProof="1">
                <a:solidFill>
                  <a:schemeClr val="tx1"/>
                </a:solidFill>
              </a:rPr>
              <a:t>，</a:t>
            </a:r>
            <a:r>
              <a:rPr lang="zh-CN" altLang="zh-CN" sz="1400" b="1" strike="noStrike" noProof="1">
                <a:solidFill>
                  <a:srgbClr val="FF0000"/>
                </a:solidFill>
              </a:rPr>
              <a:t>且可提供证明材料</a:t>
            </a:r>
            <a:r>
              <a:rPr lang="zh-CN" altLang="zh-CN" sz="1400" strike="noStrike" noProof="1">
                <a:solidFill>
                  <a:sysClr val="windowText" lastClr="000000"/>
                </a:solidFill>
              </a:rPr>
              <a:t>。</a:t>
            </a:r>
            <a:endParaRPr lang="zh-CN" altLang="en-US" sz="1400" strike="noStrike" noProof="1">
              <a:solidFill>
                <a:sysClr val="windowText" lastClr="000000"/>
              </a:solidFill>
            </a:endParaRPr>
          </a:p>
        </p:txBody>
      </p:sp>
      <p:sp>
        <p:nvSpPr>
          <p:cNvPr id="13" name="矩形 12"/>
          <p:cNvSpPr/>
          <p:nvPr/>
        </p:nvSpPr>
        <p:spPr>
          <a:xfrm>
            <a:off x="1387475" y="3170238"/>
            <a:ext cx="707548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defRPr/>
            </a:pPr>
            <a:r>
              <a:rPr lang="zh-CN" altLang="zh-CN" sz="1400" strike="noStrike" noProof="1">
                <a:solidFill>
                  <a:schemeClr val="tx1"/>
                </a:solidFill>
              </a:rPr>
              <a:t>及时</a:t>
            </a:r>
            <a:r>
              <a:rPr lang="zh-CN" altLang="zh-CN" sz="1400" b="1" strike="noStrike" noProof="1">
                <a:solidFill>
                  <a:srgbClr val="FF0000"/>
                </a:solidFill>
              </a:rPr>
              <a:t>核对受托方</a:t>
            </a:r>
            <a:r>
              <a:rPr lang="zh-CN" altLang="zh-CN" sz="1400" strike="noStrike" noProof="1">
                <a:solidFill>
                  <a:schemeClr val="tx1"/>
                </a:solidFill>
              </a:rPr>
              <a:t>收集、利用或者处置相关危险废物情况，</a:t>
            </a:r>
            <a:r>
              <a:rPr lang="zh-CN" altLang="zh-CN" sz="1400" b="1" strike="noStrike" noProof="1">
                <a:solidFill>
                  <a:srgbClr val="FF0000"/>
                </a:solidFill>
              </a:rPr>
              <a:t>且可提供证明材料</a:t>
            </a:r>
            <a:r>
              <a:rPr lang="zh-CN" altLang="zh-CN" sz="1400" strike="noStrike" noProof="1">
                <a:solidFill>
                  <a:schemeClr val="dk1"/>
                </a:solidFill>
              </a:rPr>
              <a:t>。</a:t>
            </a:r>
          </a:p>
        </p:txBody>
      </p:sp>
      <p:sp>
        <p:nvSpPr>
          <p:cNvPr id="15" name="椭圆 14"/>
          <p:cNvSpPr/>
          <p:nvPr/>
        </p:nvSpPr>
        <p:spPr>
          <a:xfrm>
            <a:off x="839788" y="3254375"/>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17" name="矩形 16"/>
          <p:cNvSpPr/>
          <p:nvPr/>
        </p:nvSpPr>
        <p:spPr>
          <a:xfrm>
            <a:off x="8462963" y="2436813"/>
            <a:ext cx="384175" cy="5651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fontAlgn="auto"/>
            <a:r>
              <a:rPr lang="en-US" altLang="zh-CN" sz="1600" strike="noStrike" noProof="1"/>
              <a:t>1.5</a:t>
            </a:r>
            <a:r>
              <a:rPr lang="zh-CN" altLang="en-US" sz="1600" strike="noStrike" noProof="1"/>
              <a:t>分</a:t>
            </a:r>
          </a:p>
        </p:txBody>
      </p:sp>
      <p:sp>
        <p:nvSpPr>
          <p:cNvPr id="20" name="流程图: 终止 19"/>
          <p:cNvSpPr/>
          <p:nvPr/>
        </p:nvSpPr>
        <p:spPr>
          <a:xfrm>
            <a:off x="6597650" y="592138"/>
            <a:ext cx="1781175" cy="415925"/>
          </a:xfrm>
          <a:prstGeom prst="flowChartTerminator">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en-US" sz="2000" b="1" strike="noStrike" noProof="1">
                <a:latin typeface="黑体" panose="02010609060101010101" pitchFamily="49" charset="-122"/>
                <a:ea typeface="黑体" panose="02010609060101010101" pitchFamily="49" charset="-122"/>
              </a:rPr>
              <a:t>转移</a:t>
            </a:r>
          </a:p>
        </p:txBody>
      </p:sp>
      <p:sp>
        <p:nvSpPr>
          <p:cNvPr id="14" name="矩形 13"/>
          <p:cNvSpPr/>
          <p:nvPr/>
        </p:nvSpPr>
        <p:spPr>
          <a:xfrm>
            <a:off x="8469313" y="3171825"/>
            <a:ext cx="382588" cy="5651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fontAlgn="auto"/>
            <a:r>
              <a:rPr lang="en-US" altLang="zh-CN" sz="1600" strike="noStrike" noProof="1"/>
              <a:t>1.5</a:t>
            </a:r>
            <a:r>
              <a:rPr lang="zh-CN" altLang="en-US" sz="1600" strike="noStrike" noProof="1"/>
              <a:t>分</a:t>
            </a:r>
          </a:p>
        </p:txBody>
      </p:sp>
      <p:sp>
        <p:nvSpPr>
          <p:cNvPr id="68621" name="内容占位符 2"/>
          <p:cNvSpPr txBox="1"/>
          <p:nvPr/>
        </p:nvSpPr>
        <p:spPr>
          <a:xfrm>
            <a:off x="847725" y="4102100"/>
            <a:ext cx="4038600" cy="417513"/>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en-US" altLang="zh-CN" sz="2000" u="sng">
                <a:solidFill>
                  <a:srgbClr val="404040"/>
                </a:solidFill>
                <a:latin typeface="黑体" panose="02010609060101010101" pitchFamily="49" charset="-122"/>
                <a:ea typeface="黑体" panose="02010609060101010101" pitchFamily="49" charset="-122"/>
              </a:rPr>
              <a:t>《</a:t>
            </a:r>
            <a:r>
              <a:rPr lang="zh-CN" altLang="en-US" sz="2000" u="sng">
                <a:solidFill>
                  <a:srgbClr val="404040"/>
                </a:solidFill>
                <a:latin typeface="黑体" panose="02010609060101010101" pitchFamily="49" charset="-122"/>
                <a:ea typeface="黑体" panose="02010609060101010101" pitchFamily="49" charset="-122"/>
              </a:rPr>
              <a:t>危险废物转移管理办法</a:t>
            </a:r>
            <a:r>
              <a:rPr lang="en-US" altLang="zh-CN" sz="2000" u="sng">
                <a:solidFill>
                  <a:srgbClr val="404040"/>
                </a:solidFill>
                <a:latin typeface="黑体" panose="02010609060101010101" pitchFamily="49" charset="-122"/>
                <a:ea typeface="黑体" panose="02010609060101010101" pitchFamily="49" charset="-122"/>
              </a:rPr>
              <a:t>》</a:t>
            </a:r>
            <a:endParaRPr lang="zh-CN" altLang="en-US" sz="2000" u="sng">
              <a:solidFill>
                <a:srgbClr val="404040"/>
              </a:solidFill>
              <a:latin typeface="Calibri" panose="020F0502020204030204" pitchFamily="34" charset="0"/>
              <a:ea typeface="宋体" panose="02010600030101010101" pitchFamily="2" charset="-122"/>
            </a:endParaRPr>
          </a:p>
        </p:txBody>
      </p:sp>
      <p:pic>
        <p:nvPicPr>
          <p:cNvPr id="68622" name="图片 17"/>
          <p:cNvPicPr>
            <a:picLocks noChangeAspect="1"/>
          </p:cNvPicPr>
          <p:nvPr/>
        </p:nvPicPr>
        <p:blipFill>
          <a:blip r:embed="rId2"/>
          <a:srcRect l="10643" t="12547" r="2" b="8900"/>
          <a:stretch>
            <a:fillRect/>
          </a:stretch>
        </p:blipFill>
        <p:spPr>
          <a:xfrm rot="-5400000">
            <a:off x="623888" y="4073525"/>
            <a:ext cx="322262" cy="377825"/>
          </a:xfrm>
          <a:prstGeom prst="rect">
            <a:avLst/>
          </a:prstGeom>
          <a:noFill/>
          <a:ln w="9525">
            <a:noFill/>
          </a:ln>
        </p:spPr>
      </p:pic>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746125" y="1804988"/>
            <a:ext cx="7966075" cy="406400"/>
          </a:xfrm>
          <a:ln>
            <a:solidFill>
              <a:schemeClr val="tx1"/>
            </a:solidFill>
          </a:ln>
        </p:spPr>
        <p:txBody>
          <a:bodyPr anchor="ctr">
            <a:normAutofit/>
          </a:bodyPr>
          <a:lstStyle/>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600" b="0" i="0" u="none" strike="noStrike" kern="1200" cap="none" spc="0" normalizeH="0" baseline="0" noProof="1">
                <a:solidFill>
                  <a:schemeClr val="tx1">
                    <a:lumMod val="75000"/>
                    <a:lumOff val="25000"/>
                  </a:schemeClr>
                </a:solidFill>
                <a:latin typeface="+mn-lt"/>
                <a:ea typeface="+mn-ea"/>
                <a:cs typeface="+mn-cs"/>
              </a:rPr>
              <a:t>评估标准：</a:t>
            </a:r>
            <a:r>
              <a:rPr kumimoji="0" lang="en-US" altLang="zh-CN" sz="1600" b="0" i="0" u="none" strike="noStrike" kern="1200" cap="none" spc="0" normalizeH="0" baseline="0" noProof="1">
                <a:solidFill>
                  <a:schemeClr val="tx1">
                    <a:lumMod val="75000"/>
                    <a:lumOff val="25000"/>
                  </a:schemeClr>
                </a:solidFill>
                <a:latin typeface="+mn-lt"/>
                <a:ea typeface="+mn-ea"/>
                <a:cs typeface="+mn-cs"/>
              </a:rPr>
              <a:t>/</a:t>
            </a:r>
            <a:endParaRPr kumimoji="0" lang="zh-CN" altLang="en-US" sz="1600" b="0" i="0" u="none" strike="noStrike" kern="1200" cap="none" spc="0" normalizeH="0" baseline="0" noProof="1">
              <a:solidFill>
                <a:schemeClr val="tx1">
                  <a:lumMod val="75000"/>
                  <a:lumOff val="25000"/>
                </a:schemeClr>
              </a:solidFill>
              <a:latin typeface="+mn-lt"/>
              <a:ea typeface="+mn-ea"/>
              <a:cs typeface="+mn-cs"/>
            </a:endParaRPr>
          </a:p>
        </p:txBody>
      </p:sp>
      <p:sp>
        <p:nvSpPr>
          <p:cNvPr id="69634"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786688"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en-US" sz="1600" strike="noStrike" noProof="1">
                <a:solidFill>
                  <a:schemeClr val="tx1"/>
                </a:solidFill>
              </a:rPr>
              <a:t>转移固体废物出本市贮存、处置的，应当向生态环境主管部门提出申请。转移固体废物出本市利用的，应当报生态环境主管部门备案。</a:t>
            </a:r>
            <a:endParaRPr lang="zh-CN" altLang="en-US" strike="noStrike" noProof="1">
              <a:solidFill>
                <a:schemeClr val="tx1"/>
              </a:solidFill>
            </a:endParaRPr>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fontAlgn="auto"/>
            <a:r>
              <a:rPr lang="en-US" altLang="zh-CN" sz="2400" b="1" strike="noStrike" noProof="1">
                <a:solidFill>
                  <a:sysClr val="windowText" lastClr="000000"/>
                </a:solidFill>
              </a:rPr>
              <a:t>12</a:t>
            </a:r>
            <a:endParaRPr lang="zh-CN" altLang="en-US" sz="2400" b="1" strike="noStrike" noProof="1">
              <a:solidFill>
                <a:sysClr val="windowText" lastClr="000000"/>
              </a:solidFill>
            </a:endParaRPr>
          </a:p>
        </p:txBody>
      </p:sp>
      <p:sp>
        <p:nvSpPr>
          <p:cNvPr id="69637" name="内容占位符 2"/>
          <p:cNvSpPr txBox="1"/>
          <p:nvPr/>
        </p:nvSpPr>
        <p:spPr>
          <a:xfrm>
            <a:off x="431800" y="2640013"/>
            <a:ext cx="360363" cy="1011237"/>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sp>
        <p:nvSpPr>
          <p:cNvPr id="9" name="椭圆 8"/>
          <p:cNvSpPr/>
          <p:nvPr/>
        </p:nvSpPr>
        <p:spPr>
          <a:xfrm>
            <a:off x="839788" y="2520950"/>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2" name="矩形 11"/>
          <p:cNvSpPr/>
          <p:nvPr/>
        </p:nvSpPr>
        <p:spPr>
          <a:xfrm>
            <a:off x="1387475" y="2436813"/>
            <a:ext cx="706913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chemeClr val="tx1"/>
                </a:solidFill>
              </a:rPr>
              <a:t>进行了</a:t>
            </a:r>
            <a:r>
              <a:rPr lang="zh-CN" altLang="zh-CN" sz="1400" b="1" strike="noStrike" noProof="1">
                <a:solidFill>
                  <a:srgbClr val="FF0000"/>
                </a:solidFill>
              </a:rPr>
              <a:t>行政申请或备案</a:t>
            </a:r>
            <a:r>
              <a:rPr lang="zh-CN" altLang="zh-CN" sz="1400" strike="noStrike" noProof="1">
                <a:solidFill>
                  <a:sysClr val="windowText" lastClr="000000"/>
                </a:solidFill>
              </a:rPr>
              <a:t>。</a:t>
            </a:r>
            <a:endParaRPr lang="zh-CN" altLang="en-US" sz="1400" strike="noStrike" noProof="1">
              <a:solidFill>
                <a:sysClr val="windowText" lastClr="000000"/>
              </a:solidFill>
            </a:endParaRPr>
          </a:p>
        </p:txBody>
      </p:sp>
      <p:sp>
        <p:nvSpPr>
          <p:cNvPr id="13" name="矩形 12"/>
          <p:cNvSpPr/>
          <p:nvPr/>
        </p:nvSpPr>
        <p:spPr>
          <a:xfrm>
            <a:off x="1387475" y="3170238"/>
            <a:ext cx="707548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defRPr/>
            </a:pPr>
            <a:r>
              <a:rPr lang="zh-CN" altLang="zh-CN" sz="1400" strike="noStrike" noProof="1">
                <a:solidFill>
                  <a:schemeClr val="tx1"/>
                </a:solidFill>
              </a:rPr>
              <a:t>出本市贮存、处置</a:t>
            </a:r>
            <a:r>
              <a:rPr lang="zh-CN" altLang="zh-CN" sz="1400" b="1" strike="noStrike" noProof="1">
                <a:solidFill>
                  <a:srgbClr val="FF0000"/>
                </a:solidFill>
              </a:rPr>
              <a:t>未审批、</a:t>
            </a:r>
            <a:r>
              <a:rPr lang="zh-CN" altLang="zh-CN" sz="1400" strike="noStrike" noProof="1">
                <a:solidFill>
                  <a:schemeClr val="tx1"/>
                </a:solidFill>
              </a:rPr>
              <a:t>利用</a:t>
            </a:r>
            <a:r>
              <a:rPr lang="zh-CN" altLang="zh-CN" sz="1400" b="1" strike="noStrike" noProof="1">
                <a:solidFill>
                  <a:srgbClr val="FF0000"/>
                </a:solidFill>
              </a:rPr>
              <a:t>未备案</a:t>
            </a:r>
            <a:r>
              <a:rPr lang="zh-CN" altLang="en-US" sz="1400" strike="noStrike" noProof="1">
                <a:solidFill>
                  <a:schemeClr val="tx1"/>
                </a:solidFill>
              </a:rPr>
              <a:t>。</a:t>
            </a:r>
            <a:endParaRPr lang="zh-CN" altLang="zh-CN" sz="1400" strike="noStrike" noProof="1">
              <a:solidFill>
                <a:schemeClr val="tx1"/>
              </a:solidFill>
            </a:endParaRPr>
          </a:p>
        </p:txBody>
      </p:sp>
      <p:sp>
        <p:nvSpPr>
          <p:cNvPr id="15" name="椭圆 14"/>
          <p:cNvSpPr/>
          <p:nvPr/>
        </p:nvSpPr>
        <p:spPr>
          <a:xfrm>
            <a:off x="839788" y="3254375"/>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16" name="矩形 15"/>
          <p:cNvSpPr/>
          <p:nvPr/>
        </p:nvSpPr>
        <p:spPr>
          <a:xfrm>
            <a:off x="8448675" y="2436813"/>
            <a:ext cx="371475" cy="563563"/>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2</a:t>
            </a:r>
            <a:r>
              <a:rPr lang="zh-CN" altLang="en-US" strike="noStrike" noProof="1"/>
              <a:t>分</a:t>
            </a:r>
          </a:p>
        </p:txBody>
      </p:sp>
      <p:sp>
        <p:nvSpPr>
          <p:cNvPr id="19" name="矩形 18"/>
          <p:cNvSpPr/>
          <p:nvPr/>
        </p:nvSpPr>
        <p:spPr>
          <a:xfrm>
            <a:off x="8462963" y="3170238"/>
            <a:ext cx="373063" cy="5651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0</a:t>
            </a:r>
            <a:r>
              <a:rPr lang="zh-CN" altLang="en-US" strike="noStrike" noProof="1"/>
              <a:t>分</a:t>
            </a:r>
          </a:p>
        </p:txBody>
      </p:sp>
      <p:sp>
        <p:nvSpPr>
          <p:cNvPr id="21" name="内容占位符 2"/>
          <p:cNvSpPr txBox="1"/>
          <p:nvPr/>
        </p:nvSpPr>
        <p:spPr>
          <a:xfrm>
            <a:off x="1387475" y="3921125"/>
            <a:ext cx="7075488" cy="541338"/>
          </a:xfrm>
          <a:prstGeom prst="rect">
            <a:avLst/>
          </a:prstGeom>
          <a:ln w="19050">
            <a:solidFill>
              <a:srgbClr val="CC6600"/>
            </a:solidFill>
          </a:ln>
        </p:spPr>
        <p:txBody>
          <a:bodyPr vert="horz" lIns="0" tIns="45720" rIns="0" bIns="45720" rtlCol="0" anchor="ctr">
            <a:normAutofit fontScale="92500"/>
          </a:bodyPr>
          <a:lstStyle>
            <a:lvl1pPr marL="91440" indent="-91440" algn="l" defTabSz="914400" rtl="0" eaLnBrk="1" latinLnBrk="0" hangingPunct="1">
              <a:lnSpc>
                <a:spcPct val="90000"/>
              </a:lnSpc>
              <a:spcBef>
                <a:spcPts val="1200"/>
              </a:spcBef>
              <a:spcAft>
                <a:spcPts val="200"/>
              </a:spcAft>
              <a:buClr>
                <a:schemeClr val="accent1"/>
              </a:buClr>
              <a:buSzTx/>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175" indent="-182880" algn="l" defTabSz="914400" rtl="0" eaLnBrk="1" latinLnBrk="0" hangingPunct="1">
              <a:lnSpc>
                <a:spcPct val="90000"/>
              </a:lnSpc>
              <a:spcBef>
                <a:spcPts val="200"/>
              </a:spcBef>
              <a:spcAft>
                <a:spcPts val="400"/>
              </a:spcAft>
              <a:buClr>
                <a:srgbClr val="00B050"/>
              </a:buClr>
              <a:buFont typeface="Wingdings" panose="05000000000000000000" pitchFamily="2" charset="2"/>
              <a:buChar char="n"/>
              <a:defRPr sz="1800" kern="1200">
                <a:solidFill>
                  <a:schemeClr val="tx1">
                    <a:lumMod val="75000"/>
                    <a:lumOff val="25000"/>
                  </a:schemeClr>
                </a:solidFill>
                <a:latin typeface="+mn-lt"/>
                <a:ea typeface="+mn-ea"/>
                <a:cs typeface="+mn-cs"/>
              </a:defRPr>
            </a:lvl2pPr>
            <a:lvl3pPr marL="567055" indent="-182880" algn="l" defTabSz="914400" rtl="0" eaLnBrk="1" latinLnBrk="0" hangingPunct="1">
              <a:lnSpc>
                <a:spcPct val="90000"/>
              </a:lnSpc>
              <a:spcBef>
                <a:spcPts val="200"/>
              </a:spcBef>
              <a:spcAft>
                <a:spcPts val="400"/>
              </a:spcAft>
              <a:buClr>
                <a:srgbClr val="00B050"/>
              </a:buClr>
              <a:buFont typeface="Wingdings" panose="05000000000000000000" pitchFamily="2" charset="2"/>
              <a:buChar char="n"/>
              <a:defRPr sz="1400" kern="1200">
                <a:solidFill>
                  <a:schemeClr val="tx1">
                    <a:lumMod val="75000"/>
                    <a:lumOff val="25000"/>
                  </a:schemeClr>
                </a:solidFill>
                <a:latin typeface="+mn-lt"/>
                <a:ea typeface="+mn-ea"/>
                <a:cs typeface="+mn-cs"/>
              </a:defRPr>
            </a:lvl3pPr>
            <a:lvl4pPr marL="749935" indent="-182880" algn="l" defTabSz="914400" rtl="0" eaLnBrk="1" latinLnBrk="0" hangingPunct="1">
              <a:lnSpc>
                <a:spcPct val="90000"/>
              </a:lnSpc>
              <a:spcBef>
                <a:spcPts val="200"/>
              </a:spcBef>
              <a:spcAft>
                <a:spcPts val="400"/>
              </a:spcAft>
              <a:buClr>
                <a:srgbClr val="00B050"/>
              </a:buClr>
              <a:buFont typeface="Wingdings" panose="05000000000000000000" pitchFamily="2" charset="2"/>
              <a:buChar char="n"/>
              <a:defRPr sz="1400" kern="1200">
                <a:solidFill>
                  <a:schemeClr val="tx1">
                    <a:lumMod val="75000"/>
                    <a:lumOff val="25000"/>
                  </a:schemeClr>
                </a:solidFill>
                <a:latin typeface="+mn-lt"/>
                <a:ea typeface="+mn-ea"/>
                <a:cs typeface="+mn-cs"/>
              </a:defRPr>
            </a:lvl4pPr>
            <a:lvl5pPr marL="932815" indent="-182880" algn="l" defTabSz="914400" rtl="0" eaLnBrk="1" latinLnBrk="0" hangingPunct="1">
              <a:lnSpc>
                <a:spcPct val="90000"/>
              </a:lnSpc>
              <a:spcBef>
                <a:spcPts val="200"/>
              </a:spcBef>
              <a:spcAft>
                <a:spcPts val="400"/>
              </a:spcAft>
              <a:buClr>
                <a:srgbClr val="00B050"/>
              </a:buClr>
              <a:buFont typeface="Wingdings" panose="05000000000000000000" pitchFamily="2" charset="2"/>
              <a:buChar char="n"/>
              <a:defRPr sz="1400" kern="1200">
                <a:solidFill>
                  <a:schemeClr val="tx1">
                    <a:lumMod val="75000"/>
                    <a:lumOff val="25000"/>
                  </a:schemeClr>
                </a:solidFill>
                <a:latin typeface="+mn-lt"/>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a:lstStyle>
          <a:p>
            <a:pPr fontAlgn="auto"/>
            <a:r>
              <a:rPr lang="zh-CN" altLang="en-US" sz="1600" strike="noStrike" noProof="1">
                <a:latin typeface="+mn-lt"/>
                <a:ea typeface="+mn-ea"/>
                <a:cs typeface="+mn-cs"/>
              </a:rPr>
              <a:t>注：若固体废物均在本市贮存、处置、利用，本项可得</a:t>
            </a:r>
            <a:r>
              <a:rPr lang="en-US" altLang="zh-CN" sz="1600" strike="noStrike" noProof="1">
                <a:latin typeface="+mn-lt"/>
                <a:ea typeface="+mn-ea"/>
                <a:cs typeface="+mn-cs"/>
              </a:rPr>
              <a:t>2</a:t>
            </a:r>
            <a:r>
              <a:rPr lang="zh-CN" altLang="en-US" sz="1600" strike="noStrike" noProof="1">
                <a:latin typeface="+mn-lt"/>
                <a:ea typeface="+mn-ea"/>
                <a:cs typeface="+mn-cs"/>
              </a:rPr>
              <a:t>分。若交由北京市内回收单位，回收单位出京利用，产废单位督促并知悉备案情况，得</a:t>
            </a:r>
            <a:r>
              <a:rPr lang="en-US" altLang="zh-CN" sz="1600" strike="noStrike" noProof="1">
                <a:latin typeface="+mn-lt"/>
                <a:ea typeface="+mn-ea"/>
                <a:cs typeface="+mn-cs"/>
              </a:rPr>
              <a:t>2</a:t>
            </a:r>
            <a:r>
              <a:rPr lang="zh-CN" altLang="en-US" sz="1600" strike="noStrike" noProof="1">
                <a:latin typeface="+mn-lt"/>
                <a:ea typeface="+mn-ea"/>
                <a:cs typeface="+mn-cs"/>
              </a:rPr>
              <a:t>分，否则不得分。</a:t>
            </a:r>
            <a:endParaRPr lang="zh-CN" altLang="en-US" sz="1600" strike="noStrike" noProof="1"/>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746125" y="1804988"/>
            <a:ext cx="7966075" cy="406400"/>
          </a:xfrm>
          <a:ln>
            <a:solidFill>
              <a:schemeClr val="tx1"/>
            </a:solidFill>
          </a:ln>
        </p:spPr>
        <p:txBody>
          <a:bodyPr anchor="ctr">
            <a:normAutofit/>
          </a:bodyPr>
          <a:lstStyle/>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600" b="0" i="0" u="none" strike="noStrike" kern="1200" cap="none" spc="0" normalizeH="0" baseline="0" noProof="1">
                <a:solidFill>
                  <a:schemeClr val="tx1">
                    <a:lumMod val="75000"/>
                    <a:lumOff val="25000"/>
                  </a:schemeClr>
                </a:solidFill>
                <a:latin typeface="+mn-lt"/>
                <a:ea typeface="+mn-ea"/>
                <a:cs typeface="+mn-cs"/>
              </a:rPr>
              <a:t>评估标准：</a:t>
            </a:r>
            <a:r>
              <a:rPr kumimoji="0" lang="zh-CN" altLang="zh-CN" sz="1600" b="0" i="0" u="none" strike="noStrike" kern="1200" cap="none" spc="0" normalizeH="0" baseline="0" noProof="1">
                <a:solidFill>
                  <a:schemeClr val="tx1">
                    <a:lumMod val="75000"/>
                    <a:lumOff val="25000"/>
                  </a:schemeClr>
                </a:solidFill>
                <a:latin typeface="+mn-lt"/>
                <a:ea typeface="+mn-ea"/>
                <a:cs typeface="+mn-cs"/>
              </a:rPr>
              <a:t>按照实际转移的危险废物，如实填写、运行危险废物转移联单</a:t>
            </a:r>
            <a:r>
              <a:rPr kumimoji="0" lang="zh-CN" altLang="en-US" sz="1600" b="0" i="0" u="none" strike="noStrike" kern="1200" cap="none" spc="0" normalizeH="0" baseline="0" noProof="1">
                <a:solidFill>
                  <a:schemeClr val="tx1">
                    <a:lumMod val="75000"/>
                    <a:lumOff val="25000"/>
                  </a:schemeClr>
                </a:solidFill>
                <a:latin typeface="+mn-lt"/>
                <a:ea typeface="+mn-ea"/>
                <a:cs typeface="+mn-cs"/>
              </a:rPr>
              <a:t>。</a:t>
            </a:r>
          </a:p>
        </p:txBody>
      </p:sp>
      <p:sp>
        <p:nvSpPr>
          <p:cNvPr id="70658"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561263"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600" strike="noStrike" noProof="1">
                <a:solidFill>
                  <a:schemeClr val="tx1"/>
                </a:solidFill>
              </a:rPr>
              <a:t>转移危险废物的，按照危险废物转移有关规定，如实填写、运行转移联单</a:t>
            </a:r>
            <a:r>
              <a:rPr lang="zh-CN" altLang="en-US" sz="1600" strike="noStrike" noProof="1">
                <a:solidFill>
                  <a:schemeClr val="tx1"/>
                </a:solidFill>
              </a:rPr>
              <a:t>。</a:t>
            </a:r>
            <a:endParaRPr lang="zh-CN" altLang="en-US" strike="noStrike" noProof="1">
              <a:solidFill>
                <a:schemeClr val="tx1"/>
              </a:solidFill>
            </a:endParaRPr>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fontAlgn="auto"/>
            <a:r>
              <a:rPr lang="en-US" altLang="zh-CN" sz="2400" b="1" strike="noStrike" noProof="1">
                <a:solidFill>
                  <a:sysClr val="windowText" lastClr="000000"/>
                </a:solidFill>
              </a:rPr>
              <a:t>13</a:t>
            </a:r>
            <a:endParaRPr lang="zh-CN" altLang="en-US" sz="2400" b="1" strike="noStrike" noProof="1">
              <a:solidFill>
                <a:sysClr val="windowText" lastClr="000000"/>
              </a:solidFill>
            </a:endParaRPr>
          </a:p>
        </p:txBody>
      </p:sp>
      <p:sp>
        <p:nvSpPr>
          <p:cNvPr id="70661" name="内容占位符 2"/>
          <p:cNvSpPr txBox="1"/>
          <p:nvPr/>
        </p:nvSpPr>
        <p:spPr>
          <a:xfrm>
            <a:off x="385763" y="2947988"/>
            <a:ext cx="360362" cy="1011237"/>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sp>
        <p:nvSpPr>
          <p:cNvPr id="9" name="椭圆 8"/>
          <p:cNvSpPr/>
          <p:nvPr/>
        </p:nvSpPr>
        <p:spPr>
          <a:xfrm>
            <a:off x="847725" y="2520950"/>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2" name="矩形 11"/>
          <p:cNvSpPr/>
          <p:nvPr/>
        </p:nvSpPr>
        <p:spPr>
          <a:xfrm>
            <a:off x="1387475" y="2436813"/>
            <a:ext cx="706913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chemeClr val="tx1"/>
                </a:solidFill>
              </a:rPr>
              <a:t>转移危险废物的，按照危险废物转移有关规定通过国家危险废物信息管理系统</a:t>
            </a:r>
            <a:r>
              <a:rPr lang="zh-CN" altLang="zh-CN" sz="1400" b="1" strike="noStrike" noProof="1">
                <a:solidFill>
                  <a:srgbClr val="FF0000"/>
                </a:solidFill>
              </a:rPr>
              <a:t>如实填写、运行电子联单</a:t>
            </a:r>
            <a:r>
              <a:rPr lang="zh-CN" altLang="zh-CN" sz="1400" strike="noStrike" noProof="1">
                <a:solidFill>
                  <a:sysClr val="windowText" lastClr="000000"/>
                </a:solidFill>
              </a:rPr>
              <a:t>。</a:t>
            </a:r>
            <a:endParaRPr lang="zh-CN" altLang="en-US" sz="1400" strike="noStrike" noProof="1">
              <a:solidFill>
                <a:sysClr val="windowText" lastClr="000000"/>
              </a:solidFill>
            </a:endParaRPr>
          </a:p>
        </p:txBody>
      </p:sp>
      <p:sp>
        <p:nvSpPr>
          <p:cNvPr id="13" name="矩形 12"/>
          <p:cNvSpPr/>
          <p:nvPr/>
        </p:nvSpPr>
        <p:spPr>
          <a:xfrm>
            <a:off x="1387475" y="3170238"/>
            <a:ext cx="707548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defRPr/>
            </a:pPr>
            <a:r>
              <a:rPr lang="zh-CN" altLang="zh-CN" sz="1400" strike="noStrike" noProof="1">
                <a:solidFill>
                  <a:schemeClr val="tx1"/>
                </a:solidFill>
              </a:rPr>
              <a:t>联单填写不规范，</a:t>
            </a:r>
            <a:r>
              <a:rPr lang="zh-CN" altLang="zh-CN" sz="1400" b="1" strike="noStrike" noProof="1">
                <a:solidFill>
                  <a:srgbClr val="FF0000"/>
                </a:solidFill>
              </a:rPr>
              <a:t>存在</a:t>
            </a:r>
            <a:r>
              <a:rPr lang="en-US" altLang="zh-CN" sz="1400" b="1" strike="noStrike" noProof="1">
                <a:solidFill>
                  <a:srgbClr val="FF0000"/>
                </a:solidFill>
              </a:rPr>
              <a:t>2</a:t>
            </a:r>
            <a:r>
              <a:rPr lang="zh-CN" altLang="zh-CN" sz="1400" b="1" strike="noStrike" noProof="1">
                <a:solidFill>
                  <a:srgbClr val="FF0000"/>
                </a:solidFill>
              </a:rPr>
              <a:t>处及以下错填、漏填</a:t>
            </a:r>
            <a:r>
              <a:rPr lang="zh-CN" altLang="zh-CN" sz="1400" strike="noStrike" noProof="1">
                <a:solidFill>
                  <a:schemeClr val="tx1"/>
                </a:solidFill>
              </a:rPr>
              <a:t>等情况</a:t>
            </a:r>
            <a:r>
              <a:rPr lang="zh-CN" altLang="zh-CN" sz="1400" strike="noStrike" noProof="1">
                <a:solidFill>
                  <a:schemeClr val="dk1"/>
                </a:solidFill>
              </a:rPr>
              <a:t>。</a:t>
            </a:r>
          </a:p>
        </p:txBody>
      </p:sp>
      <p:sp>
        <p:nvSpPr>
          <p:cNvPr id="14" name="矩形 13"/>
          <p:cNvSpPr/>
          <p:nvPr/>
        </p:nvSpPr>
        <p:spPr>
          <a:xfrm>
            <a:off x="1387475" y="3789363"/>
            <a:ext cx="7069138" cy="684213"/>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defRPr/>
            </a:pPr>
            <a:r>
              <a:rPr lang="zh-CN" altLang="zh-CN" sz="1400" b="1" strike="noStrike" noProof="1">
                <a:solidFill>
                  <a:srgbClr val="FF0000"/>
                </a:solidFill>
              </a:rPr>
              <a:t>未运行联单擅自转移</a:t>
            </a:r>
            <a:r>
              <a:rPr lang="zh-CN" altLang="zh-CN" sz="1400" strike="noStrike" noProof="1">
                <a:solidFill>
                  <a:schemeClr val="tx1"/>
                </a:solidFill>
              </a:rPr>
              <a:t>危险废物</a:t>
            </a:r>
            <a:r>
              <a:rPr lang="zh-CN" altLang="zh-CN" sz="1400" b="1" strike="noStrike" noProof="1">
                <a:solidFill>
                  <a:srgbClr val="FF0000"/>
                </a:solidFill>
              </a:rPr>
              <a:t>或</a:t>
            </a:r>
            <a:r>
              <a:rPr lang="zh-CN" altLang="zh-CN" sz="1400" strike="noStrike" noProof="1">
                <a:solidFill>
                  <a:schemeClr val="tx1"/>
                </a:solidFill>
              </a:rPr>
              <a:t>联单填写存在</a:t>
            </a:r>
            <a:r>
              <a:rPr lang="zh-CN" altLang="zh-CN" sz="1400" b="1" strike="noStrike" noProof="1">
                <a:solidFill>
                  <a:srgbClr val="FF0000"/>
                </a:solidFill>
              </a:rPr>
              <a:t>错填、漏填在</a:t>
            </a:r>
            <a:r>
              <a:rPr lang="en-US" altLang="zh-CN" sz="1400" b="1" strike="noStrike" noProof="1">
                <a:solidFill>
                  <a:srgbClr val="FF0000"/>
                </a:solidFill>
              </a:rPr>
              <a:t>2</a:t>
            </a:r>
            <a:r>
              <a:rPr lang="zh-CN" altLang="zh-CN" sz="1400" b="1" strike="noStrike" noProof="1">
                <a:solidFill>
                  <a:srgbClr val="FF0000"/>
                </a:solidFill>
              </a:rPr>
              <a:t>处以上</a:t>
            </a:r>
            <a:r>
              <a:rPr lang="zh-CN" altLang="zh-CN" sz="1400" strike="noStrike" noProof="1">
                <a:solidFill>
                  <a:schemeClr val="dk1"/>
                </a:solidFill>
              </a:rPr>
              <a:t>。</a:t>
            </a:r>
            <a:endParaRPr lang="zh-CN" altLang="en-US" sz="1400" strike="noStrike" noProof="1"/>
          </a:p>
        </p:txBody>
      </p:sp>
      <p:sp>
        <p:nvSpPr>
          <p:cNvPr id="15" name="椭圆 14"/>
          <p:cNvSpPr/>
          <p:nvPr/>
        </p:nvSpPr>
        <p:spPr>
          <a:xfrm>
            <a:off x="839788" y="3254375"/>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16" name="椭圆 15"/>
          <p:cNvSpPr/>
          <p:nvPr/>
        </p:nvSpPr>
        <p:spPr>
          <a:xfrm>
            <a:off x="847725" y="3933825"/>
            <a:ext cx="396875"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3</a:t>
            </a:r>
            <a:endParaRPr lang="zh-CN" altLang="en-US" sz="2400" strike="noStrike" noProof="1">
              <a:solidFill>
                <a:schemeClr val="bg1"/>
              </a:solidFill>
            </a:endParaRPr>
          </a:p>
        </p:txBody>
      </p:sp>
      <p:sp>
        <p:nvSpPr>
          <p:cNvPr id="17" name="矩形 16"/>
          <p:cNvSpPr/>
          <p:nvPr/>
        </p:nvSpPr>
        <p:spPr>
          <a:xfrm>
            <a:off x="8462963" y="2436813"/>
            <a:ext cx="384175" cy="5651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4</a:t>
            </a:r>
            <a:r>
              <a:rPr lang="zh-CN" altLang="en-US" strike="noStrike" noProof="1"/>
              <a:t>分</a:t>
            </a:r>
          </a:p>
        </p:txBody>
      </p:sp>
      <p:sp>
        <p:nvSpPr>
          <p:cNvPr id="18" name="矩形 17"/>
          <p:cNvSpPr/>
          <p:nvPr/>
        </p:nvSpPr>
        <p:spPr>
          <a:xfrm>
            <a:off x="8475663" y="3170238"/>
            <a:ext cx="371475" cy="5651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2</a:t>
            </a:r>
            <a:r>
              <a:rPr lang="zh-CN" altLang="en-US" strike="noStrike" noProof="1"/>
              <a:t>分</a:t>
            </a:r>
          </a:p>
        </p:txBody>
      </p:sp>
      <p:sp>
        <p:nvSpPr>
          <p:cNvPr id="19" name="矩形 18"/>
          <p:cNvSpPr/>
          <p:nvPr/>
        </p:nvSpPr>
        <p:spPr>
          <a:xfrm>
            <a:off x="8475663" y="3789363"/>
            <a:ext cx="371475" cy="682625"/>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0</a:t>
            </a:r>
            <a:r>
              <a:rPr lang="zh-CN" altLang="en-US" strike="noStrike" noProof="1"/>
              <a:t>分</a:t>
            </a: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746125" y="1804988"/>
            <a:ext cx="7966075" cy="406400"/>
          </a:xfrm>
          <a:ln>
            <a:solidFill>
              <a:schemeClr val="tx1"/>
            </a:solidFill>
          </a:ln>
        </p:spPr>
        <p:txBody>
          <a:bodyPr anchor="ctr">
            <a:normAutofit/>
          </a:bodyPr>
          <a:lstStyle/>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600" b="0" i="0" u="none" strike="noStrike" kern="1200" cap="none" spc="0" normalizeH="0" baseline="0" noProof="1">
                <a:solidFill>
                  <a:schemeClr val="tx1">
                    <a:lumMod val="75000"/>
                    <a:lumOff val="25000"/>
                  </a:schemeClr>
                </a:solidFill>
                <a:latin typeface="+mn-lt"/>
                <a:ea typeface="+mn-ea"/>
                <a:cs typeface="+mn-cs"/>
              </a:rPr>
              <a:t>评估标准：</a:t>
            </a:r>
            <a:r>
              <a:rPr kumimoji="0" lang="zh-CN" altLang="zh-CN" sz="1600" b="0" i="0" u="none" strike="noStrike" kern="1200" cap="none" spc="0" normalizeH="0" baseline="0" noProof="1">
                <a:solidFill>
                  <a:schemeClr val="tx1">
                    <a:lumMod val="75000"/>
                    <a:lumOff val="25000"/>
                  </a:schemeClr>
                </a:solidFill>
                <a:latin typeface="+mn-lt"/>
                <a:ea typeface="+mn-ea"/>
                <a:cs typeface="+mn-cs"/>
              </a:rPr>
              <a:t>向移出地省级生态环境主管部门申请并获得批准</a:t>
            </a:r>
            <a:r>
              <a:rPr kumimoji="0" lang="zh-CN" altLang="en-US" sz="1600" b="0" i="0" u="none" strike="noStrike" kern="1200" cap="none" spc="0" normalizeH="0" baseline="0" noProof="1">
                <a:solidFill>
                  <a:schemeClr val="tx1">
                    <a:lumMod val="75000"/>
                    <a:lumOff val="25000"/>
                  </a:schemeClr>
                </a:solidFill>
                <a:latin typeface="+mn-lt"/>
                <a:ea typeface="+mn-ea"/>
                <a:cs typeface="+mn-cs"/>
              </a:rPr>
              <a:t>。</a:t>
            </a:r>
          </a:p>
        </p:txBody>
      </p:sp>
      <p:sp>
        <p:nvSpPr>
          <p:cNvPr id="71682"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786688"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600" strike="noStrike" noProof="1">
                <a:solidFill>
                  <a:schemeClr val="tx1"/>
                </a:solidFill>
              </a:rPr>
              <a:t>跨省、自治区、直辖市转移危险废物的，应当向危险废物移出地省、自治区、直辖市人民政府生态环境主管部门申请</a:t>
            </a:r>
            <a:r>
              <a:rPr lang="zh-CN" altLang="en-US" sz="1600" strike="noStrike" noProof="1">
                <a:solidFill>
                  <a:schemeClr val="tx1"/>
                </a:solidFill>
              </a:rPr>
              <a:t>。</a:t>
            </a:r>
            <a:endParaRPr lang="zh-CN" altLang="en-US" strike="noStrike" noProof="1">
              <a:solidFill>
                <a:schemeClr val="tx1"/>
              </a:solidFill>
            </a:endParaRPr>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fontAlgn="auto"/>
            <a:r>
              <a:rPr lang="en-US" altLang="zh-CN" sz="2400" b="1" strike="noStrike" noProof="1">
                <a:solidFill>
                  <a:sysClr val="windowText" lastClr="000000"/>
                </a:solidFill>
              </a:rPr>
              <a:t>14</a:t>
            </a:r>
            <a:endParaRPr lang="zh-CN" altLang="en-US" sz="2400" b="1" strike="noStrike" noProof="1">
              <a:solidFill>
                <a:sysClr val="windowText" lastClr="000000"/>
              </a:solidFill>
            </a:endParaRPr>
          </a:p>
        </p:txBody>
      </p:sp>
      <p:sp>
        <p:nvSpPr>
          <p:cNvPr id="71685" name="内容占位符 2"/>
          <p:cNvSpPr txBox="1"/>
          <p:nvPr/>
        </p:nvSpPr>
        <p:spPr>
          <a:xfrm>
            <a:off x="431800" y="2640013"/>
            <a:ext cx="360363" cy="1011237"/>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sp>
        <p:nvSpPr>
          <p:cNvPr id="9" name="椭圆 8"/>
          <p:cNvSpPr/>
          <p:nvPr/>
        </p:nvSpPr>
        <p:spPr>
          <a:xfrm>
            <a:off x="839788" y="2520950"/>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2" name="矩形 11"/>
          <p:cNvSpPr/>
          <p:nvPr/>
        </p:nvSpPr>
        <p:spPr>
          <a:xfrm>
            <a:off x="1387475" y="2436813"/>
            <a:ext cx="706913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chemeClr val="tx1"/>
                </a:solidFill>
              </a:rPr>
              <a:t>跨省、自治区、直辖市转移危险废物的，在转移危险废物前向移出地省级生态环境主管部门</a:t>
            </a:r>
            <a:r>
              <a:rPr lang="zh-CN" altLang="zh-CN" sz="1400" b="1" strike="noStrike" noProof="1">
                <a:solidFill>
                  <a:srgbClr val="FF0000"/>
                </a:solidFill>
              </a:rPr>
              <a:t>申请并得到批准</a:t>
            </a:r>
            <a:r>
              <a:rPr lang="zh-CN" altLang="zh-CN" sz="1400" strike="noStrike" noProof="1">
                <a:solidFill>
                  <a:sysClr val="windowText" lastClr="000000"/>
                </a:solidFill>
              </a:rPr>
              <a:t>。</a:t>
            </a:r>
            <a:endParaRPr lang="zh-CN" altLang="en-US" sz="1400" strike="noStrike" noProof="1">
              <a:solidFill>
                <a:sysClr val="windowText" lastClr="000000"/>
              </a:solidFill>
            </a:endParaRPr>
          </a:p>
        </p:txBody>
      </p:sp>
      <p:sp>
        <p:nvSpPr>
          <p:cNvPr id="13" name="矩形 12"/>
          <p:cNvSpPr/>
          <p:nvPr/>
        </p:nvSpPr>
        <p:spPr>
          <a:xfrm>
            <a:off x="1387475" y="3170238"/>
            <a:ext cx="707548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defRPr/>
            </a:pPr>
            <a:r>
              <a:rPr lang="zh-CN" altLang="zh-CN" sz="1400" b="1" strike="noStrike" noProof="1">
                <a:solidFill>
                  <a:srgbClr val="FF0000"/>
                </a:solidFill>
              </a:rPr>
              <a:t>未获得</a:t>
            </a:r>
            <a:r>
              <a:rPr lang="zh-CN" altLang="zh-CN" sz="1400" strike="noStrike" noProof="1">
                <a:solidFill>
                  <a:schemeClr val="tx1"/>
                </a:solidFill>
              </a:rPr>
              <a:t>省级生态环境主管部门</a:t>
            </a:r>
            <a:r>
              <a:rPr lang="zh-CN" altLang="zh-CN" sz="1400" b="1" strike="noStrike" noProof="1">
                <a:solidFill>
                  <a:srgbClr val="FF0000"/>
                </a:solidFill>
              </a:rPr>
              <a:t>批准</a:t>
            </a:r>
            <a:r>
              <a:rPr lang="zh-CN" altLang="zh-CN" sz="1400" strike="noStrike" noProof="1">
                <a:solidFill>
                  <a:schemeClr val="tx1"/>
                </a:solidFill>
              </a:rPr>
              <a:t>，擅自转移危险废物</a:t>
            </a:r>
            <a:r>
              <a:rPr lang="zh-CN" altLang="zh-CN" sz="1400" strike="noStrike" noProof="1">
                <a:solidFill>
                  <a:schemeClr val="dk1"/>
                </a:solidFill>
              </a:rPr>
              <a:t>。</a:t>
            </a:r>
          </a:p>
        </p:txBody>
      </p:sp>
      <p:sp>
        <p:nvSpPr>
          <p:cNvPr id="15" name="椭圆 14"/>
          <p:cNvSpPr/>
          <p:nvPr/>
        </p:nvSpPr>
        <p:spPr>
          <a:xfrm>
            <a:off x="839788" y="3254375"/>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16" name="矩形 15"/>
          <p:cNvSpPr/>
          <p:nvPr/>
        </p:nvSpPr>
        <p:spPr>
          <a:xfrm>
            <a:off x="8462963" y="2436813"/>
            <a:ext cx="373063" cy="5651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2</a:t>
            </a:r>
            <a:r>
              <a:rPr lang="zh-CN" altLang="en-US" strike="noStrike" noProof="1"/>
              <a:t>分</a:t>
            </a:r>
          </a:p>
        </p:txBody>
      </p:sp>
      <p:sp>
        <p:nvSpPr>
          <p:cNvPr id="18" name="矩形 17"/>
          <p:cNvSpPr/>
          <p:nvPr/>
        </p:nvSpPr>
        <p:spPr>
          <a:xfrm>
            <a:off x="8462963" y="3170238"/>
            <a:ext cx="373063" cy="5651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0</a:t>
            </a:r>
            <a:r>
              <a:rPr lang="zh-CN" altLang="en-US" strike="noStrike" noProof="1"/>
              <a:t>分</a:t>
            </a: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746125" y="1716088"/>
            <a:ext cx="7966075" cy="630238"/>
          </a:xfrm>
          <a:ln>
            <a:solidFill>
              <a:schemeClr val="tx1"/>
            </a:solidFill>
          </a:ln>
        </p:spPr>
        <p:txBody>
          <a:bodyPr anchor="ctr">
            <a:normAutofit/>
          </a:bodyPr>
          <a:lstStyle/>
          <a:p>
            <a:pPr marL="0" marR="0" indent="0" algn="l" defTabSz="914400" rtl="0" eaLnBrk="1" fontAlgn="auto" latinLnBrk="0" hangingPunct="1">
              <a:lnSpc>
                <a:spcPct val="100000"/>
              </a:lnSpc>
              <a:spcBef>
                <a:spcPct val="0"/>
              </a:spcBef>
              <a:spcAft>
                <a:spcPct val="0"/>
              </a:spcAft>
              <a:buClrTx/>
              <a:buSzTx/>
              <a:buFont typeface="Calibri" panose="020F0502020204030204" pitchFamily="34" charset="0"/>
              <a:buNone/>
              <a:defRPr/>
            </a:pPr>
            <a:r>
              <a:rPr kumimoji="0" lang="zh-CN" altLang="en-US" sz="1600" b="0" i="0" u="none" strike="noStrike" kern="1200" cap="none" spc="0" normalizeH="0" baseline="0" noProof="1">
                <a:solidFill>
                  <a:schemeClr val="tx1">
                    <a:lumMod val="75000"/>
                    <a:lumOff val="25000"/>
                  </a:schemeClr>
                </a:solidFill>
                <a:latin typeface="+mn-lt"/>
                <a:ea typeface="+mn-ea"/>
                <a:cs typeface="+mn-cs"/>
              </a:rPr>
              <a:t>评估标准：</a:t>
            </a:r>
            <a:r>
              <a:rPr kumimoji="0" lang="zh-CN" altLang="zh-CN" sz="1600" b="0" i="0" u="none" strike="noStrike" kern="1200" cap="none" spc="0" normalizeH="0" baseline="0" noProof="1">
                <a:solidFill>
                  <a:schemeClr val="tx1">
                    <a:lumMod val="75000"/>
                    <a:lumOff val="25000"/>
                  </a:schemeClr>
                </a:solidFill>
                <a:latin typeface="+mn-lt"/>
                <a:ea typeface="+mn-ea"/>
                <a:cs typeface="+mn-cs"/>
              </a:rPr>
              <a:t>有意外事故应急预案（综合性应急预案有危险废物相关篇章或有危险废物专门应急预案） 。</a:t>
            </a:r>
            <a:endParaRPr kumimoji="0" lang="zh-CN" altLang="en-US" sz="1050" b="0" i="0" u="none" strike="noStrike" kern="1200" cap="none" spc="0" normalizeH="0" baseline="0" noProof="1">
              <a:solidFill>
                <a:schemeClr val="tx1">
                  <a:lumMod val="75000"/>
                  <a:lumOff val="25000"/>
                </a:schemeClr>
              </a:solidFill>
              <a:latin typeface="+mn-lt"/>
              <a:ea typeface="+mn-ea"/>
              <a:cs typeface="+mn-cs"/>
            </a:endParaRPr>
          </a:p>
        </p:txBody>
      </p:sp>
      <p:sp>
        <p:nvSpPr>
          <p:cNvPr id="72706"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561263"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600" strike="noStrike" noProof="1">
                <a:solidFill>
                  <a:schemeClr val="tx1"/>
                </a:solidFill>
              </a:rPr>
              <a:t>依法制定意外事故的环境污染防范措施和应急预案。 </a:t>
            </a:r>
            <a:endParaRPr lang="zh-CN" altLang="en-US" strike="noStrike" noProof="1"/>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fontAlgn="auto"/>
            <a:r>
              <a:rPr lang="en-US" altLang="zh-CN" sz="2400" b="1" strike="noStrike" noProof="1">
                <a:solidFill>
                  <a:sysClr val="windowText" lastClr="000000"/>
                </a:solidFill>
              </a:rPr>
              <a:t>15</a:t>
            </a:r>
            <a:endParaRPr lang="zh-CN" altLang="en-US" sz="2400" b="1" strike="noStrike" noProof="1">
              <a:solidFill>
                <a:sysClr val="windowText" lastClr="000000"/>
              </a:solidFill>
            </a:endParaRPr>
          </a:p>
        </p:txBody>
      </p:sp>
      <p:sp>
        <p:nvSpPr>
          <p:cNvPr id="72709" name="内容占位符 2"/>
          <p:cNvSpPr txBox="1"/>
          <p:nvPr/>
        </p:nvSpPr>
        <p:spPr>
          <a:xfrm>
            <a:off x="385763" y="3224213"/>
            <a:ext cx="360362" cy="1011237"/>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sp>
        <p:nvSpPr>
          <p:cNvPr id="9" name="椭圆 8"/>
          <p:cNvSpPr/>
          <p:nvPr/>
        </p:nvSpPr>
        <p:spPr>
          <a:xfrm>
            <a:off x="833438" y="3140075"/>
            <a:ext cx="395288"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2" name="矩形 11"/>
          <p:cNvSpPr/>
          <p:nvPr/>
        </p:nvSpPr>
        <p:spPr>
          <a:xfrm>
            <a:off x="746125" y="2401888"/>
            <a:ext cx="7966075" cy="574675"/>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en-US" altLang="zh-CN" sz="1400" strike="noStrike" noProof="1">
                <a:solidFill>
                  <a:schemeClr val="tx1"/>
                </a:solidFill>
              </a:rPr>
              <a:t>A.</a:t>
            </a:r>
            <a:r>
              <a:rPr lang="zh-CN" altLang="zh-CN" sz="1400" strike="noStrike" noProof="1">
                <a:solidFill>
                  <a:schemeClr val="tx1"/>
                </a:solidFill>
              </a:rPr>
              <a:t>应急预案有明确的管理机构及负责人。</a:t>
            </a:r>
            <a:r>
              <a:rPr lang="en-US" altLang="zh-CN" sz="1400" strike="noStrike" noProof="1">
                <a:solidFill>
                  <a:schemeClr val="tx1"/>
                </a:solidFill>
              </a:rPr>
              <a:t>B.</a:t>
            </a:r>
            <a:r>
              <a:rPr lang="zh-CN" altLang="zh-CN" sz="1400" strike="noStrike" noProof="1">
                <a:solidFill>
                  <a:schemeClr val="tx1"/>
                </a:solidFill>
              </a:rPr>
              <a:t>有意外事故的情形及相应的处理措施</a:t>
            </a:r>
            <a:r>
              <a:rPr lang="zh-CN" altLang="en-US" sz="1400" strike="noStrike" noProof="1">
                <a:solidFill>
                  <a:schemeClr val="tx1"/>
                </a:solidFill>
              </a:rPr>
              <a:t>。</a:t>
            </a:r>
            <a:r>
              <a:rPr lang="en-US" altLang="zh-CN" sz="1400" strike="noStrike" noProof="1">
                <a:solidFill>
                  <a:schemeClr val="tx1"/>
                </a:solidFill>
              </a:rPr>
              <a:t>C.</a:t>
            </a:r>
            <a:r>
              <a:rPr lang="zh-CN" altLang="zh-CN" sz="1400" strike="noStrike" noProof="1">
                <a:solidFill>
                  <a:schemeClr val="tx1"/>
                </a:solidFill>
              </a:rPr>
              <a:t>有应急预案中要求配置的应急装备及物资</a:t>
            </a:r>
            <a:r>
              <a:rPr lang="zh-CN" altLang="en-US" sz="1400" strike="noStrike" noProof="1">
                <a:solidFill>
                  <a:schemeClr val="tx1"/>
                </a:solidFill>
              </a:rPr>
              <a:t>。</a:t>
            </a:r>
            <a:r>
              <a:rPr lang="en-US" altLang="zh-CN" sz="1400" strike="noStrike" noProof="1">
                <a:solidFill>
                  <a:schemeClr val="tx1"/>
                </a:solidFill>
              </a:rPr>
              <a:t>D.</a:t>
            </a:r>
            <a:r>
              <a:rPr lang="zh-CN" altLang="zh-CN" sz="1400" strike="noStrike" noProof="1">
                <a:solidFill>
                  <a:schemeClr val="tx1"/>
                </a:solidFill>
              </a:rPr>
              <a:t>内部及外部环境发生改变时，及时对应急预案进行修订</a:t>
            </a:r>
            <a:r>
              <a:rPr lang="zh-CN" altLang="en-US" sz="1400" strike="noStrike" noProof="1">
                <a:solidFill>
                  <a:schemeClr val="tx1"/>
                </a:solidFill>
              </a:rPr>
              <a:t>。</a:t>
            </a:r>
          </a:p>
        </p:txBody>
      </p:sp>
      <p:sp>
        <p:nvSpPr>
          <p:cNvPr id="14" name="矩形 13"/>
          <p:cNvSpPr/>
          <p:nvPr/>
        </p:nvSpPr>
        <p:spPr>
          <a:xfrm>
            <a:off x="1370013" y="3055938"/>
            <a:ext cx="706913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b="1" strike="noStrike" noProof="1">
                <a:solidFill>
                  <a:srgbClr val="FF0000"/>
                </a:solidFill>
              </a:rPr>
              <a:t>制定</a:t>
            </a:r>
            <a:r>
              <a:rPr lang="zh-CN" altLang="zh-CN" sz="1400" strike="noStrike" noProof="1">
                <a:solidFill>
                  <a:schemeClr val="tx1"/>
                </a:solidFill>
              </a:rPr>
              <a:t>了环境应急预案</a:t>
            </a:r>
            <a:r>
              <a:rPr lang="zh-CN" altLang="zh-CN" sz="1400" b="1" strike="noStrike" noProof="1">
                <a:solidFill>
                  <a:srgbClr val="FF0000"/>
                </a:solidFill>
              </a:rPr>
              <a:t>且达到以上全部要求</a:t>
            </a:r>
            <a:r>
              <a:rPr lang="zh-CN" altLang="zh-CN" sz="1400" strike="noStrike" noProof="1">
                <a:solidFill>
                  <a:schemeClr val="tx1"/>
                </a:solidFill>
              </a:rPr>
              <a:t>。</a:t>
            </a:r>
            <a:r>
              <a:rPr lang="zh-CN" altLang="zh-CN" sz="1400" strike="noStrike" noProof="1"/>
              <a:t>。</a:t>
            </a:r>
            <a:endParaRPr lang="zh-CN" altLang="en-US" sz="1400" strike="noStrike" noProof="1">
              <a:solidFill>
                <a:schemeClr val="tx1"/>
              </a:solidFill>
            </a:endParaRPr>
          </a:p>
        </p:txBody>
      </p:sp>
      <p:sp>
        <p:nvSpPr>
          <p:cNvPr id="15" name="椭圆 14"/>
          <p:cNvSpPr/>
          <p:nvPr/>
        </p:nvSpPr>
        <p:spPr>
          <a:xfrm>
            <a:off x="839788" y="3857625"/>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22" name="矩形 21"/>
          <p:cNvSpPr/>
          <p:nvPr/>
        </p:nvSpPr>
        <p:spPr>
          <a:xfrm>
            <a:off x="1370013" y="3773488"/>
            <a:ext cx="706913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b="1" strike="noStrike" noProof="1">
                <a:solidFill>
                  <a:srgbClr val="FF0000"/>
                </a:solidFill>
              </a:rPr>
              <a:t>未制定</a:t>
            </a:r>
            <a:r>
              <a:rPr lang="zh-CN" altLang="zh-CN" sz="1400" strike="noStrike" noProof="1">
                <a:solidFill>
                  <a:schemeClr val="tx1"/>
                </a:solidFill>
              </a:rPr>
              <a:t>环境应急预案，</a:t>
            </a:r>
            <a:r>
              <a:rPr lang="zh-CN" altLang="zh-CN" sz="1400" b="1" strike="noStrike" noProof="1">
                <a:solidFill>
                  <a:srgbClr val="FF0000"/>
                </a:solidFill>
              </a:rPr>
              <a:t>或</a:t>
            </a:r>
            <a:r>
              <a:rPr lang="zh-CN" altLang="zh-CN" sz="1400" strike="noStrike" noProof="1">
                <a:solidFill>
                  <a:schemeClr val="tx1"/>
                </a:solidFill>
              </a:rPr>
              <a:t>制定的环境应急预案</a:t>
            </a:r>
            <a:r>
              <a:rPr lang="zh-CN" altLang="zh-CN" sz="1400" b="1" strike="noStrike" noProof="1">
                <a:solidFill>
                  <a:srgbClr val="FF0000"/>
                </a:solidFill>
              </a:rPr>
              <a:t>不能达到上述</a:t>
            </a:r>
            <a:r>
              <a:rPr lang="en-US" altLang="zh-CN" sz="1400" b="1" strike="noStrike" noProof="1">
                <a:solidFill>
                  <a:srgbClr val="FF0000"/>
                </a:solidFill>
              </a:rPr>
              <a:t>2</a:t>
            </a:r>
            <a:r>
              <a:rPr lang="zh-CN" altLang="zh-CN" sz="1400" b="1" strike="noStrike" noProof="1">
                <a:solidFill>
                  <a:srgbClr val="FF0000"/>
                </a:solidFill>
              </a:rPr>
              <a:t>项以上要求</a:t>
            </a:r>
            <a:r>
              <a:rPr lang="zh-CN" altLang="zh-CN" sz="1400" strike="noStrike" noProof="1">
                <a:solidFill>
                  <a:schemeClr val="tx1"/>
                </a:solidFill>
              </a:rPr>
              <a:t>。</a:t>
            </a:r>
          </a:p>
        </p:txBody>
      </p:sp>
      <p:sp>
        <p:nvSpPr>
          <p:cNvPr id="27" name="流程图: 终止 26"/>
          <p:cNvSpPr/>
          <p:nvPr/>
        </p:nvSpPr>
        <p:spPr>
          <a:xfrm>
            <a:off x="6597650" y="592138"/>
            <a:ext cx="1562100" cy="415925"/>
          </a:xfrm>
          <a:prstGeom prst="flowChartTerminator">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en-US" sz="2000" b="1" strike="noStrike" noProof="1">
                <a:latin typeface="黑体" panose="02010609060101010101" pitchFamily="49" charset="-122"/>
                <a:ea typeface="黑体" panose="02010609060101010101" pitchFamily="49" charset="-122"/>
              </a:rPr>
              <a:t>预案管理</a:t>
            </a:r>
          </a:p>
        </p:txBody>
      </p:sp>
      <p:sp>
        <p:nvSpPr>
          <p:cNvPr id="21" name="矩形 20"/>
          <p:cNvSpPr/>
          <p:nvPr/>
        </p:nvSpPr>
        <p:spPr>
          <a:xfrm>
            <a:off x="8450263" y="3057525"/>
            <a:ext cx="371475" cy="563563"/>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1</a:t>
            </a:r>
            <a:r>
              <a:rPr lang="zh-CN" altLang="en-US" strike="noStrike" noProof="1"/>
              <a:t>分</a:t>
            </a:r>
          </a:p>
        </p:txBody>
      </p:sp>
      <p:sp>
        <p:nvSpPr>
          <p:cNvPr id="28" name="矩形 27"/>
          <p:cNvSpPr/>
          <p:nvPr/>
        </p:nvSpPr>
        <p:spPr>
          <a:xfrm>
            <a:off x="8450263" y="3775075"/>
            <a:ext cx="371475" cy="563563"/>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0</a:t>
            </a:r>
            <a:r>
              <a:rPr lang="zh-CN" altLang="en-US" strike="noStrike" noProof="1"/>
              <a:t>分</a:t>
            </a: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746125" y="1804988"/>
            <a:ext cx="7966075" cy="630238"/>
          </a:xfrm>
          <a:ln>
            <a:solidFill>
              <a:schemeClr val="tx1"/>
            </a:solidFill>
          </a:ln>
        </p:spPr>
        <p:txBody>
          <a:bodyPr anchor="ctr">
            <a:normAutofit/>
          </a:bodyPr>
          <a:lstStyle/>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en-US" sz="1600" b="0" i="0" u="none" strike="noStrike" kern="1200" cap="none" spc="0" normalizeH="0" baseline="0" noProof="1">
                <a:solidFill>
                  <a:schemeClr val="tx1">
                    <a:lumMod val="75000"/>
                    <a:lumOff val="25000"/>
                  </a:schemeClr>
                </a:solidFill>
                <a:latin typeface="+mn-lt"/>
                <a:ea typeface="+mn-ea"/>
                <a:cs typeface="+mn-cs"/>
              </a:rPr>
              <a:t>评估标准：</a:t>
            </a:r>
            <a:r>
              <a:rPr kumimoji="0" lang="zh-CN" altLang="zh-CN" sz="1600" b="0" i="0" u="none" strike="noStrike" kern="1200" cap="none" spc="0" normalizeH="0" baseline="0" noProof="1">
                <a:solidFill>
                  <a:schemeClr val="tx1">
                    <a:lumMod val="75000"/>
                    <a:lumOff val="25000"/>
                  </a:schemeClr>
                </a:solidFill>
                <a:latin typeface="+mn-lt"/>
                <a:ea typeface="+mn-ea"/>
                <a:cs typeface="+mn-cs"/>
              </a:rPr>
              <a:t>在所在地生态环境主管部门和其他负有固体废物污染环境防治监督管理职责的部门备案。</a:t>
            </a:r>
            <a:endParaRPr kumimoji="0" lang="zh-CN" altLang="en-US" sz="1600" b="0" i="0" u="none" strike="noStrike" kern="1200" cap="none" spc="0" normalizeH="0" baseline="0" noProof="1">
              <a:solidFill>
                <a:schemeClr val="tx1">
                  <a:lumMod val="75000"/>
                  <a:lumOff val="25000"/>
                </a:schemeClr>
              </a:solidFill>
              <a:latin typeface="+mn-lt"/>
              <a:ea typeface="+mn-ea"/>
              <a:cs typeface="+mn-cs"/>
            </a:endParaRPr>
          </a:p>
        </p:txBody>
      </p:sp>
      <p:sp>
        <p:nvSpPr>
          <p:cNvPr id="73730"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561263"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600" strike="noStrike" noProof="1">
                <a:solidFill>
                  <a:schemeClr val="tx1"/>
                </a:solidFill>
              </a:rPr>
              <a:t>向所在地生态环境主管部门和其他负有固体废物污染环境防治监督管理职责的部门备案。 </a:t>
            </a:r>
            <a:endParaRPr lang="zh-CN" altLang="en-US" strike="noStrike" noProof="1">
              <a:solidFill>
                <a:schemeClr val="tx1"/>
              </a:solidFill>
            </a:endParaRPr>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fontAlgn="auto"/>
            <a:r>
              <a:rPr lang="en-US" altLang="zh-CN" sz="2400" b="1" strike="noStrike" noProof="1">
                <a:solidFill>
                  <a:sysClr val="windowText" lastClr="000000"/>
                </a:solidFill>
              </a:rPr>
              <a:t>16</a:t>
            </a:r>
            <a:endParaRPr lang="zh-CN" altLang="en-US" sz="2400" b="1" strike="noStrike" noProof="1">
              <a:solidFill>
                <a:sysClr val="windowText" lastClr="000000"/>
              </a:solidFill>
            </a:endParaRPr>
          </a:p>
        </p:txBody>
      </p:sp>
      <p:sp>
        <p:nvSpPr>
          <p:cNvPr id="73733" name="内容占位符 2"/>
          <p:cNvSpPr txBox="1"/>
          <p:nvPr/>
        </p:nvSpPr>
        <p:spPr>
          <a:xfrm>
            <a:off x="431800" y="2827338"/>
            <a:ext cx="360363" cy="1009650"/>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sp>
        <p:nvSpPr>
          <p:cNvPr id="9" name="椭圆 8"/>
          <p:cNvSpPr/>
          <p:nvPr/>
        </p:nvSpPr>
        <p:spPr>
          <a:xfrm>
            <a:off x="839788" y="2760663"/>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2" name="矩形 11"/>
          <p:cNvSpPr/>
          <p:nvPr/>
        </p:nvSpPr>
        <p:spPr>
          <a:xfrm>
            <a:off x="1387475" y="2624138"/>
            <a:ext cx="706913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chemeClr val="tx1"/>
                </a:solidFill>
              </a:rPr>
              <a:t>环境应急预案报所在地生态环境主管部门和其他负有固体废物污染环境防治监督管理职责的部门</a:t>
            </a:r>
            <a:r>
              <a:rPr lang="zh-CN" altLang="zh-CN" sz="1400" b="1" strike="noStrike" noProof="1">
                <a:solidFill>
                  <a:srgbClr val="FF0000"/>
                </a:solidFill>
              </a:rPr>
              <a:t>备案</a:t>
            </a:r>
            <a:r>
              <a:rPr lang="zh-CN" altLang="zh-CN" sz="1400" strike="noStrike" noProof="1">
                <a:solidFill>
                  <a:schemeClr val="tx1"/>
                </a:solidFill>
              </a:rPr>
              <a:t>，有相关</a:t>
            </a:r>
            <a:r>
              <a:rPr lang="zh-CN" altLang="zh-CN" sz="1400" b="1" strike="noStrike" noProof="1">
                <a:solidFill>
                  <a:srgbClr val="FF0000"/>
                </a:solidFill>
              </a:rPr>
              <a:t>证明材料</a:t>
            </a:r>
            <a:r>
              <a:rPr lang="zh-CN" altLang="zh-CN" sz="1400" strike="noStrike" noProof="1">
                <a:solidFill>
                  <a:sysClr val="windowText" lastClr="000000"/>
                </a:solidFill>
              </a:rPr>
              <a:t>。</a:t>
            </a:r>
            <a:endParaRPr lang="zh-CN" altLang="en-US" sz="1400" strike="noStrike" noProof="1">
              <a:solidFill>
                <a:sysClr val="windowText" lastClr="000000"/>
              </a:solidFill>
            </a:endParaRPr>
          </a:p>
        </p:txBody>
      </p:sp>
      <p:sp>
        <p:nvSpPr>
          <p:cNvPr id="13" name="矩形 12"/>
          <p:cNvSpPr/>
          <p:nvPr/>
        </p:nvSpPr>
        <p:spPr>
          <a:xfrm>
            <a:off x="1387475" y="3357563"/>
            <a:ext cx="7075488" cy="563563"/>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fontAlgn="auto">
              <a:defRPr/>
            </a:pPr>
            <a:r>
              <a:rPr lang="zh-CN" altLang="zh-CN" sz="1400" b="1" strike="noStrike" noProof="1">
                <a:solidFill>
                  <a:srgbClr val="FF0000"/>
                </a:solidFill>
              </a:rPr>
              <a:t>未备案或无相关证明材料</a:t>
            </a:r>
            <a:r>
              <a:rPr lang="zh-CN" altLang="en-US" sz="1400" strike="noStrike" noProof="1">
                <a:solidFill>
                  <a:schemeClr val="tx1"/>
                </a:solidFill>
              </a:rPr>
              <a:t>。</a:t>
            </a:r>
            <a:endParaRPr lang="zh-CN" altLang="zh-CN" sz="1400" strike="noStrike" noProof="1">
              <a:solidFill>
                <a:schemeClr val="tx1"/>
              </a:solidFill>
            </a:endParaRPr>
          </a:p>
        </p:txBody>
      </p:sp>
      <p:sp>
        <p:nvSpPr>
          <p:cNvPr id="15" name="椭圆 14"/>
          <p:cNvSpPr/>
          <p:nvPr/>
        </p:nvSpPr>
        <p:spPr>
          <a:xfrm>
            <a:off x="839788" y="3441700"/>
            <a:ext cx="396875"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16" name="矩形 15"/>
          <p:cNvSpPr/>
          <p:nvPr/>
        </p:nvSpPr>
        <p:spPr>
          <a:xfrm>
            <a:off x="8462963" y="2624138"/>
            <a:ext cx="373063" cy="5651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1</a:t>
            </a:r>
            <a:r>
              <a:rPr lang="zh-CN" altLang="en-US" strike="noStrike" noProof="1"/>
              <a:t>分</a:t>
            </a:r>
          </a:p>
        </p:txBody>
      </p:sp>
      <p:sp>
        <p:nvSpPr>
          <p:cNvPr id="18" name="矩形 17"/>
          <p:cNvSpPr/>
          <p:nvPr/>
        </p:nvSpPr>
        <p:spPr>
          <a:xfrm>
            <a:off x="8462963" y="3357563"/>
            <a:ext cx="373063" cy="563563"/>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0</a:t>
            </a:r>
            <a:r>
              <a:rPr lang="zh-CN" altLang="en-US" strike="noStrike" noProof="1"/>
              <a:t>分</a:t>
            </a: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746125" y="1760538"/>
            <a:ext cx="7966075" cy="406400"/>
          </a:xfrm>
          <a:ln>
            <a:solidFill>
              <a:schemeClr val="tx1"/>
            </a:solidFill>
          </a:ln>
        </p:spPr>
        <p:txBody>
          <a:bodyPr anchor="ctr">
            <a:normAutofit/>
          </a:bodyPr>
          <a:lstStyle/>
          <a:p>
            <a:pPr marL="0" marR="0" indent="0" algn="l" defTabSz="914400" rtl="0" eaLnBrk="1" fontAlgn="auto" latinLnBrk="0" hangingPunct="1">
              <a:lnSpc>
                <a:spcPct val="100000"/>
              </a:lnSpc>
              <a:spcBef>
                <a:spcPct val="0"/>
              </a:spcBef>
              <a:spcAft>
                <a:spcPct val="0"/>
              </a:spcAft>
              <a:buClrTx/>
              <a:buSzTx/>
              <a:buFont typeface="Calibri" panose="020F0502020204030204" pitchFamily="34" charset="0"/>
              <a:buNone/>
              <a:defRPr/>
            </a:pPr>
            <a:r>
              <a:rPr kumimoji="0" lang="zh-CN" altLang="en-US" sz="1600" b="0" i="0" u="none" strike="noStrike" kern="1200" cap="none" spc="0" normalizeH="0" baseline="0" noProof="1">
                <a:solidFill>
                  <a:schemeClr val="tx1">
                    <a:lumMod val="75000"/>
                    <a:lumOff val="25000"/>
                  </a:schemeClr>
                </a:solidFill>
                <a:latin typeface="+mn-lt"/>
                <a:ea typeface="+mn-ea"/>
                <a:cs typeface="+mn-cs"/>
              </a:rPr>
              <a:t>评估标准：</a:t>
            </a:r>
            <a:r>
              <a:rPr kumimoji="0" lang="zh-CN" altLang="zh-CN" sz="1600" b="0" i="0" u="none" strike="noStrike" kern="1200" cap="none" spc="0" normalizeH="0" baseline="0" noProof="1">
                <a:solidFill>
                  <a:schemeClr val="tx1">
                    <a:lumMod val="75000"/>
                    <a:lumOff val="25000"/>
                  </a:schemeClr>
                </a:solidFill>
                <a:latin typeface="+mn-lt"/>
                <a:ea typeface="+mn-ea"/>
                <a:cs typeface="+mn-cs"/>
              </a:rPr>
              <a:t>按照预案要求定期组织环境应急演练。</a:t>
            </a:r>
            <a:endParaRPr kumimoji="0" lang="zh-CN" altLang="en-US" sz="1050" b="0" i="0" u="none" strike="noStrike" kern="1200" cap="none" spc="0" normalizeH="0" baseline="0" noProof="1">
              <a:solidFill>
                <a:schemeClr val="tx1">
                  <a:lumMod val="75000"/>
                  <a:lumOff val="25000"/>
                </a:schemeClr>
              </a:solidFill>
              <a:latin typeface="+mn-lt"/>
              <a:ea typeface="+mn-ea"/>
              <a:cs typeface="+mn-cs"/>
            </a:endParaRPr>
          </a:p>
        </p:txBody>
      </p:sp>
      <p:sp>
        <p:nvSpPr>
          <p:cNvPr id="74754"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561263"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600" strike="noStrike" noProof="1">
                <a:solidFill>
                  <a:schemeClr val="tx1"/>
                </a:solidFill>
              </a:rPr>
              <a:t>按照预案要求定期组织应急演练。 </a:t>
            </a:r>
            <a:endParaRPr lang="zh-CN" altLang="en-US" strike="noStrike" noProof="1"/>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fontAlgn="auto"/>
            <a:r>
              <a:rPr lang="en-US" altLang="zh-CN" sz="2400" b="1" strike="noStrike" noProof="1">
                <a:solidFill>
                  <a:sysClr val="windowText" lastClr="000000"/>
                </a:solidFill>
              </a:rPr>
              <a:t>17</a:t>
            </a:r>
            <a:endParaRPr lang="zh-CN" altLang="en-US" sz="2400" b="1" strike="noStrike" noProof="1">
              <a:solidFill>
                <a:sysClr val="windowText" lastClr="000000"/>
              </a:solidFill>
            </a:endParaRPr>
          </a:p>
        </p:txBody>
      </p:sp>
      <p:sp>
        <p:nvSpPr>
          <p:cNvPr id="74757" name="内容占位符 2"/>
          <p:cNvSpPr txBox="1"/>
          <p:nvPr/>
        </p:nvSpPr>
        <p:spPr>
          <a:xfrm>
            <a:off x="385763" y="3100388"/>
            <a:ext cx="360362" cy="1011237"/>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sp>
        <p:nvSpPr>
          <p:cNvPr id="9" name="椭圆 8"/>
          <p:cNvSpPr/>
          <p:nvPr/>
        </p:nvSpPr>
        <p:spPr>
          <a:xfrm>
            <a:off x="833438" y="3016250"/>
            <a:ext cx="395288"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2" name="矩形 11"/>
          <p:cNvSpPr/>
          <p:nvPr/>
        </p:nvSpPr>
        <p:spPr>
          <a:xfrm>
            <a:off x="746125" y="2352675"/>
            <a:ext cx="7966075" cy="354013"/>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600" strike="noStrike" noProof="1">
                <a:solidFill>
                  <a:schemeClr val="tx1"/>
                </a:solidFill>
              </a:rPr>
              <a:t>对于危险废物年产生量在</a:t>
            </a:r>
            <a:r>
              <a:rPr lang="en-US" altLang="zh-CN" sz="1600" strike="noStrike" noProof="1">
                <a:solidFill>
                  <a:schemeClr val="tx1"/>
                </a:solidFill>
              </a:rPr>
              <a:t>10</a:t>
            </a:r>
            <a:r>
              <a:rPr lang="zh-CN" altLang="zh-CN" sz="1600" strike="noStrike" noProof="1">
                <a:solidFill>
                  <a:schemeClr val="tx1"/>
                </a:solidFill>
              </a:rPr>
              <a:t>吨以下的企业</a:t>
            </a:r>
            <a:r>
              <a:rPr lang="zh-CN" altLang="en-US" sz="1600" strike="noStrike" noProof="1">
                <a:solidFill>
                  <a:schemeClr val="tx1"/>
                </a:solidFill>
              </a:rPr>
              <a:t>：</a:t>
            </a:r>
          </a:p>
        </p:txBody>
      </p:sp>
      <p:sp>
        <p:nvSpPr>
          <p:cNvPr id="14" name="矩形 13"/>
          <p:cNvSpPr/>
          <p:nvPr/>
        </p:nvSpPr>
        <p:spPr>
          <a:xfrm>
            <a:off x="1370013" y="2932113"/>
            <a:ext cx="706913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ysClr val="windowText" lastClr="000000"/>
                </a:solidFill>
              </a:rPr>
              <a:t>有图片、文字或视频记录。 </a:t>
            </a:r>
            <a:r>
              <a:rPr lang="zh-CN" altLang="zh-CN" sz="1400" strike="noStrike" noProof="1"/>
              <a:t>。</a:t>
            </a:r>
            <a:endParaRPr lang="zh-CN" altLang="en-US" sz="1400" strike="noStrike" noProof="1">
              <a:solidFill>
                <a:schemeClr val="tx1"/>
              </a:solidFill>
            </a:endParaRPr>
          </a:p>
        </p:txBody>
      </p:sp>
      <p:sp>
        <p:nvSpPr>
          <p:cNvPr id="15" name="椭圆 14"/>
          <p:cNvSpPr/>
          <p:nvPr/>
        </p:nvSpPr>
        <p:spPr>
          <a:xfrm>
            <a:off x="839788" y="3733800"/>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22" name="矩形 21"/>
          <p:cNvSpPr/>
          <p:nvPr/>
        </p:nvSpPr>
        <p:spPr>
          <a:xfrm>
            <a:off x="1370013" y="3649663"/>
            <a:ext cx="706913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chemeClr val="tx1"/>
                </a:solidFill>
              </a:rPr>
              <a:t>无任何记载或不能够证明组织了环境应急演练。</a:t>
            </a:r>
          </a:p>
        </p:txBody>
      </p:sp>
      <p:sp>
        <p:nvSpPr>
          <p:cNvPr id="21" name="矩形 20"/>
          <p:cNvSpPr/>
          <p:nvPr/>
        </p:nvSpPr>
        <p:spPr>
          <a:xfrm>
            <a:off x="8450263" y="2932113"/>
            <a:ext cx="371475" cy="5651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2</a:t>
            </a:r>
            <a:r>
              <a:rPr lang="zh-CN" altLang="en-US" strike="noStrike" noProof="1"/>
              <a:t>分</a:t>
            </a:r>
          </a:p>
        </p:txBody>
      </p:sp>
      <p:sp>
        <p:nvSpPr>
          <p:cNvPr id="28" name="矩形 27"/>
          <p:cNvSpPr/>
          <p:nvPr/>
        </p:nvSpPr>
        <p:spPr>
          <a:xfrm>
            <a:off x="8450263" y="3649663"/>
            <a:ext cx="371475" cy="5651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0</a:t>
            </a:r>
            <a:r>
              <a:rPr lang="zh-CN" altLang="en-US" strike="noStrike" noProof="1"/>
              <a:t>分</a:t>
            </a:r>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561263"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600" strike="noStrike" noProof="1">
                <a:solidFill>
                  <a:schemeClr val="tx1"/>
                </a:solidFill>
              </a:rPr>
              <a:t>按照预案要求定期组织应急演练。 </a:t>
            </a:r>
            <a:endParaRPr lang="zh-CN" altLang="en-US" strike="noStrike" noProof="1"/>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fontAlgn="auto"/>
            <a:r>
              <a:rPr lang="en-US" altLang="zh-CN" sz="2400" b="1" strike="noStrike" noProof="1">
                <a:solidFill>
                  <a:sysClr val="windowText" lastClr="000000"/>
                </a:solidFill>
              </a:rPr>
              <a:t>17</a:t>
            </a:r>
            <a:endParaRPr lang="zh-CN" altLang="en-US" sz="2400" b="1" strike="noStrike" noProof="1">
              <a:solidFill>
                <a:sysClr val="windowText" lastClr="000000"/>
              </a:solidFill>
            </a:endParaRPr>
          </a:p>
        </p:txBody>
      </p:sp>
      <p:sp>
        <p:nvSpPr>
          <p:cNvPr id="75780" name="内容占位符 2"/>
          <p:cNvSpPr txBox="1"/>
          <p:nvPr/>
        </p:nvSpPr>
        <p:spPr>
          <a:xfrm>
            <a:off x="341313" y="2792413"/>
            <a:ext cx="360362" cy="1011237"/>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sp>
        <p:nvSpPr>
          <p:cNvPr id="16" name="矩形 15"/>
          <p:cNvSpPr/>
          <p:nvPr/>
        </p:nvSpPr>
        <p:spPr>
          <a:xfrm>
            <a:off x="746125" y="1716088"/>
            <a:ext cx="7966075" cy="630238"/>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600" strike="noStrike" noProof="1">
                <a:solidFill>
                  <a:schemeClr val="tx1"/>
                </a:solidFill>
              </a:rPr>
              <a:t>对于危险废物年产生量</a:t>
            </a:r>
            <a:r>
              <a:rPr lang="en-US" altLang="zh-CN" sz="1600" strike="noStrike" noProof="1">
                <a:solidFill>
                  <a:schemeClr val="tx1"/>
                </a:solidFill>
              </a:rPr>
              <a:t>10</a:t>
            </a:r>
            <a:r>
              <a:rPr lang="zh-CN" altLang="zh-CN" sz="1600" strike="noStrike" noProof="1">
                <a:solidFill>
                  <a:schemeClr val="tx1"/>
                </a:solidFill>
              </a:rPr>
              <a:t>吨（含）以上的企业，以下每项要求符合得</a:t>
            </a:r>
            <a:r>
              <a:rPr lang="en-US" altLang="zh-CN" sz="1600" strike="noStrike" noProof="1">
                <a:solidFill>
                  <a:schemeClr val="tx1"/>
                </a:solidFill>
              </a:rPr>
              <a:t>0.5</a:t>
            </a:r>
            <a:r>
              <a:rPr lang="zh-CN" altLang="zh-CN" sz="1600" strike="noStrike" noProof="1">
                <a:solidFill>
                  <a:schemeClr val="tx1"/>
                </a:solidFill>
              </a:rPr>
              <a:t>分；未组织环境应急演练的得</a:t>
            </a:r>
            <a:r>
              <a:rPr lang="en-US" altLang="zh-CN" sz="1600" strike="noStrike" noProof="1">
                <a:solidFill>
                  <a:schemeClr val="tx1"/>
                </a:solidFill>
              </a:rPr>
              <a:t>0</a:t>
            </a:r>
            <a:r>
              <a:rPr lang="zh-CN" altLang="zh-CN" sz="1600" strike="noStrike" noProof="1">
                <a:solidFill>
                  <a:schemeClr val="tx1"/>
                </a:solidFill>
              </a:rPr>
              <a:t>分。</a:t>
            </a:r>
            <a:endParaRPr lang="zh-CN" altLang="en-US" sz="1600" strike="noStrike" noProof="1">
              <a:solidFill>
                <a:schemeClr val="tx1"/>
              </a:solidFill>
            </a:endParaRPr>
          </a:p>
        </p:txBody>
      </p:sp>
      <p:sp>
        <p:nvSpPr>
          <p:cNvPr id="18" name="椭圆 17"/>
          <p:cNvSpPr/>
          <p:nvPr/>
        </p:nvSpPr>
        <p:spPr>
          <a:xfrm>
            <a:off x="795338" y="2436813"/>
            <a:ext cx="395288"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9" name="矩形 18"/>
          <p:cNvSpPr/>
          <p:nvPr/>
        </p:nvSpPr>
        <p:spPr>
          <a:xfrm>
            <a:off x="1328738" y="2460625"/>
            <a:ext cx="7069138" cy="360363"/>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en-US" altLang="zh-CN" sz="1400" strike="noStrike" noProof="1">
                <a:solidFill>
                  <a:schemeClr val="tx1"/>
                </a:solidFill>
              </a:rPr>
              <a:t>A.</a:t>
            </a:r>
            <a:r>
              <a:rPr lang="zh-CN" altLang="zh-CN" sz="1400" strike="noStrike" noProof="1">
                <a:solidFill>
                  <a:schemeClr val="tx1"/>
                </a:solidFill>
              </a:rPr>
              <a:t>有详细的演练计划。</a:t>
            </a:r>
            <a:endParaRPr lang="zh-CN" altLang="en-US" sz="1400" strike="noStrike" noProof="1">
              <a:solidFill>
                <a:schemeClr val="tx1"/>
              </a:solidFill>
            </a:endParaRPr>
          </a:p>
        </p:txBody>
      </p:sp>
      <p:sp>
        <p:nvSpPr>
          <p:cNvPr id="20" name="矩形 19"/>
          <p:cNvSpPr/>
          <p:nvPr/>
        </p:nvSpPr>
        <p:spPr>
          <a:xfrm>
            <a:off x="1328738" y="2938463"/>
            <a:ext cx="7075488" cy="358775"/>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en-US" altLang="zh-CN" sz="1400" strike="noStrike" noProof="1">
                <a:solidFill>
                  <a:schemeClr val="tx1"/>
                </a:solidFill>
              </a:rPr>
              <a:t>B.</a:t>
            </a:r>
            <a:r>
              <a:rPr lang="zh-CN" altLang="zh-CN" sz="1400" strike="noStrike" noProof="1">
                <a:solidFill>
                  <a:schemeClr val="tx1"/>
                </a:solidFill>
              </a:rPr>
              <a:t>有演练的图片、文字或视频记录</a:t>
            </a:r>
            <a:r>
              <a:rPr lang="zh-CN" altLang="en-US" sz="1400" strike="noStrike" noProof="1">
                <a:solidFill>
                  <a:schemeClr val="tx1"/>
                </a:solidFill>
              </a:rPr>
              <a:t>。</a:t>
            </a:r>
          </a:p>
        </p:txBody>
      </p:sp>
      <p:sp>
        <p:nvSpPr>
          <p:cNvPr id="23" name="矩形 22"/>
          <p:cNvSpPr/>
          <p:nvPr/>
        </p:nvSpPr>
        <p:spPr>
          <a:xfrm>
            <a:off x="1331913" y="3443288"/>
            <a:ext cx="7069138" cy="360363"/>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en-US" altLang="zh-CN" sz="1400" strike="noStrike" noProof="1">
                <a:solidFill>
                  <a:schemeClr val="tx1"/>
                </a:solidFill>
              </a:rPr>
              <a:t>C.</a:t>
            </a:r>
            <a:r>
              <a:rPr lang="zh-CN" altLang="zh-CN" sz="1400" strike="noStrike" noProof="1">
                <a:solidFill>
                  <a:schemeClr val="tx1"/>
                </a:solidFill>
              </a:rPr>
              <a:t>有演练后的总结材料</a:t>
            </a:r>
            <a:r>
              <a:rPr lang="zh-CN" altLang="en-US" sz="1400" strike="noStrike" noProof="1">
                <a:solidFill>
                  <a:schemeClr val="tx1"/>
                </a:solidFill>
              </a:rPr>
              <a:t>。</a:t>
            </a:r>
          </a:p>
        </p:txBody>
      </p:sp>
      <p:sp>
        <p:nvSpPr>
          <p:cNvPr id="24" name="椭圆 23"/>
          <p:cNvSpPr/>
          <p:nvPr/>
        </p:nvSpPr>
        <p:spPr>
          <a:xfrm>
            <a:off x="803275" y="2919413"/>
            <a:ext cx="395288"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25" name="椭圆 24"/>
          <p:cNvSpPr/>
          <p:nvPr/>
        </p:nvSpPr>
        <p:spPr>
          <a:xfrm>
            <a:off x="803275" y="3425825"/>
            <a:ext cx="395288"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3</a:t>
            </a:r>
            <a:endParaRPr lang="zh-CN" altLang="en-US" sz="2400" strike="noStrike" noProof="1">
              <a:solidFill>
                <a:schemeClr val="bg1"/>
              </a:solidFill>
            </a:endParaRPr>
          </a:p>
        </p:txBody>
      </p:sp>
      <p:sp>
        <p:nvSpPr>
          <p:cNvPr id="26" name="矩形 25"/>
          <p:cNvSpPr/>
          <p:nvPr/>
        </p:nvSpPr>
        <p:spPr>
          <a:xfrm>
            <a:off x="8418513" y="2460625"/>
            <a:ext cx="428625" cy="371475"/>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1400" strike="noStrike" noProof="1"/>
              <a:t>0.5</a:t>
            </a:r>
            <a:r>
              <a:rPr lang="zh-CN" altLang="en-US" sz="1400" strike="noStrike" noProof="1"/>
              <a:t>分</a:t>
            </a:r>
          </a:p>
        </p:txBody>
      </p:sp>
      <p:sp>
        <p:nvSpPr>
          <p:cNvPr id="27" name="矩形 26"/>
          <p:cNvSpPr/>
          <p:nvPr/>
        </p:nvSpPr>
        <p:spPr>
          <a:xfrm>
            <a:off x="1323975" y="3957638"/>
            <a:ext cx="7069138" cy="358775"/>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en-US" altLang="zh-CN" sz="1400" strike="noStrike" noProof="1">
                <a:solidFill>
                  <a:schemeClr val="tx1"/>
                </a:solidFill>
              </a:rPr>
              <a:t>D.</a:t>
            </a:r>
            <a:r>
              <a:rPr lang="zh-CN" altLang="zh-CN" sz="1400" strike="noStrike" noProof="1">
                <a:solidFill>
                  <a:schemeClr val="tx1"/>
                </a:solidFill>
              </a:rPr>
              <a:t>参加演练人员熟悉意外事故的环境污染防范措施</a:t>
            </a:r>
            <a:r>
              <a:rPr lang="zh-CN" altLang="en-US" sz="1400" strike="noStrike" noProof="1">
                <a:solidFill>
                  <a:schemeClr val="tx1"/>
                </a:solidFill>
              </a:rPr>
              <a:t>。</a:t>
            </a:r>
          </a:p>
        </p:txBody>
      </p:sp>
      <p:sp>
        <p:nvSpPr>
          <p:cNvPr id="29" name="椭圆 28"/>
          <p:cNvSpPr/>
          <p:nvPr/>
        </p:nvSpPr>
        <p:spPr>
          <a:xfrm>
            <a:off x="803275" y="3938588"/>
            <a:ext cx="395288"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4</a:t>
            </a:r>
            <a:endParaRPr lang="zh-CN" altLang="en-US" sz="2400" strike="noStrike" noProof="1">
              <a:solidFill>
                <a:schemeClr val="bg1"/>
              </a:solidFill>
            </a:endParaRPr>
          </a:p>
        </p:txBody>
      </p:sp>
      <p:sp>
        <p:nvSpPr>
          <p:cNvPr id="30" name="矩形 29"/>
          <p:cNvSpPr/>
          <p:nvPr/>
        </p:nvSpPr>
        <p:spPr>
          <a:xfrm>
            <a:off x="8418513" y="2938463"/>
            <a:ext cx="428625" cy="371475"/>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1400" strike="noStrike" noProof="1"/>
              <a:t>0.5</a:t>
            </a:r>
            <a:r>
              <a:rPr lang="zh-CN" altLang="en-US" sz="1400" strike="noStrike" noProof="1"/>
              <a:t>分</a:t>
            </a:r>
          </a:p>
        </p:txBody>
      </p:sp>
      <p:sp>
        <p:nvSpPr>
          <p:cNvPr id="31" name="矩形 30"/>
          <p:cNvSpPr/>
          <p:nvPr/>
        </p:nvSpPr>
        <p:spPr>
          <a:xfrm>
            <a:off x="8413750" y="3436938"/>
            <a:ext cx="430213" cy="371475"/>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1400" strike="noStrike" noProof="1"/>
              <a:t>0.5</a:t>
            </a:r>
            <a:r>
              <a:rPr lang="zh-CN" altLang="en-US" sz="1400" strike="noStrike" noProof="1"/>
              <a:t>分</a:t>
            </a:r>
          </a:p>
        </p:txBody>
      </p:sp>
      <p:sp>
        <p:nvSpPr>
          <p:cNvPr id="32" name="矩形 31"/>
          <p:cNvSpPr/>
          <p:nvPr/>
        </p:nvSpPr>
        <p:spPr>
          <a:xfrm>
            <a:off x="8418513" y="3951288"/>
            <a:ext cx="428625" cy="371475"/>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1400" strike="noStrike" noProof="1"/>
              <a:t>0.5</a:t>
            </a:r>
            <a:r>
              <a:rPr lang="zh-CN" altLang="en-US" sz="1400" strike="noStrike" noProof="1"/>
              <a:t>分</a:t>
            </a:r>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561263"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600" strike="noStrike" noProof="1">
                <a:solidFill>
                  <a:schemeClr val="tx1"/>
                </a:solidFill>
              </a:rPr>
              <a:t>依法进行环境影响评价，完成“三同时”验收。 </a:t>
            </a:r>
            <a:endParaRPr lang="zh-CN" altLang="en-US" strike="noStrike" noProof="1"/>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fontAlgn="auto"/>
            <a:r>
              <a:rPr lang="en-US" altLang="zh-CN" sz="2400" b="1" strike="noStrike" noProof="1">
                <a:solidFill>
                  <a:sysClr val="windowText" lastClr="000000"/>
                </a:solidFill>
              </a:rPr>
              <a:t>18</a:t>
            </a:r>
            <a:endParaRPr lang="zh-CN" altLang="en-US" sz="2400" b="1" strike="noStrike" noProof="1">
              <a:solidFill>
                <a:sysClr val="windowText" lastClr="000000"/>
              </a:solidFill>
            </a:endParaRPr>
          </a:p>
        </p:txBody>
      </p:sp>
      <p:sp>
        <p:nvSpPr>
          <p:cNvPr id="76804" name="内容占位符 2"/>
          <p:cNvSpPr txBox="1"/>
          <p:nvPr/>
        </p:nvSpPr>
        <p:spPr>
          <a:xfrm>
            <a:off x="341313" y="2951163"/>
            <a:ext cx="360362" cy="1011237"/>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sp>
        <p:nvSpPr>
          <p:cNvPr id="18" name="椭圆 17"/>
          <p:cNvSpPr/>
          <p:nvPr/>
        </p:nvSpPr>
        <p:spPr>
          <a:xfrm>
            <a:off x="795338" y="2392363"/>
            <a:ext cx="395288"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9" name="矩形 18"/>
          <p:cNvSpPr/>
          <p:nvPr/>
        </p:nvSpPr>
        <p:spPr>
          <a:xfrm>
            <a:off x="1328738" y="2257425"/>
            <a:ext cx="706913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chemeClr val="tx1"/>
                </a:solidFill>
              </a:rPr>
              <a:t>环境影响评价文件对全部危险废物贮存设施进行了评价，且完成了“三同时”验收或在验收期限内。</a:t>
            </a:r>
            <a:endParaRPr lang="zh-CN" altLang="en-US" sz="1400" strike="noStrike" noProof="1">
              <a:solidFill>
                <a:schemeClr val="tx1"/>
              </a:solidFill>
            </a:endParaRPr>
          </a:p>
        </p:txBody>
      </p:sp>
      <p:sp>
        <p:nvSpPr>
          <p:cNvPr id="20" name="矩形 19"/>
          <p:cNvSpPr/>
          <p:nvPr/>
        </p:nvSpPr>
        <p:spPr>
          <a:xfrm>
            <a:off x="1328738" y="2892425"/>
            <a:ext cx="707548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chemeClr val="tx1"/>
                </a:solidFill>
              </a:rPr>
              <a:t>环境影响评价文件对全部危险废物贮存设施进行了评价，但未完成“三同时”验收。</a:t>
            </a:r>
            <a:endParaRPr lang="zh-CN" altLang="en-US" sz="1400" strike="noStrike" noProof="1">
              <a:solidFill>
                <a:schemeClr val="tx1"/>
              </a:solidFill>
            </a:endParaRPr>
          </a:p>
        </p:txBody>
      </p:sp>
      <p:sp>
        <p:nvSpPr>
          <p:cNvPr id="23" name="矩形 22"/>
          <p:cNvSpPr/>
          <p:nvPr/>
        </p:nvSpPr>
        <p:spPr>
          <a:xfrm>
            <a:off x="1331913" y="3516313"/>
            <a:ext cx="706913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chemeClr val="tx1"/>
                </a:solidFill>
              </a:rPr>
              <a:t>环境影响评价文件对部分危险废物贮存设施进行了评价，且完成了“三同时”验收或在验收期限内。</a:t>
            </a:r>
            <a:endParaRPr lang="zh-CN" altLang="en-US" sz="1400" strike="noStrike" noProof="1">
              <a:solidFill>
                <a:schemeClr val="tx1"/>
              </a:solidFill>
            </a:endParaRPr>
          </a:p>
        </p:txBody>
      </p:sp>
      <p:sp>
        <p:nvSpPr>
          <p:cNvPr id="24" name="椭圆 23"/>
          <p:cNvSpPr/>
          <p:nvPr/>
        </p:nvSpPr>
        <p:spPr>
          <a:xfrm>
            <a:off x="795338" y="2976563"/>
            <a:ext cx="395288"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25" name="椭圆 24"/>
          <p:cNvSpPr/>
          <p:nvPr/>
        </p:nvSpPr>
        <p:spPr>
          <a:xfrm>
            <a:off x="795338" y="3602038"/>
            <a:ext cx="395288"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3</a:t>
            </a:r>
            <a:endParaRPr lang="zh-CN" altLang="en-US" sz="2400" strike="noStrike" noProof="1">
              <a:solidFill>
                <a:schemeClr val="bg1"/>
              </a:solidFill>
            </a:endParaRPr>
          </a:p>
        </p:txBody>
      </p:sp>
      <p:sp>
        <p:nvSpPr>
          <p:cNvPr id="27" name="矩形 26"/>
          <p:cNvSpPr/>
          <p:nvPr/>
        </p:nvSpPr>
        <p:spPr>
          <a:xfrm>
            <a:off x="1323975" y="4146550"/>
            <a:ext cx="706913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chemeClr val="tx1"/>
                </a:solidFill>
              </a:rPr>
              <a:t>环境影响评价文件未对危险废物贮存设施进行评价或危险废物实际贮存方式与环境影响评价文件不一致。</a:t>
            </a:r>
            <a:endParaRPr lang="zh-CN" altLang="en-US" sz="1400" strike="noStrike" noProof="1">
              <a:solidFill>
                <a:schemeClr val="tx1"/>
              </a:solidFill>
            </a:endParaRPr>
          </a:p>
        </p:txBody>
      </p:sp>
      <p:sp>
        <p:nvSpPr>
          <p:cNvPr id="29" name="椭圆 28"/>
          <p:cNvSpPr/>
          <p:nvPr/>
        </p:nvSpPr>
        <p:spPr>
          <a:xfrm>
            <a:off x="803275" y="4230688"/>
            <a:ext cx="395288"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4</a:t>
            </a:r>
            <a:endParaRPr lang="zh-CN" altLang="en-US" sz="2400" strike="noStrike" noProof="1">
              <a:solidFill>
                <a:schemeClr val="bg1"/>
              </a:solidFill>
            </a:endParaRPr>
          </a:p>
        </p:txBody>
      </p:sp>
      <p:sp>
        <p:nvSpPr>
          <p:cNvPr id="21" name="流程图: 终止 20"/>
          <p:cNvSpPr/>
          <p:nvPr/>
        </p:nvSpPr>
        <p:spPr>
          <a:xfrm>
            <a:off x="6597650" y="592138"/>
            <a:ext cx="1562100" cy="415925"/>
          </a:xfrm>
          <a:prstGeom prst="flowChartTerminator">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zh-CN" altLang="en-US" sz="2000" b="1" strike="noStrike" noProof="1">
                <a:latin typeface="黑体" panose="02010609060101010101" pitchFamily="49" charset="-122"/>
                <a:ea typeface="黑体" panose="02010609060101010101" pitchFamily="49" charset="-122"/>
              </a:rPr>
              <a:t>贮存设施</a:t>
            </a:r>
          </a:p>
        </p:txBody>
      </p:sp>
      <p:sp>
        <p:nvSpPr>
          <p:cNvPr id="22" name="内容占位符 2"/>
          <p:cNvSpPr>
            <a:spLocks noGrp="1"/>
          </p:cNvSpPr>
          <p:nvPr>
            <p:ph idx="1" hasCustomPrompt="1"/>
          </p:nvPr>
        </p:nvSpPr>
        <p:spPr>
          <a:xfrm>
            <a:off x="746125" y="1716088"/>
            <a:ext cx="7966075" cy="407988"/>
          </a:xfrm>
          <a:ln>
            <a:solidFill>
              <a:schemeClr val="tx1"/>
            </a:solidFill>
          </a:ln>
        </p:spPr>
        <p:txBody>
          <a:bodyPr anchor="ctr">
            <a:normAutofit/>
          </a:bodyPr>
          <a:lstStyle/>
          <a:p>
            <a:pPr marL="0" marR="0" indent="0" algn="l" defTabSz="914400" rtl="0" eaLnBrk="1" fontAlgn="auto" latinLnBrk="0" hangingPunct="1">
              <a:lnSpc>
                <a:spcPct val="100000"/>
              </a:lnSpc>
              <a:spcBef>
                <a:spcPct val="0"/>
              </a:spcBef>
              <a:spcAft>
                <a:spcPct val="0"/>
              </a:spcAft>
              <a:buClrTx/>
              <a:buSzTx/>
              <a:buFont typeface="Calibri" panose="020F0502020204030204" pitchFamily="34" charset="0"/>
              <a:buNone/>
              <a:defRPr/>
            </a:pPr>
            <a:r>
              <a:rPr kumimoji="0" lang="zh-CN" altLang="en-US" sz="1600" b="0" i="0" u="none" strike="noStrike" kern="1200" cap="none" spc="0" normalizeH="0" baseline="0" noProof="1">
                <a:solidFill>
                  <a:schemeClr val="tx1">
                    <a:lumMod val="75000"/>
                    <a:lumOff val="25000"/>
                  </a:schemeClr>
                </a:solidFill>
                <a:latin typeface="+mn-lt"/>
                <a:ea typeface="+mn-ea"/>
                <a:cs typeface="+mn-cs"/>
              </a:rPr>
              <a:t>评估标准：</a:t>
            </a:r>
            <a:r>
              <a:rPr kumimoji="0" lang="zh-CN" altLang="zh-CN" sz="1600" b="0" i="0" u="none" strike="noStrike" kern="1200" cap="none" spc="0" normalizeH="0" baseline="0" noProof="1">
                <a:solidFill>
                  <a:schemeClr val="tx1">
                    <a:lumMod val="75000"/>
                    <a:lumOff val="25000"/>
                  </a:schemeClr>
                </a:solidFill>
                <a:latin typeface="+mn-lt"/>
                <a:ea typeface="+mn-ea"/>
                <a:cs typeface="+mn-cs"/>
              </a:rPr>
              <a:t>有环评材料，并完成“三同时”验收。</a:t>
            </a:r>
            <a:endParaRPr kumimoji="0" lang="zh-CN" altLang="en-US" sz="1050" b="0" i="0" u="none" strike="noStrike" kern="1200" cap="none" spc="0" normalizeH="0" baseline="0" noProof="1">
              <a:solidFill>
                <a:schemeClr val="tx1">
                  <a:lumMod val="75000"/>
                  <a:lumOff val="25000"/>
                </a:schemeClr>
              </a:solidFill>
              <a:latin typeface="+mn-lt"/>
              <a:ea typeface="+mn-ea"/>
              <a:cs typeface="+mn-cs"/>
            </a:endParaRPr>
          </a:p>
        </p:txBody>
      </p:sp>
      <p:sp>
        <p:nvSpPr>
          <p:cNvPr id="28" name="矩形 27"/>
          <p:cNvSpPr/>
          <p:nvPr/>
        </p:nvSpPr>
        <p:spPr>
          <a:xfrm>
            <a:off x="8397875" y="2257425"/>
            <a:ext cx="371475" cy="5651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2</a:t>
            </a:r>
            <a:r>
              <a:rPr lang="zh-CN" altLang="en-US" strike="noStrike" noProof="1"/>
              <a:t>分</a:t>
            </a:r>
          </a:p>
        </p:txBody>
      </p:sp>
      <p:sp>
        <p:nvSpPr>
          <p:cNvPr id="33" name="矩形 32"/>
          <p:cNvSpPr/>
          <p:nvPr/>
        </p:nvSpPr>
        <p:spPr>
          <a:xfrm>
            <a:off x="8418513" y="2892425"/>
            <a:ext cx="371475" cy="5651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1</a:t>
            </a:r>
            <a:r>
              <a:rPr lang="zh-CN" altLang="en-US" strike="noStrike" noProof="1"/>
              <a:t>分</a:t>
            </a:r>
          </a:p>
        </p:txBody>
      </p:sp>
      <p:sp>
        <p:nvSpPr>
          <p:cNvPr id="34" name="矩形 33"/>
          <p:cNvSpPr/>
          <p:nvPr/>
        </p:nvSpPr>
        <p:spPr>
          <a:xfrm>
            <a:off x="8418513" y="3517900"/>
            <a:ext cx="371475" cy="563563"/>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1</a:t>
            </a:r>
            <a:r>
              <a:rPr lang="zh-CN" altLang="en-US" strike="noStrike" noProof="1"/>
              <a:t>分</a:t>
            </a:r>
          </a:p>
        </p:txBody>
      </p:sp>
      <p:sp>
        <p:nvSpPr>
          <p:cNvPr id="35" name="矩形 34"/>
          <p:cNvSpPr/>
          <p:nvPr/>
        </p:nvSpPr>
        <p:spPr>
          <a:xfrm>
            <a:off x="8404225" y="4146550"/>
            <a:ext cx="373063" cy="5651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0</a:t>
            </a:r>
            <a:r>
              <a:rPr lang="zh-CN" altLang="en-US" strike="noStrike" noProof="1"/>
              <a:t>分</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746125" y="1716088"/>
            <a:ext cx="7966075" cy="407988"/>
          </a:xfrm>
          <a:ln>
            <a:solidFill>
              <a:schemeClr val="tx1"/>
            </a:solidFill>
          </a:ln>
        </p:spPr>
        <p:txBody>
          <a:bodyPr anchor="ctr">
            <a:normAutofit/>
          </a:bodyPr>
          <a:lstStyle/>
          <a:p>
            <a:pPr marL="0" marR="0" indent="0" algn="l" defTabSz="914400" rtl="0" eaLnBrk="1" fontAlgn="auto" latinLnBrk="0" hangingPunct="1">
              <a:lnSpc>
                <a:spcPct val="100000"/>
              </a:lnSpc>
              <a:spcBef>
                <a:spcPct val="0"/>
              </a:spcBef>
              <a:spcAft>
                <a:spcPct val="0"/>
              </a:spcAft>
              <a:buClrTx/>
              <a:buSzTx/>
              <a:buFont typeface="Calibri" panose="020F0502020204030204" pitchFamily="34" charset="0"/>
              <a:buNone/>
              <a:defRPr/>
            </a:pPr>
            <a:r>
              <a:rPr kumimoji="0" lang="zh-CN" altLang="en-US" sz="1600" b="0" i="0" u="none" strike="noStrike" kern="1200" cap="none" spc="0" normalizeH="0" baseline="0" noProof="1">
                <a:solidFill>
                  <a:schemeClr val="tx1">
                    <a:lumMod val="75000"/>
                    <a:lumOff val="25000"/>
                  </a:schemeClr>
                </a:solidFill>
                <a:latin typeface="+mn-lt"/>
                <a:ea typeface="+mn-ea"/>
                <a:cs typeface="+mn-cs"/>
              </a:rPr>
              <a:t>评估标准：</a:t>
            </a:r>
            <a:r>
              <a:rPr kumimoji="0" lang="zh-CN" altLang="zh-CN" sz="1600" b="0" i="0" u="none" strike="noStrike" kern="1200" cap="none" spc="0" normalizeH="0" baseline="0" noProof="1">
                <a:solidFill>
                  <a:schemeClr val="tx1">
                    <a:lumMod val="75000"/>
                    <a:lumOff val="25000"/>
                  </a:schemeClr>
                </a:solidFill>
                <a:latin typeface="+mn-lt"/>
                <a:ea typeface="+mn-ea"/>
                <a:cs typeface="+mn-cs"/>
              </a:rPr>
              <a:t>符合《危险废物贮存污染控制标准》的有关要求。</a:t>
            </a:r>
            <a:endParaRPr kumimoji="0" lang="zh-CN" altLang="en-US" sz="1050" b="0" i="0" u="none" strike="noStrike" kern="1200" cap="none" spc="0" normalizeH="0" baseline="0" noProof="1">
              <a:solidFill>
                <a:schemeClr val="tx1">
                  <a:lumMod val="75000"/>
                  <a:lumOff val="25000"/>
                </a:schemeClr>
              </a:solidFill>
              <a:latin typeface="+mn-lt"/>
              <a:ea typeface="+mn-ea"/>
              <a:cs typeface="+mn-cs"/>
            </a:endParaRPr>
          </a:p>
        </p:txBody>
      </p:sp>
      <p:sp>
        <p:nvSpPr>
          <p:cNvPr id="77826"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561263"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600" strike="noStrike" noProof="1">
                <a:solidFill>
                  <a:schemeClr val="tx1"/>
                </a:solidFill>
              </a:rPr>
              <a:t>按照国家有关规定和环境保护标准要求贮存危险废物。 </a:t>
            </a:r>
            <a:endParaRPr lang="zh-CN" altLang="en-US" strike="noStrike" noProof="1"/>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fontAlgn="auto"/>
            <a:r>
              <a:rPr lang="en-US" altLang="zh-CN" sz="2400" b="1" strike="noStrike" noProof="1">
                <a:solidFill>
                  <a:sysClr val="windowText" lastClr="000000"/>
                </a:solidFill>
              </a:rPr>
              <a:t>19</a:t>
            </a:r>
            <a:endParaRPr lang="zh-CN" altLang="en-US" sz="2400" b="1" strike="noStrike" noProof="1">
              <a:solidFill>
                <a:sysClr val="windowText" lastClr="000000"/>
              </a:solidFill>
            </a:endParaRPr>
          </a:p>
        </p:txBody>
      </p:sp>
      <p:sp>
        <p:nvSpPr>
          <p:cNvPr id="77829" name="内容占位符 2"/>
          <p:cNvSpPr txBox="1"/>
          <p:nvPr/>
        </p:nvSpPr>
        <p:spPr>
          <a:xfrm>
            <a:off x="385763" y="2676525"/>
            <a:ext cx="360362" cy="1011238"/>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sp>
        <p:nvSpPr>
          <p:cNvPr id="9" name="椭圆 8"/>
          <p:cNvSpPr/>
          <p:nvPr/>
        </p:nvSpPr>
        <p:spPr>
          <a:xfrm>
            <a:off x="839788" y="2303463"/>
            <a:ext cx="396875"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2" name="矩形 11"/>
          <p:cNvSpPr/>
          <p:nvPr/>
        </p:nvSpPr>
        <p:spPr>
          <a:xfrm>
            <a:off x="1373188" y="2257425"/>
            <a:ext cx="7069138" cy="503238"/>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en-US" altLang="zh-CN" sz="1400" strike="noStrike" noProof="1">
                <a:solidFill>
                  <a:schemeClr val="tx1"/>
                </a:solidFill>
              </a:rPr>
              <a:t>A.</a:t>
            </a:r>
            <a:r>
              <a:rPr lang="zh-CN" altLang="zh-CN" sz="1400" strike="noStrike" noProof="1">
                <a:solidFill>
                  <a:schemeClr val="tx1"/>
                </a:solidFill>
              </a:rPr>
              <a:t>符合《危险废物贮存污染控制标准》一般要求，按照危害特性分类贮存危险废物、未混合贮存性质不相容且未经安全性处置的危险废物、具备防渗漏功能或采取相应措施等。</a:t>
            </a:r>
            <a:endParaRPr lang="zh-CN" altLang="en-US" sz="1400" strike="noStrike" noProof="1">
              <a:solidFill>
                <a:schemeClr val="tx1"/>
              </a:solidFill>
            </a:endParaRPr>
          </a:p>
        </p:txBody>
      </p:sp>
      <p:sp>
        <p:nvSpPr>
          <p:cNvPr id="13" name="矩形 12"/>
          <p:cNvSpPr/>
          <p:nvPr/>
        </p:nvSpPr>
        <p:spPr>
          <a:xfrm>
            <a:off x="1373188" y="2817813"/>
            <a:ext cx="7077075" cy="504825"/>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en-US" altLang="zh-CN" sz="1400" strike="noStrike" noProof="1">
                <a:solidFill>
                  <a:schemeClr val="tx1"/>
                </a:solidFill>
              </a:rPr>
              <a:t>B.</a:t>
            </a:r>
            <a:r>
              <a:rPr lang="zh-CN" altLang="zh-CN" sz="1400" strike="noStrike" noProof="1">
                <a:solidFill>
                  <a:schemeClr val="tx1"/>
                </a:solidFill>
              </a:rPr>
              <a:t>符合《危险废物贮存污染控制标准》贮存容器有关要求，装载危险废物的容器完好无损等</a:t>
            </a:r>
            <a:r>
              <a:rPr lang="zh-CN" altLang="en-US" sz="1400" strike="noStrike" noProof="1">
                <a:solidFill>
                  <a:schemeClr val="tx1"/>
                </a:solidFill>
              </a:rPr>
              <a:t>。</a:t>
            </a:r>
          </a:p>
        </p:txBody>
      </p:sp>
      <p:sp>
        <p:nvSpPr>
          <p:cNvPr id="14" name="矩形 13"/>
          <p:cNvSpPr/>
          <p:nvPr/>
        </p:nvSpPr>
        <p:spPr>
          <a:xfrm>
            <a:off x="1376363" y="3381375"/>
            <a:ext cx="7069138" cy="504825"/>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en-US" altLang="zh-CN" sz="1400" strike="noStrike" noProof="1">
                <a:solidFill>
                  <a:schemeClr val="tx1"/>
                </a:solidFill>
              </a:rPr>
              <a:t>C.</a:t>
            </a:r>
            <a:r>
              <a:rPr lang="zh-CN" altLang="en-US" sz="1400" strike="noStrike" noProof="1">
                <a:solidFill>
                  <a:schemeClr val="tx1"/>
                </a:solidFill>
              </a:rPr>
              <a:t>符合</a:t>
            </a:r>
            <a:r>
              <a:rPr lang="en-US" altLang="zh-CN" sz="1400" strike="noStrike" noProof="1">
                <a:solidFill>
                  <a:schemeClr val="tx1"/>
                </a:solidFill>
              </a:rPr>
              <a:t>《</a:t>
            </a:r>
            <a:r>
              <a:rPr lang="zh-CN" altLang="en-US" sz="1400" strike="noStrike" noProof="1">
                <a:solidFill>
                  <a:schemeClr val="tx1"/>
                </a:solidFill>
              </a:rPr>
              <a:t>危险废物贮存污染控制标准</a:t>
            </a:r>
            <a:r>
              <a:rPr lang="en-US" altLang="zh-CN" sz="1400" strike="noStrike" noProof="1">
                <a:solidFill>
                  <a:schemeClr val="tx1"/>
                </a:solidFill>
              </a:rPr>
              <a:t>》</a:t>
            </a:r>
            <a:r>
              <a:rPr lang="zh-CN" altLang="en-US" sz="1400" strike="noStrike" noProof="1">
                <a:solidFill>
                  <a:schemeClr val="tx1"/>
                </a:solidFill>
              </a:rPr>
              <a:t>污染物排放有关要求，危险废物贮存过程产生的各种污染物满足国家污染物排放（控制）标准等要求。</a:t>
            </a:r>
          </a:p>
        </p:txBody>
      </p:sp>
      <p:sp>
        <p:nvSpPr>
          <p:cNvPr id="15" name="椭圆 14"/>
          <p:cNvSpPr/>
          <p:nvPr/>
        </p:nvSpPr>
        <p:spPr>
          <a:xfrm>
            <a:off x="847725" y="2857500"/>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16" name="椭圆 15"/>
          <p:cNvSpPr/>
          <p:nvPr/>
        </p:nvSpPr>
        <p:spPr>
          <a:xfrm>
            <a:off x="847725" y="3471863"/>
            <a:ext cx="396875"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3</a:t>
            </a:r>
            <a:endParaRPr lang="zh-CN" altLang="en-US" sz="2400" strike="noStrike" noProof="1">
              <a:solidFill>
                <a:schemeClr val="bg1"/>
              </a:solidFill>
            </a:endParaRPr>
          </a:p>
        </p:txBody>
      </p:sp>
      <p:sp>
        <p:nvSpPr>
          <p:cNvPr id="22" name="矩形 21"/>
          <p:cNvSpPr/>
          <p:nvPr/>
        </p:nvSpPr>
        <p:spPr>
          <a:xfrm>
            <a:off x="1368425" y="4003675"/>
            <a:ext cx="7069138" cy="503238"/>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en-US" altLang="zh-CN" sz="1400" strike="noStrike" noProof="1">
                <a:solidFill>
                  <a:schemeClr val="tx1"/>
                </a:solidFill>
              </a:rPr>
              <a:t>D.</a:t>
            </a:r>
            <a:r>
              <a:rPr lang="zh-CN" altLang="zh-CN" sz="1400" strike="noStrike" noProof="1">
                <a:solidFill>
                  <a:schemeClr val="tx1"/>
                </a:solidFill>
              </a:rPr>
              <a:t>符合《危险废物贮存污染控制标准》监测有关要求，按照有关规定开展自行监测等。</a:t>
            </a:r>
          </a:p>
        </p:txBody>
      </p:sp>
      <p:sp>
        <p:nvSpPr>
          <p:cNvPr id="23" name="椭圆 22"/>
          <p:cNvSpPr/>
          <p:nvPr/>
        </p:nvSpPr>
        <p:spPr>
          <a:xfrm>
            <a:off x="847725" y="4057650"/>
            <a:ext cx="396875"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4</a:t>
            </a:r>
            <a:endParaRPr lang="zh-CN" altLang="en-US" sz="2400" strike="noStrike" noProof="1">
              <a:solidFill>
                <a:schemeClr val="bg1"/>
              </a:solidFill>
            </a:endParaRPr>
          </a:p>
        </p:txBody>
      </p:sp>
      <p:sp>
        <p:nvSpPr>
          <p:cNvPr id="28" name="矩形 27"/>
          <p:cNvSpPr/>
          <p:nvPr/>
        </p:nvSpPr>
        <p:spPr>
          <a:xfrm>
            <a:off x="8459788" y="2257425"/>
            <a:ext cx="371475" cy="503238"/>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fontAlgn="auto"/>
            <a:r>
              <a:rPr lang="en-US" altLang="zh-CN" strike="noStrike" noProof="1"/>
              <a:t>2.5</a:t>
            </a:r>
            <a:r>
              <a:rPr lang="zh-CN" altLang="en-US" strike="noStrike" noProof="1"/>
              <a:t>分</a:t>
            </a:r>
          </a:p>
        </p:txBody>
      </p:sp>
      <p:sp>
        <p:nvSpPr>
          <p:cNvPr id="29" name="矩形 28"/>
          <p:cNvSpPr/>
          <p:nvPr/>
        </p:nvSpPr>
        <p:spPr>
          <a:xfrm>
            <a:off x="8445500" y="2817813"/>
            <a:ext cx="373063" cy="504825"/>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fontAlgn="auto"/>
            <a:r>
              <a:rPr lang="en-US" altLang="zh-CN" strike="noStrike" noProof="1"/>
              <a:t>2.5</a:t>
            </a:r>
            <a:r>
              <a:rPr lang="zh-CN" altLang="en-US" strike="noStrike" noProof="1"/>
              <a:t>分</a:t>
            </a:r>
          </a:p>
        </p:txBody>
      </p:sp>
      <p:sp>
        <p:nvSpPr>
          <p:cNvPr id="30" name="矩形 29"/>
          <p:cNvSpPr/>
          <p:nvPr/>
        </p:nvSpPr>
        <p:spPr>
          <a:xfrm>
            <a:off x="8450263" y="3382963"/>
            <a:ext cx="371475" cy="503238"/>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fontAlgn="auto"/>
            <a:r>
              <a:rPr lang="en-US" altLang="zh-CN" strike="noStrike" noProof="1"/>
              <a:t>2.5</a:t>
            </a:r>
            <a:r>
              <a:rPr lang="zh-CN" altLang="en-US" strike="noStrike" noProof="1"/>
              <a:t>分</a:t>
            </a:r>
          </a:p>
        </p:txBody>
      </p:sp>
      <p:sp>
        <p:nvSpPr>
          <p:cNvPr id="31" name="矩形 30"/>
          <p:cNvSpPr/>
          <p:nvPr/>
        </p:nvSpPr>
        <p:spPr>
          <a:xfrm>
            <a:off x="8445500" y="4003675"/>
            <a:ext cx="373063" cy="503238"/>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fontAlgn="auto"/>
            <a:r>
              <a:rPr lang="en-US" altLang="zh-CN" strike="noStrike" noProof="1"/>
              <a:t>2.5</a:t>
            </a:r>
            <a:r>
              <a:rPr lang="zh-CN" altLang="en-US" strike="noStrike" noProof="1"/>
              <a:t>分</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835025" y="1041400"/>
            <a:ext cx="7486650" cy="3578225"/>
          </a:xfrm>
        </p:spPr>
        <p:txBody>
          <a:bodyPr>
            <a:noAutofit/>
          </a:bodyPr>
          <a:lstStyle/>
          <a:p>
            <a:pPr marL="91440" marR="0" indent="-91440" algn="l" defTabSz="914400" rtl="0" eaLnBrk="1" fontAlgn="auto" latinLnBrk="0" hangingPunct="1">
              <a:lnSpc>
                <a:spcPct val="90000"/>
              </a:lnSpc>
              <a:spcBef>
                <a:spcPts val="1200"/>
              </a:spcBef>
              <a:spcAft>
                <a:spcPts val="200"/>
              </a:spcAft>
              <a:buClr>
                <a:srgbClr val="00B050"/>
              </a:buClr>
              <a:buSzTx/>
              <a:buFont typeface="Wingdings" panose="05000000000000000000" pitchFamily="2" charset="2"/>
              <a:buChar char="n"/>
            </a:pP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贮存设施应根据危险废物的形态、物理化学性质、包装形式和污染物迁移途径，</a:t>
            </a:r>
            <a:r>
              <a:rPr kumimoji="0" lang="zh-CN" altLang="en-US" sz="14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采取必要的</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防风、防晒、防雨、防漏、防渗、防腐以及其他</a:t>
            </a:r>
            <a:r>
              <a:rPr kumimoji="0" lang="zh-CN" altLang="en-US" sz="14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环境污染防治措施</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，不应露天堆放危险废物。</a:t>
            </a:r>
            <a:endParaRPr kumimoji="0" lang="en-US" altLang="zh-CN"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endParaRPr>
          </a:p>
          <a:p>
            <a:pPr marL="91440" marR="0" indent="-91440" algn="l" defTabSz="914400" rtl="0" eaLnBrk="1" fontAlgn="auto" latinLnBrk="0" hangingPunct="1">
              <a:lnSpc>
                <a:spcPct val="90000"/>
              </a:lnSpc>
              <a:spcBef>
                <a:spcPts val="1200"/>
              </a:spcBef>
              <a:spcAft>
                <a:spcPts val="200"/>
              </a:spcAft>
              <a:buClr>
                <a:srgbClr val="00B050"/>
              </a:buClr>
              <a:buSzTx/>
              <a:buFont typeface="Wingdings" panose="05000000000000000000" pitchFamily="2" charset="2"/>
              <a:buChar char="n"/>
            </a:pP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贮存设施应根据</a:t>
            </a:r>
            <a:r>
              <a:rPr kumimoji="0" lang="zh-CN" altLang="en-US" sz="1400" b="0" i="0" u="sng"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危险废物的类别、数量、形态、物理化学性质和污染防治等要求</a:t>
            </a:r>
            <a:r>
              <a:rPr kumimoji="0" lang="zh-CN" altLang="en-US" sz="14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设置必要的贮存分区</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，避免不相容的危险废物接触、混合。</a:t>
            </a:r>
          </a:p>
          <a:p>
            <a:pPr marL="91440" marR="0" indent="-91440" algn="l" defTabSz="914400" rtl="0" eaLnBrk="1" fontAlgn="auto" latinLnBrk="0" hangingPunct="1">
              <a:lnSpc>
                <a:spcPct val="90000"/>
              </a:lnSpc>
              <a:spcBef>
                <a:spcPts val="1200"/>
              </a:spcBef>
              <a:spcAft>
                <a:spcPts val="200"/>
              </a:spcAft>
              <a:buClr>
                <a:srgbClr val="00B050"/>
              </a:buClr>
              <a:buSzTx/>
              <a:buFont typeface="Wingdings" panose="05000000000000000000" pitchFamily="2" charset="2"/>
              <a:buChar char="n"/>
            </a:pP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贮存设施或贮存分区内地面、墙面裙脚、堵截泄漏的围堰、接触危险废物的隔板和墙体等应采用</a:t>
            </a:r>
            <a:r>
              <a:rPr kumimoji="0" lang="zh-CN" altLang="en-US" sz="14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坚固的材料</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建造，</a:t>
            </a:r>
            <a:r>
              <a:rPr kumimoji="0" lang="zh-CN" altLang="en-US" sz="14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表面无裂缝</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a:t>
            </a:r>
            <a:endParaRPr kumimoji="0" lang="en-US" altLang="zh-CN"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endParaRPr>
          </a:p>
          <a:p>
            <a:pPr marL="91440" marR="0" indent="-91440" algn="l" defTabSz="914400" rtl="0" eaLnBrk="1" fontAlgn="auto" latinLnBrk="0" hangingPunct="1">
              <a:lnSpc>
                <a:spcPct val="90000"/>
              </a:lnSpc>
              <a:spcBef>
                <a:spcPts val="1200"/>
              </a:spcBef>
              <a:spcAft>
                <a:spcPts val="200"/>
              </a:spcAft>
              <a:buClr>
                <a:srgbClr val="00B050"/>
              </a:buClr>
              <a:buSzTx/>
              <a:buFont typeface="Wingdings" panose="05000000000000000000" pitchFamily="2" charset="2"/>
              <a:buChar char="n"/>
            </a:pP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贮存设施地面与裙脚应采取</a:t>
            </a:r>
            <a:r>
              <a:rPr kumimoji="0" lang="zh-CN" altLang="en-US" sz="14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表面防渗措施</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；表面防渗材料应与所接触的物料或污染物相容，可采用抗渗混凝土、高密度聚乙烯膜、钠基膨润土防水毯或其他防渗性能等效的材料。贮存的危险废物</a:t>
            </a:r>
            <a:r>
              <a:rPr kumimoji="0" lang="zh-CN" altLang="en-US" sz="14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直接接触地面的</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，还应进行</a:t>
            </a:r>
            <a:r>
              <a:rPr kumimoji="0" lang="zh-CN" altLang="en-US" sz="14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基础防渗</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，防渗层为至少</a:t>
            </a:r>
            <a:r>
              <a:rPr kumimoji="0" lang="en-US" altLang="zh-CN"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1 m </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厚黏土层（渗透系数不大于</a:t>
            </a:r>
            <a:r>
              <a:rPr kumimoji="0" lang="en-US" altLang="zh-CN"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10</a:t>
            </a:r>
            <a:r>
              <a:rPr kumimoji="0" lang="en-US" altLang="zh-CN" sz="1400" b="0" i="0" u="none" strike="noStrike" kern="1200" cap="none" spc="0" normalizeH="0" baseline="30000" noProof="1">
                <a:solidFill>
                  <a:schemeClr val="tx1">
                    <a:lumMod val="75000"/>
                    <a:lumOff val="25000"/>
                  </a:schemeClr>
                </a:solidFill>
                <a:latin typeface="Times New Roman" panose="02020603050405020304" pitchFamily="18" charset="0"/>
                <a:ea typeface="+mn-ea"/>
                <a:cs typeface="Times New Roman" panose="02020603050405020304" pitchFamily="18" charset="0"/>
              </a:rPr>
              <a:t>-7 </a:t>
            </a:r>
            <a:r>
              <a:rPr kumimoji="0" lang="en-US" altLang="zh-CN"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cm/s</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），或至少</a:t>
            </a:r>
            <a:r>
              <a:rPr kumimoji="0" lang="en-US" altLang="zh-CN"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2 mm </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厚高密度聚乙烯膜等人工防渗材料（渗透系数不大于</a:t>
            </a:r>
            <a:r>
              <a:rPr kumimoji="0" lang="en-US" altLang="zh-CN"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10</a:t>
            </a:r>
            <a:r>
              <a:rPr kumimoji="0" lang="en-US" altLang="zh-CN" sz="1400" b="0" i="0" u="none" strike="noStrike" kern="1200" cap="none" spc="0" normalizeH="0" baseline="30000" noProof="1">
                <a:solidFill>
                  <a:schemeClr val="tx1">
                    <a:lumMod val="75000"/>
                    <a:lumOff val="25000"/>
                  </a:schemeClr>
                </a:solidFill>
                <a:latin typeface="Times New Roman" panose="02020603050405020304" pitchFamily="18" charset="0"/>
                <a:ea typeface="+mn-ea"/>
                <a:cs typeface="Times New Roman" panose="02020603050405020304" pitchFamily="18" charset="0"/>
              </a:rPr>
              <a:t>-10</a:t>
            </a:r>
            <a:r>
              <a:rPr kumimoji="0" lang="en-US" altLang="zh-CN"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 cm/s</a:t>
            </a: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），或其他防渗性能等效的材料。</a:t>
            </a:r>
          </a:p>
          <a:p>
            <a:pPr marL="91440" marR="0" indent="-91440" algn="l" defTabSz="914400" rtl="0" eaLnBrk="1" fontAlgn="auto" latinLnBrk="0" hangingPunct="1">
              <a:lnSpc>
                <a:spcPct val="90000"/>
              </a:lnSpc>
              <a:spcBef>
                <a:spcPts val="1200"/>
              </a:spcBef>
              <a:spcAft>
                <a:spcPts val="200"/>
              </a:spcAft>
              <a:buClr>
                <a:srgbClr val="00B050"/>
              </a:buClr>
              <a:buSzTx/>
              <a:buFont typeface="Wingdings" panose="05000000000000000000" pitchFamily="2" charset="2"/>
              <a:buChar char="n"/>
            </a:pPr>
            <a:r>
              <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同一贮存设施宜采用相同的防渗、防腐工艺（包括防渗、防腐结构或材料），防渗、防腐材料应覆盖所有可能与废物及其渗滤液、渗漏液等接触的构筑物表面；采用不同防渗、防腐工艺应分别建设贮存分区。</a:t>
            </a:r>
          </a:p>
        </p:txBody>
      </p:sp>
      <p:sp>
        <p:nvSpPr>
          <p:cNvPr id="79874" name="内容占位符 2"/>
          <p:cNvSpPr txBox="1"/>
          <p:nvPr/>
        </p:nvSpPr>
        <p:spPr>
          <a:xfrm>
            <a:off x="1046163" y="533400"/>
            <a:ext cx="5461000" cy="417513"/>
          </a:xfrm>
          <a:prstGeom prst="rect">
            <a:avLst/>
          </a:prstGeom>
          <a:noFill/>
          <a:ln w="9525">
            <a:noFill/>
          </a:ln>
        </p:spPr>
        <p:txBody>
          <a:bodyPr lIns="0" tIns="45720" rIns="0" bIns="45720" anchor="t" anchorCtr="0"/>
          <a:lstStyle/>
          <a:p>
            <a:pPr defTabSz="914400">
              <a:spcBef>
                <a:spcPts val="600"/>
              </a:spcBef>
              <a:spcAft>
                <a:spcPts val="600"/>
              </a:spcAft>
              <a:buClr>
                <a:srgbClr val="00B050"/>
              </a:buClr>
              <a:buFont typeface="Calibri" panose="020F0502020204030204" pitchFamily="34" charset="0"/>
              <a:buNone/>
            </a:pPr>
            <a:r>
              <a:rPr lang="en-US" altLang="zh-CN" sz="2000">
                <a:solidFill>
                  <a:srgbClr val="404040"/>
                </a:solidFill>
                <a:latin typeface="黑体" panose="02010609060101010101" pitchFamily="49" charset="-122"/>
                <a:ea typeface="黑体" panose="02010609060101010101" pitchFamily="49" charset="-122"/>
              </a:rPr>
              <a:t>《</a:t>
            </a:r>
            <a:r>
              <a:rPr lang="zh-CN" altLang="en-US" sz="2000">
                <a:solidFill>
                  <a:srgbClr val="404040"/>
                </a:solidFill>
                <a:latin typeface="黑体" panose="02010609060101010101" pitchFamily="49" charset="-122"/>
                <a:ea typeface="黑体" panose="02010609060101010101" pitchFamily="49" charset="-122"/>
              </a:rPr>
              <a:t>危险废物贮存污染控制标准</a:t>
            </a:r>
            <a:r>
              <a:rPr lang="en-US" altLang="zh-CN" sz="2000">
                <a:solidFill>
                  <a:srgbClr val="404040"/>
                </a:solidFill>
                <a:latin typeface="黑体" panose="02010609060101010101" pitchFamily="49" charset="-122"/>
                <a:ea typeface="黑体" panose="02010609060101010101" pitchFamily="49" charset="-122"/>
              </a:rPr>
              <a:t>》</a:t>
            </a:r>
            <a:r>
              <a:rPr lang="en-US" altLang="zh-CN" sz="2000">
                <a:solidFill>
                  <a:srgbClr val="404040"/>
                </a:solidFill>
                <a:latin typeface="Calibri" panose="020F0502020204030204" pitchFamily="34" charset="0"/>
              </a:rPr>
              <a:t>GB 18597-2023</a:t>
            </a:r>
          </a:p>
        </p:txBody>
      </p:sp>
      <p:pic>
        <p:nvPicPr>
          <p:cNvPr id="79875" name="图片 7"/>
          <p:cNvPicPr>
            <a:picLocks noChangeAspect="1"/>
          </p:cNvPicPr>
          <p:nvPr/>
        </p:nvPicPr>
        <p:blipFill>
          <a:blip r:embed="rId2"/>
          <a:srcRect l="10643" t="12547" r="2" b="8900"/>
          <a:stretch>
            <a:fillRect/>
          </a:stretch>
        </p:blipFill>
        <p:spPr>
          <a:xfrm rot="-5400000">
            <a:off x="822325" y="506413"/>
            <a:ext cx="323850" cy="377825"/>
          </a:xfrm>
          <a:prstGeom prst="rect">
            <a:avLst/>
          </a:prstGeom>
          <a:noFill/>
          <a:ln w="9525">
            <a:noFill/>
          </a:ln>
        </p:spPr>
      </p:pic>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835025" y="1041400"/>
            <a:ext cx="7486650" cy="3578225"/>
          </a:xfrm>
        </p:spPr>
        <p:txBody>
          <a:bodyPr>
            <a:noAutofit/>
          </a:bodyPr>
          <a:lstStyle/>
          <a:p>
            <a:pPr marL="91440" marR="0" indent="-91440" algn="l" defTabSz="914400" rtl="0" eaLnBrk="1" fontAlgn="auto" latinLnBrk="0" hangingPunct="1">
              <a:lnSpc>
                <a:spcPct val="90000"/>
              </a:lnSpc>
              <a:spcBef>
                <a:spcPts val="1200"/>
              </a:spcBef>
              <a:spcAft>
                <a:spcPts val="200"/>
              </a:spcAft>
              <a:buClr>
                <a:srgbClr val="00B050"/>
              </a:buClr>
              <a:buSzTx/>
              <a:buFont typeface="Wingdings" panose="05000000000000000000" pitchFamily="2" charset="2"/>
              <a:buChar char="n"/>
            </a:pP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贮存库内不同贮存分区之间应采取</a:t>
            </a:r>
            <a:r>
              <a:rPr kumimoji="0" lang="zh-CN" altLang="en-US" sz="1600" b="0"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隔离措施</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。隔离措施可根据危险废物特性采用</a:t>
            </a:r>
            <a:r>
              <a:rPr kumimoji="0" lang="zh-CN" altLang="en-US"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过道、隔板或隔墙</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等方式。</a:t>
            </a:r>
          </a:p>
          <a:p>
            <a:pPr marL="91440" marR="0" indent="-91440" algn="l" defTabSz="914400" rtl="0" eaLnBrk="1" fontAlgn="auto" latinLnBrk="0" hangingPunct="1">
              <a:lnSpc>
                <a:spcPct val="90000"/>
              </a:lnSpc>
              <a:spcBef>
                <a:spcPts val="1200"/>
              </a:spcBef>
              <a:spcAft>
                <a:spcPts val="200"/>
              </a:spcAft>
              <a:buClr>
                <a:srgbClr val="00B050"/>
              </a:buClr>
              <a:buSzTx/>
              <a:buFont typeface="Wingdings" panose="05000000000000000000" pitchFamily="2" charset="2"/>
              <a:buChar char="n"/>
            </a:pP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贮存易产生粉尘、</a:t>
            </a:r>
            <a:r>
              <a:rPr kumimoji="0" lang="en-US" altLang="zh-CN"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VOCs</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、酸雾、有毒有害大气污染物和刺激性气味气体的危险废物贮存库，应</a:t>
            </a:r>
            <a:r>
              <a:rPr kumimoji="0" lang="zh-CN" altLang="en-US" sz="1600" b="0"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设置气体收集装置和气体净化设施</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；气体净化设施的</a:t>
            </a:r>
            <a:r>
              <a:rPr kumimoji="0" lang="zh-CN" altLang="en-US"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排气筒高度应符合</a:t>
            </a:r>
            <a:r>
              <a:rPr kumimoji="0" lang="en-US" altLang="zh-CN"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GB 16297 </a:t>
            </a:r>
            <a:r>
              <a:rPr kumimoji="0" lang="zh-CN" altLang="en-US"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要求</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a:t>
            </a:r>
            <a:endParaRPr kumimoji="0" lang="en-US" altLang="zh-CN"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endParaRPr>
          </a:p>
          <a:p>
            <a:pPr marL="0" marR="0" indent="0" algn="l" defTabSz="914400" rtl="0" eaLnBrk="1" fontAlgn="auto" latinLnBrk="0" hangingPunct="1">
              <a:lnSpc>
                <a:spcPct val="90000"/>
              </a:lnSpc>
              <a:spcBef>
                <a:spcPts val="1200"/>
              </a:spcBef>
              <a:spcAft>
                <a:spcPts val="200"/>
              </a:spcAft>
              <a:buClr>
                <a:srgbClr val="00B050"/>
              </a:buClr>
              <a:buSzTx/>
              <a:buFont typeface="Calibri" panose="020F0502020204030204" pitchFamily="34" charset="0"/>
              <a:buNone/>
            </a:pPr>
            <a:endParaRPr kumimoji="0" lang="zh-CN" altLang="en-US" sz="14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endParaRPr>
          </a:p>
        </p:txBody>
      </p:sp>
      <p:sp>
        <p:nvSpPr>
          <p:cNvPr id="5" name="圆角矩形 4"/>
          <p:cNvSpPr/>
          <p:nvPr/>
        </p:nvSpPr>
        <p:spPr>
          <a:xfrm>
            <a:off x="796925" y="2527300"/>
            <a:ext cx="7515225" cy="1258888"/>
          </a:xfrm>
          <a:prstGeom prst="roundRect">
            <a:avLst>
              <a:gd name="adj" fmla="val 8551"/>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fontAlgn="auto">
              <a:spcBef>
                <a:spcPts val="600"/>
              </a:spcBef>
              <a:buFont typeface="Wingdings" panose="05000000000000000000" pitchFamily="2" charset="2"/>
              <a:buChar char="ü"/>
            </a:pPr>
            <a:r>
              <a:rPr lang="zh-CN" altLang="en-US" sz="1400" strike="noStrike" noProof="1">
                <a:solidFill>
                  <a:schemeClr val="tx1"/>
                </a:solidFill>
                <a:latin typeface="Times New Roman" panose="02020603050405020304" pitchFamily="18" charset="0"/>
                <a:cs typeface="Times New Roman" panose="02020603050405020304" pitchFamily="18" charset="0"/>
              </a:rPr>
              <a:t>排气筒高度小于</a:t>
            </a:r>
            <a:r>
              <a:rPr lang="en-US" altLang="zh-CN" sz="1400" strike="noStrike" noProof="1">
                <a:solidFill>
                  <a:schemeClr val="tx1"/>
                </a:solidFill>
                <a:latin typeface="Times New Roman" panose="02020603050405020304" pitchFamily="18" charset="0"/>
                <a:cs typeface="Times New Roman" panose="02020603050405020304" pitchFamily="18" charset="0"/>
              </a:rPr>
              <a:t>15</a:t>
            </a:r>
            <a:r>
              <a:rPr lang="zh-CN" altLang="en-US" sz="1400" strike="noStrike" noProof="1">
                <a:solidFill>
                  <a:schemeClr val="tx1"/>
                </a:solidFill>
                <a:latin typeface="Times New Roman" panose="02020603050405020304" pitchFamily="18" charset="0"/>
                <a:cs typeface="Times New Roman" panose="02020603050405020304" pitchFamily="18" charset="0"/>
              </a:rPr>
              <a:t>米，此高度时以外推法计算其最高允许排放速率。</a:t>
            </a:r>
            <a:endParaRPr lang="en-US" altLang="zh-CN" sz="1400" strike="noStrike" noProof="1">
              <a:solidFill>
                <a:schemeClr val="tx1"/>
              </a:solidFill>
              <a:latin typeface="Times New Roman" panose="02020603050405020304" pitchFamily="18" charset="0"/>
              <a:cs typeface="Times New Roman" panose="02020603050405020304" pitchFamily="18" charset="0"/>
            </a:endParaRPr>
          </a:p>
          <a:p>
            <a:pPr marL="285750" indent="-285750" fontAlgn="auto">
              <a:spcBef>
                <a:spcPts val="600"/>
              </a:spcBef>
              <a:buFont typeface="Wingdings" panose="05000000000000000000" pitchFamily="2" charset="2"/>
              <a:buChar char="ü"/>
            </a:pPr>
            <a:r>
              <a:rPr lang="zh-CN" altLang="en-US" sz="1400" strike="noStrike" noProof="1">
                <a:solidFill>
                  <a:schemeClr val="tx1"/>
                </a:solidFill>
                <a:latin typeface="Times New Roman" panose="02020603050405020304" pitchFamily="18" charset="0"/>
                <a:cs typeface="Times New Roman" panose="02020603050405020304" pitchFamily="18" charset="0"/>
              </a:rPr>
              <a:t>排气筒高度应高出周边</a:t>
            </a:r>
            <a:r>
              <a:rPr lang="en-US" altLang="zh-CN" sz="1400" strike="noStrike" noProof="1">
                <a:solidFill>
                  <a:schemeClr val="tx1"/>
                </a:solidFill>
                <a:latin typeface="Times New Roman" panose="02020603050405020304" pitchFamily="18" charset="0"/>
                <a:cs typeface="Times New Roman" panose="02020603050405020304" pitchFamily="18" charset="0"/>
              </a:rPr>
              <a:t>200m</a:t>
            </a:r>
            <a:r>
              <a:rPr lang="zh-CN" altLang="en-US" sz="1400" strike="noStrike" noProof="1">
                <a:solidFill>
                  <a:schemeClr val="tx1"/>
                </a:solidFill>
                <a:latin typeface="Times New Roman" panose="02020603050405020304" pitchFamily="18" charset="0"/>
                <a:cs typeface="Times New Roman" panose="02020603050405020304" pitchFamily="18" charset="0"/>
              </a:rPr>
              <a:t>半径范围的建筑</a:t>
            </a:r>
            <a:r>
              <a:rPr lang="en-US" altLang="zh-CN" sz="1400" strike="noStrike" noProof="1">
                <a:solidFill>
                  <a:schemeClr val="tx1"/>
                </a:solidFill>
                <a:latin typeface="Times New Roman" panose="02020603050405020304" pitchFamily="18" charset="0"/>
                <a:cs typeface="Times New Roman" panose="02020603050405020304" pitchFamily="18" charset="0"/>
              </a:rPr>
              <a:t>5</a:t>
            </a:r>
            <a:r>
              <a:rPr lang="zh-CN" altLang="en-US" sz="1400" strike="noStrike" noProof="1">
                <a:solidFill>
                  <a:schemeClr val="tx1"/>
                </a:solidFill>
                <a:latin typeface="Times New Roman" panose="02020603050405020304" pitchFamily="18" charset="0"/>
                <a:cs typeface="Times New Roman" panose="02020603050405020304" pitchFamily="18" charset="0"/>
              </a:rPr>
              <a:t>米以上，不能达到该要求的排气筒，应按其高度对应的表列排放速率标准值严格</a:t>
            </a:r>
            <a:r>
              <a:rPr lang="en-US" altLang="zh-CN" sz="1400" strike="noStrike" noProof="1">
                <a:solidFill>
                  <a:schemeClr val="tx1"/>
                </a:solidFill>
                <a:latin typeface="Times New Roman" panose="02020603050405020304" pitchFamily="18" charset="0"/>
                <a:cs typeface="Times New Roman" panose="02020603050405020304" pitchFamily="18" charset="0"/>
              </a:rPr>
              <a:t>50%</a:t>
            </a:r>
            <a:r>
              <a:rPr lang="zh-CN" altLang="en-US" sz="1400" strike="noStrike" noProof="1">
                <a:solidFill>
                  <a:schemeClr val="tx1"/>
                </a:solidFill>
                <a:latin typeface="Times New Roman" panose="02020603050405020304" pitchFamily="18" charset="0"/>
                <a:cs typeface="Times New Roman" panose="02020603050405020304" pitchFamily="18" charset="0"/>
              </a:rPr>
              <a:t>执行。</a:t>
            </a:r>
            <a:endParaRPr lang="en-US" altLang="zh-CN" sz="1400" strike="noStrike" noProof="1">
              <a:solidFill>
                <a:schemeClr val="tx1"/>
              </a:solidFill>
              <a:latin typeface="Times New Roman" panose="02020603050405020304" pitchFamily="18" charset="0"/>
              <a:cs typeface="Times New Roman" panose="02020603050405020304" pitchFamily="18" charset="0"/>
            </a:endParaRPr>
          </a:p>
          <a:p>
            <a:pPr marL="285750" indent="-285750" fontAlgn="auto">
              <a:spcBef>
                <a:spcPts val="600"/>
              </a:spcBef>
              <a:buFont typeface="Wingdings" panose="05000000000000000000" pitchFamily="2" charset="2"/>
              <a:buChar char="ü"/>
            </a:pPr>
            <a:r>
              <a:rPr lang="zh-CN" altLang="en-US" sz="1400" strike="noStrike" noProof="1">
                <a:solidFill>
                  <a:schemeClr val="tx1"/>
                </a:solidFill>
                <a:latin typeface="Times New Roman" panose="02020603050405020304" pitchFamily="18" charset="0"/>
                <a:cs typeface="Times New Roman" panose="02020603050405020304" pitchFamily="18" charset="0"/>
              </a:rPr>
              <a:t>如果是新污染源，排气筒若低于</a:t>
            </a:r>
            <a:r>
              <a:rPr lang="en-US" altLang="zh-CN" sz="1400" strike="noStrike" noProof="1">
                <a:solidFill>
                  <a:schemeClr val="tx1"/>
                </a:solidFill>
                <a:latin typeface="Times New Roman" panose="02020603050405020304" pitchFamily="18" charset="0"/>
                <a:cs typeface="Times New Roman" panose="02020603050405020304" pitchFamily="18" charset="0"/>
              </a:rPr>
              <a:t>15</a:t>
            </a:r>
            <a:r>
              <a:rPr lang="zh-CN" altLang="en-US" sz="1400" strike="noStrike" noProof="1">
                <a:solidFill>
                  <a:schemeClr val="tx1"/>
                </a:solidFill>
                <a:latin typeface="Times New Roman" panose="02020603050405020304" pitchFamily="18" charset="0"/>
                <a:cs typeface="Times New Roman" panose="02020603050405020304" pitchFamily="18" charset="0"/>
              </a:rPr>
              <a:t>米，其排放速率标准值按外推计算结果再严格</a:t>
            </a:r>
            <a:r>
              <a:rPr lang="en-US" altLang="zh-CN" sz="1400" strike="noStrike" noProof="1">
                <a:solidFill>
                  <a:schemeClr val="tx1"/>
                </a:solidFill>
                <a:latin typeface="Times New Roman" panose="02020603050405020304" pitchFamily="18" charset="0"/>
                <a:cs typeface="Times New Roman" panose="02020603050405020304" pitchFamily="18" charset="0"/>
              </a:rPr>
              <a:t>50%</a:t>
            </a:r>
            <a:r>
              <a:rPr lang="zh-CN" altLang="en-US" sz="1400" strike="noStrike" noProof="1">
                <a:solidFill>
                  <a:schemeClr val="tx1"/>
                </a:solidFill>
                <a:latin typeface="Times New Roman" panose="02020603050405020304" pitchFamily="18" charset="0"/>
                <a:cs typeface="Times New Roman" panose="02020603050405020304" pitchFamily="18" charset="0"/>
              </a:rPr>
              <a:t>执行。</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822325" y="1079500"/>
            <a:ext cx="7543800" cy="3382963"/>
          </a:xfrm>
        </p:spPr>
        <p:txBody>
          <a:bodyPr>
            <a:normAutofit/>
          </a:bodyPr>
          <a:lstStyle/>
          <a:p>
            <a:pPr marL="91440" marR="0" indent="-91440" algn="l" defTabSz="914400" rtl="0" eaLnBrk="1" fontAlgn="auto" latinLnBrk="0" hangingPunct="1">
              <a:lnSpc>
                <a:spcPct val="90000"/>
              </a:lnSpc>
              <a:spcBef>
                <a:spcPts val="1800"/>
              </a:spcBef>
              <a:spcAft>
                <a:spcPts val="200"/>
              </a:spcAft>
              <a:buClr>
                <a:schemeClr val="accent1"/>
              </a:buClr>
              <a:buSzTx/>
              <a:buFont typeface="Calibri" panose="020F0502020204030204" pitchFamily="34" charset="0"/>
              <a:buChar char=" "/>
            </a:pP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在贮存库内或通过贮存分区方式贮存液态危险废物的，应具有</a:t>
            </a:r>
            <a:r>
              <a:rPr kumimoji="0" lang="zh-CN" altLang="en-US"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液体泄漏堵截设施</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，堵截设施最小容积不应低于</a:t>
            </a:r>
            <a:r>
              <a:rPr kumimoji="0" lang="zh-CN" altLang="en-US" sz="1600" b="1" i="0" u="none" strike="noStrike" kern="1200" cap="none" spc="0" normalizeH="0" baseline="0" noProof="1">
                <a:solidFill>
                  <a:schemeClr val="tx1"/>
                </a:solidFill>
                <a:latin typeface="Times New Roman" panose="02020603050405020304" pitchFamily="18" charset="0"/>
                <a:ea typeface="+mn-ea"/>
                <a:cs typeface="Times New Roman" panose="02020603050405020304" pitchFamily="18" charset="0"/>
              </a:rPr>
              <a:t>对应贮存区域最大液态废物容器容积</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或</a:t>
            </a:r>
            <a:r>
              <a:rPr kumimoji="0" lang="zh-CN" altLang="en-US" sz="1600" b="1" i="0" u="none" strike="noStrike" kern="1200" cap="none" spc="0" normalizeH="0" baseline="0" noProof="1">
                <a:solidFill>
                  <a:schemeClr val="tx1"/>
                </a:solidFill>
                <a:latin typeface="Times New Roman" panose="02020603050405020304" pitchFamily="18" charset="0"/>
                <a:ea typeface="+mn-ea"/>
                <a:cs typeface="Times New Roman" panose="02020603050405020304" pitchFamily="18" charset="0"/>
              </a:rPr>
              <a:t>液态废物总储量</a:t>
            </a:r>
            <a:r>
              <a:rPr kumimoji="0" lang="en-US" altLang="zh-CN" sz="1600" b="1" i="0" u="none" strike="noStrike" kern="1200" cap="none" spc="0" normalizeH="0" baseline="0" noProof="1">
                <a:solidFill>
                  <a:schemeClr val="tx1"/>
                </a:solidFill>
                <a:latin typeface="Times New Roman" panose="02020603050405020304" pitchFamily="18" charset="0"/>
                <a:ea typeface="+mn-ea"/>
                <a:cs typeface="Times New Roman" panose="02020603050405020304" pitchFamily="18" charset="0"/>
              </a:rPr>
              <a:t>1/10</a:t>
            </a:r>
            <a:r>
              <a:rPr kumimoji="0" lang="zh-CN" altLang="en-US" sz="1600" b="0" i="0" u="none" strike="noStrike" kern="1200" cap="none" spc="0" normalizeH="0" baseline="0" noProof="1">
                <a:solidFill>
                  <a:schemeClr val="tx1"/>
                </a:solidFill>
                <a:latin typeface="Times New Roman" panose="02020603050405020304" pitchFamily="18" charset="0"/>
                <a:ea typeface="+mn-ea"/>
                <a:cs typeface="Times New Roman" panose="02020603050405020304" pitchFamily="18" charset="0"/>
              </a:rPr>
              <a:t>（</a:t>
            </a:r>
            <a:r>
              <a:rPr kumimoji="0" lang="zh-CN" altLang="en-US" sz="1600" b="1" i="0" u="sng" strike="noStrike" kern="1200" cap="none" spc="0" normalizeH="0" baseline="0" noProof="1">
                <a:solidFill>
                  <a:schemeClr val="tx1"/>
                </a:solidFill>
                <a:latin typeface="Times New Roman" panose="02020603050405020304" pitchFamily="18" charset="0"/>
                <a:ea typeface="+mn-ea"/>
                <a:cs typeface="Times New Roman" panose="02020603050405020304" pitchFamily="18" charset="0"/>
              </a:rPr>
              <a:t>二者取较大者</a:t>
            </a:r>
            <a:r>
              <a:rPr kumimoji="0" lang="zh-CN" altLang="en-US" sz="1600" b="0" i="0" u="none" strike="noStrike" kern="1200" cap="none" spc="0" normalizeH="0" baseline="0" noProof="1">
                <a:solidFill>
                  <a:schemeClr val="tx1"/>
                </a:solidFill>
                <a:latin typeface="Times New Roman" panose="02020603050405020304" pitchFamily="18" charset="0"/>
                <a:ea typeface="+mn-ea"/>
                <a:cs typeface="Times New Roman" panose="02020603050405020304" pitchFamily="18" charset="0"/>
              </a:rPr>
              <a:t>）</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；用于贮存可能产生渗滤液的危险废物的贮存库或贮存分区应设计渗滤液收集设施，收集设施容积应满足渗滤液的收集要求。</a:t>
            </a:r>
            <a:endParaRPr kumimoji="0" lang="en-US" altLang="zh-CN"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endParaRPr>
          </a:p>
        </p:txBody>
      </p:sp>
      <p:graphicFrame>
        <p:nvGraphicFramePr>
          <p:cNvPr id="4" name="表格 3"/>
          <p:cNvGraphicFramePr>
            <a:graphicFrameLocks noGrp="1"/>
          </p:cNvGraphicFramePr>
          <p:nvPr/>
        </p:nvGraphicFramePr>
        <p:xfrm>
          <a:off x="657225" y="2211388"/>
          <a:ext cx="8124828" cy="1912620"/>
        </p:xfrm>
        <a:graphic>
          <a:graphicData uri="http://schemas.openxmlformats.org/drawingml/2006/table">
            <a:tbl>
              <a:tblPr firstRow="1" bandRow="1">
                <a:tableStyleId>{5C22544A-7EE6-4342-B048-85BDC9FD1C3A}</a:tableStyleId>
              </a:tblPr>
              <a:tblGrid>
                <a:gridCol w="838203">
                  <a:extLst>
                    <a:ext uri="{9D8B030D-6E8A-4147-A177-3AD203B41FA5}">
                      <a16:colId xmlns:a16="http://schemas.microsoft.com/office/drawing/2014/main" val="20000"/>
                    </a:ext>
                  </a:extLst>
                </a:gridCol>
                <a:gridCol w="1870073">
                  <a:extLst>
                    <a:ext uri="{9D8B030D-6E8A-4147-A177-3AD203B41FA5}">
                      <a16:colId xmlns:a16="http://schemas.microsoft.com/office/drawing/2014/main" val="20001"/>
                    </a:ext>
                  </a:extLst>
                </a:gridCol>
                <a:gridCol w="1354138">
                  <a:extLst>
                    <a:ext uri="{9D8B030D-6E8A-4147-A177-3AD203B41FA5}">
                      <a16:colId xmlns:a16="http://schemas.microsoft.com/office/drawing/2014/main" val="20002"/>
                    </a:ext>
                  </a:extLst>
                </a:gridCol>
                <a:gridCol w="1354138">
                  <a:extLst>
                    <a:ext uri="{9D8B030D-6E8A-4147-A177-3AD203B41FA5}">
                      <a16:colId xmlns:a16="http://schemas.microsoft.com/office/drawing/2014/main" val="20003"/>
                    </a:ext>
                  </a:extLst>
                </a:gridCol>
                <a:gridCol w="1354138">
                  <a:extLst>
                    <a:ext uri="{9D8B030D-6E8A-4147-A177-3AD203B41FA5}">
                      <a16:colId xmlns:a16="http://schemas.microsoft.com/office/drawing/2014/main" val="20004"/>
                    </a:ext>
                  </a:extLst>
                </a:gridCol>
                <a:gridCol w="1354138">
                  <a:extLst>
                    <a:ext uri="{9D8B030D-6E8A-4147-A177-3AD203B41FA5}">
                      <a16:colId xmlns:a16="http://schemas.microsoft.com/office/drawing/2014/main" val="20005"/>
                    </a:ext>
                  </a:extLst>
                </a:gridCol>
              </a:tblGrid>
              <a:tr h="480060">
                <a:tc>
                  <a:txBody>
                    <a:bodyPr/>
                    <a:lstStyle/>
                    <a:p>
                      <a:pPr algn="ctr"/>
                      <a:r>
                        <a:rPr lang="zh-CN" altLang="en-US" sz="1400">
                          <a:latin typeface="Times New Roman" panose="02020603050405020304" pitchFamily="18" charset="0"/>
                          <a:cs typeface="Times New Roman" panose="02020603050405020304" pitchFamily="18" charset="0"/>
                        </a:rPr>
                        <a:t>举例情形</a:t>
                      </a:r>
                    </a:p>
                  </a:txBody>
                  <a:tcPr marT="34290" marB="34290">
                    <a:solidFill>
                      <a:schemeClr val="accent3">
                        <a:lumMod val="75000"/>
                      </a:schemeClr>
                    </a:solidFill>
                  </a:tcPr>
                </a:tc>
                <a:tc>
                  <a:txBody>
                    <a:bodyPr/>
                    <a:lstStyle/>
                    <a:p>
                      <a:pPr algn="ctr"/>
                      <a:r>
                        <a:rPr lang="zh-CN" altLang="en-US" sz="1400">
                          <a:latin typeface="Times New Roman" panose="02020603050405020304" pitchFamily="18" charset="0"/>
                          <a:cs typeface="Times New Roman" panose="02020603050405020304" pitchFamily="18" charset="0"/>
                        </a:rPr>
                        <a:t>液态废物</a:t>
                      </a:r>
                      <a:endParaRPr lang="en-US" altLang="zh-CN" sz="1400">
                        <a:latin typeface="Times New Roman" panose="02020603050405020304" pitchFamily="18" charset="0"/>
                        <a:cs typeface="Times New Roman" panose="02020603050405020304" pitchFamily="18" charset="0"/>
                      </a:endParaRPr>
                    </a:p>
                    <a:p>
                      <a:pPr algn="ctr"/>
                      <a:r>
                        <a:rPr lang="zh-CN" altLang="en-US" sz="1400">
                          <a:latin typeface="Times New Roman" panose="02020603050405020304" pitchFamily="18" charset="0"/>
                          <a:cs typeface="Times New Roman" panose="02020603050405020304" pitchFamily="18" charset="0"/>
                        </a:rPr>
                        <a:t>贮存情况</a:t>
                      </a:r>
                    </a:p>
                  </a:txBody>
                  <a:tcPr marT="34290" marB="34290">
                    <a:solidFill>
                      <a:schemeClr val="accent3">
                        <a:lumMod val="75000"/>
                      </a:schemeClr>
                    </a:solidFill>
                  </a:tcPr>
                </a:tc>
                <a:tc>
                  <a:txBody>
                    <a:bodyPr/>
                    <a:lstStyle/>
                    <a:p>
                      <a:pPr algn="ctr"/>
                      <a:r>
                        <a:rPr lang="zh-CN" altLang="en-US" sz="1400">
                          <a:solidFill>
                            <a:srgbClr val="FFFF00"/>
                          </a:solidFill>
                          <a:latin typeface="Times New Roman" panose="02020603050405020304" pitchFamily="18" charset="0"/>
                          <a:cs typeface="Times New Roman" panose="02020603050405020304" pitchFamily="18" charset="0"/>
                        </a:rPr>
                        <a:t>最大液态废物容器容积</a:t>
                      </a:r>
                    </a:p>
                  </a:txBody>
                  <a:tcPr marT="34290" marB="34290">
                    <a:solidFill>
                      <a:schemeClr val="accent3">
                        <a:lumMod val="75000"/>
                      </a:schemeClr>
                    </a:solidFill>
                  </a:tcPr>
                </a:tc>
                <a:tc>
                  <a:txBody>
                    <a:bodyPr/>
                    <a:lstStyle/>
                    <a:p>
                      <a:pPr algn="ctr"/>
                      <a:r>
                        <a:rPr lang="zh-CN" altLang="en-US" sz="1400">
                          <a:latin typeface="Times New Roman" panose="02020603050405020304" pitchFamily="18" charset="0"/>
                          <a:cs typeface="Times New Roman" panose="02020603050405020304" pitchFamily="18" charset="0"/>
                        </a:rPr>
                        <a:t>液态废物总储量</a:t>
                      </a:r>
                    </a:p>
                  </a:txBody>
                  <a:tcPr marT="34290" marB="34290">
                    <a:solidFill>
                      <a:schemeClr val="accent3">
                        <a:lumMod val="75000"/>
                      </a:schemeClr>
                    </a:solidFill>
                  </a:tcPr>
                </a:tc>
                <a:tc>
                  <a:txBody>
                    <a:bodyPr/>
                    <a:lstStyle/>
                    <a:p>
                      <a:pPr algn="ctr"/>
                      <a:r>
                        <a:rPr lang="zh-CN" altLang="en-US" sz="1400">
                          <a:solidFill>
                            <a:srgbClr val="FFFF00"/>
                          </a:solidFill>
                          <a:latin typeface="Times New Roman" panose="02020603050405020304" pitchFamily="18" charset="0"/>
                          <a:cs typeface="Times New Roman" panose="02020603050405020304" pitchFamily="18" charset="0"/>
                        </a:rPr>
                        <a:t>液态废物总储量的</a:t>
                      </a:r>
                      <a:r>
                        <a:rPr lang="en-US" altLang="zh-CN" sz="1400">
                          <a:solidFill>
                            <a:srgbClr val="FFFF00"/>
                          </a:solidFill>
                          <a:latin typeface="Times New Roman" panose="02020603050405020304" pitchFamily="18" charset="0"/>
                          <a:cs typeface="Times New Roman" panose="02020603050405020304" pitchFamily="18" charset="0"/>
                        </a:rPr>
                        <a:t>1/10</a:t>
                      </a:r>
                      <a:endParaRPr lang="zh-CN" altLang="en-US" sz="1400">
                        <a:solidFill>
                          <a:srgbClr val="FFFF00"/>
                        </a:solidFill>
                        <a:latin typeface="Times New Roman" panose="02020603050405020304" pitchFamily="18" charset="0"/>
                        <a:cs typeface="Times New Roman" panose="02020603050405020304" pitchFamily="18" charset="0"/>
                      </a:endParaRPr>
                    </a:p>
                  </a:txBody>
                  <a:tcPr marT="34290" marB="34290">
                    <a:solidFill>
                      <a:schemeClr val="accent3">
                        <a:lumMod val="75000"/>
                      </a:schemeClr>
                    </a:solidFill>
                  </a:tcPr>
                </a:tc>
                <a:tc>
                  <a:txBody>
                    <a:bodyPr/>
                    <a:lstStyle/>
                    <a:p>
                      <a:pPr algn="ctr"/>
                      <a:r>
                        <a:rPr lang="zh-CN" altLang="en-US" sz="1400">
                          <a:latin typeface="Times New Roman" panose="02020603050405020304" pitchFamily="18" charset="0"/>
                          <a:cs typeface="Times New Roman" panose="02020603050405020304" pitchFamily="18" charset="0"/>
                        </a:rPr>
                        <a:t>堵截</a:t>
                      </a:r>
                      <a:endParaRPr lang="en-US" altLang="zh-CN" sz="1400">
                        <a:latin typeface="Times New Roman" panose="02020603050405020304" pitchFamily="18" charset="0"/>
                        <a:cs typeface="Times New Roman" panose="02020603050405020304" pitchFamily="18" charset="0"/>
                      </a:endParaRPr>
                    </a:p>
                    <a:p>
                      <a:pPr algn="ctr"/>
                      <a:r>
                        <a:rPr lang="zh-CN" altLang="en-US" sz="1400">
                          <a:latin typeface="Times New Roman" panose="02020603050405020304" pitchFamily="18" charset="0"/>
                          <a:cs typeface="Times New Roman" panose="02020603050405020304" pitchFamily="18" charset="0"/>
                        </a:rPr>
                        <a:t>最小容积</a:t>
                      </a:r>
                    </a:p>
                  </a:txBody>
                  <a:tcPr marT="34290" marB="34290">
                    <a:solidFill>
                      <a:schemeClr val="accent3">
                        <a:lumMod val="75000"/>
                      </a:schemeClr>
                    </a:solidFill>
                  </a:tcPr>
                </a:tc>
                <a:extLst>
                  <a:ext uri="{0D108BD9-81ED-4DB2-BD59-A6C34878D82A}">
                    <a16:rowId xmlns:a16="http://schemas.microsoft.com/office/drawing/2014/main" val="10000"/>
                  </a:ext>
                </a:extLst>
              </a:tr>
              <a:tr h="685800">
                <a:tc>
                  <a:txBody>
                    <a:bodyPr/>
                    <a:lstStyle/>
                    <a:p>
                      <a:pPr algn="ctr"/>
                      <a:r>
                        <a:rPr lang="zh-CN" altLang="en-US" sz="1400">
                          <a:latin typeface="黑体" panose="02010609060101010101" pitchFamily="49" charset="-122"/>
                          <a:ea typeface="黑体" panose="02010609060101010101" pitchFamily="49" charset="-122"/>
                          <a:cs typeface="Times New Roman" panose="02020603050405020304" pitchFamily="18" charset="0"/>
                        </a:rPr>
                        <a:t>例</a:t>
                      </a:r>
                      <a:r>
                        <a:rPr lang="en-US" altLang="zh-CN" sz="1400">
                          <a:latin typeface="黑体" panose="02010609060101010101" pitchFamily="49" charset="-122"/>
                          <a:ea typeface="黑体" panose="02010609060101010101" pitchFamily="49" charset="-122"/>
                          <a:cs typeface="Times New Roman" panose="02020603050405020304" pitchFamily="18" charset="0"/>
                        </a:rPr>
                        <a:t>1</a:t>
                      </a:r>
                      <a:endParaRPr lang="zh-CN" altLang="en-US" sz="1400">
                        <a:latin typeface="黑体" panose="02010609060101010101" pitchFamily="49" charset="-122"/>
                        <a:ea typeface="黑体" panose="02010609060101010101" pitchFamily="49" charset="-122"/>
                        <a:cs typeface="Times New Roman" panose="02020603050405020304" pitchFamily="18" charset="0"/>
                      </a:endParaRPr>
                    </a:p>
                  </a:txBody>
                  <a:tcPr marT="34290" marB="34290" anchor="ctr"/>
                </a:tc>
                <a:tc>
                  <a:txBody>
                    <a:bodyPr/>
                    <a:lstStyle/>
                    <a:p>
                      <a:pPr algn="ctr"/>
                      <a:r>
                        <a:rPr lang="zh-CN" altLang="en-US" sz="1400">
                          <a:latin typeface="Times New Roman" panose="02020603050405020304" pitchFamily="18" charset="0"/>
                          <a:cs typeface="Times New Roman" panose="02020603050405020304" pitchFamily="18" charset="0"/>
                        </a:rPr>
                        <a:t>液态废物</a:t>
                      </a:r>
                      <a:r>
                        <a:rPr lang="en-US" altLang="zh-CN" sz="1400">
                          <a:latin typeface="Times New Roman" panose="02020603050405020304" pitchFamily="18" charset="0"/>
                          <a:cs typeface="Times New Roman" panose="02020603050405020304" pitchFamily="18" charset="0"/>
                        </a:rPr>
                        <a:t>50</a:t>
                      </a:r>
                      <a:r>
                        <a:rPr lang="zh-CN" altLang="en-US" sz="1400">
                          <a:latin typeface="Times New Roman" panose="02020603050405020304" pitchFamily="18" charset="0"/>
                          <a:cs typeface="Times New Roman" panose="02020603050405020304" pitchFamily="18" charset="0"/>
                        </a:rPr>
                        <a:t>桶：</a:t>
                      </a:r>
                      <a:r>
                        <a:rPr lang="en-US" altLang="zh-CN" sz="1400">
                          <a:latin typeface="Times New Roman" panose="02020603050405020304" pitchFamily="18" charset="0"/>
                          <a:cs typeface="Times New Roman" panose="02020603050405020304" pitchFamily="18" charset="0"/>
                        </a:rPr>
                        <a:t>25</a:t>
                      </a:r>
                      <a:r>
                        <a:rPr lang="zh-CN" altLang="en-US" sz="1400">
                          <a:latin typeface="Times New Roman" panose="02020603050405020304" pitchFamily="18" charset="0"/>
                          <a:cs typeface="Times New Roman" panose="02020603050405020304" pitchFamily="18" charset="0"/>
                        </a:rPr>
                        <a:t>桶</a:t>
                      </a:r>
                      <a:r>
                        <a:rPr lang="en-US" altLang="zh-CN" sz="1400">
                          <a:latin typeface="Times New Roman" panose="02020603050405020304" pitchFamily="18" charset="0"/>
                          <a:cs typeface="Times New Roman" panose="02020603050405020304" pitchFamily="18" charset="0"/>
                        </a:rPr>
                        <a:t>-10L/</a:t>
                      </a:r>
                      <a:r>
                        <a:rPr lang="zh-CN" altLang="en-US" sz="1400">
                          <a:latin typeface="Times New Roman" panose="02020603050405020304" pitchFamily="18" charset="0"/>
                          <a:cs typeface="Times New Roman" panose="02020603050405020304" pitchFamily="18" charset="0"/>
                        </a:rPr>
                        <a:t>桶</a:t>
                      </a:r>
                      <a:endParaRPr lang="en-US" altLang="zh-CN" sz="1400">
                        <a:latin typeface="Times New Roman" panose="02020603050405020304" pitchFamily="18" charset="0"/>
                        <a:cs typeface="Times New Roman" panose="02020603050405020304" pitchFamily="18" charset="0"/>
                      </a:endParaRPr>
                    </a:p>
                    <a:p>
                      <a:pPr algn="ctr"/>
                      <a:r>
                        <a:rPr lang="en-US" altLang="zh-CN" sz="1400">
                          <a:latin typeface="Times New Roman" panose="02020603050405020304" pitchFamily="18" charset="0"/>
                          <a:cs typeface="Times New Roman" panose="02020603050405020304" pitchFamily="18" charset="0"/>
                        </a:rPr>
                        <a:t>25</a:t>
                      </a:r>
                      <a:r>
                        <a:rPr lang="zh-CN" altLang="en-US" sz="1400">
                          <a:latin typeface="Times New Roman" panose="02020603050405020304" pitchFamily="18" charset="0"/>
                          <a:cs typeface="Times New Roman" panose="02020603050405020304" pitchFamily="18" charset="0"/>
                        </a:rPr>
                        <a:t>桶</a:t>
                      </a:r>
                      <a:r>
                        <a:rPr lang="en-US" altLang="zh-CN" sz="1400">
                          <a:latin typeface="Times New Roman" panose="02020603050405020304" pitchFamily="18" charset="0"/>
                          <a:cs typeface="Times New Roman" panose="02020603050405020304" pitchFamily="18" charset="0"/>
                        </a:rPr>
                        <a:t>-20L/</a:t>
                      </a:r>
                      <a:r>
                        <a:rPr lang="zh-CN" altLang="en-US" sz="1400">
                          <a:latin typeface="Times New Roman" panose="02020603050405020304" pitchFamily="18" charset="0"/>
                          <a:cs typeface="Times New Roman" panose="02020603050405020304" pitchFamily="18" charset="0"/>
                        </a:rPr>
                        <a:t>桶</a:t>
                      </a:r>
                    </a:p>
                  </a:txBody>
                  <a:tcPr marT="34290" marB="34290" anchor="ctr"/>
                </a:tc>
                <a:tc>
                  <a:txBody>
                    <a:bodyPr/>
                    <a:lstStyle/>
                    <a:p>
                      <a:pPr algn="ctr"/>
                      <a:r>
                        <a:rPr lang="en-US" altLang="zh-CN" sz="1400">
                          <a:latin typeface="Times New Roman" panose="02020603050405020304" pitchFamily="18" charset="0"/>
                          <a:cs typeface="Times New Roman" panose="02020603050405020304" pitchFamily="18" charset="0"/>
                        </a:rPr>
                        <a:t>20L</a:t>
                      </a:r>
                      <a:endParaRPr lang="zh-CN" altLang="en-US" sz="1400">
                        <a:latin typeface="Times New Roman" panose="02020603050405020304" pitchFamily="18" charset="0"/>
                        <a:cs typeface="Times New Roman" panose="02020603050405020304" pitchFamily="18" charset="0"/>
                      </a:endParaRPr>
                    </a:p>
                  </a:txBody>
                  <a:tcPr marT="34290" marB="34290" anchor="ctr"/>
                </a:tc>
                <a:tc>
                  <a:txBody>
                    <a:bodyPr/>
                    <a:lstStyle/>
                    <a:p>
                      <a:pPr algn="ctr"/>
                      <a:r>
                        <a:rPr lang="en-US" altLang="zh-CN" sz="1400">
                          <a:latin typeface="Times New Roman" panose="02020603050405020304" pitchFamily="18" charset="0"/>
                          <a:cs typeface="Times New Roman" panose="02020603050405020304" pitchFamily="18" charset="0"/>
                        </a:rPr>
                        <a:t>750L</a:t>
                      </a:r>
                      <a:endParaRPr lang="zh-CN" altLang="en-US" sz="1400">
                        <a:latin typeface="Times New Roman" panose="02020603050405020304" pitchFamily="18" charset="0"/>
                        <a:cs typeface="Times New Roman" panose="02020603050405020304" pitchFamily="18" charset="0"/>
                      </a:endParaRPr>
                    </a:p>
                  </a:txBody>
                  <a:tcPr marT="34290" marB="34290" anchor="ctr"/>
                </a:tc>
                <a:tc>
                  <a:txBody>
                    <a:bodyPr/>
                    <a:lstStyle/>
                    <a:p>
                      <a:pPr algn="ctr"/>
                      <a:r>
                        <a:rPr lang="en-US" altLang="zh-CN" sz="1400">
                          <a:latin typeface="Times New Roman" panose="02020603050405020304" pitchFamily="18" charset="0"/>
                          <a:cs typeface="Times New Roman" panose="02020603050405020304" pitchFamily="18" charset="0"/>
                        </a:rPr>
                        <a:t>75L</a:t>
                      </a:r>
                    </a:p>
                    <a:p>
                      <a:pPr algn="ctr"/>
                      <a:r>
                        <a:rPr lang="zh-CN" altLang="en-US" sz="1400" b="1">
                          <a:solidFill>
                            <a:srgbClr val="FF0000"/>
                          </a:solidFill>
                          <a:latin typeface="Times New Roman" panose="02020603050405020304" pitchFamily="18" charset="0"/>
                          <a:cs typeface="Times New Roman" panose="02020603050405020304" pitchFamily="18" charset="0"/>
                        </a:rPr>
                        <a:t>（大）</a:t>
                      </a:r>
                    </a:p>
                  </a:txBody>
                  <a:tcPr marT="34290" marB="34290" anchor="ctr"/>
                </a:tc>
                <a:tc>
                  <a:txBody>
                    <a:bodyPr/>
                    <a:lstStyle/>
                    <a:p>
                      <a:pPr algn="ctr"/>
                      <a:r>
                        <a:rPr lang="en-US" altLang="zh-CN" sz="1500" b="1">
                          <a:solidFill>
                            <a:srgbClr val="FF0000"/>
                          </a:solidFill>
                          <a:latin typeface="Times New Roman" panose="02020603050405020304" pitchFamily="18" charset="0"/>
                          <a:cs typeface="Times New Roman" panose="02020603050405020304" pitchFamily="18" charset="0"/>
                        </a:rPr>
                        <a:t>75L</a:t>
                      </a:r>
                      <a:endParaRPr lang="zh-CN" altLang="en-US" sz="1500" b="1">
                        <a:solidFill>
                          <a:srgbClr val="FF0000"/>
                        </a:solidFill>
                        <a:latin typeface="Times New Roman" panose="02020603050405020304" pitchFamily="18" charset="0"/>
                        <a:cs typeface="Times New Roman" panose="02020603050405020304" pitchFamily="18" charset="0"/>
                      </a:endParaRPr>
                    </a:p>
                  </a:txBody>
                  <a:tcPr marT="34290" marB="34290" anchor="ctr"/>
                </a:tc>
                <a:extLst>
                  <a:ext uri="{0D108BD9-81ED-4DB2-BD59-A6C34878D82A}">
                    <a16:rowId xmlns:a16="http://schemas.microsoft.com/office/drawing/2014/main" val="10001"/>
                  </a:ext>
                </a:extLst>
              </a:tr>
              <a:tr h="685800">
                <a:tc>
                  <a:txBody>
                    <a:bodyPr/>
                    <a:lstStyle/>
                    <a:p>
                      <a:pPr algn="ctr"/>
                      <a:r>
                        <a:rPr lang="zh-CN" altLang="en-US" sz="1400">
                          <a:latin typeface="黑体" panose="02010609060101010101" pitchFamily="49" charset="-122"/>
                          <a:ea typeface="黑体" panose="02010609060101010101" pitchFamily="49" charset="-122"/>
                          <a:cs typeface="Times New Roman" panose="02020603050405020304" pitchFamily="18" charset="0"/>
                        </a:rPr>
                        <a:t>例</a:t>
                      </a:r>
                      <a:r>
                        <a:rPr lang="en-US" altLang="zh-CN" sz="1400">
                          <a:latin typeface="黑体" panose="02010609060101010101" pitchFamily="49" charset="-122"/>
                          <a:ea typeface="黑体" panose="02010609060101010101" pitchFamily="49" charset="-122"/>
                          <a:cs typeface="Times New Roman" panose="02020603050405020304" pitchFamily="18" charset="0"/>
                        </a:rPr>
                        <a:t>2</a:t>
                      </a:r>
                      <a:endParaRPr lang="zh-CN" altLang="en-US" sz="1400">
                        <a:latin typeface="黑体" panose="02010609060101010101" pitchFamily="49" charset="-122"/>
                        <a:ea typeface="黑体" panose="02010609060101010101" pitchFamily="49" charset="-122"/>
                        <a:cs typeface="Times New Roman" panose="02020603050405020304" pitchFamily="18" charset="0"/>
                      </a:endParaRPr>
                    </a:p>
                  </a:txBody>
                  <a:tcPr marT="34290" marB="34290" anchor="ctr"/>
                </a:tc>
                <a:tc>
                  <a:txBody>
                    <a:bodyPr/>
                    <a:lstStyle/>
                    <a:p>
                      <a:pPr algn="ctr"/>
                      <a:r>
                        <a:rPr lang="zh-CN" altLang="en-US" sz="1400">
                          <a:latin typeface="Times New Roman" panose="02020603050405020304" pitchFamily="18" charset="0"/>
                          <a:cs typeface="Times New Roman" panose="02020603050405020304" pitchFamily="18" charset="0"/>
                        </a:rPr>
                        <a:t>液态废物</a:t>
                      </a:r>
                      <a:r>
                        <a:rPr lang="en-US" altLang="zh-CN" sz="1400">
                          <a:latin typeface="Times New Roman" panose="02020603050405020304" pitchFamily="18" charset="0"/>
                          <a:cs typeface="Times New Roman" panose="02020603050405020304" pitchFamily="18" charset="0"/>
                        </a:rPr>
                        <a:t>10</a:t>
                      </a:r>
                      <a:r>
                        <a:rPr lang="zh-CN" altLang="en-US" sz="1400">
                          <a:latin typeface="Times New Roman" panose="02020603050405020304" pitchFamily="18" charset="0"/>
                          <a:cs typeface="Times New Roman" panose="02020603050405020304" pitchFamily="18" charset="0"/>
                        </a:rPr>
                        <a:t>桶：</a:t>
                      </a:r>
                      <a:endParaRPr lang="en-US" altLang="zh-CN" sz="1400">
                        <a:latin typeface="Times New Roman" panose="02020603050405020304" pitchFamily="18" charset="0"/>
                        <a:cs typeface="Times New Roman" panose="02020603050405020304" pitchFamily="18" charset="0"/>
                      </a:endParaRPr>
                    </a:p>
                    <a:p>
                      <a:pPr algn="ctr"/>
                      <a:r>
                        <a:rPr lang="en-US" altLang="zh-CN" sz="1400">
                          <a:latin typeface="Times New Roman" panose="02020603050405020304" pitchFamily="18" charset="0"/>
                          <a:cs typeface="Times New Roman" panose="02020603050405020304" pitchFamily="18" charset="0"/>
                        </a:rPr>
                        <a:t>9</a:t>
                      </a:r>
                      <a:r>
                        <a:rPr lang="zh-CN" altLang="en-US" sz="1400">
                          <a:latin typeface="Times New Roman" panose="02020603050405020304" pitchFamily="18" charset="0"/>
                          <a:cs typeface="Times New Roman" panose="02020603050405020304" pitchFamily="18" charset="0"/>
                        </a:rPr>
                        <a:t>桶</a:t>
                      </a:r>
                      <a:r>
                        <a:rPr lang="en-US" altLang="zh-CN" sz="1400">
                          <a:latin typeface="Times New Roman" panose="02020603050405020304" pitchFamily="18" charset="0"/>
                          <a:cs typeface="Times New Roman" panose="02020603050405020304" pitchFamily="18" charset="0"/>
                        </a:rPr>
                        <a:t>-20L/</a:t>
                      </a:r>
                      <a:r>
                        <a:rPr lang="zh-CN" altLang="en-US" sz="1400">
                          <a:latin typeface="Times New Roman" panose="02020603050405020304" pitchFamily="18" charset="0"/>
                          <a:cs typeface="Times New Roman" panose="02020603050405020304" pitchFamily="18" charset="0"/>
                        </a:rPr>
                        <a:t>桶</a:t>
                      </a:r>
                      <a:endParaRPr lang="en-US" altLang="zh-CN" sz="1400">
                        <a:latin typeface="Times New Roman" panose="02020603050405020304" pitchFamily="18" charset="0"/>
                        <a:cs typeface="Times New Roman" panose="02020603050405020304" pitchFamily="18" charset="0"/>
                      </a:endParaRPr>
                    </a:p>
                    <a:p>
                      <a:pPr algn="ctr"/>
                      <a:r>
                        <a:rPr lang="en-US" altLang="zh-CN" sz="1400">
                          <a:latin typeface="Times New Roman" panose="02020603050405020304" pitchFamily="18" charset="0"/>
                          <a:cs typeface="Times New Roman" panose="02020603050405020304" pitchFamily="18" charset="0"/>
                        </a:rPr>
                        <a:t>1</a:t>
                      </a:r>
                      <a:r>
                        <a:rPr lang="zh-CN" altLang="en-US" sz="1400">
                          <a:latin typeface="Times New Roman" panose="02020603050405020304" pitchFamily="18" charset="0"/>
                          <a:cs typeface="Times New Roman" panose="02020603050405020304" pitchFamily="18" charset="0"/>
                        </a:rPr>
                        <a:t>桶</a:t>
                      </a:r>
                      <a:r>
                        <a:rPr lang="en-US" altLang="zh-CN" sz="1400">
                          <a:latin typeface="Times New Roman" panose="02020603050405020304" pitchFamily="18" charset="0"/>
                          <a:cs typeface="Times New Roman" panose="02020603050405020304" pitchFamily="18" charset="0"/>
                        </a:rPr>
                        <a:t>-100L/</a:t>
                      </a:r>
                      <a:r>
                        <a:rPr lang="zh-CN" altLang="en-US" sz="1400">
                          <a:latin typeface="Times New Roman" panose="02020603050405020304" pitchFamily="18" charset="0"/>
                          <a:cs typeface="Times New Roman" panose="02020603050405020304" pitchFamily="18" charset="0"/>
                        </a:rPr>
                        <a:t>桶</a:t>
                      </a:r>
                    </a:p>
                  </a:txBody>
                  <a:tcPr marT="34290" marB="34290" anchor="ctr"/>
                </a:tc>
                <a:tc>
                  <a:txBody>
                    <a:bodyPr/>
                    <a:lstStyle/>
                    <a:p>
                      <a:pPr algn="ctr"/>
                      <a:r>
                        <a:rPr lang="en-US" altLang="zh-CN" sz="1400">
                          <a:latin typeface="Times New Roman" panose="02020603050405020304" pitchFamily="18" charset="0"/>
                          <a:cs typeface="Times New Roman" panose="02020603050405020304" pitchFamily="18" charset="0"/>
                        </a:rPr>
                        <a:t>100L</a:t>
                      </a:r>
                    </a:p>
                    <a:p>
                      <a:pPr algn="ctr"/>
                      <a:r>
                        <a:rPr lang="zh-CN" altLang="en-US" sz="1400" b="1">
                          <a:solidFill>
                            <a:srgbClr val="FF0000"/>
                          </a:solidFill>
                          <a:latin typeface="Times New Roman" panose="02020603050405020304" pitchFamily="18" charset="0"/>
                          <a:cs typeface="Times New Roman" panose="02020603050405020304" pitchFamily="18" charset="0"/>
                        </a:rPr>
                        <a:t>（大）</a:t>
                      </a:r>
                    </a:p>
                  </a:txBody>
                  <a:tcPr marT="34290" marB="34290" anchor="ctr"/>
                </a:tc>
                <a:tc>
                  <a:txBody>
                    <a:bodyPr/>
                    <a:lstStyle/>
                    <a:p>
                      <a:pPr algn="ctr"/>
                      <a:r>
                        <a:rPr lang="en-US" altLang="zh-CN" sz="1400">
                          <a:latin typeface="Times New Roman" panose="02020603050405020304" pitchFamily="18" charset="0"/>
                          <a:cs typeface="Times New Roman" panose="02020603050405020304" pitchFamily="18" charset="0"/>
                        </a:rPr>
                        <a:t>280L</a:t>
                      </a:r>
                      <a:endParaRPr lang="zh-CN" altLang="en-US" sz="1400">
                        <a:latin typeface="Times New Roman" panose="02020603050405020304" pitchFamily="18" charset="0"/>
                        <a:cs typeface="Times New Roman" panose="02020603050405020304" pitchFamily="18" charset="0"/>
                      </a:endParaRPr>
                    </a:p>
                  </a:txBody>
                  <a:tcPr marT="34290" marB="34290" anchor="ctr"/>
                </a:tc>
                <a:tc>
                  <a:txBody>
                    <a:bodyPr/>
                    <a:lstStyle/>
                    <a:p>
                      <a:pPr algn="ctr"/>
                      <a:r>
                        <a:rPr lang="en-US" altLang="zh-CN" sz="1400">
                          <a:latin typeface="Times New Roman" panose="02020603050405020304" pitchFamily="18" charset="0"/>
                          <a:cs typeface="Times New Roman" panose="02020603050405020304" pitchFamily="18" charset="0"/>
                        </a:rPr>
                        <a:t>28L</a:t>
                      </a:r>
                      <a:endParaRPr lang="zh-CN" altLang="en-US" sz="1400">
                        <a:latin typeface="Times New Roman" panose="02020603050405020304" pitchFamily="18" charset="0"/>
                        <a:cs typeface="Times New Roman" panose="02020603050405020304" pitchFamily="18" charset="0"/>
                      </a:endParaRPr>
                    </a:p>
                  </a:txBody>
                  <a:tcPr marT="34290" marB="34290" anchor="ctr"/>
                </a:tc>
                <a:tc>
                  <a:txBody>
                    <a:bodyPr/>
                    <a:lstStyle/>
                    <a:p>
                      <a:pPr algn="ctr"/>
                      <a:r>
                        <a:rPr lang="en-US" altLang="zh-CN" sz="1500" b="1">
                          <a:solidFill>
                            <a:srgbClr val="FF0000"/>
                          </a:solidFill>
                          <a:latin typeface="Times New Roman" panose="02020603050405020304" pitchFamily="18" charset="0"/>
                          <a:cs typeface="Times New Roman" panose="02020603050405020304" pitchFamily="18" charset="0"/>
                        </a:rPr>
                        <a:t>100L</a:t>
                      </a:r>
                      <a:endParaRPr lang="zh-CN" altLang="en-US" sz="1500" b="1">
                        <a:solidFill>
                          <a:srgbClr val="FF0000"/>
                        </a:solidFill>
                        <a:latin typeface="Times New Roman" panose="02020603050405020304" pitchFamily="18" charset="0"/>
                        <a:cs typeface="Times New Roman" panose="02020603050405020304" pitchFamily="18" charset="0"/>
                      </a:endParaRPr>
                    </a:p>
                  </a:txBody>
                  <a:tcPr marT="34290" marB="34290" anchor="ctr"/>
                </a:tc>
                <a:extLst>
                  <a:ext uri="{0D108BD9-81ED-4DB2-BD59-A6C34878D82A}">
                    <a16:rowId xmlns:a16="http://schemas.microsoft.com/office/drawing/2014/main" val="10002"/>
                  </a:ext>
                </a:extLst>
              </a:tr>
            </a:tbl>
          </a:graphicData>
        </a:graphic>
      </p:graphicFrame>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476250" y="3560763"/>
            <a:ext cx="1949450" cy="360363"/>
          </a:xfrm>
        </p:spPr>
        <p:txBody>
          <a:bodyPr>
            <a:normAutofit/>
          </a:bodyPr>
          <a:lstStyle/>
          <a:p>
            <a:pPr marL="91440" marR="0" indent="-91440" algn="ctr" defTabSz="914400" rtl="0" eaLnBrk="1" fontAlgn="auto" latinLnBrk="0" hangingPunct="1">
              <a:lnSpc>
                <a:spcPct val="100000"/>
              </a:lnSpc>
              <a:spcBef>
                <a:spcPts val="200"/>
              </a:spcBef>
              <a:spcAft>
                <a:spcPts val="200"/>
              </a:spcAft>
              <a:buClr>
                <a:schemeClr val="accent1"/>
              </a:buClr>
              <a:buSzTx/>
              <a:buFont typeface="Calibri" panose="020F0502020204030204" pitchFamily="34" charset="0"/>
              <a:buChar char=" "/>
            </a:pPr>
            <a:r>
              <a:rPr kumimoji="0" lang="zh-CN" altLang="en-US" sz="1600" b="1" i="0" u="none" strike="noStrike" kern="1200" cap="none" spc="0" normalizeH="0" baseline="0" noProof="1">
                <a:solidFill>
                  <a:schemeClr val="tx1">
                    <a:lumMod val="75000"/>
                    <a:lumOff val="25000"/>
                  </a:schemeClr>
                </a:solidFill>
                <a:latin typeface="+mn-lt"/>
                <a:ea typeface="+mn-ea"/>
                <a:cs typeface="+mn-cs"/>
              </a:rPr>
              <a:t>地面无防渗功能</a:t>
            </a:r>
            <a:endParaRPr kumimoji="0" lang="en-US" altLang="zh-CN" sz="1600" b="1" i="0" u="none" strike="noStrike" kern="1200" cap="none" spc="0" normalizeH="0" baseline="0" noProof="1">
              <a:solidFill>
                <a:schemeClr val="tx1">
                  <a:lumMod val="75000"/>
                  <a:lumOff val="25000"/>
                </a:schemeClr>
              </a:solidFill>
              <a:latin typeface="+mn-lt"/>
              <a:ea typeface="+mn-ea"/>
              <a:cs typeface="+mn-cs"/>
            </a:endParaRPr>
          </a:p>
        </p:txBody>
      </p:sp>
      <p:pic>
        <p:nvPicPr>
          <p:cNvPr id="82946" name="Picture 2"/>
          <p:cNvPicPr>
            <a:picLocks noChangeAspect="1"/>
          </p:cNvPicPr>
          <p:nvPr/>
        </p:nvPicPr>
        <p:blipFill>
          <a:blip r:embed="rId2"/>
          <a:stretch>
            <a:fillRect/>
          </a:stretch>
        </p:blipFill>
        <p:spPr>
          <a:xfrm>
            <a:off x="566738" y="996950"/>
            <a:ext cx="1892300" cy="2459038"/>
          </a:xfrm>
          <a:prstGeom prst="rect">
            <a:avLst/>
          </a:prstGeom>
          <a:noFill/>
          <a:ln w="9525">
            <a:noFill/>
          </a:ln>
        </p:spPr>
      </p:pic>
      <p:pic>
        <p:nvPicPr>
          <p:cNvPr id="82947" name="Picture 3"/>
          <p:cNvPicPr>
            <a:picLocks noChangeAspect="1"/>
          </p:cNvPicPr>
          <p:nvPr/>
        </p:nvPicPr>
        <p:blipFill>
          <a:blip r:embed="rId3"/>
          <a:stretch>
            <a:fillRect/>
          </a:stretch>
        </p:blipFill>
        <p:spPr>
          <a:xfrm>
            <a:off x="2628900" y="1000125"/>
            <a:ext cx="1987550" cy="2455863"/>
          </a:xfrm>
          <a:prstGeom prst="rect">
            <a:avLst/>
          </a:prstGeom>
          <a:noFill/>
          <a:ln w="9525">
            <a:noFill/>
          </a:ln>
        </p:spPr>
      </p:pic>
      <p:pic>
        <p:nvPicPr>
          <p:cNvPr id="82948" name="Picture 4"/>
          <p:cNvPicPr>
            <a:picLocks noChangeAspect="1"/>
          </p:cNvPicPr>
          <p:nvPr/>
        </p:nvPicPr>
        <p:blipFill>
          <a:blip r:embed="rId4"/>
          <a:stretch>
            <a:fillRect/>
          </a:stretch>
        </p:blipFill>
        <p:spPr>
          <a:xfrm>
            <a:off x="4751388" y="1000125"/>
            <a:ext cx="1833562" cy="2455863"/>
          </a:xfrm>
          <a:prstGeom prst="rect">
            <a:avLst/>
          </a:prstGeom>
          <a:noFill/>
          <a:ln w="9525">
            <a:noFill/>
          </a:ln>
        </p:spPr>
      </p:pic>
      <p:pic>
        <p:nvPicPr>
          <p:cNvPr id="82949" name="Picture 2"/>
          <p:cNvPicPr>
            <a:picLocks noChangeAspect="1"/>
          </p:cNvPicPr>
          <p:nvPr/>
        </p:nvPicPr>
        <p:blipFill>
          <a:blip r:embed="rId5"/>
          <a:stretch>
            <a:fillRect/>
          </a:stretch>
        </p:blipFill>
        <p:spPr>
          <a:xfrm>
            <a:off x="6732588" y="996950"/>
            <a:ext cx="1784350" cy="2459038"/>
          </a:xfrm>
          <a:prstGeom prst="rect">
            <a:avLst/>
          </a:prstGeom>
          <a:noFill/>
          <a:ln w="9525">
            <a:noFill/>
          </a:ln>
        </p:spPr>
      </p:pic>
      <p:sp>
        <p:nvSpPr>
          <p:cNvPr id="82950" name="内容占位符 2"/>
          <p:cNvSpPr txBox="1"/>
          <p:nvPr/>
        </p:nvSpPr>
        <p:spPr>
          <a:xfrm>
            <a:off x="2533650" y="3560763"/>
            <a:ext cx="1947863" cy="900112"/>
          </a:xfrm>
          <a:prstGeom prst="rect">
            <a:avLst/>
          </a:prstGeom>
          <a:noFill/>
          <a:ln w="9525">
            <a:noFill/>
          </a:ln>
        </p:spPr>
        <p:txBody>
          <a:bodyPr lIns="0" tIns="45720" rIns="0" bIns="45720" anchor="t" anchorCtr="0"/>
          <a:lstStyle/>
          <a:p>
            <a:pPr marL="92075" indent="-92075" algn="ctr" defTabSz="914400">
              <a:spcBef>
                <a:spcPts val="200"/>
              </a:spcBef>
              <a:spcAft>
                <a:spcPts val="200"/>
              </a:spcAft>
              <a:buClr>
                <a:schemeClr val="accent1"/>
              </a:buClr>
              <a:buFont typeface="Calibri" panose="020F0502020204030204" pitchFamily="34" charset="0"/>
              <a:buChar char=" "/>
            </a:pPr>
            <a:r>
              <a:rPr lang="zh-CN" altLang="en-US" sz="1600" b="1">
                <a:solidFill>
                  <a:srgbClr val="404040"/>
                </a:solidFill>
                <a:latin typeface="Calibri" panose="020F0502020204030204" pitchFamily="34" charset="0"/>
                <a:ea typeface="宋体" panose="02010600030101010101" pitchFamily="2" charset="-122"/>
              </a:rPr>
              <a:t>地面无防渗功能</a:t>
            </a:r>
            <a:endParaRPr lang="en-US" altLang="zh-CN" sz="1600" b="1">
              <a:solidFill>
                <a:srgbClr val="404040"/>
              </a:solidFill>
              <a:latin typeface="Calibri" panose="020F0502020204030204" pitchFamily="34" charset="0"/>
            </a:endParaRPr>
          </a:p>
          <a:p>
            <a:pPr marL="92075" indent="-92075" algn="ctr" defTabSz="914400">
              <a:spcBef>
                <a:spcPts val="200"/>
              </a:spcBef>
              <a:spcAft>
                <a:spcPts val="200"/>
              </a:spcAft>
              <a:buClr>
                <a:schemeClr val="accent1"/>
              </a:buClr>
              <a:buFont typeface="Calibri" panose="020F0502020204030204" pitchFamily="34" charset="0"/>
              <a:buChar char=" "/>
            </a:pPr>
            <a:r>
              <a:rPr lang="zh-CN" altLang="en-US" sz="1600" b="1">
                <a:solidFill>
                  <a:srgbClr val="404040"/>
                </a:solidFill>
                <a:latin typeface="Calibri" panose="020F0502020204030204" pitchFamily="34" charset="0"/>
                <a:ea typeface="宋体" panose="02010600030101010101" pitchFamily="2" charset="-122"/>
              </a:rPr>
              <a:t>地面有裂隙</a:t>
            </a:r>
          </a:p>
        </p:txBody>
      </p:sp>
      <p:sp>
        <p:nvSpPr>
          <p:cNvPr id="82951" name="内容占位符 2"/>
          <p:cNvSpPr txBox="1"/>
          <p:nvPr/>
        </p:nvSpPr>
        <p:spPr>
          <a:xfrm>
            <a:off x="5502275" y="3560763"/>
            <a:ext cx="2459038" cy="676275"/>
          </a:xfrm>
          <a:prstGeom prst="rect">
            <a:avLst/>
          </a:prstGeom>
          <a:noFill/>
          <a:ln w="9525">
            <a:noFill/>
          </a:ln>
        </p:spPr>
        <p:txBody>
          <a:bodyPr lIns="0" tIns="45720" rIns="0" bIns="45720" anchor="t" anchorCtr="0"/>
          <a:lstStyle/>
          <a:p>
            <a:pPr marL="92075" indent="-92075" algn="ctr" defTabSz="914400">
              <a:spcBef>
                <a:spcPts val="200"/>
              </a:spcBef>
              <a:spcAft>
                <a:spcPts val="200"/>
              </a:spcAft>
              <a:buClr>
                <a:schemeClr val="accent1"/>
              </a:buClr>
              <a:buFont typeface="Calibri" panose="020F0502020204030204" pitchFamily="34" charset="0"/>
              <a:buChar char=" "/>
            </a:pPr>
            <a:r>
              <a:rPr lang="zh-CN" altLang="en-US" sz="1600" b="1">
                <a:solidFill>
                  <a:srgbClr val="404040"/>
                </a:solidFill>
                <a:latin typeface="Calibri" panose="020F0502020204030204" pitchFamily="34" charset="0"/>
                <a:ea typeface="宋体" panose="02010600030101010101" pitchFamily="2" charset="-122"/>
              </a:rPr>
              <a:t>地面无防渗功能</a:t>
            </a:r>
            <a:endParaRPr lang="en-US" altLang="zh-CN" sz="1600" b="1">
              <a:solidFill>
                <a:srgbClr val="404040"/>
              </a:solidFill>
              <a:latin typeface="Calibri" panose="020F0502020204030204" pitchFamily="34" charset="0"/>
            </a:endParaRPr>
          </a:p>
          <a:p>
            <a:pPr marL="92075" indent="-92075" algn="ctr" defTabSz="914400">
              <a:spcBef>
                <a:spcPts val="200"/>
              </a:spcBef>
              <a:spcAft>
                <a:spcPts val="200"/>
              </a:spcAft>
              <a:buClr>
                <a:schemeClr val="accent1"/>
              </a:buClr>
              <a:buFont typeface="Calibri" panose="020F0502020204030204" pitchFamily="34" charset="0"/>
              <a:buChar char=" "/>
            </a:pPr>
            <a:r>
              <a:rPr lang="zh-CN" altLang="en-US" sz="1600" b="1">
                <a:solidFill>
                  <a:srgbClr val="404040"/>
                </a:solidFill>
                <a:latin typeface="Calibri" panose="020F0502020204030204" pitchFamily="34" charset="0"/>
                <a:ea typeface="宋体" panose="02010600030101010101" pitchFamily="2" charset="-122"/>
              </a:rPr>
              <a:t>液体无托盘等防渗措施</a:t>
            </a:r>
            <a:endParaRPr lang="en-US" altLang="zh-CN" sz="1600" b="1">
              <a:solidFill>
                <a:srgbClr val="404040"/>
              </a:solidFill>
              <a:latin typeface="Calibri" panose="020F0502020204030204" pitchFamily="34" charset="0"/>
            </a:endParaRP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标题 1"/>
          <p:cNvSpPr>
            <a:spLocks noGrp="1"/>
          </p:cNvSpPr>
          <p:nvPr>
            <p:ph type="title"/>
          </p:nvPr>
        </p:nvSpPr>
        <p:spPr/>
        <p:txBody>
          <a:bodyPr vert="horz" lIns="91440" tIns="45720" rIns="91440" bIns="45720" anchor="b" anchorCtr="0"/>
          <a:lstStyle/>
          <a:p>
            <a:r>
              <a:rPr lang="zh-CN" altLang="en-US" sz="2400">
                <a:latin typeface="黑体" panose="02010609060101010101" pitchFamily="49" charset="-122"/>
                <a:ea typeface="黑体" panose="02010609060101010101" pitchFamily="49" charset="-122"/>
              </a:rPr>
              <a:t>贮存点（临时暂存点）</a:t>
            </a:r>
          </a:p>
        </p:txBody>
      </p:sp>
      <p:sp>
        <p:nvSpPr>
          <p:cNvPr id="3" name="内容占位符 2"/>
          <p:cNvSpPr>
            <a:spLocks noGrp="1"/>
          </p:cNvSpPr>
          <p:nvPr>
            <p:ph idx="1" hasCustomPrompt="1"/>
          </p:nvPr>
        </p:nvSpPr>
        <p:spPr>
          <a:xfrm>
            <a:off x="822325" y="1079500"/>
            <a:ext cx="6450013" cy="3382963"/>
          </a:xfrm>
        </p:spPr>
        <p:txBody>
          <a:bodyPr>
            <a:normAutofit/>
          </a:bodyPr>
          <a:lstStyle/>
          <a:p>
            <a:pPr marL="91440" marR="0" indent="-91440" algn="l" defTabSz="914400" rtl="0" eaLnBrk="1" fontAlgn="auto" latinLnBrk="0" hangingPunct="1">
              <a:lnSpc>
                <a:spcPct val="110000"/>
              </a:lnSpc>
              <a:spcBef>
                <a:spcPts val="1200"/>
              </a:spcBef>
              <a:spcAft>
                <a:spcPts val="200"/>
              </a:spcAft>
              <a:buClr>
                <a:schemeClr val="accent1"/>
              </a:buClr>
              <a:buSzTx/>
              <a:buFont typeface="Calibri" panose="020F0502020204030204" pitchFamily="34" charset="0"/>
              <a:buChar char=" "/>
            </a:pP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贮存点应具有</a:t>
            </a:r>
            <a:r>
              <a:rPr kumimoji="0" lang="zh-CN" altLang="en-US"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固定的区域边界</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，并应采取与其他区域进行</a:t>
            </a:r>
            <a:r>
              <a:rPr kumimoji="0" lang="zh-CN" altLang="en-US"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隔离</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的措施。</a:t>
            </a:r>
          </a:p>
          <a:p>
            <a:pPr marL="91440" marR="0" indent="-91440" algn="l" defTabSz="914400" rtl="0" eaLnBrk="1" fontAlgn="auto" latinLnBrk="0" hangingPunct="1">
              <a:lnSpc>
                <a:spcPct val="110000"/>
              </a:lnSpc>
              <a:spcBef>
                <a:spcPts val="1800"/>
              </a:spcBef>
              <a:spcAft>
                <a:spcPts val="200"/>
              </a:spcAft>
              <a:buClr>
                <a:schemeClr val="accent1"/>
              </a:buClr>
              <a:buSzTx/>
              <a:buFont typeface="Calibri" panose="020F0502020204030204" pitchFamily="34" charset="0"/>
              <a:buChar char=" "/>
            </a:pP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贮存点应采取防风、防雨、防晒和防止危险废物流失、扬散等措施。</a:t>
            </a:r>
          </a:p>
          <a:p>
            <a:pPr marL="91440" marR="0" indent="-91440" algn="l" defTabSz="914400" rtl="0" eaLnBrk="1" fontAlgn="auto" latinLnBrk="0" hangingPunct="1">
              <a:lnSpc>
                <a:spcPct val="110000"/>
              </a:lnSpc>
              <a:spcBef>
                <a:spcPts val="1800"/>
              </a:spcBef>
              <a:spcAft>
                <a:spcPts val="200"/>
              </a:spcAft>
              <a:buClr>
                <a:schemeClr val="accent1"/>
              </a:buClr>
              <a:buSzTx/>
              <a:buFont typeface="Calibri" panose="020F0502020204030204" pitchFamily="34" charset="0"/>
              <a:buChar char=" "/>
            </a:pP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贮存点贮存的危险废物应</a:t>
            </a:r>
            <a:r>
              <a:rPr kumimoji="0" lang="zh-CN" altLang="en-US"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置于容器或包装物</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中，不应直接散堆。</a:t>
            </a:r>
          </a:p>
          <a:p>
            <a:pPr marL="91440" marR="0" indent="-91440" algn="l" defTabSz="914400" rtl="0" eaLnBrk="1" fontAlgn="auto" latinLnBrk="0" hangingPunct="1">
              <a:lnSpc>
                <a:spcPct val="110000"/>
              </a:lnSpc>
              <a:spcBef>
                <a:spcPts val="1800"/>
              </a:spcBef>
              <a:spcAft>
                <a:spcPts val="200"/>
              </a:spcAft>
              <a:buClr>
                <a:schemeClr val="accent1"/>
              </a:buClr>
              <a:buSzTx/>
              <a:buFont typeface="Calibri" panose="020F0502020204030204" pitchFamily="34" charset="0"/>
              <a:buChar char=" "/>
            </a:pP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贮存点应根据危险废物的形态、物理化学性质、包装形式等，</a:t>
            </a:r>
            <a:r>
              <a:rPr kumimoji="0" lang="zh-CN" altLang="en-US" sz="1600" b="0" i="0" u="none" strike="noStrike" kern="1200" cap="none" spc="0" normalizeH="0" baseline="0" noProof="1">
                <a:solidFill>
                  <a:schemeClr val="tx1"/>
                </a:solidFill>
                <a:latin typeface="Times New Roman" panose="02020603050405020304" pitchFamily="18" charset="0"/>
                <a:ea typeface="+mn-ea"/>
                <a:cs typeface="Times New Roman" panose="02020603050405020304" pitchFamily="18" charset="0"/>
              </a:rPr>
              <a:t>采取</a:t>
            </a:r>
            <a:r>
              <a:rPr kumimoji="0" lang="zh-CN" altLang="en-US"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防渗、防漏等</a:t>
            </a:r>
            <a:r>
              <a:rPr kumimoji="0" lang="zh-CN" altLang="en-US" sz="1600" b="0" i="0" u="none" strike="noStrike" kern="1200" cap="none" spc="0" normalizeH="0" baseline="0" noProof="1">
                <a:solidFill>
                  <a:schemeClr val="tx1"/>
                </a:solidFill>
                <a:latin typeface="Times New Roman" panose="02020603050405020304" pitchFamily="18" charset="0"/>
                <a:ea typeface="+mn-ea"/>
                <a:cs typeface="Times New Roman" panose="02020603050405020304" pitchFamily="18" charset="0"/>
              </a:rPr>
              <a:t>污染防治措施</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或采用具有相应功能的装置。</a:t>
            </a:r>
          </a:p>
          <a:p>
            <a:pPr marL="91440" marR="0" indent="-91440" algn="l" defTabSz="914400" rtl="0" eaLnBrk="1" fontAlgn="auto" latinLnBrk="0" hangingPunct="1">
              <a:lnSpc>
                <a:spcPct val="110000"/>
              </a:lnSpc>
              <a:spcBef>
                <a:spcPts val="1800"/>
              </a:spcBef>
              <a:spcAft>
                <a:spcPts val="200"/>
              </a:spcAft>
              <a:buClr>
                <a:schemeClr val="accent1"/>
              </a:buClr>
              <a:buSzTx/>
              <a:buFont typeface="Calibri" panose="020F0502020204030204" pitchFamily="34" charset="0"/>
              <a:buChar char=" "/>
            </a:pP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贮存点应及时清运贮存的危险废物，实时贮存量</a:t>
            </a:r>
            <a:r>
              <a:rPr kumimoji="0" lang="zh-CN" altLang="en-US"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不应超过</a:t>
            </a:r>
            <a:r>
              <a:rPr kumimoji="0" lang="en-US" altLang="zh-CN"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3 </a:t>
            </a:r>
            <a:r>
              <a:rPr kumimoji="0" lang="zh-CN" altLang="en-US"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吨</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a:t>
            </a:r>
          </a:p>
        </p:txBody>
      </p:sp>
      <p:pic>
        <p:nvPicPr>
          <p:cNvPr id="83971" name="Picture 2"/>
          <p:cNvPicPr>
            <a:picLocks noChangeAspect="1"/>
          </p:cNvPicPr>
          <p:nvPr/>
        </p:nvPicPr>
        <p:blipFill>
          <a:blip r:embed="rId2"/>
          <a:stretch>
            <a:fillRect/>
          </a:stretch>
        </p:blipFill>
        <p:spPr>
          <a:xfrm>
            <a:off x="7367588" y="1101725"/>
            <a:ext cx="1047750" cy="1638300"/>
          </a:xfrm>
          <a:prstGeom prst="rect">
            <a:avLst/>
          </a:prstGeom>
          <a:noFill/>
          <a:ln w="9525">
            <a:noFill/>
          </a:ln>
        </p:spPr>
      </p:pic>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835025" y="1041400"/>
            <a:ext cx="7486650" cy="3578225"/>
          </a:xfrm>
        </p:spPr>
        <p:txBody>
          <a:bodyPr>
            <a:noAutofit/>
          </a:bodyPr>
          <a:lstStyle/>
          <a:p>
            <a:pPr marL="91440" marR="0" indent="-91440" algn="l" defTabSz="914400" rtl="0" eaLnBrk="1" fontAlgn="auto" latinLnBrk="0" hangingPunct="1">
              <a:lnSpc>
                <a:spcPct val="90000"/>
              </a:lnSpc>
              <a:spcBef>
                <a:spcPts val="1200"/>
              </a:spcBef>
              <a:spcAft>
                <a:spcPts val="200"/>
              </a:spcAft>
              <a:buClr>
                <a:srgbClr val="00B050"/>
              </a:buClr>
              <a:buSzTx/>
              <a:buFont typeface="Wingdings" panose="05000000000000000000" pitchFamily="2" charset="2"/>
              <a:buChar char="n"/>
            </a:pPr>
            <a:r>
              <a:rPr kumimoji="0" lang="zh-CN" altLang="en-US" sz="1600" b="0" i="0" u="none" strike="noStrike" kern="1200" cap="none" spc="0" normalizeH="0" baseline="0" noProof="1">
                <a:solidFill>
                  <a:schemeClr val="tx1">
                    <a:lumMod val="75000"/>
                    <a:lumOff val="25000"/>
                  </a:schemeClr>
                </a:solidFill>
                <a:latin typeface="+mn-lt"/>
                <a:ea typeface="+mn-ea"/>
                <a:cs typeface="+mn-cs"/>
              </a:rPr>
              <a:t>容器和包装物材质、内衬应与盛装的危险废物</a:t>
            </a:r>
            <a:r>
              <a:rPr kumimoji="0" lang="zh-CN" altLang="en-US" sz="1600" b="0" i="0" u="none" strike="noStrike" kern="1200" cap="none" spc="0" normalizeH="0" baseline="0" noProof="1">
                <a:solidFill>
                  <a:srgbClr val="FF0000"/>
                </a:solidFill>
                <a:latin typeface="+mn-lt"/>
                <a:ea typeface="+mn-ea"/>
                <a:cs typeface="+mn-cs"/>
              </a:rPr>
              <a:t>相容</a:t>
            </a:r>
            <a:r>
              <a:rPr kumimoji="0" lang="zh-CN" altLang="en-US" sz="1600" b="0" i="0" u="none" strike="noStrike" kern="1200" cap="none" spc="0" normalizeH="0" baseline="0" noProof="1">
                <a:solidFill>
                  <a:schemeClr val="tx1">
                    <a:lumMod val="75000"/>
                    <a:lumOff val="25000"/>
                  </a:schemeClr>
                </a:solidFill>
                <a:latin typeface="+mn-lt"/>
                <a:ea typeface="+mn-ea"/>
                <a:cs typeface="+mn-cs"/>
              </a:rPr>
              <a:t>。</a:t>
            </a:r>
          </a:p>
          <a:p>
            <a:pPr marL="91440" marR="0" indent="-91440" algn="l" defTabSz="914400" rtl="0" eaLnBrk="1" fontAlgn="auto" latinLnBrk="0" hangingPunct="1">
              <a:lnSpc>
                <a:spcPct val="90000"/>
              </a:lnSpc>
              <a:spcBef>
                <a:spcPts val="1200"/>
              </a:spcBef>
              <a:spcAft>
                <a:spcPts val="200"/>
              </a:spcAft>
              <a:buClr>
                <a:srgbClr val="00B050"/>
              </a:buClr>
              <a:buSzTx/>
              <a:buFont typeface="Wingdings" panose="05000000000000000000" pitchFamily="2" charset="2"/>
              <a:buChar char="n"/>
            </a:pPr>
            <a:r>
              <a:rPr kumimoji="0" lang="zh-CN" altLang="en-US" sz="1600" b="0" i="0" u="none" strike="noStrike" kern="1200" cap="none" spc="0" normalizeH="0" baseline="0" noProof="1">
                <a:solidFill>
                  <a:schemeClr val="tx1">
                    <a:lumMod val="75000"/>
                    <a:lumOff val="25000"/>
                  </a:schemeClr>
                </a:solidFill>
                <a:latin typeface="+mn-lt"/>
                <a:ea typeface="+mn-ea"/>
                <a:cs typeface="+mn-cs"/>
              </a:rPr>
              <a:t>针对不同类别、形态、物理化学性质的危险废物，其</a:t>
            </a:r>
            <a:r>
              <a:rPr kumimoji="0" lang="zh-CN" altLang="en-US" sz="1600" b="0" i="0" u="none" strike="noStrike" kern="1200" cap="none" spc="0" normalizeH="0" baseline="0" noProof="1">
                <a:solidFill>
                  <a:srgbClr val="FF0000"/>
                </a:solidFill>
                <a:latin typeface="+mn-lt"/>
                <a:ea typeface="+mn-ea"/>
                <a:cs typeface="+mn-cs"/>
              </a:rPr>
              <a:t>容器和包装物应满足相应的防渗、防漏、防腐和强度</a:t>
            </a:r>
            <a:r>
              <a:rPr kumimoji="0" lang="zh-CN" altLang="en-US" sz="1600" b="0" i="0" u="none" strike="noStrike" kern="1200" cap="none" spc="0" normalizeH="0" baseline="0" noProof="1">
                <a:solidFill>
                  <a:schemeClr val="tx1">
                    <a:lumMod val="75000"/>
                    <a:lumOff val="25000"/>
                  </a:schemeClr>
                </a:solidFill>
                <a:latin typeface="+mn-lt"/>
                <a:ea typeface="+mn-ea"/>
                <a:cs typeface="+mn-cs"/>
              </a:rPr>
              <a:t>等要求。</a:t>
            </a:r>
          </a:p>
          <a:p>
            <a:pPr marL="91440" marR="0" indent="-91440" algn="l" defTabSz="914400" rtl="0" eaLnBrk="1" fontAlgn="auto" latinLnBrk="0" hangingPunct="1">
              <a:lnSpc>
                <a:spcPct val="90000"/>
              </a:lnSpc>
              <a:spcBef>
                <a:spcPts val="1200"/>
              </a:spcBef>
              <a:spcAft>
                <a:spcPts val="200"/>
              </a:spcAft>
              <a:buClr>
                <a:srgbClr val="00B050"/>
              </a:buClr>
              <a:buSzTx/>
              <a:buFont typeface="Wingdings" panose="05000000000000000000" pitchFamily="2" charset="2"/>
              <a:buChar char="n"/>
            </a:pPr>
            <a:r>
              <a:rPr kumimoji="0" lang="zh-CN" altLang="en-US" sz="1600" b="0" i="0" u="none" strike="noStrike" kern="1200" cap="none" spc="0" normalizeH="0" baseline="0" noProof="1">
                <a:solidFill>
                  <a:schemeClr val="tx1">
                    <a:lumMod val="75000"/>
                    <a:lumOff val="25000"/>
                  </a:schemeClr>
                </a:solidFill>
                <a:latin typeface="+mn-lt"/>
                <a:ea typeface="+mn-ea"/>
                <a:cs typeface="+mn-cs"/>
              </a:rPr>
              <a:t>硬质容器和包装物及其支护结构堆叠码放时不应有明显变形，无破损泄漏。</a:t>
            </a:r>
            <a:endParaRPr kumimoji="0" lang="en-US" altLang="zh-CN" sz="1600" b="0" i="0" u="none" strike="noStrike" kern="1200" cap="none" spc="0" normalizeH="0" baseline="0" noProof="1">
              <a:solidFill>
                <a:schemeClr val="tx1">
                  <a:lumMod val="75000"/>
                  <a:lumOff val="25000"/>
                </a:schemeClr>
              </a:solidFill>
              <a:latin typeface="+mn-lt"/>
              <a:ea typeface="+mn-ea"/>
              <a:cs typeface="+mn-cs"/>
            </a:endParaRPr>
          </a:p>
          <a:p>
            <a:pPr marL="91440" marR="0" indent="-91440" algn="l" defTabSz="914400" rtl="0" eaLnBrk="1" fontAlgn="auto" latinLnBrk="0" hangingPunct="1">
              <a:lnSpc>
                <a:spcPct val="90000"/>
              </a:lnSpc>
              <a:spcBef>
                <a:spcPts val="1200"/>
              </a:spcBef>
              <a:spcAft>
                <a:spcPts val="200"/>
              </a:spcAft>
              <a:buClr>
                <a:srgbClr val="00B050"/>
              </a:buClr>
              <a:buSzTx/>
              <a:buFont typeface="Wingdings" panose="05000000000000000000" pitchFamily="2" charset="2"/>
              <a:buChar char="n"/>
            </a:pPr>
            <a:r>
              <a:rPr kumimoji="0" lang="zh-CN" altLang="en-US" sz="1600" b="0" i="0" u="none" strike="noStrike" kern="1200" cap="none" spc="0" normalizeH="0" baseline="0" noProof="1">
                <a:solidFill>
                  <a:schemeClr val="tx1">
                    <a:lumMod val="75000"/>
                    <a:lumOff val="25000"/>
                  </a:schemeClr>
                </a:solidFill>
                <a:latin typeface="+mn-lt"/>
                <a:ea typeface="+mn-ea"/>
                <a:cs typeface="+mn-cs"/>
              </a:rPr>
              <a:t>柔性容器和包装物堆叠码放时应封口严密，无破损泄漏。</a:t>
            </a:r>
            <a:endParaRPr kumimoji="0" lang="en-US" altLang="zh-CN" sz="1600" b="0" i="0" u="none" strike="noStrike" kern="1200" cap="none" spc="0" normalizeH="0" baseline="0" noProof="1">
              <a:solidFill>
                <a:schemeClr val="tx1">
                  <a:lumMod val="75000"/>
                  <a:lumOff val="25000"/>
                </a:schemeClr>
              </a:solidFill>
              <a:latin typeface="+mn-lt"/>
              <a:ea typeface="+mn-ea"/>
              <a:cs typeface="+mn-cs"/>
            </a:endParaRPr>
          </a:p>
          <a:p>
            <a:pPr marL="91440" marR="0" indent="-91440" algn="l" defTabSz="914400" rtl="0" eaLnBrk="1" fontAlgn="auto" latinLnBrk="0" hangingPunct="1">
              <a:lnSpc>
                <a:spcPct val="90000"/>
              </a:lnSpc>
              <a:spcBef>
                <a:spcPts val="1200"/>
              </a:spcBef>
              <a:spcAft>
                <a:spcPts val="200"/>
              </a:spcAft>
              <a:buClr>
                <a:srgbClr val="00B050"/>
              </a:buClr>
              <a:buSzTx/>
              <a:buFont typeface="Wingdings" panose="05000000000000000000" pitchFamily="2" charset="2"/>
              <a:buChar char="n"/>
            </a:pPr>
            <a:r>
              <a:rPr kumimoji="0" lang="zh-CN" altLang="en-US" sz="1600" b="0" i="0" u="none" strike="noStrike" kern="1200" cap="none" spc="0" normalizeH="0" baseline="0" noProof="1">
                <a:solidFill>
                  <a:schemeClr val="tx1">
                    <a:lumMod val="75000"/>
                    <a:lumOff val="25000"/>
                  </a:schemeClr>
                </a:solidFill>
                <a:latin typeface="+mn-lt"/>
                <a:ea typeface="+mn-ea"/>
                <a:cs typeface="+mn-cs"/>
              </a:rPr>
              <a:t>使用容器盛装</a:t>
            </a:r>
            <a:r>
              <a:rPr kumimoji="0" lang="zh-CN" altLang="en-US" sz="1600" b="0" i="0" u="none" strike="noStrike" kern="1200" cap="none" spc="0" normalizeH="0" baseline="0" noProof="1">
                <a:solidFill>
                  <a:srgbClr val="FF0000"/>
                </a:solidFill>
                <a:latin typeface="+mn-lt"/>
                <a:ea typeface="+mn-ea"/>
                <a:cs typeface="+mn-cs"/>
              </a:rPr>
              <a:t>液态、半固态</a:t>
            </a:r>
            <a:r>
              <a:rPr kumimoji="0" lang="zh-CN" altLang="en-US" sz="1600" b="0" i="0" u="none" strike="noStrike" kern="1200" cap="none" spc="0" normalizeH="0" baseline="0" noProof="1">
                <a:solidFill>
                  <a:schemeClr val="tx1">
                    <a:lumMod val="75000"/>
                    <a:lumOff val="25000"/>
                  </a:schemeClr>
                </a:solidFill>
                <a:latin typeface="+mn-lt"/>
                <a:ea typeface="+mn-ea"/>
                <a:cs typeface="+mn-cs"/>
              </a:rPr>
              <a:t>危险废物时，容器内部应留有</a:t>
            </a:r>
            <a:r>
              <a:rPr kumimoji="0" lang="zh-CN" altLang="en-US" sz="1600" b="0" i="0" u="none" strike="noStrike" kern="1200" cap="none" spc="0" normalizeH="0" baseline="0" noProof="1">
                <a:solidFill>
                  <a:srgbClr val="FF0000"/>
                </a:solidFill>
                <a:latin typeface="+mn-lt"/>
                <a:ea typeface="+mn-ea"/>
                <a:cs typeface="+mn-cs"/>
              </a:rPr>
              <a:t>适当的空间</a:t>
            </a:r>
            <a:r>
              <a:rPr kumimoji="0" lang="zh-CN" altLang="en-US" sz="1600" b="0" i="0" u="none" strike="noStrike" kern="1200" cap="none" spc="0" normalizeH="0" baseline="0" noProof="1">
                <a:solidFill>
                  <a:schemeClr val="tx1">
                    <a:lumMod val="75000"/>
                    <a:lumOff val="25000"/>
                  </a:schemeClr>
                </a:solidFill>
                <a:latin typeface="+mn-lt"/>
                <a:ea typeface="+mn-ea"/>
                <a:cs typeface="+mn-cs"/>
              </a:rPr>
              <a:t>，以适应因温度变化等可能引发的收缩和膨胀，防止其导致容器渗漏或永久变形。</a:t>
            </a:r>
            <a:endParaRPr kumimoji="0" lang="en-US" altLang="zh-CN" sz="1600" b="0" i="0" u="none" strike="noStrike" kern="1200" cap="none" spc="0" normalizeH="0" baseline="0" noProof="1">
              <a:solidFill>
                <a:schemeClr val="tx1">
                  <a:lumMod val="75000"/>
                  <a:lumOff val="25000"/>
                </a:schemeClr>
              </a:solidFill>
              <a:latin typeface="+mn-lt"/>
              <a:ea typeface="+mn-ea"/>
              <a:cs typeface="+mn-cs"/>
            </a:endParaRPr>
          </a:p>
          <a:p>
            <a:pPr marL="91440" marR="0" indent="-91440" algn="l" defTabSz="914400" rtl="0" eaLnBrk="1" fontAlgn="auto" latinLnBrk="0" hangingPunct="1">
              <a:lnSpc>
                <a:spcPct val="90000"/>
              </a:lnSpc>
              <a:spcBef>
                <a:spcPts val="1200"/>
              </a:spcBef>
              <a:spcAft>
                <a:spcPts val="200"/>
              </a:spcAft>
              <a:buClr>
                <a:srgbClr val="00B050"/>
              </a:buClr>
              <a:buSzTx/>
              <a:buFont typeface="Wingdings" panose="05000000000000000000" pitchFamily="2" charset="2"/>
              <a:buChar char="n"/>
            </a:pPr>
            <a:r>
              <a:rPr kumimoji="0" lang="zh-CN" altLang="en-US" sz="1600" b="0" i="0" u="none" strike="noStrike" kern="1200" cap="none" spc="0" normalizeH="0" baseline="0" noProof="1">
                <a:solidFill>
                  <a:schemeClr val="tx1">
                    <a:lumMod val="75000"/>
                    <a:lumOff val="25000"/>
                  </a:schemeClr>
                </a:solidFill>
                <a:latin typeface="+mn-lt"/>
                <a:ea typeface="+mn-ea"/>
                <a:cs typeface="+mn-cs"/>
              </a:rPr>
              <a:t>容器和包装物外表面应保持清洁。</a:t>
            </a:r>
          </a:p>
        </p:txBody>
      </p:sp>
      <p:sp>
        <p:nvSpPr>
          <p:cNvPr id="84994" name="内容占位符 2"/>
          <p:cNvSpPr txBox="1"/>
          <p:nvPr/>
        </p:nvSpPr>
        <p:spPr>
          <a:xfrm>
            <a:off x="835025" y="533400"/>
            <a:ext cx="5672138" cy="417513"/>
          </a:xfrm>
          <a:prstGeom prst="rect">
            <a:avLst/>
          </a:prstGeom>
          <a:noFill/>
          <a:ln w="9525">
            <a:noFill/>
          </a:ln>
        </p:spPr>
        <p:txBody>
          <a:bodyPr lIns="0" tIns="45720" rIns="0" bIns="45720" anchor="t" anchorCtr="0"/>
          <a:lstStyle/>
          <a:p>
            <a:pPr defTabSz="914400">
              <a:spcBef>
                <a:spcPts val="600"/>
              </a:spcBef>
              <a:spcAft>
                <a:spcPts val="600"/>
              </a:spcAft>
              <a:buClr>
                <a:srgbClr val="00B050"/>
              </a:buClr>
              <a:buFont typeface="Calibri" panose="020F0502020204030204" pitchFamily="34" charset="0"/>
              <a:buNone/>
            </a:pPr>
            <a:r>
              <a:rPr lang="zh-CN" altLang="en-US" sz="2400">
                <a:solidFill>
                  <a:srgbClr val="404040"/>
                </a:solidFill>
                <a:latin typeface="黑体" panose="02010609060101010101" pitchFamily="49" charset="-122"/>
                <a:ea typeface="黑体" panose="02010609060101010101" pitchFamily="49" charset="-122"/>
              </a:rPr>
              <a:t>容器和包装物要求</a:t>
            </a:r>
            <a:endParaRPr lang="en-US" altLang="zh-CN" sz="2400">
              <a:solidFill>
                <a:srgbClr val="404040"/>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标题 1"/>
          <p:cNvSpPr>
            <a:spLocks noGrp="1"/>
          </p:cNvSpPr>
          <p:nvPr>
            <p:ph type="title"/>
          </p:nvPr>
        </p:nvSpPr>
        <p:spPr/>
        <p:txBody>
          <a:bodyPr vert="horz" lIns="91440" tIns="45720" rIns="91440" bIns="45720" anchor="b" anchorCtr="0"/>
          <a:lstStyle/>
          <a:p>
            <a:r>
              <a:rPr lang="zh-CN" altLang="en-US" sz="2400">
                <a:latin typeface="黑体" panose="02010609060101010101" pitchFamily="49" charset="-122"/>
                <a:ea typeface="黑体" panose="02010609060101010101" pitchFamily="49" charset="-122"/>
                <a:sym typeface="Calibri" panose="020F0502020204030204" pitchFamily="34" charset="0"/>
              </a:rPr>
              <a:t>污染物排放控制要求</a:t>
            </a:r>
            <a:endParaRPr lang="zh-CN" altLang="en-US" sz="2400">
              <a:latin typeface="黑体" panose="02010609060101010101" pitchFamily="49" charset="-122"/>
              <a:ea typeface="黑体" panose="02010609060101010101" pitchFamily="49" charset="-122"/>
            </a:endParaRPr>
          </a:p>
        </p:txBody>
      </p:sp>
      <p:sp>
        <p:nvSpPr>
          <p:cNvPr id="3" name="内容占位符 2"/>
          <p:cNvSpPr>
            <a:spLocks noGrp="1"/>
          </p:cNvSpPr>
          <p:nvPr>
            <p:ph idx="1" hasCustomPrompt="1"/>
          </p:nvPr>
        </p:nvSpPr>
        <p:spPr>
          <a:xfrm>
            <a:off x="822325" y="1079500"/>
            <a:ext cx="7543800" cy="3382963"/>
          </a:xfrm>
        </p:spPr>
        <p:txBody>
          <a:bodyPr>
            <a:normAutofit/>
          </a:bodyPr>
          <a:lstStyle/>
          <a:p>
            <a:pPr marL="91440" marR="0" indent="-91440" algn="l" defTabSz="914400" rtl="0" eaLnBrk="1" fontAlgn="auto" latinLnBrk="0" hangingPunct="1">
              <a:lnSpc>
                <a:spcPct val="90000"/>
              </a:lnSpc>
              <a:spcBef>
                <a:spcPts val="1200"/>
              </a:spcBef>
              <a:spcAft>
                <a:spcPts val="200"/>
              </a:spcAft>
              <a:buClr>
                <a:srgbClr val="00B050"/>
              </a:buClr>
              <a:buSzTx/>
              <a:buFont typeface="Wingdings" panose="05000000000000000000" pitchFamily="2" charset="2"/>
              <a:buChar char="n"/>
            </a:pP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贮存设施产生的</a:t>
            </a:r>
            <a:r>
              <a:rPr kumimoji="0" lang="zh-CN" altLang="en-US"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废水</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（包括贮存设施、作业设备、车辆等清洗废水，贮存罐区积存雨水，贮存事故废水等）应进行收集处理，废水排放应符合</a:t>
            </a:r>
            <a:r>
              <a:rPr kumimoji="0" lang="en-US" altLang="zh-CN"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GB 8978 </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规定的要求。</a:t>
            </a:r>
            <a:r>
              <a:rPr kumimoji="0" lang="en-US" altLang="zh-CN" sz="1600" b="0" i="0" u="none" strike="noStrike" kern="1200" cap="none" spc="0" normalizeH="0" baseline="0" noProof="1">
                <a:solidFill>
                  <a:srgbClr val="3366FF"/>
                </a:solidFill>
                <a:latin typeface="Times New Roman" panose="02020603050405020304" pitchFamily="18" charset="0"/>
                <a:ea typeface="+mn-ea"/>
                <a:cs typeface="Times New Roman" panose="02020603050405020304" pitchFamily="18" charset="0"/>
              </a:rPr>
              <a:t>《</a:t>
            </a:r>
            <a:r>
              <a:rPr kumimoji="0" lang="zh-CN" altLang="en-US" sz="1600" b="0" i="0" u="none" strike="noStrike" kern="1200" cap="none" spc="0" normalizeH="0" baseline="0" noProof="1">
                <a:solidFill>
                  <a:srgbClr val="3366FF"/>
                </a:solidFill>
                <a:latin typeface="Times New Roman" panose="02020603050405020304" pitchFamily="18" charset="0"/>
                <a:ea typeface="+mn-ea"/>
                <a:cs typeface="Times New Roman" panose="02020603050405020304" pitchFamily="18" charset="0"/>
              </a:rPr>
              <a:t>污水综合排放标准</a:t>
            </a:r>
            <a:r>
              <a:rPr kumimoji="0" lang="en-US" altLang="zh-CN" sz="1600" b="0" i="0" u="none" strike="noStrike" kern="1200" cap="none" spc="0" normalizeH="0" baseline="0" noProof="1">
                <a:solidFill>
                  <a:srgbClr val="3366FF"/>
                </a:solidFill>
                <a:latin typeface="Times New Roman" panose="02020603050405020304" pitchFamily="18" charset="0"/>
                <a:ea typeface="+mn-ea"/>
                <a:cs typeface="Times New Roman" panose="02020603050405020304" pitchFamily="18" charset="0"/>
              </a:rPr>
              <a:t>》</a:t>
            </a:r>
          </a:p>
          <a:p>
            <a:pPr marL="91440" marR="0" indent="-91440" algn="l" defTabSz="914400" rtl="0" eaLnBrk="1" fontAlgn="auto" latinLnBrk="0" hangingPunct="1">
              <a:lnSpc>
                <a:spcPct val="90000"/>
              </a:lnSpc>
              <a:spcBef>
                <a:spcPts val="1200"/>
              </a:spcBef>
              <a:spcAft>
                <a:spcPts val="200"/>
              </a:spcAft>
              <a:buClr>
                <a:srgbClr val="00B050"/>
              </a:buClr>
              <a:buSzTx/>
              <a:buFont typeface="Wingdings" panose="05000000000000000000" pitchFamily="2" charset="2"/>
              <a:buChar char="n"/>
            </a:pP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贮存设施产生的</a:t>
            </a:r>
            <a:r>
              <a:rPr kumimoji="0" lang="zh-CN" altLang="en-US"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废气</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（含无组织废气）的排放应符合</a:t>
            </a:r>
            <a:r>
              <a:rPr kumimoji="0" lang="en-US" altLang="zh-CN"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GB 16297 </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和</a:t>
            </a:r>
            <a:r>
              <a:rPr kumimoji="0" lang="en-US" altLang="zh-CN"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GB 37822 </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规定的要求。</a:t>
            </a:r>
            <a:r>
              <a:rPr kumimoji="0" lang="en-US" altLang="zh-CN" sz="1600" b="0" i="0" u="none" strike="noStrike" kern="1200" cap="none" spc="0" normalizeH="0" baseline="0" noProof="1">
                <a:solidFill>
                  <a:srgbClr val="3366FF"/>
                </a:solidFill>
                <a:latin typeface="Times New Roman" panose="02020603050405020304" pitchFamily="18" charset="0"/>
                <a:ea typeface="+mn-ea"/>
                <a:cs typeface="Times New Roman" panose="02020603050405020304" pitchFamily="18" charset="0"/>
              </a:rPr>
              <a:t>《</a:t>
            </a:r>
            <a:r>
              <a:rPr kumimoji="0" lang="zh-CN" altLang="en-US" sz="1600" b="0" i="0" u="none" strike="noStrike" kern="1200" cap="none" spc="0" normalizeH="0" baseline="0" noProof="1">
                <a:solidFill>
                  <a:srgbClr val="3366FF"/>
                </a:solidFill>
                <a:latin typeface="Times New Roman" panose="02020603050405020304" pitchFamily="18" charset="0"/>
                <a:ea typeface="+mn-ea"/>
                <a:cs typeface="Times New Roman" panose="02020603050405020304" pitchFamily="18" charset="0"/>
              </a:rPr>
              <a:t>大气污染物综合排放标准</a:t>
            </a:r>
            <a:r>
              <a:rPr kumimoji="0" lang="en-US" altLang="zh-CN" sz="1600" b="0" i="0" u="none" strike="noStrike" kern="1200" cap="none" spc="0" normalizeH="0" baseline="0" noProof="1">
                <a:solidFill>
                  <a:srgbClr val="3366FF"/>
                </a:solidFill>
                <a:latin typeface="Times New Roman" panose="02020603050405020304" pitchFamily="18" charset="0"/>
                <a:ea typeface="+mn-ea"/>
                <a:cs typeface="Times New Roman" panose="02020603050405020304" pitchFamily="18" charset="0"/>
              </a:rPr>
              <a:t>》《</a:t>
            </a:r>
            <a:r>
              <a:rPr kumimoji="0" lang="en-US" altLang="zh-CN"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 </a:t>
            </a:r>
            <a:r>
              <a:rPr kumimoji="0" lang="zh-CN" altLang="en-US" sz="1600" b="0" i="0" u="none" strike="noStrike" kern="1200" cap="none" spc="0" normalizeH="0" baseline="0" noProof="1">
                <a:solidFill>
                  <a:srgbClr val="3366FF"/>
                </a:solidFill>
                <a:latin typeface="Times New Roman" panose="02020603050405020304" pitchFamily="18" charset="0"/>
                <a:ea typeface="+mn-ea"/>
                <a:cs typeface="Times New Roman" panose="02020603050405020304" pitchFamily="18" charset="0"/>
              </a:rPr>
              <a:t>挥发性有机物无组织排放控制标准</a:t>
            </a:r>
            <a:r>
              <a:rPr kumimoji="0" lang="en-US" altLang="zh-CN" sz="1600" b="0" i="0" u="none" strike="noStrike" kern="1200" cap="none" spc="0" normalizeH="0" baseline="0" noProof="1">
                <a:solidFill>
                  <a:srgbClr val="3366FF"/>
                </a:solidFill>
                <a:latin typeface="Times New Roman" panose="02020603050405020304" pitchFamily="18" charset="0"/>
                <a:ea typeface="+mn-ea"/>
                <a:cs typeface="Times New Roman" panose="02020603050405020304" pitchFamily="18" charset="0"/>
              </a:rPr>
              <a:t>》</a:t>
            </a:r>
          </a:p>
          <a:p>
            <a:pPr marL="91440" marR="0" indent="-91440" algn="l" defTabSz="914400" rtl="0" eaLnBrk="1" fontAlgn="auto" latinLnBrk="0" hangingPunct="1">
              <a:lnSpc>
                <a:spcPct val="90000"/>
              </a:lnSpc>
              <a:spcBef>
                <a:spcPts val="1200"/>
              </a:spcBef>
              <a:spcAft>
                <a:spcPts val="200"/>
              </a:spcAft>
              <a:buClr>
                <a:srgbClr val="00B050"/>
              </a:buClr>
              <a:buSzTx/>
              <a:buFont typeface="Wingdings" panose="05000000000000000000" pitchFamily="2" charset="2"/>
              <a:buChar char="n"/>
            </a:pP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贮存设施产生的</a:t>
            </a:r>
            <a:r>
              <a:rPr kumimoji="0" lang="zh-CN" altLang="en-US"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恶臭气体</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的排放应符合</a:t>
            </a:r>
            <a:r>
              <a:rPr kumimoji="0" lang="en-US" altLang="zh-CN"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GB 14554 </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规定的要求。</a:t>
            </a:r>
            <a:r>
              <a:rPr kumimoji="0" lang="en-US" altLang="zh-CN" sz="1600" b="0" i="0" u="none" strike="noStrike" kern="1200" cap="none" spc="0" normalizeH="0" baseline="0" noProof="1">
                <a:solidFill>
                  <a:srgbClr val="3366FF"/>
                </a:solidFill>
                <a:latin typeface="Times New Roman" panose="02020603050405020304" pitchFamily="18" charset="0"/>
                <a:ea typeface="+mn-ea"/>
                <a:cs typeface="Times New Roman" panose="02020603050405020304" pitchFamily="18" charset="0"/>
              </a:rPr>
              <a:t>《</a:t>
            </a:r>
            <a:r>
              <a:rPr kumimoji="0" lang="zh-CN" altLang="en-US" sz="1600" b="0" i="0" u="none" strike="noStrike" kern="1200" cap="none" spc="0" normalizeH="0" baseline="0" noProof="1">
                <a:solidFill>
                  <a:srgbClr val="3366FF"/>
                </a:solidFill>
                <a:latin typeface="Times New Roman" panose="02020603050405020304" pitchFamily="18" charset="0"/>
                <a:ea typeface="+mn-ea"/>
                <a:cs typeface="Times New Roman" panose="02020603050405020304" pitchFamily="18" charset="0"/>
              </a:rPr>
              <a:t>恶臭污染物排放标准</a:t>
            </a:r>
            <a:r>
              <a:rPr kumimoji="0" lang="en-US" altLang="zh-CN" sz="1600" b="0" i="0" u="none" strike="noStrike" kern="1200" cap="none" spc="0" normalizeH="0" baseline="0" noProof="1">
                <a:solidFill>
                  <a:srgbClr val="3366FF"/>
                </a:solidFill>
                <a:latin typeface="Times New Roman" panose="02020603050405020304" pitchFamily="18" charset="0"/>
                <a:ea typeface="+mn-ea"/>
                <a:cs typeface="Times New Roman" panose="02020603050405020304" pitchFamily="18" charset="0"/>
              </a:rPr>
              <a:t>》</a:t>
            </a:r>
            <a:endParaRPr kumimoji="0" lang="en-US" altLang="zh-CN"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endParaRPr>
          </a:p>
          <a:p>
            <a:pPr marL="91440" marR="0" indent="-91440" algn="l" defTabSz="914400" rtl="0" eaLnBrk="1" fontAlgn="auto" latinLnBrk="0" hangingPunct="1">
              <a:lnSpc>
                <a:spcPct val="90000"/>
              </a:lnSpc>
              <a:spcBef>
                <a:spcPts val="1200"/>
              </a:spcBef>
              <a:spcAft>
                <a:spcPts val="200"/>
              </a:spcAft>
              <a:buClr>
                <a:srgbClr val="00B050"/>
              </a:buClr>
              <a:buSzTx/>
              <a:buFont typeface="Wingdings" panose="05000000000000000000" pitchFamily="2" charset="2"/>
              <a:buChar char="n"/>
            </a:pP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贮存设施内产生以及清理的</a:t>
            </a:r>
            <a:r>
              <a:rPr kumimoji="0" lang="zh-CN" altLang="en-US"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固体废物</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应按固体废物分类管理要求妥善处理。</a:t>
            </a:r>
            <a:endParaRPr kumimoji="0" lang="en-US" altLang="zh-CN"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endParaRPr>
          </a:p>
          <a:p>
            <a:pPr marL="91440" marR="0" indent="-91440" algn="l" defTabSz="914400" rtl="0" eaLnBrk="1" fontAlgn="auto" latinLnBrk="0" hangingPunct="1">
              <a:lnSpc>
                <a:spcPct val="90000"/>
              </a:lnSpc>
              <a:spcBef>
                <a:spcPts val="1200"/>
              </a:spcBef>
              <a:spcAft>
                <a:spcPts val="200"/>
              </a:spcAft>
              <a:buClr>
                <a:srgbClr val="00B050"/>
              </a:buClr>
              <a:buSzTx/>
              <a:buFont typeface="Wingdings" panose="05000000000000000000" pitchFamily="2" charset="2"/>
              <a:buChar char="n"/>
            </a:pP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贮存设施排放的</a:t>
            </a:r>
            <a:r>
              <a:rPr kumimoji="0" lang="zh-CN" altLang="en-US"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环境噪声</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应符合</a:t>
            </a:r>
            <a:r>
              <a:rPr kumimoji="0" lang="en-US" altLang="zh-CN"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GB 12348 </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规定的要求。</a:t>
            </a:r>
            <a:r>
              <a:rPr kumimoji="0" lang="en-US" altLang="zh-CN" sz="1600" b="0" i="0" u="none" strike="noStrike" kern="1200" cap="none" spc="0" normalizeH="0" baseline="0" noProof="1">
                <a:solidFill>
                  <a:srgbClr val="3366FF"/>
                </a:solidFill>
                <a:latin typeface="Times New Roman" panose="02020603050405020304" pitchFamily="18" charset="0"/>
                <a:ea typeface="+mn-ea"/>
                <a:cs typeface="Times New Roman" panose="02020603050405020304" pitchFamily="18" charset="0"/>
              </a:rPr>
              <a:t>《</a:t>
            </a:r>
            <a:r>
              <a:rPr kumimoji="0" lang="zh-CN" altLang="en-US" sz="1600" b="0" i="0" u="none" strike="noStrike" kern="1200" cap="none" spc="0" normalizeH="0" baseline="0" noProof="1">
                <a:solidFill>
                  <a:srgbClr val="3366FF"/>
                </a:solidFill>
                <a:latin typeface="Times New Roman" panose="02020603050405020304" pitchFamily="18" charset="0"/>
                <a:ea typeface="+mn-ea"/>
                <a:cs typeface="Times New Roman" panose="02020603050405020304" pitchFamily="18" charset="0"/>
              </a:rPr>
              <a:t>工业企业厂界环境噪声排放标准</a:t>
            </a:r>
            <a:r>
              <a:rPr kumimoji="0" lang="en-US" altLang="zh-CN" sz="1600" b="0" i="0" u="none" strike="noStrike" kern="1200" cap="none" spc="0" normalizeH="0" baseline="0" noProof="1">
                <a:solidFill>
                  <a:srgbClr val="3366FF"/>
                </a:solidFill>
                <a:latin typeface="Times New Roman" panose="02020603050405020304" pitchFamily="18" charset="0"/>
                <a:ea typeface="+mn-ea"/>
                <a:cs typeface="Times New Roman" panose="02020603050405020304" pitchFamily="18" charset="0"/>
              </a:rPr>
              <a:t>》</a:t>
            </a:r>
            <a:endParaRPr kumimoji="0" lang="zh-CN" altLang="en-US" sz="1600" b="0" i="0" u="none" strike="noStrike" kern="1200" cap="none" spc="0" normalizeH="0" baseline="0" noProof="1">
              <a:solidFill>
                <a:srgbClr val="3366FF"/>
              </a:solidFill>
              <a:latin typeface="Times New Roman" panose="02020603050405020304" pitchFamily="18" charset="0"/>
              <a:ea typeface="+mn-ea"/>
              <a:cs typeface="Times New Roman" panose="02020603050405020304" pitchFamily="18" charset="0"/>
            </a:endParaRP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822325" y="1079500"/>
            <a:ext cx="7543800" cy="3067050"/>
          </a:xfrm>
        </p:spPr>
        <p:txBody>
          <a:bodyPr>
            <a:noAutofit/>
          </a:bodyPr>
          <a:lstStyle/>
          <a:p>
            <a:pPr marL="91440" marR="0" indent="-91440" algn="l" defTabSz="914400" rtl="0" eaLnBrk="1" fontAlgn="auto" latinLnBrk="0" hangingPunct="1">
              <a:lnSpc>
                <a:spcPct val="110000"/>
              </a:lnSpc>
              <a:spcBef>
                <a:spcPts val="1200"/>
              </a:spcBef>
              <a:spcAft>
                <a:spcPts val="200"/>
              </a:spcAft>
              <a:buClr>
                <a:srgbClr val="00B050"/>
              </a:buClr>
              <a:buSzTx/>
              <a:buFont typeface="Wingdings" panose="05000000000000000000" pitchFamily="2" charset="2"/>
              <a:buChar char="n"/>
            </a:pP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贮存设施的环境监测应纳入主体设施的环境监测计划。</a:t>
            </a:r>
            <a:endParaRPr kumimoji="0" lang="en-US" altLang="zh-CN"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endParaRPr>
          </a:p>
          <a:p>
            <a:pPr marL="91440" marR="0" indent="-91440" algn="l" defTabSz="914400" rtl="0" eaLnBrk="1" fontAlgn="auto" latinLnBrk="0" hangingPunct="1">
              <a:lnSpc>
                <a:spcPct val="110000"/>
              </a:lnSpc>
              <a:spcBef>
                <a:spcPts val="1200"/>
              </a:spcBef>
              <a:spcAft>
                <a:spcPts val="200"/>
              </a:spcAft>
              <a:buClr>
                <a:srgbClr val="00B050"/>
              </a:buClr>
              <a:buSzTx/>
              <a:buFont typeface="Wingdings" panose="05000000000000000000" pitchFamily="2" charset="2"/>
              <a:buChar char="n"/>
            </a:pP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贮存设施所有者或运营者应依据相关法律法规和</a:t>
            </a:r>
            <a:r>
              <a:rPr kumimoji="0" lang="en-US" altLang="zh-CN"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HJ 819</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a:t>
            </a:r>
            <a:r>
              <a:rPr kumimoji="0" lang="en-US" altLang="zh-CN"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HJ 1250 </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等规定</a:t>
            </a:r>
            <a:r>
              <a:rPr kumimoji="0" lang="zh-CN" altLang="en-US"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制订监测方案</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，对贮存设施污染物排放状况开展</a:t>
            </a:r>
            <a:r>
              <a:rPr kumimoji="0" lang="zh-CN" altLang="en-US"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自行监测</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，保存原始监测记录，并公布监测结果。</a:t>
            </a:r>
            <a:endParaRPr kumimoji="0" lang="en-US" altLang="zh-CN"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endParaRPr>
          </a:p>
          <a:p>
            <a:pPr marL="91440" marR="0" indent="-91440" algn="l" defTabSz="914400" rtl="0" eaLnBrk="1" fontAlgn="auto" latinLnBrk="0" hangingPunct="1">
              <a:lnSpc>
                <a:spcPct val="110000"/>
              </a:lnSpc>
              <a:spcBef>
                <a:spcPts val="1200"/>
              </a:spcBef>
              <a:spcAft>
                <a:spcPts val="200"/>
              </a:spcAft>
              <a:buClr>
                <a:srgbClr val="00B050"/>
              </a:buClr>
              <a:buSzTx/>
              <a:buFont typeface="Wingdings" panose="05000000000000000000" pitchFamily="2" charset="2"/>
              <a:buChar char="n"/>
            </a:pP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贮存设施废水污染物排放的监测方法和监测指标应符合国家相关标准要求。</a:t>
            </a:r>
            <a:endParaRPr kumimoji="0" lang="en-US" altLang="zh-CN"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endParaRPr>
          </a:p>
          <a:p>
            <a:pPr marL="91440" marR="0" indent="-91440" algn="l" defTabSz="914400" rtl="0" eaLnBrk="1" fontAlgn="auto" latinLnBrk="0" hangingPunct="1">
              <a:lnSpc>
                <a:spcPct val="110000"/>
              </a:lnSpc>
              <a:spcBef>
                <a:spcPts val="1200"/>
              </a:spcBef>
              <a:spcAft>
                <a:spcPts val="200"/>
              </a:spcAft>
              <a:buClr>
                <a:srgbClr val="00B050"/>
              </a:buClr>
              <a:buSzTx/>
              <a:buFont typeface="Wingdings" panose="05000000000000000000" pitchFamily="2" charset="2"/>
              <a:buChar char="n"/>
            </a:pPr>
            <a:r>
              <a:rPr kumimoji="0" lang="en-US" altLang="zh-CN"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HJ 1259 </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规定的</a:t>
            </a:r>
            <a:r>
              <a:rPr kumimoji="0" lang="zh-CN" altLang="en-US"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危险废物环境重点监管单位</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贮存设施</a:t>
            </a:r>
            <a:r>
              <a:rPr kumimoji="0" lang="zh-CN" altLang="en-US" sz="1600" b="1" i="0" u="none" strike="noStrike" kern="1200" cap="none" spc="0" normalizeH="0" baseline="0" noProof="1">
                <a:solidFill>
                  <a:srgbClr val="FF0000"/>
                </a:solidFill>
                <a:latin typeface="Times New Roman" panose="02020603050405020304" pitchFamily="18" charset="0"/>
                <a:ea typeface="+mn-ea"/>
                <a:cs typeface="Times New Roman" panose="02020603050405020304" pitchFamily="18" charset="0"/>
              </a:rPr>
              <a:t>地下水环境监测</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点布设应符合</a:t>
            </a:r>
            <a:r>
              <a:rPr kumimoji="0" lang="en-US" altLang="zh-CN"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HJ 164 </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要求，监测因子应根据贮存废物的特性选择具有代表性且能表征危险废物特性的指标，地下水监测因子分析方法按照</a:t>
            </a:r>
            <a:r>
              <a:rPr kumimoji="0" lang="en-US" altLang="zh-CN"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GB/T 14848 </a:t>
            </a:r>
            <a:r>
              <a:rPr kumimoji="0" lang="zh-CN" altLang="en-US" sz="1600" b="0" i="0" u="none" strike="noStrike" kern="1200" cap="none" spc="0" normalizeH="0" baseline="0" noProof="1">
                <a:solidFill>
                  <a:schemeClr val="tx1">
                    <a:lumMod val="75000"/>
                    <a:lumOff val="25000"/>
                  </a:schemeClr>
                </a:solidFill>
                <a:latin typeface="Times New Roman" panose="02020603050405020304" pitchFamily="18" charset="0"/>
                <a:ea typeface="+mn-ea"/>
                <a:cs typeface="Times New Roman" panose="02020603050405020304" pitchFamily="18" charset="0"/>
              </a:rPr>
              <a:t>执行。</a:t>
            </a:r>
          </a:p>
        </p:txBody>
      </p:sp>
      <p:sp>
        <p:nvSpPr>
          <p:cNvPr id="87042" name="标题 1"/>
          <p:cNvSpPr txBox="1"/>
          <p:nvPr/>
        </p:nvSpPr>
        <p:spPr>
          <a:xfrm>
            <a:off x="881063" y="227013"/>
            <a:ext cx="7543800" cy="723900"/>
          </a:xfrm>
          <a:prstGeom prst="rect">
            <a:avLst/>
          </a:prstGeom>
          <a:noFill/>
          <a:ln w="9525">
            <a:noFill/>
          </a:ln>
        </p:spPr>
        <p:txBody>
          <a:bodyPr lIns="91440" tIns="45720" rIns="91440" bIns="45720" anchor="b" anchorCtr="0"/>
          <a:lstStyle/>
          <a:p>
            <a:pPr defTabSz="914400">
              <a:lnSpc>
                <a:spcPct val="85000"/>
              </a:lnSpc>
              <a:buNone/>
            </a:pPr>
            <a:r>
              <a:rPr lang="zh-CN" altLang="en-US" sz="2400" baseline="0">
                <a:solidFill>
                  <a:srgbClr val="404040"/>
                </a:solidFill>
                <a:latin typeface="黑体" panose="02010609060101010101" pitchFamily="49" charset="-122"/>
                <a:ea typeface="黑体" panose="02010609060101010101" pitchFamily="49" charset="-122"/>
                <a:sym typeface="Calibri" panose="020F0502020204030204" pitchFamily="34" charset="0"/>
              </a:rPr>
              <a:t>环境监测要求</a:t>
            </a:r>
            <a:endParaRPr lang="zh-CN" altLang="en-US" sz="2400" baseline="0">
              <a:solidFill>
                <a:srgbClr val="404040"/>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hasCustomPrompt="1"/>
          </p:nvPr>
        </p:nvSpPr>
        <p:spPr>
          <a:xfrm>
            <a:off x="746125" y="1760538"/>
            <a:ext cx="7966075" cy="406400"/>
          </a:xfrm>
          <a:ln>
            <a:solidFill>
              <a:schemeClr val="tx1"/>
            </a:solidFill>
          </a:ln>
        </p:spPr>
        <p:txBody>
          <a:bodyPr anchor="ctr">
            <a:normAutofit/>
          </a:bodyPr>
          <a:lstStyle/>
          <a:p>
            <a:pPr marL="0" marR="0" indent="0" algn="l" defTabSz="914400" rtl="0" eaLnBrk="1" fontAlgn="auto" latinLnBrk="0" hangingPunct="1">
              <a:lnSpc>
                <a:spcPct val="100000"/>
              </a:lnSpc>
              <a:spcBef>
                <a:spcPct val="0"/>
              </a:spcBef>
              <a:spcAft>
                <a:spcPct val="0"/>
              </a:spcAft>
              <a:buClrTx/>
              <a:buSzTx/>
              <a:buFont typeface="Calibri" panose="020F0502020204030204" pitchFamily="34" charset="0"/>
              <a:buNone/>
              <a:defRPr/>
            </a:pPr>
            <a:r>
              <a:rPr kumimoji="0" lang="zh-CN" altLang="en-US" sz="1600" b="0" i="0" u="none" strike="noStrike" kern="1200" cap="none" spc="0" normalizeH="0" baseline="0" noProof="1">
                <a:solidFill>
                  <a:schemeClr val="tx1">
                    <a:lumMod val="75000"/>
                    <a:lumOff val="25000"/>
                  </a:schemeClr>
                </a:solidFill>
                <a:latin typeface="+mn-lt"/>
                <a:ea typeface="+mn-ea"/>
                <a:cs typeface="+mn-cs"/>
              </a:rPr>
              <a:t>评估标准：依法及时公开危险废物污染环境防治信息。</a:t>
            </a:r>
          </a:p>
        </p:txBody>
      </p:sp>
      <p:sp>
        <p:nvSpPr>
          <p:cNvPr id="88066" name="标题 1"/>
          <p:cNvSpPr>
            <a:spLocks noGrp="1"/>
          </p:cNvSpPr>
          <p:nvPr>
            <p:ph type="title"/>
          </p:nvPr>
        </p:nvSpPr>
        <p:spPr/>
        <p:txBody>
          <a:bodyPr vert="horz" lIns="91440" tIns="45720" rIns="91440" bIns="45720" anchor="b" anchorCtr="0"/>
          <a:lstStyle/>
          <a:p>
            <a:r>
              <a:rPr lang="en-US" altLang="zh-CN" sz="3200">
                <a:latin typeface="黑体" panose="02010609060101010101" pitchFamily="49" charset="-122"/>
                <a:ea typeface="黑体" panose="02010609060101010101" pitchFamily="49" charset="-122"/>
              </a:rPr>
              <a:t>2 </a:t>
            </a:r>
            <a:r>
              <a:rPr lang="zh-CN" altLang="en-US" sz="3200">
                <a:latin typeface="黑体" panose="02010609060101010101" pitchFamily="49" charset="-122"/>
                <a:ea typeface="黑体" panose="02010609060101010101" pitchFamily="49" charset="-122"/>
              </a:rPr>
              <a:t>评估内容合规性要点解读</a:t>
            </a:r>
          </a:p>
        </p:txBody>
      </p:sp>
      <p:sp>
        <p:nvSpPr>
          <p:cNvPr id="5" name="圆角矩形 4"/>
          <p:cNvSpPr/>
          <p:nvPr/>
        </p:nvSpPr>
        <p:spPr>
          <a:xfrm>
            <a:off x="1150938" y="1085850"/>
            <a:ext cx="7561263" cy="541338"/>
          </a:xfrm>
          <a:prstGeom prst="roundRect">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600" strike="noStrike" noProof="1">
                <a:solidFill>
                  <a:schemeClr val="tx1"/>
                </a:solidFill>
              </a:rPr>
              <a:t>产生固体废物的单位，应当依法及时公开固体废物污染环境防治信息，主动接受社会监督。</a:t>
            </a:r>
            <a:endParaRPr lang="zh-CN" altLang="en-US" sz="1600" strike="noStrike" noProof="1">
              <a:solidFill>
                <a:schemeClr val="tx1"/>
              </a:solidFill>
            </a:endParaRPr>
          </a:p>
        </p:txBody>
      </p:sp>
      <p:sp>
        <p:nvSpPr>
          <p:cNvPr id="7" name="六边形 6"/>
          <p:cNvSpPr/>
          <p:nvPr/>
        </p:nvSpPr>
        <p:spPr>
          <a:xfrm>
            <a:off x="522288" y="1085850"/>
            <a:ext cx="628650" cy="541338"/>
          </a:xfrm>
          <a:prstGeom prst="hexagon">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fontAlgn="auto"/>
            <a:r>
              <a:rPr lang="en-US" altLang="zh-CN" sz="2400" b="1" strike="noStrike" noProof="1">
                <a:solidFill>
                  <a:sysClr val="windowText" lastClr="000000"/>
                </a:solidFill>
              </a:rPr>
              <a:t>20</a:t>
            </a:r>
            <a:endParaRPr lang="zh-CN" altLang="en-US" sz="2400" b="1" strike="noStrike" noProof="1">
              <a:solidFill>
                <a:sysClr val="windowText" lastClr="000000"/>
              </a:solidFill>
            </a:endParaRPr>
          </a:p>
        </p:txBody>
      </p:sp>
      <p:sp>
        <p:nvSpPr>
          <p:cNvPr id="88069" name="内容占位符 2"/>
          <p:cNvSpPr txBox="1"/>
          <p:nvPr/>
        </p:nvSpPr>
        <p:spPr>
          <a:xfrm>
            <a:off x="385763" y="2605088"/>
            <a:ext cx="360362" cy="1011237"/>
          </a:xfrm>
          <a:prstGeom prst="rect">
            <a:avLst/>
          </a:prstGeom>
          <a:noFill/>
          <a:ln w="9525">
            <a:noFill/>
          </a:ln>
        </p:spPr>
        <p:txBody>
          <a:bodyPr lIns="0" tIns="45720" rIns="0" bIns="45720" anchor="t" anchorCtr="0"/>
          <a:lstStyle/>
          <a:p>
            <a:pPr marL="92075" indent="-92075" defTabSz="914400">
              <a:lnSpc>
                <a:spcPct val="90000"/>
              </a:lnSpc>
              <a:spcBef>
                <a:spcPts val="1200"/>
              </a:spcBef>
              <a:spcAft>
                <a:spcPts val="200"/>
              </a:spcAft>
              <a:buClr>
                <a:schemeClr val="accent1"/>
              </a:buClr>
              <a:buFont typeface="Calibri" panose="020F0502020204030204" pitchFamily="34" charset="0"/>
              <a:buChar char=" "/>
            </a:pPr>
            <a:r>
              <a:rPr lang="zh-CN" altLang="en-US" sz="1600" b="1">
                <a:solidFill>
                  <a:srgbClr val="CC6600"/>
                </a:solidFill>
                <a:latin typeface="黑体" panose="02010609060101010101" pitchFamily="49" charset="-122"/>
                <a:ea typeface="黑体" panose="02010609060101010101" pitchFamily="49" charset="-122"/>
              </a:rPr>
              <a:t>评分要点</a:t>
            </a:r>
          </a:p>
        </p:txBody>
      </p:sp>
      <p:sp>
        <p:nvSpPr>
          <p:cNvPr id="9" name="椭圆 8"/>
          <p:cNvSpPr/>
          <p:nvPr/>
        </p:nvSpPr>
        <p:spPr>
          <a:xfrm>
            <a:off x="833438" y="2520950"/>
            <a:ext cx="395288"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4" name="矩形 13"/>
          <p:cNvSpPr/>
          <p:nvPr/>
        </p:nvSpPr>
        <p:spPr>
          <a:xfrm>
            <a:off x="1370013" y="2436813"/>
            <a:ext cx="706913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chemeClr val="tx1"/>
                </a:solidFill>
              </a:rPr>
              <a:t>通过企业网站等途径依法公开当年危险废物污染环境防治信息</a:t>
            </a:r>
            <a:r>
              <a:rPr lang="zh-CN" altLang="en-US" sz="1400" strike="noStrike" noProof="1">
                <a:solidFill>
                  <a:schemeClr val="tx1"/>
                </a:solidFill>
              </a:rPr>
              <a:t>。</a:t>
            </a:r>
            <a:r>
              <a:rPr lang="zh-CN" altLang="zh-CN" sz="1400" strike="noStrike" noProof="1"/>
              <a:t>。</a:t>
            </a:r>
            <a:endParaRPr lang="zh-CN" altLang="en-US" sz="1400" strike="noStrike" noProof="1">
              <a:solidFill>
                <a:schemeClr val="tx1"/>
              </a:solidFill>
            </a:endParaRPr>
          </a:p>
        </p:txBody>
      </p:sp>
      <p:sp>
        <p:nvSpPr>
          <p:cNvPr id="15" name="椭圆 14"/>
          <p:cNvSpPr/>
          <p:nvPr/>
        </p:nvSpPr>
        <p:spPr>
          <a:xfrm>
            <a:off x="839788" y="3238500"/>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22" name="矩形 21"/>
          <p:cNvSpPr/>
          <p:nvPr/>
        </p:nvSpPr>
        <p:spPr>
          <a:xfrm>
            <a:off x="1370013" y="3154363"/>
            <a:ext cx="706913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chemeClr val="tx1"/>
                </a:solidFill>
              </a:rPr>
              <a:t>未依法公开当年危险废物污染环境防治信息</a:t>
            </a:r>
            <a:r>
              <a:rPr lang="zh-CN" altLang="en-US" sz="1400" strike="noStrike" noProof="1">
                <a:solidFill>
                  <a:schemeClr val="tx1"/>
                </a:solidFill>
              </a:rPr>
              <a:t>。</a:t>
            </a:r>
            <a:endParaRPr lang="zh-CN" altLang="zh-CN" sz="1400" strike="noStrike" noProof="1">
              <a:solidFill>
                <a:schemeClr val="tx1"/>
              </a:solidFill>
            </a:endParaRPr>
          </a:p>
        </p:txBody>
      </p:sp>
      <p:sp>
        <p:nvSpPr>
          <p:cNvPr id="21" name="矩形 20"/>
          <p:cNvSpPr/>
          <p:nvPr/>
        </p:nvSpPr>
        <p:spPr>
          <a:xfrm>
            <a:off x="8450263" y="2436813"/>
            <a:ext cx="371475" cy="5651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1</a:t>
            </a:r>
            <a:r>
              <a:rPr lang="zh-CN" altLang="en-US" strike="noStrike" noProof="1"/>
              <a:t>分</a:t>
            </a:r>
          </a:p>
        </p:txBody>
      </p:sp>
      <p:sp>
        <p:nvSpPr>
          <p:cNvPr id="28" name="矩形 27"/>
          <p:cNvSpPr/>
          <p:nvPr/>
        </p:nvSpPr>
        <p:spPr>
          <a:xfrm>
            <a:off x="8450263" y="3155950"/>
            <a:ext cx="371475" cy="563563"/>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0</a:t>
            </a:r>
            <a:r>
              <a:rPr lang="zh-CN" altLang="en-US" strike="noStrike" noProof="1"/>
              <a:t>分</a:t>
            </a:r>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标题 1"/>
          <p:cNvSpPr>
            <a:spLocks noGrp="1"/>
          </p:cNvSpPr>
          <p:nvPr>
            <p:ph type="title"/>
          </p:nvPr>
        </p:nvSpPr>
        <p:spPr/>
        <p:txBody>
          <a:bodyPr vert="horz" lIns="91440" tIns="45720" rIns="91440" bIns="45720" anchor="b" anchorCtr="0"/>
          <a:lstStyle/>
          <a:p>
            <a:r>
              <a:rPr lang="zh-CN" altLang="en-US" sz="3200">
                <a:latin typeface="黑体" panose="02010609060101010101" pitchFamily="49" charset="-122"/>
                <a:ea typeface="黑体" panose="02010609060101010101" pitchFamily="49" charset="-122"/>
              </a:rPr>
              <a:t>加分项</a:t>
            </a:r>
          </a:p>
        </p:txBody>
      </p:sp>
      <p:sp>
        <p:nvSpPr>
          <p:cNvPr id="9" name="椭圆 8"/>
          <p:cNvSpPr/>
          <p:nvPr/>
        </p:nvSpPr>
        <p:spPr>
          <a:xfrm>
            <a:off x="614363" y="1666875"/>
            <a:ext cx="395288"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4" name="矩形 13"/>
          <p:cNvSpPr/>
          <p:nvPr/>
        </p:nvSpPr>
        <p:spPr>
          <a:xfrm>
            <a:off x="1150938" y="1581150"/>
            <a:ext cx="7067550"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en-US" sz="1400" strike="noStrike" noProof="1">
                <a:solidFill>
                  <a:sysClr val="windowText" lastClr="000000"/>
                </a:solidFill>
              </a:rPr>
              <a:t>在危险废物相关重点环节和关键节点</a:t>
            </a:r>
            <a:r>
              <a:rPr lang="zh-CN" altLang="en-US" sz="1400" b="1" strike="noStrike" noProof="1">
                <a:solidFill>
                  <a:srgbClr val="FF0000"/>
                </a:solidFill>
              </a:rPr>
              <a:t>应用视频监控</a:t>
            </a:r>
            <a:r>
              <a:rPr lang="zh-CN" altLang="en-US" sz="1400" strike="noStrike" noProof="1">
                <a:solidFill>
                  <a:sysClr val="windowText" lastClr="000000"/>
                </a:solidFill>
              </a:rPr>
              <a:t>的，加</a:t>
            </a:r>
            <a:r>
              <a:rPr lang="en-US" altLang="zh-CN" sz="1400" strike="noStrike" noProof="1">
                <a:solidFill>
                  <a:sysClr val="windowText" lastClr="000000"/>
                </a:solidFill>
              </a:rPr>
              <a:t>0.5</a:t>
            </a:r>
            <a:r>
              <a:rPr lang="zh-CN" altLang="en-US" sz="1400" strike="noStrike" noProof="1">
                <a:solidFill>
                  <a:sysClr val="windowText" lastClr="000000"/>
                </a:solidFill>
              </a:rPr>
              <a:t>分；在危险废物相关重点环节和关键节点</a:t>
            </a:r>
            <a:r>
              <a:rPr lang="zh-CN" altLang="en-US" sz="1400" b="1" strike="noStrike" noProof="1">
                <a:solidFill>
                  <a:srgbClr val="FF0000"/>
                </a:solidFill>
              </a:rPr>
              <a:t>应用电子标签</a:t>
            </a:r>
            <a:r>
              <a:rPr lang="zh-CN" altLang="en-US" sz="1400" strike="noStrike" noProof="1">
                <a:solidFill>
                  <a:sysClr val="windowText" lastClr="000000"/>
                </a:solidFill>
              </a:rPr>
              <a:t>的，加</a:t>
            </a:r>
            <a:r>
              <a:rPr lang="en-US" altLang="zh-CN" sz="1400" strike="noStrike" noProof="1">
                <a:solidFill>
                  <a:sysClr val="windowText" lastClr="000000"/>
                </a:solidFill>
              </a:rPr>
              <a:t>0.5</a:t>
            </a:r>
            <a:r>
              <a:rPr lang="zh-CN" altLang="en-US" sz="1400" strike="noStrike" noProof="1">
                <a:solidFill>
                  <a:sysClr val="windowText" lastClr="000000"/>
                </a:solidFill>
              </a:rPr>
              <a:t>分。</a:t>
            </a:r>
          </a:p>
        </p:txBody>
      </p:sp>
      <p:sp>
        <p:nvSpPr>
          <p:cNvPr id="15" name="椭圆 14"/>
          <p:cNvSpPr/>
          <p:nvPr/>
        </p:nvSpPr>
        <p:spPr>
          <a:xfrm>
            <a:off x="614363" y="2462213"/>
            <a:ext cx="395288"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22" name="矩形 21"/>
          <p:cNvSpPr/>
          <p:nvPr/>
        </p:nvSpPr>
        <p:spPr>
          <a:xfrm>
            <a:off x="1150938" y="2298700"/>
            <a:ext cx="7067550" cy="722313"/>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ysClr val="windowText" lastClr="000000"/>
                </a:solidFill>
              </a:rPr>
              <a:t>对管理人员和从事危险废物收集、运输、贮存、利用和处置等工作的人员</a:t>
            </a:r>
            <a:r>
              <a:rPr lang="zh-CN" altLang="zh-CN" sz="1400" b="1" strike="noStrike" noProof="1">
                <a:solidFill>
                  <a:srgbClr val="FF0000"/>
                </a:solidFill>
              </a:rPr>
              <a:t>进行培训</a:t>
            </a:r>
            <a:r>
              <a:rPr lang="zh-CN" altLang="zh-CN" sz="1400" strike="noStrike" noProof="1">
                <a:solidFill>
                  <a:sysClr val="windowText" lastClr="000000"/>
                </a:solidFill>
              </a:rPr>
              <a:t>的，加</a:t>
            </a:r>
            <a:r>
              <a:rPr lang="en-US" altLang="zh-CN" sz="1400" strike="noStrike" noProof="1">
                <a:solidFill>
                  <a:sysClr val="windowText" lastClr="000000"/>
                </a:solidFill>
              </a:rPr>
              <a:t>0.5</a:t>
            </a:r>
            <a:r>
              <a:rPr lang="zh-CN" altLang="zh-CN" sz="1400" strike="noStrike" noProof="1">
                <a:solidFill>
                  <a:sysClr val="windowText" lastClr="000000"/>
                </a:solidFill>
              </a:rPr>
              <a:t>分；参加培训人员对危险废物管理制度、相应岗位危险废物</a:t>
            </a:r>
            <a:r>
              <a:rPr lang="zh-CN" altLang="zh-CN" sz="1400" b="1" strike="noStrike" noProof="1">
                <a:solidFill>
                  <a:srgbClr val="FF0000"/>
                </a:solidFill>
              </a:rPr>
              <a:t>管理要求等较熟悉</a:t>
            </a:r>
            <a:r>
              <a:rPr lang="zh-CN" altLang="zh-CN" sz="1400" strike="noStrike" noProof="1">
                <a:solidFill>
                  <a:sysClr val="windowText" lastClr="000000"/>
                </a:solidFill>
              </a:rPr>
              <a:t>的，加</a:t>
            </a:r>
            <a:r>
              <a:rPr lang="en-US" altLang="zh-CN" sz="1400" strike="noStrike" noProof="1">
                <a:solidFill>
                  <a:sysClr val="windowText" lastClr="000000"/>
                </a:solidFill>
              </a:rPr>
              <a:t>0.5</a:t>
            </a:r>
            <a:r>
              <a:rPr lang="zh-CN" altLang="zh-CN" sz="1400" strike="noStrike" noProof="1">
                <a:solidFill>
                  <a:sysClr val="windowText" lastClr="000000"/>
                </a:solidFill>
              </a:rPr>
              <a:t>分</a:t>
            </a:r>
            <a:r>
              <a:rPr lang="zh-CN" altLang="en-US" sz="1400" strike="noStrike" noProof="1">
                <a:solidFill>
                  <a:sysClr val="windowText" lastClr="000000"/>
                </a:solidFill>
              </a:rPr>
              <a:t>。</a:t>
            </a:r>
            <a:endParaRPr lang="zh-CN" altLang="zh-CN" sz="1400" strike="noStrike" noProof="1">
              <a:solidFill>
                <a:sysClr val="windowText" lastClr="000000"/>
              </a:solidFill>
            </a:endParaRPr>
          </a:p>
        </p:txBody>
      </p:sp>
      <p:sp>
        <p:nvSpPr>
          <p:cNvPr id="21" name="矩形 20"/>
          <p:cNvSpPr/>
          <p:nvPr/>
        </p:nvSpPr>
        <p:spPr>
          <a:xfrm>
            <a:off x="8231188" y="1582738"/>
            <a:ext cx="371475" cy="563563"/>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1</a:t>
            </a:r>
            <a:r>
              <a:rPr lang="zh-CN" altLang="en-US" strike="noStrike" noProof="1"/>
              <a:t>分</a:t>
            </a:r>
          </a:p>
        </p:txBody>
      </p:sp>
      <p:sp>
        <p:nvSpPr>
          <p:cNvPr id="28" name="矩形 27"/>
          <p:cNvSpPr/>
          <p:nvPr/>
        </p:nvSpPr>
        <p:spPr>
          <a:xfrm>
            <a:off x="8231188" y="2300288"/>
            <a:ext cx="371475" cy="720725"/>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1</a:t>
            </a:r>
            <a:r>
              <a:rPr lang="zh-CN" altLang="en-US" strike="noStrike" noProof="1"/>
              <a:t>分</a:t>
            </a:r>
          </a:p>
        </p:txBody>
      </p:sp>
      <p:sp>
        <p:nvSpPr>
          <p:cNvPr id="16" name="矩形 15"/>
          <p:cNvSpPr/>
          <p:nvPr/>
        </p:nvSpPr>
        <p:spPr>
          <a:xfrm>
            <a:off x="1147763" y="3157538"/>
            <a:ext cx="706913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ysClr val="windowText" lastClr="000000"/>
                </a:solidFill>
              </a:rPr>
              <a:t>投保环境污染责任保险的</a:t>
            </a:r>
            <a:r>
              <a:rPr lang="zh-CN" altLang="en-US" sz="1400" strike="noStrike" noProof="1">
                <a:solidFill>
                  <a:sysClr val="windowText" lastClr="000000"/>
                </a:solidFill>
              </a:rPr>
              <a:t>，</a:t>
            </a:r>
            <a:r>
              <a:rPr lang="zh-CN" altLang="zh-CN" sz="1400" strike="noStrike" noProof="1">
                <a:solidFill>
                  <a:sysClr val="windowText" lastClr="000000"/>
                </a:solidFill>
              </a:rPr>
              <a:t>加</a:t>
            </a:r>
            <a:r>
              <a:rPr lang="en-US" altLang="zh-CN" sz="1400" strike="noStrike" noProof="1">
                <a:solidFill>
                  <a:sysClr val="windowText" lastClr="000000"/>
                </a:solidFill>
              </a:rPr>
              <a:t>1</a:t>
            </a:r>
            <a:r>
              <a:rPr lang="zh-CN" altLang="zh-CN" sz="1400" strike="noStrike" noProof="1">
                <a:solidFill>
                  <a:sysClr val="windowText" lastClr="000000"/>
                </a:solidFill>
              </a:rPr>
              <a:t>分</a:t>
            </a:r>
            <a:r>
              <a:rPr lang="zh-CN" altLang="zh-CN" sz="1400" strike="noStrike" noProof="1">
                <a:solidFill>
                  <a:schemeClr val="tx1"/>
                </a:solidFill>
              </a:rPr>
              <a:t>。</a:t>
            </a:r>
            <a:endParaRPr lang="zh-CN" altLang="en-US" sz="1400" strike="noStrike" noProof="1">
              <a:solidFill>
                <a:schemeClr val="tx1"/>
              </a:solidFill>
            </a:endParaRPr>
          </a:p>
        </p:txBody>
      </p:sp>
      <p:sp>
        <p:nvSpPr>
          <p:cNvPr id="17" name="椭圆 16"/>
          <p:cNvSpPr/>
          <p:nvPr/>
        </p:nvSpPr>
        <p:spPr>
          <a:xfrm>
            <a:off x="611188" y="3241675"/>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3</a:t>
            </a:r>
            <a:endParaRPr lang="zh-CN" altLang="en-US" sz="2400" strike="noStrike" noProof="1">
              <a:solidFill>
                <a:schemeClr val="bg1"/>
              </a:solidFill>
            </a:endParaRPr>
          </a:p>
        </p:txBody>
      </p:sp>
      <p:sp>
        <p:nvSpPr>
          <p:cNvPr id="18" name="矩形 17"/>
          <p:cNvSpPr/>
          <p:nvPr/>
        </p:nvSpPr>
        <p:spPr>
          <a:xfrm>
            <a:off x="8234363" y="3157538"/>
            <a:ext cx="373063" cy="565150"/>
          </a:xfrm>
          <a:prstGeom prst="rect">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trike="noStrike" noProof="1"/>
              <a:t>1</a:t>
            </a:r>
            <a:r>
              <a:rPr lang="zh-CN" altLang="en-US" strike="noStrike" noProof="1"/>
              <a:t>分</a:t>
            </a: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标题 1"/>
          <p:cNvSpPr>
            <a:spLocks noGrp="1"/>
          </p:cNvSpPr>
          <p:nvPr>
            <p:ph type="title"/>
          </p:nvPr>
        </p:nvSpPr>
        <p:spPr/>
        <p:txBody>
          <a:bodyPr vert="horz" lIns="91440" tIns="45720" rIns="91440" bIns="45720" anchor="b" anchorCtr="0"/>
          <a:lstStyle/>
          <a:p>
            <a:r>
              <a:rPr lang="zh-CN" altLang="en-US" sz="3200">
                <a:latin typeface="黑体" panose="02010609060101010101" pitchFamily="49" charset="-122"/>
                <a:ea typeface="黑体" panose="02010609060101010101" pitchFamily="49" charset="-122"/>
              </a:rPr>
              <a:t>否决项</a:t>
            </a:r>
          </a:p>
        </p:txBody>
      </p:sp>
      <p:sp>
        <p:nvSpPr>
          <p:cNvPr id="9" name="椭圆 8"/>
          <p:cNvSpPr/>
          <p:nvPr/>
        </p:nvSpPr>
        <p:spPr>
          <a:xfrm>
            <a:off x="614363" y="1236663"/>
            <a:ext cx="395288"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1</a:t>
            </a:r>
            <a:endParaRPr lang="zh-CN" altLang="en-US" sz="2400" strike="noStrike" noProof="1">
              <a:solidFill>
                <a:schemeClr val="bg1"/>
              </a:solidFill>
            </a:endParaRPr>
          </a:p>
        </p:txBody>
      </p:sp>
      <p:sp>
        <p:nvSpPr>
          <p:cNvPr id="14" name="矩形 13"/>
          <p:cNvSpPr/>
          <p:nvPr/>
        </p:nvSpPr>
        <p:spPr>
          <a:xfrm>
            <a:off x="1150938" y="1150938"/>
            <a:ext cx="7067550" cy="468313"/>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ysClr val="windowText" lastClr="000000"/>
                </a:solidFill>
              </a:rPr>
              <a:t>擅自转移、倾倒、堆放危险废物的。</a:t>
            </a:r>
            <a:endParaRPr lang="zh-CN" altLang="en-US" sz="1400" strike="noStrike" noProof="1">
              <a:solidFill>
                <a:sysClr val="windowText" lastClr="000000"/>
              </a:solidFill>
            </a:endParaRPr>
          </a:p>
        </p:txBody>
      </p:sp>
      <p:sp>
        <p:nvSpPr>
          <p:cNvPr id="15" name="椭圆 14"/>
          <p:cNvSpPr/>
          <p:nvPr/>
        </p:nvSpPr>
        <p:spPr>
          <a:xfrm>
            <a:off x="614363" y="1890713"/>
            <a:ext cx="395288"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2</a:t>
            </a:r>
            <a:endParaRPr lang="zh-CN" altLang="en-US" sz="2400" strike="noStrike" noProof="1">
              <a:solidFill>
                <a:schemeClr val="bg1"/>
              </a:solidFill>
            </a:endParaRPr>
          </a:p>
        </p:txBody>
      </p:sp>
      <p:sp>
        <p:nvSpPr>
          <p:cNvPr id="21" name="矩形 20"/>
          <p:cNvSpPr/>
          <p:nvPr/>
        </p:nvSpPr>
        <p:spPr>
          <a:xfrm>
            <a:off x="8230558" y="1151455"/>
            <a:ext cx="371904" cy="468000"/>
          </a:xfrm>
          <a:prstGeom prst="rect">
            <a:avLst/>
          </a:prstGeom>
          <a:solidFill>
            <a:srgbClr val="FFFF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b="1" strike="noStrike" noProof="1">
                <a:ln>
                  <a:solidFill>
                    <a:srgbClr val="FF0000"/>
                  </a:solidFill>
                </a:ln>
                <a:solidFill>
                  <a:srgbClr val="FF0000"/>
                </a:solidFill>
                <a:latin typeface="华文彩云" panose="02010800040101010101" pitchFamily="2" charset="-122"/>
                <a:ea typeface="华文彩云" panose="02010800040101010101" pitchFamily="2" charset="-122"/>
              </a:rPr>
              <a:t>×</a:t>
            </a:r>
            <a:endParaRPr lang="zh-CN" altLang="en-US" b="1" strike="noStrike" noProof="1">
              <a:ln>
                <a:solidFill>
                  <a:srgbClr val="FF0000"/>
                </a:solidFill>
              </a:ln>
              <a:solidFill>
                <a:srgbClr val="FF0000"/>
              </a:solidFill>
              <a:latin typeface="华文彩云" panose="02010800040101010101" pitchFamily="2" charset="-122"/>
              <a:ea typeface="华文彩云" panose="02010800040101010101" pitchFamily="2" charset="-122"/>
            </a:endParaRPr>
          </a:p>
        </p:txBody>
      </p:sp>
      <p:sp>
        <p:nvSpPr>
          <p:cNvPr id="16" name="矩形 15"/>
          <p:cNvSpPr/>
          <p:nvPr/>
        </p:nvSpPr>
        <p:spPr>
          <a:xfrm>
            <a:off x="1147763" y="1806575"/>
            <a:ext cx="706913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ysClr val="windowText" lastClr="000000"/>
                </a:solidFill>
              </a:rPr>
              <a:t>将危险废物（收集</a:t>
            </a:r>
            <a:r>
              <a:rPr lang="en-US" altLang="zh-CN" sz="1400" strike="noStrike" noProof="1">
                <a:solidFill>
                  <a:sysClr val="windowText" lastClr="000000"/>
                </a:solidFill>
              </a:rPr>
              <a:t>/</a:t>
            </a:r>
            <a:r>
              <a:rPr lang="zh-CN" altLang="zh-CN" sz="1400" strike="noStrike" noProof="1">
                <a:solidFill>
                  <a:sysClr val="windowText" lastClr="000000"/>
                </a:solidFill>
              </a:rPr>
              <a:t>利用</a:t>
            </a:r>
            <a:r>
              <a:rPr lang="en-US" altLang="zh-CN" sz="1400" strike="noStrike" noProof="1">
                <a:solidFill>
                  <a:sysClr val="windowText" lastClr="000000"/>
                </a:solidFill>
              </a:rPr>
              <a:t>/</a:t>
            </a:r>
            <a:r>
              <a:rPr lang="zh-CN" altLang="zh-CN" sz="1400" strike="noStrike" noProof="1">
                <a:solidFill>
                  <a:sysClr val="windowText" lastClr="000000"/>
                </a:solidFill>
              </a:rPr>
              <a:t>处置环节豁免的除外）提供或者委托给无许可证的单位或者其他生产经营者从事经营活动的。</a:t>
            </a:r>
            <a:endParaRPr lang="zh-CN" altLang="en-US" sz="1400" strike="noStrike" noProof="1">
              <a:solidFill>
                <a:sysClr val="windowText" lastClr="000000"/>
              </a:solidFill>
            </a:endParaRPr>
          </a:p>
        </p:txBody>
      </p:sp>
      <p:sp>
        <p:nvSpPr>
          <p:cNvPr id="17" name="椭圆 16"/>
          <p:cNvSpPr/>
          <p:nvPr/>
        </p:nvSpPr>
        <p:spPr>
          <a:xfrm>
            <a:off x="611188" y="2668588"/>
            <a:ext cx="396875" cy="396875"/>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3</a:t>
            </a:r>
            <a:endParaRPr lang="zh-CN" altLang="en-US" sz="2400" strike="noStrike" noProof="1">
              <a:solidFill>
                <a:schemeClr val="bg1"/>
              </a:solidFill>
            </a:endParaRPr>
          </a:p>
        </p:txBody>
      </p:sp>
      <p:sp>
        <p:nvSpPr>
          <p:cNvPr id="12" name="矩形 11"/>
          <p:cNvSpPr/>
          <p:nvPr/>
        </p:nvSpPr>
        <p:spPr>
          <a:xfrm>
            <a:off x="1155700" y="2584450"/>
            <a:ext cx="7069138" cy="565150"/>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ysClr val="windowText" lastClr="000000"/>
                </a:solidFill>
              </a:rPr>
              <a:t>未运行联单擅自转移危险废物或未经批准擅自跨省（自治区、直辖市）、跨境转移危险废物的。</a:t>
            </a:r>
          </a:p>
        </p:txBody>
      </p:sp>
      <p:sp>
        <p:nvSpPr>
          <p:cNvPr id="13" name="椭圆 12"/>
          <p:cNvSpPr/>
          <p:nvPr/>
        </p:nvSpPr>
        <p:spPr>
          <a:xfrm>
            <a:off x="611188" y="3373438"/>
            <a:ext cx="396875"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4</a:t>
            </a:r>
            <a:endParaRPr lang="zh-CN" altLang="en-US" sz="2400" strike="noStrike" noProof="1">
              <a:solidFill>
                <a:schemeClr val="bg1"/>
              </a:solidFill>
            </a:endParaRPr>
          </a:p>
        </p:txBody>
      </p:sp>
      <p:sp>
        <p:nvSpPr>
          <p:cNvPr id="20" name="矩形 19"/>
          <p:cNvSpPr/>
          <p:nvPr/>
        </p:nvSpPr>
        <p:spPr>
          <a:xfrm>
            <a:off x="1147763" y="4008438"/>
            <a:ext cx="7069138" cy="468313"/>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ysClr val="windowText" lastClr="000000"/>
                </a:solidFill>
              </a:rPr>
              <a:t>执行台账和申报制度存在不报或虚报、瞒报危险废物的。</a:t>
            </a:r>
            <a:endParaRPr lang="zh-CN" altLang="en-US" sz="1400" strike="noStrike" noProof="1">
              <a:solidFill>
                <a:sysClr val="windowText" lastClr="000000"/>
              </a:solidFill>
            </a:endParaRPr>
          </a:p>
        </p:txBody>
      </p:sp>
      <p:sp>
        <p:nvSpPr>
          <p:cNvPr id="23" name="椭圆 22"/>
          <p:cNvSpPr/>
          <p:nvPr/>
        </p:nvSpPr>
        <p:spPr>
          <a:xfrm>
            <a:off x="611188" y="4044950"/>
            <a:ext cx="396875" cy="395288"/>
          </a:xfrm>
          <a:prstGeom prst="ellipse">
            <a:avLst/>
          </a:prstGeom>
          <a:solidFill>
            <a:srgbClr val="CC66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sz="2400" strike="noStrike" noProof="1">
                <a:solidFill>
                  <a:schemeClr val="bg1"/>
                </a:solidFill>
              </a:rPr>
              <a:t>5</a:t>
            </a:r>
            <a:endParaRPr lang="zh-CN" altLang="en-US" sz="2400" strike="noStrike" noProof="1">
              <a:solidFill>
                <a:schemeClr val="bg1"/>
              </a:solidFill>
            </a:endParaRPr>
          </a:p>
        </p:txBody>
      </p:sp>
      <p:sp>
        <p:nvSpPr>
          <p:cNvPr id="25" name="矩形 24"/>
          <p:cNvSpPr/>
          <p:nvPr/>
        </p:nvSpPr>
        <p:spPr>
          <a:xfrm>
            <a:off x="8225529" y="1810527"/>
            <a:ext cx="381384" cy="572105"/>
          </a:xfrm>
          <a:prstGeom prst="rect">
            <a:avLst/>
          </a:prstGeom>
          <a:solidFill>
            <a:srgbClr val="FFFF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b="1" strike="noStrike" noProof="1">
                <a:ln>
                  <a:solidFill>
                    <a:srgbClr val="FF0000"/>
                  </a:solidFill>
                </a:ln>
                <a:solidFill>
                  <a:srgbClr val="FF0000"/>
                </a:solidFill>
                <a:latin typeface="华文彩云" panose="02010800040101010101" pitchFamily="2" charset="-122"/>
                <a:ea typeface="华文彩云" panose="02010800040101010101" pitchFamily="2" charset="-122"/>
              </a:rPr>
              <a:t>×</a:t>
            </a:r>
            <a:endParaRPr lang="zh-CN" altLang="en-US" b="1" strike="noStrike" noProof="1">
              <a:ln>
                <a:solidFill>
                  <a:srgbClr val="FF0000"/>
                </a:solidFill>
              </a:ln>
              <a:solidFill>
                <a:srgbClr val="FF0000"/>
              </a:solidFill>
              <a:latin typeface="华文彩云" panose="02010800040101010101" pitchFamily="2" charset="-122"/>
              <a:ea typeface="华文彩云" panose="02010800040101010101" pitchFamily="2" charset="-122"/>
            </a:endParaRPr>
          </a:p>
        </p:txBody>
      </p:sp>
      <p:sp>
        <p:nvSpPr>
          <p:cNvPr id="27" name="矩形 26"/>
          <p:cNvSpPr/>
          <p:nvPr/>
        </p:nvSpPr>
        <p:spPr>
          <a:xfrm>
            <a:off x="8235009" y="2584710"/>
            <a:ext cx="381384" cy="572105"/>
          </a:xfrm>
          <a:prstGeom prst="rect">
            <a:avLst/>
          </a:prstGeom>
          <a:solidFill>
            <a:srgbClr val="FFFF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b="1" strike="noStrike" noProof="1">
                <a:ln>
                  <a:solidFill>
                    <a:srgbClr val="FF0000"/>
                  </a:solidFill>
                </a:ln>
                <a:solidFill>
                  <a:srgbClr val="FF0000"/>
                </a:solidFill>
                <a:latin typeface="华文彩云" panose="02010800040101010101" pitchFamily="2" charset="-122"/>
                <a:ea typeface="华文彩云" panose="02010800040101010101" pitchFamily="2" charset="-122"/>
              </a:rPr>
              <a:t>×</a:t>
            </a:r>
            <a:endParaRPr lang="zh-CN" altLang="en-US" b="1" strike="noStrike" noProof="1">
              <a:ln>
                <a:solidFill>
                  <a:srgbClr val="FF0000"/>
                </a:solidFill>
              </a:ln>
              <a:solidFill>
                <a:srgbClr val="FF0000"/>
              </a:solidFill>
              <a:latin typeface="华文彩云" panose="02010800040101010101" pitchFamily="2" charset="-122"/>
              <a:ea typeface="华文彩云" panose="02010800040101010101" pitchFamily="2" charset="-122"/>
            </a:endParaRPr>
          </a:p>
        </p:txBody>
      </p:sp>
      <p:sp>
        <p:nvSpPr>
          <p:cNvPr id="29" name="矩形 28"/>
          <p:cNvSpPr/>
          <p:nvPr/>
        </p:nvSpPr>
        <p:spPr>
          <a:xfrm>
            <a:off x="1147763" y="3336925"/>
            <a:ext cx="7069138" cy="468313"/>
          </a:xfrm>
          <a:prstGeom prst="rect">
            <a:avLst/>
          </a:prstGeom>
          <a:noFill/>
          <a:ln w="19050">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r>
              <a:rPr lang="zh-CN" altLang="zh-CN" sz="1400" strike="noStrike" noProof="1">
                <a:solidFill>
                  <a:sysClr val="windowText" lastClr="000000"/>
                </a:solidFill>
              </a:rPr>
              <a:t>由于危险废物管理不当导致突发环境事件发生的。</a:t>
            </a:r>
            <a:endParaRPr lang="zh-CN" altLang="en-US" sz="1400" strike="noStrike" noProof="1">
              <a:solidFill>
                <a:sysClr val="windowText" lastClr="000000"/>
              </a:solidFill>
            </a:endParaRPr>
          </a:p>
        </p:txBody>
      </p:sp>
      <p:sp>
        <p:nvSpPr>
          <p:cNvPr id="30" name="矩形 29"/>
          <p:cNvSpPr/>
          <p:nvPr/>
        </p:nvSpPr>
        <p:spPr>
          <a:xfrm>
            <a:off x="8230269" y="3336835"/>
            <a:ext cx="371904" cy="468000"/>
          </a:xfrm>
          <a:prstGeom prst="rect">
            <a:avLst/>
          </a:prstGeom>
          <a:solidFill>
            <a:srgbClr val="FFFF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b="1" strike="noStrike" noProof="1">
                <a:ln>
                  <a:solidFill>
                    <a:srgbClr val="FF0000"/>
                  </a:solidFill>
                </a:ln>
                <a:solidFill>
                  <a:srgbClr val="FF0000"/>
                </a:solidFill>
                <a:latin typeface="华文彩云" panose="02010800040101010101" pitchFamily="2" charset="-122"/>
                <a:ea typeface="华文彩云" panose="02010800040101010101" pitchFamily="2" charset="-122"/>
              </a:rPr>
              <a:t>×</a:t>
            </a:r>
            <a:endParaRPr lang="zh-CN" altLang="en-US" b="1" strike="noStrike" noProof="1">
              <a:ln>
                <a:solidFill>
                  <a:srgbClr val="FF0000"/>
                </a:solidFill>
              </a:ln>
              <a:solidFill>
                <a:srgbClr val="FF0000"/>
              </a:solidFill>
              <a:latin typeface="华文彩云" panose="02010800040101010101" pitchFamily="2" charset="-122"/>
              <a:ea typeface="华文彩云" panose="02010800040101010101" pitchFamily="2" charset="-122"/>
            </a:endParaRPr>
          </a:p>
        </p:txBody>
      </p:sp>
      <p:sp>
        <p:nvSpPr>
          <p:cNvPr id="31" name="矩形 30"/>
          <p:cNvSpPr/>
          <p:nvPr/>
        </p:nvSpPr>
        <p:spPr>
          <a:xfrm>
            <a:off x="8229497" y="4008556"/>
            <a:ext cx="371904" cy="468000"/>
          </a:xfrm>
          <a:prstGeom prst="rect">
            <a:avLst/>
          </a:prstGeom>
          <a:solidFill>
            <a:srgbClr val="FFFF00"/>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r>
              <a:rPr lang="en-US" altLang="zh-CN" b="1" strike="noStrike" noProof="1">
                <a:ln>
                  <a:solidFill>
                    <a:srgbClr val="FF0000"/>
                  </a:solidFill>
                </a:ln>
                <a:solidFill>
                  <a:srgbClr val="FF0000"/>
                </a:solidFill>
                <a:latin typeface="华文彩云" panose="02010800040101010101" pitchFamily="2" charset="-122"/>
                <a:ea typeface="华文彩云" panose="02010800040101010101" pitchFamily="2" charset="-122"/>
              </a:rPr>
              <a:t>×</a:t>
            </a:r>
            <a:endParaRPr lang="zh-CN" altLang="en-US" b="1" strike="noStrike" noProof="1">
              <a:ln>
                <a:solidFill>
                  <a:srgbClr val="FF0000"/>
                </a:solidFill>
              </a:ln>
              <a:solidFill>
                <a:srgbClr val="FF0000"/>
              </a:solidFill>
              <a:latin typeface="华文彩云" panose="02010800040101010101" pitchFamily="2" charset="-122"/>
              <a:ea typeface="华文彩云" panose="02010800040101010101" pitchFamily="2" charset="-122"/>
            </a:endParaRPr>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标题 1"/>
          <p:cNvSpPr>
            <a:spLocks noGrp="1"/>
          </p:cNvSpPr>
          <p:nvPr>
            <p:ph type="title"/>
          </p:nvPr>
        </p:nvSpPr>
        <p:spPr/>
        <p:txBody>
          <a:bodyPr vert="horz" lIns="91440" tIns="45720" rIns="91440" bIns="45720" anchor="b" anchorCtr="0"/>
          <a:lstStyle/>
          <a:p>
            <a:r>
              <a:rPr lang="zh-CN" altLang="en-US" sz="3200">
                <a:latin typeface="黑体" panose="02010609060101010101" pitchFamily="49" charset="-122"/>
                <a:ea typeface="黑体" panose="02010609060101010101" pitchFamily="49" charset="-122"/>
              </a:rPr>
              <a:t>评估结果判定</a:t>
            </a:r>
          </a:p>
        </p:txBody>
      </p:sp>
      <p:sp>
        <p:nvSpPr>
          <p:cNvPr id="3" name="内容占位符 2"/>
          <p:cNvSpPr>
            <a:spLocks noGrp="1"/>
          </p:cNvSpPr>
          <p:nvPr>
            <p:ph idx="1" hasCustomPrompt="1"/>
          </p:nvPr>
        </p:nvSpPr>
        <p:spPr>
          <a:xfrm>
            <a:off x="822325" y="1079500"/>
            <a:ext cx="7543800" cy="3382963"/>
          </a:xfrm>
        </p:spPr>
        <p:txBody>
          <a:bodyPr/>
          <a:lstStyle/>
          <a:p>
            <a:pPr marL="91440" marR="0" indent="-91440" algn="l" defTabSz="914400" rtl="0" eaLnBrk="1" fontAlgn="auto" latinLnBrk="0" hangingPunct="1">
              <a:lnSpc>
                <a:spcPct val="90000"/>
              </a:lnSpc>
              <a:spcBef>
                <a:spcPts val="1200"/>
              </a:spcBef>
              <a:spcAft>
                <a:spcPts val="200"/>
              </a:spcAft>
              <a:buClr>
                <a:schemeClr val="accent1"/>
              </a:buClr>
              <a:buSzTx/>
              <a:buFont typeface="Calibri" panose="020F0502020204030204" pitchFamily="34" charset="0"/>
              <a:buChar char=" "/>
            </a:pPr>
            <a:r>
              <a:rPr kumimoji="0" lang="zh-CN" altLang="zh-CN" sz="2000" b="0" i="0" u="none" strike="noStrike" kern="1200" cap="none" spc="0" normalizeH="0" baseline="0" noProof="1">
                <a:solidFill>
                  <a:schemeClr val="tx1">
                    <a:lumMod val="75000"/>
                    <a:lumOff val="25000"/>
                  </a:schemeClr>
                </a:solidFill>
                <a:latin typeface="+mn-lt"/>
                <a:ea typeface="+mn-ea"/>
                <a:cs typeface="+mn-cs"/>
              </a:rPr>
              <a:t>无自行利用或处置设施的产废单位</a:t>
            </a:r>
            <a:r>
              <a:rPr kumimoji="0" lang="zh-CN" altLang="en-US" sz="2000" b="0" i="0" u="none" strike="noStrike" kern="1200" cap="none" spc="0" normalizeH="0" baseline="0" noProof="1">
                <a:solidFill>
                  <a:schemeClr val="tx1">
                    <a:lumMod val="75000"/>
                    <a:lumOff val="25000"/>
                  </a:schemeClr>
                </a:solidFill>
                <a:latin typeface="+mn-lt"/>
                <a:ea typeface="+mn-ea"/>
                <a:cs typeface="+mn-cs"/>
              </a:rPr>
              <a:t>：</a:t>
            </a:r>
            <a:r>
              <a:rPr kumimoji="0" lang="zh-CN" altLang="zh-CN" sz="2000" b="0" i="0" u="none" strike="noStrike" kern="1200" cap="none" spc="0" normalizeH="0" baseline="0" noProof="1">
                <a:solidFill>
                  <a:schemeClr val="tx1">
                    <a:lumMod val="75000"/>
                    <a:lumOff val="25000"/>
                  </a:schemeClr>
                </a:solidFill>
                <a:latin typeface="+mn-lt"/>
                <a:ea typeface="+mn-ea"/>
                <a:cs typeface="+mn-cs"/>
              </a:rPr>
              <a:t>满分为</a:t>
            </a:r>
            <a:r>
              <a:rPr kumimoji="0" lang="en-US" altLang="zh-CN" sz="2000" b="0" i="0" u="none" strike="noStrike" kern="1200" cap="none" spc="0" normalizeH="0" baseline="0" noProof="1">
                <a:solidFill>
                  <a:schemeClr val="tx1">
                    <a:lumMod val="75000"/>
                    <a:lumOff val="25000"/>
                  </a:schemeClr>
                </a:solidFill>
                <a:latin typeface="+mn-lt"/>
                <a:ea typeface="+mn-ea"/>
                <a:cs typeface="+mn-cs"/>
              </a:rPr>
              <a:t>50</a:t>
            </a:r>
            <a:r>
              <a:rPr kumimoji="0" lang="zh-CN" altLang="zh-CN" sz="2000" b="0" i="0" u="none" strike="noStrike" kern="1200" cap="none" spc="0" normalizeH="0" baseline="0" noProof="1">
                <a:solidFill>
                  <a:schemeClr val="tx1">
                    <a:lumMod val="75000"/>
                    <a:lumOff val="25000"/>
                  </a:schemeClr>
                </a:solidFill>
                <a:latin typeface="+mn-lt"/>
                <a:ea typeface="+mn-ea"/>
                <a:cs typeface="+mn-cs"/>
              </a:rPr>
              <a:t>分</a:t>
            </a:r>
            <a:endParaRPr kumimoji="0" lang="en-US" altLang="zh-CN" sz="2000" b="0" i="0" u="none" strike="noStrike" kern="1200" cap="none" spc="0" normalizeH="0" baseline="0" noProof="1">
              <a:solidFill>
                <a:schemeClr val="tx1">
                  <a:lumMod val="75000"/>
                  <a:lumOff val="25000"/>
                </a:schemeClr>
              </a:solidFill>
              <a:latin typeface="+mn-lt"/>
              <a:ea typeface="+mn-ea"/>
              <a:cs typeface="+mn-cs"/>
            </a:endParaRPr>
          </a:p>
          <a:p>
            <a:pPr marL="91440" marR="0" indent="-91440" algn="l" defTabSz="914400" rtl="0" eaLnBrk="1" fontAlgn="auto" latinLnBrk="0" hangingPunct="1">
              <a:lnSpc>
                <a:spcPct val="90000"/>
              </a:lnSpc>
              <a:spcBef>
                <a:spcPts val="1200"/>
              </a:spcBef>
              <a:spcAft>
                <a:spcPts val="200"/>
              </a:spcAft>
              <a:buClr>
                <a:srgbClr val="00B050"/>
              </a:buClr>
              <a:buSzTx/>
              <a:buFont typeface="Wingdings" panose="05000000000000000000" pitchFamily="2" charset="2"/>
              <a:buChar char="n"/>
            </a:pPr>
            <a:r>
              <a:rPr kumimoji="0" lang="en-US" altLang="zh-CN" sz="2000" b="1" i="0" u="none" strike="noStrike" kern="1200" cap="none" spc="0" normalizeH="0" baseline="0" noProof="1">
                <a:solidFill>
                  <a:schemeClr val="tx1">
                    <a:lumMod val="75000"/>
                    <a:lumOff val="25000"/>
                  </a:schemeClr>
                </a:solidFill>
                <a:latin typeface="+mn-lt"/>
                <a:ea typeface="+mn-ea"/>
                <a:cs typeface="+mn-cs"/>
              </a:rPr>
              <a:t>40</a:t>
            </a:r>
            <a:r>
              <a:rPr kumimoji="0" lang="zh-CN" altLang="zh-CN" sz="2000" b="1" i="0" u="none" strike="noStrike" kern="1200" cap="none" spc="0" normalizeH="0" baseline="0" noProof="1">
                <a:solidFill>
                  <a:schemeClr val="tx1">
                    <a:lumMod val="75000"/>
                    <a:lumOff val="25000"/>
                  </a:schemeClr>
                </a:solidFill>
                <a:latin typeface="+mn-lt"/>
                <a:ea typeface="+mn-ea"/>
                <a:cs typeface="+mn-cs"/>
              </a:rPr>
              <a:t>（含）</a:t>
            </a:r>
            <a:r>
              <a:rPr kumimoji="0" lang="en-US" altLang="zh-CN" sz="2000" b="1" i="0" u="none" strike="noStrike" kern="1200" cap="none" spc="0" normalizeH="0" baseline="0" noProof="1">
                <a:solidFill>
                  <a:schemeClr val="tx1">
                    <a:lumMod val="75000"/>
                    <a:lumOff val="25000"/>
                  </a:schemeClr>
                </a:solidFill>
                <a:latin typeface="+mn-lt"/>
                <a:ea typeface="+mn-ea"/>
                <a:cs typeface="+mn-cs"/>
              </a:rPr>
              <a:t>-50</a:t>
            </a:r>
            <a:r>
              <a:rPr kumimoji="0" lang="zh-CN" altLang="zh-CN" sz="2000" b="1" i="0" u="none" strike="noStrike" kern="1200" cap="none" spc="0" normalizeH="0" baseline="0" noProof="1">
                <a:solidFill>
                  <a:schemeClr val="tx1">
                    <a:lumMod val="75000"/>
                    <a:lumOff val="25000"/>
                  </a:schemeClr>
                </a:solidFill>
                <a:latin typeface="+mn-lt"/>
                <a:ea typeface="+mn-ea"/>
                <a:cs typeface="+mn-cs"/>
              </a:rPr>
              <a:t>分为达标</a:t>
            </a:r>
            <a:r>
              <a:rPr kumimoji="0" lang="zh-CN" altLang="en-US" sz="2000" b="0" i="0" u="none" strike="noStrike" kern="1200" cap="none" spc="0" normalizeH="0" baseline="0" noProof="1">
                <a:solidFill>
                  <a:schemeClr val="tx1">
                    <a:lumMod val="75000"/>
                    <a:lumOff val="25000"/>
                  </a:schemeClr>
                </a:solidFill>
                <a:latin typeface="+mn-lt"/>
                <a:ea typeface="+mn-ea"/>
                <a:cs typeface="+mn-cs"/>
              </a:rPr>
              <a:t>；</a:t>
            </a:r>
            <a:endParaRPr kumimoji="0" lang="en-US" altLang="zh-CN" sz="2000" b="0" i="0" u="none" strike="noStrike" kern="1200" cap="none" spc="0" normalizeH="0" baseline="0" noProof="1">
              <a:solidFill>
                <a:schemeClr val="tx1">
                  <a:lumMod val="75000"/>
                  <a:lumOff val="25000"/>
                </a:schemeClr>
              </a:solidFill>
              <a:latin typeface="+mn-lt"/>
              <a:ea typeface="+mn-ea"/>
              <a:cs typeface="+mn-cs"/>
            </a:endParaRPr>
          </a:p>
          <a:p>
            <a:pPr marL="91440" marR="0" indent="-91440" algn="l" defTabSz="914400" rtl="0" eaLnBrk="1" fontAlgn="auto" latinLnBrk="0" hangingPunct="1">
              <a:lnSpc>
                <a:spcPct val="90000"/>
              </a:lnSpc>
              <a:spcBef>
                <a:spcPts val="1200"/>
              </a:spcBef>
              <a:spcAft>
                <a:spcPts val="200"/>
              </a:spcAft>
              <a:buClr>
                <a:srgbClr val="00B050"/>
              </a:buClr>
              <a:buSzTx/>
              <a:buFont typeface="Wingdings" panose="05000000000000000000" pitchFamily="2" charset="2"/>
              <a:buChar char="n"/>
            </a:pPr>
            <a:r>
              <a:rPr kumimoji="0" lang="en-US" altLang="zh-CN" sz="2000" b="1" i="0" u="none" strike="noStrike" kern="1200" cap="none" spc="0" normalizeH="0" baseline="0" noProof="1">
                <a:solidFill>
                  <a:schemeClr val="tx1">
                    <a:lumMod val="75000"/>
                    <a:lumOff val="25000"/>
                  </a:schemeClr>
                </a:solidFill>
                <a:latin typeface="+mn-lt"/>
                <a:ea typeface="+mn-ea"/>
                <a:cs typeface="+mn-cs"/>
              </a:rPr>
              <a:t>30</a:t>
            </a:r>
            <a:r>
              <a:rPr kumimoji="0" lang="zh-CN" altLang="zh-CN" sz="2000" b="1" i="0" u="none" strike="noStrike" kern="1200" cap="none" spc="0" normalizeH="0" baseline="0" noProof="1">
                <a:solidFill>
                  <a:schemeClr val="tx1">
                    <a:lumMod val="75000"/>
                    <a:lumOff val="25000"/>
                  </a:schemeClr>
                </a:solidFill>
                <a:latin typeface="+mn-lt"/>
                <a:ea typeface="+mn-ea"/>
                <a:cs typeface="+mn-cs"/>
              </a:rPr>
              <a:t>（含）</a:t>
            </a:r>
            <a:r>
              <a:rPr kumimoji="0" lang="en-US" altLang="zh-CN" sz="2000" b="1" i="0" u="none" strike="noStrike" kern="1200" cap="none" spc="0" normalizeH="0" baseline="0" noProof="1">
                <a:solidFill>
                  <a:schemeClr val="tx1">
                    <a:lumMod val="75000"/>
                    <a:lumOff val="25000"/>
                  </a:schemeClr>
                </a:solidFill>
                <a:latin typeface="+mn-lt"/>
                <a:ea typeface="+mn-ea"/>
                <a:cs typeface="+mn-cs"/>
              </a:rPr>
              <a:t>-40</a:t>
            </a:r>
            <a:r>
              <a:rPr kumimoji="0" lang="zh-CN" altLang="zh-CN" sz="2000" b="1" i="0" u="none" strike="noStrike" kern="1200" cap="none" spc="0" normalizeH="0" baseline="0" noProof="1">
                <a:solidFill>
                  <a:schemeClr val="tx1">
                    <a:lumMod val="75000"/>
                    <a:lumOff val="25000"/>
                  </a:schemeClr>
                </a:solidFill>
                <a:latin typeface="+mn-lt"/>
                <a:ea typeface="+mn-ea"/>
                <a:cs typeface="+mn-cs"/>
              </a:rPr>
              <a:t>分为基本达标</a:t>
            </a:r>
            <a:r>
              <a:rPr kumimoji="0" lang="zh-CN" altLang="en-US" sz="2000" b="0" i="0" u="none" strike="noStrike" kern="1200" cap="none" spc="0" normalizeH="0" baseline="0" noProof="1">
                <a:solidFill>
                  <a:schemeClr val="tx1">
                    <a:lumMod val="75000"/>
                    <a:lumOff val="25000"/>
                  </a:schemeClr>
                </a:solidFill>
                <a:latin typeface="+mn-lt"/>
                <a:ea typeface="+mn-ea"/>
                <a:cs typeface="+mn-cs"/>
              </a:rPr>
              <a:t>；</a:t>
            </a:r>
            <a:endParaRPr kumimoji="0" lang="en-US" altLang="zh-CN" sz="2000" b="0" i="0" u="none" strike="noStrike" kern="1200" cap="none" spc="0" normalizeH="0" baseline="0" noProof="1">
              <a:solidFill>
                <a:schemeClr val="tx1">
                  <a:lumMod val="75000"/>
                  <a:lumOff val="25000"/>
                </a:schemeClr>
              </a:solidFill>
              <a:latin typeface="+mn-lt"/>
              <a:ea typeface="+mn-ea"/>
              <a:cs typeface="+mn-cs"/>
            </a:endParaRPr>
          </a:p>
          <a:p>
            <a:pPr marL="91440" marR="0" indent="-91440" algn="l" defTabSz="914400" rtl="0" eaLnBrk="1" fontAlgn="auto" latinLnBrk="0" hangingPunct="1">
              <a:lnSpc>
                <a:spcPct val="90000"/>
              </a:lnSpc>
              <a:spcBef>
                <a:spcPts val="1200"/>
              </a:spcBef>
              <a:spcAft>
                <a:spcPts val="200"/>
              </a:spcAft>
              <a:buClr>
                <a:srgbClr val="00B050"/>
              </a:buClr>
              <a:buSzTx/>
              <a:buFont typeface="Wingdings" panose="05000000000000000000" pitchFamily="2" charset="2"/>
              <a:buChar char="n"/>
            </a:pPr>
            <a:r>
              <a:rPr kumimoji="0" lang="en-US" altLang="zh-CN" sz="2000" b="1" i="0" u="none" strike="noStrike" kern="1200" cap="none" spc="0" normalizeH="0" baseline="0" noProof="1">
                <a:solidFill>
                  <a:schemeClr val="tx1">
                    <a:lumMod val="75000"/>
                    <a:lumOff val="25000"/>
                  </a:schemeClr>
                </a:solidFill>
                <a:latin typeface="+mn-lt"/>
                <a:ea typeface="+mn-ea"/>
                <a:cs typeface="+mn-cs"/>
              </a:rPr>
              <a:t>30</a:t>
            </a:r>
            <a:r>
              <a:rPr kumimoji="0" lang="zh-CN" altLang="zh-CN" sz="2000" b="1" i="0" u="none" strike="noStrike" kern="1200" cap="none" spc="0" normalizeH="0" baseline="0" noProof="1">
                <a:solidFill>
                  <a:schemeClr val="tx1">
                    <a:lumMod val="75000"/>
                    <a:lumOff val="25000"/>
                  </a:schemeClr>
                </a:solidFill>
                <a:latin typeface="+mn-lt"/>
                <a:ea typeface="+mn-ea"/>
                <a:cs typeface="+mn-cs"/>
              </a:rPr>
              <a:t>分以下为不达标</a:t>
            </a:r>
            <a:r>
              <a:rPr kumimoji="0" lang="zh-CN" altLang="zh-CN" sz="2000" b="0" i="0" u="none" strike="noStrike" kern="1200" cap="none" spc="0" normalizeH="0" baseline="0" noProof="1">
                <a:solidFill>
                  <a:schemeClr val="tx1">
                    <a:lumMod val="75000"/>
                    <a:lumOff val="25000"/>
                  </a:schemeClr>
                </a:solidFill>
                <a:latin typeface="+mn-lt"/>
                <a:ea typeface="+mn-ea"/>
                <a:cs typeface="+mn-cs"/>
              </a:rPr>
              <a:t>。</a:t>
            </a:r>
            <a:endParaRPr kumimoji="0" lang="zh-CN" altLang="en-US" sz="2000" b="0" i="0" u="none" strike="noStrike" kern="1200" cap="none" spc="0" normalizeH="0" baseline="0" noProof="1">
              <a:solidFill>
                <a:schemeClr val="tx1">
                  <a:lumMod val="75000"/>
                  <a:lumOff val="25000"/>
                </a:schemeClr>
              </a:solidFill>
              <a:latin typeface="+mn-lt"/>
              <a:ea typeface="+mn-ea"/>
              <a:cs typeface="+mn-cs"/>
            </a:endParaRP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flipH="1">
            <a:off x="104775" y="2301875"/>
            <a:ext cx="8910638" cy="674688"/>
          </a:xfrm>
          <a:prstGeom prst="rect">
            <a:avLst/>
          </a:prstGeom>
          <a:solidFill>
            <a:schemeClr val="accent3">
              <a:lumMod val="20000"/>
              <a:lumOff val="80000"/>
            </a:schemeClr>
          </a:solidFill>
          <a:ln>
            <a:noFill/>
          </a:ln>
          <a:effectLst>
            <a:outerShdw blurRad="393700" dist="76200" dir="5820000" sx="99000" sy="99000" algn="t"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
        <p:nvSpPr>
          <p:cNvPr id="3" name="圆角矩形 2"/>
          <p:cNvSpPr/>
          <p:nvPr/>
        </p:nvSpPr>
        <p:spPr>
          <a:xfrm rot="10800000" flipV="1">
            <a:off x="341313" y="2293938"/>
            <a:ext cx="765175" cy="682625"/>
          </a:xfrm>
          <a:prstGeom prst="roundRect">
            <a:avLst>
              <a:gd name="adj" fmla="val 5039"/>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fontAlgn="auto"/>
            <a:r>
              <a:rPr lang="zh-CN" altLang="en-US" sz="4800" strike="noStrike" noProof="1">
                <a:latin typeface="黑体" panose="02010609060101010101" pitchFamily="49" charset="-122"/>
                <a:ea typeface="黑体" panose="02010609060101010101" pitchFamily="49" charset="-122"/>
              </a:rPr>
              <a:t>三</a:t>
            </a:r>
          </a:p>
        </p:txBody>
      </p:sp>
      <p:sp>
        <p:nvSpPr>
          <p:cNvPr id="92163" name="文本框 41"/>
          <p:cNvSpPr txBox="1"/>
          <p:nvPr/>
        </p:nvSpPr>
        <p:spPr>
          <a:xfrm>
            <a:off x="1905000" y="2286000"/>
            <a:ext cx="6119813" cy="704850"/>
          </a:xfrm>
          <a:prstGeom prst="rect">
            <a:avLst/>
          </a:prstGeom>
          <a:noFill/>
          <a:ln w="9525">
            <a:noFill/>
          </a:ln>
        </p:spPr>
        <p:txBody>
          <a:bodyPr wrap="square" lIns="91438" tIns="45719" rIns="91438" bIns="45719" anchor="t" anchorCtr="0">
            <a:spAutoFit/>
          </a:bodyPr>
          <a:lstStyle/>
          <a:p>
            <a:pPr algn="ctr"/>
            <a:r>
              <a:rPr lang="zh-CN" altLang="en-US" sz="4000">
                <a:latin typeface="黑体" panose="02010609060101010101" pitchFamily="49" charset="-122"/>
                <a:ea typeface="黑体" panose="02010609060101010101" pitchFamily="49" charset="-122"/>
                <a:sym typeface="Calibri" panose="020F0502020204030204" pitchFamily="34" charset="0"/>
              </a:rPr>
              <a:t>“五即一码”</a:t>
            </a:r>
            <a:r>
              <a:rPr lang="zh-CN" altLang="en-US" sz="4000">
                <a:latin typeface="黑体" panose="02010609060101010101" pitchFamily="49" charset="-122"/>
                <a:ea typeface="黑体" panose="02010609060101010101" pitchFamily="49" charset="-122"/>
                <a:sym typeface="宋体" panose="02010600030101010101" pitchFamily="2" charset="-122"/>
              </a:rPr>
              <a:t>规范化建设</a:t>
            </a:r>
            <a:endParaRPr lang="en-US" altLang="zh-CN" sz="4000">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标题 1"/>
          <p:cNvSpPr>
            <a:spLocks noGrp="1"/>
          </p:cNvSpPr>
          <p:nvPr>
            <p:ph type="title"/>
          </p:nvPr>
        </p:nvSpPr>
        <p:spPr/>
        <p:txBody>
          <a:bodyPr vert="horz" lIns="91440" tIns="45720" rIns="91440" bIns="45720" anchor="b" anchorCtr="0"/>
          <a:lstStyle/>
          <a:p>
            <a:r>
              <a:rPr lang="zh-CN" altLang="en-US" sz="3200" b="1">
                <a:ea typeface="宋体" panose="02010600030101010101" pitchFamily="2" charset="-122"/>
                <a:sym typeface="宋体" panose="02010600030101010101" pitchFamily="2" charset="-122"/>
              </a:rPr>
              <a:t>政策要求</a:t>
            </a:r>
            <a:endParaRPr lang="zh-CN" altLang="en-US" sz="3200">
              <a:latin typeface="黑体" panose="02010609060101010101" pitchFamily="49" charset="-122"/>
              <a:ea typeface="黑体" panose="02010609060101010101" pitchFamily="49" charset="-122"/>
            </a:endParaRPr>
          </a:p>
        </p:txBody>
      </p:sp>
      <p:pic>
        <p:nvPicPr>
          <p:cNvPr id="93186" name="图片 4"/>
          <p:cNvPicPr>
            <a:picLocks noChangeAspect="1"/>
          </p:cNvPicPr>
          <p:nvPr/>
        </p:nvPicPr>
        <p:blipFill>
          <a:blip r:embed="rId2">
            <a:clrChange>
              <a:clrFrom>
                <a:srgbClr val="FFFFFF"/>
              </a:clrFrom>
              <a:clrTo>
                <a:srgbClr val="FFFFFF">
                  <a:alpha val="0"/>
                </a:srgbClr>
              </a:clrTo>
            </a:clrChange>
          </a:blip>
          <a:stretch>
            <a:fillRect/>
          </a:stretch>
        </p:blipFill>
        <p:spPr>
          <a:xfrm>
            <a:off x="835025" y="1041400"/>
            <a:ext cx="7324725" cy="3535363"/>
          </a:xfrm>
          <a:prstGeom prst="rect">
            <a:avLst/>
          </a:prstGeom>
          <a:noFill/>
          <a:ln w="9525">
            <a:noFill/>
          </a:ln>
        </p:spPr>
      </p:pic>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标题 1"/>
          <p:cNvSpPr>
            <a:spLocks noGrp="1"/>
          </p:cNvSpPr>
          <p:nvPr>
            <p:ph type="title"/>
          </p:nvPr>
        </p:nvSpPr>
        <p:spPr/>
        <p:txBody>
          <a:bodyPr vert="horz" lIns="91440" tIns="45720" rIns="91440" bIns="45720" anchor="b" anchorCtr="0"/>
          <a:lstStyle/>
          <a:p>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五即</a:t>
            </a:r>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规范化建设的提出</a:t>
            </a:r>
            <a:endParaRPr lang="zh-CN" altLang="en-US" sz="3200">
              <a:latin typeface="黑体" panose="02010609060101010101" pitchFamily="49" charset="-122"/>
              <a:ea typeface="黑体" panose="02010609060101010101" pitchFamily="49" charset="-122"/>
            </a:endParaRPr>
          </a:p>
        </p:txBody>
      </p:sp>
      <p:pic>
        <p:nvPicPr>
          <p:cNvPr id="94210" name="picture 104"/>
          <p:cNvPicPr>
            <a:picLocks noChangeAspect="1"/>
          </p:cNvPicPr>
          <p:nvPr/>
        </p:nvPicPr>
        <p:blipFill>
          <a:blip r:embed="rId2"/>
          <a:stretch>
            <a:fillRect/>
          </a:stretch>
        </p:blipFill>
        <p:spPr>
          <a:xfrm>
            <a:off x="881063" y="1266825"/>
            <a:ext cx="7631112" cy="1539875"/>
          </a:xfrm>
          <a:prstGeom prst="rect">
            <a:avLst/>
          </a:prstGeom>
          <a:noFill/>
          <a:ln w="9525">
            <a:noFill/>
          </a:ln>
        </p:spPr>
      </p:pic>
      <p:sp>
        <p:nvSpPr>
          <p:cNvPr id="94211" name="rect 106"/>
          <p:cNvSpPr/>
          <p:nvPr/>
        </p:nvSpPr>
        <p:spPr>
          <a:xfrm>
            <a:off x="1152525" y="1311275"/>
            <a:ext cx="2354263" cy="422275"/>
          </a:xfrm>
          <a:prstGeom prst="rect">
            <a:avLst/>
          </a:prstGeom>
          <a:solidFill>
            <a:srgbClr val="FFFF00"/>
          </a:solidFill>
          <a:ln w="0">
            <a:noFill/>
          </a:ln>
        </p:spPr>
        <p:txBody>
          <a:bodyPr anchor="t" anchorCtr="0"/>
          <a:lstStyle/>
          <a:p>
            <a:pPr algn="ctr"/>
            <a:endParaRPr lang="zh-CN" altLang="en-US">
              <a:latin typeface="Calibri" panose="020F0502020204030204" pitchFamily="34" charset="0"/>
            </a:endParaRPr>
          </a:p>
        </p:txBody>
      </p:sp>
      <p:graphicFrame>
        <p:nvGraphicFramePr>
          <p:cNvPr id="108" name="table 108"/>
          <p:cNvGraphicFramePr>
            <a:graphicFrameLocks noGrp="1"/>
          </p:cNvGraphicFramePr>
          <p:nvPr/>
        </p:nvGraphicFramePr>
        <p:xfrm>
          <a:off x="1011555" y="1087120"/>
          <a:ext cx="7120890" cy="2155825"/>
        </p:xfrm>
        <a:graphic>
          <a:graphicData uri="http://schemas.openxmlformats.org/drawingml/2006/table">
            <a:tbl>
              <a:tblPr/>
              <a:tblGrid>
                <a:gridCol w="7120890">
                  <a:extLst>
                    <a:ext uri="{9D8B030D-6E8A-4147-A177-3AD203B41FA5}">
                      <a16:colId xmlns:a16="http://schemas.microsoft.com/office/drawing/2014/main" val="20000"/>
                    </a:ext>
                  </a:extLst>
                </a:gridCol>
              </a:tblGrid>
              <a:tr h="2155825">
                <a:tc>
                  <a:txBody>
                    <a:bodyPr/>
                    <a:lstStyle/>
                    <a:p>
                      <a:pPr algn="l" rtl="0" eaLnBrk="0">
                        <a:lnSpc>
                          <a:spcPct val="108000"/>
                        </a:lnSpc>
                      </a:pPr>
                      <a:endParaRPr sz="1800">
                        <a:latin typeface="Arial"/>
                        <a:ea typeface="Arial"/>
                        <a:cs typeface="Arial"/>
                      </a:endParaRPr>
                    </a:p>
                    <a:p>
                      <a:pPr algn="l" rtl="0" eaLnBrk="0">
                        <a:lnSpc>
                          <a:spcPct val="8000"/>
                        </a:lnSpc>
                      </a:pPr>
                      <a:endParaRPr sz="1800">
                        <a:latin typeface="Arial"/>
                        <a:ea typeface="Arial"/>
                        <a:cs typeface="Arial"/>
                      </a:endParaRPr>
                    </a:p>
                    <a:p>
                      <a:pPr marL="113665" algn="l" rtl="0" eaLnBrk="0">
                        <a:lnSpc>
                          <a:spcPct val="87000"/>
                        </a:lnSpc>
                        <a:tabLst>
                          <a:tab pos="301625" algn="l"/>
                        </a:tabLst>
                      </a:pPr>
                      <a:r>
                        <a:rPr sz="1800" b="1" kern="0" spc="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800" b="1" kern="0" spc="-7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“五即”规范化建设</a:t>
                      </a:r>
                      <a:endParaRPr sz="1800">
                        <a:latin typeface="微软雅黑" panose="020B0503020204020204" pitchFamily="34" charset="-122"/>
                        <a:ea typeface="微软雅黑" panose="020B0503020204020204" pitchFamily="34" charset="-122"/>
                        <a:cs typeface="微软雅黑" panose="020B0503020204020204" pitchFamily="34" charset="-122"/>
                      </a:endParaRPr>
                    </a:p>
                    <a:p>
                      <a:pPr marL="139065" algn="l" rtl="0" eaLnBrk="0">
                        <a:lnSpc>
                          <a:spcPct val="93000"/>
                        </a:lnSpc>
                        <a:spcBef>
                          <a:spcPts val="1880"/>
                        </a:spcBef>
                      </a:pPr>
                      <a:r>
                        <a:rPr sz="1800" b="1" kern="0" spc="-30">
                          <a:solidFill>
                            <a:srgbClr val="FF0000">
                              <a:alpha val="100000"/>
                            </a:srgbClr>
                          </a:solidFill>
                          <a:latin typeface="Wingdings" panose="05000000000000000000" charset="0"/>
                          <a:ea typeface="Wingdings" panose="05000000000000000000"/>
                          <a:cs typeface="Wingdings" panose="05000000000000000000"/>
                        </a:rPr>
                        <a:t>u</a:t>
                      </a:r>
                      <a:r>
                        <a:rPr sz="1800" b="1" kern="0" spc="-3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“五即”规范化管理（即产生、即包装、即称重、</a:t>
                      </a:r>
                      <a:r>
                        <a:rPr sz="1800" b="1" kern="0" spc="-4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即打码、即入库）</a:t>
                      </a:r>
                      <a:endParaRPr sz="180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06000"/>
                        </a:lnSpc>
                      </a:pPr>
                      <a:endParaRPr sz="1800">
                        <a:latin typeface="Arial"/>
                        <a:ea typeface="Arial"/>
                        <a:cs typeface="Arial"/>
                      </a:endParaRPr>
                    </a:p>
                    <a:p>
                      <a:pPr algn="l" rtl="0" eaLnBrk="0">
                        <a:lnSpc>
                          <a:spcPct val="10000"/>
                        </a:lnSpc>
                      </a:pPr>
                      <a:endParaRPr sz="1800">
                        <a:latin typeface="Arial"/>
                        <a:ea typeface="Arial"/>
                        <a:cs typeface="Arial"/>
                      </a:endParaRPr>
                    </a:p>
                    <a:p>
                      <a:pPr marL="139065" algn="l" rtl="0" eaLnBrk="0">
                        <a:lnSpc>
                          <a:spcPct val="93000"/>
                        </a:lnSpc>
                      </a:pPr>
                      <a:r>
                        <a:rPr sz="1800" b="1" kern="0" spc="-50">
                          <a:solidFill>
                            <a:srgbClr val="FF0000">
                              <a:alpha val="100000"/>
                            </a:srgbClr>
                          </a:solidFill>
                          <a:latin typeface="Wingdings" panose="05000000000000000000" charset="0"/>
                          <a:ea typeface="Wingdings" panose="05000000000000000000"/>
                          <a:cs typeface="Wingdings" panose="05000000000000000000"/>
                        </a:rPr>
                        <a:t>u</a:t>
                      </a:r>
                      <a:r>
                        <a:rPr sz="1800" b="1" kern="0" spc="-5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“一码贯通”全过程信息化追溯（全流程电子</a:t>
                      </a:r>
                      <a:r>
                        <a:rPr sz="1800" b="1" kern="0" spc="-6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标签追溯）</a:t>
                      </a:r>
                      <a:endParaRPr sz="180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lnL w="9525" cap="flat" cmpd="sng" algn="ctr">
                      <a:solidFill>
                        <a:srgbClr val="3D8BE2"/>
                      </a:solidFill>
                      <a:prstDash val="dash"/>
                      <a:round/>
                      <a:headEnd type="none" w="med" len="med"/>
                      <a:tailEnd type="none" w="med" len="med"/>
                    </a:lnL>
                    <a:lnR w="9525" cap="flat" cmpd="sng" algn="ctr">
                      <a:solidFill>
                        <a:srgbClr val="3D8BE2"/>
                      </a:solidFill>
                      <a:prstDash val="dash"/>
                      <a:round/>
                      <a:headEnd type="none" w="med" len="med"/>
                      <a:tailEnd type="none" w="med" len="med"/>
                    </a:lnR>
                    <a:lnT w="9525" cap="flat" cmpd="sng" algn="ctr">
                      <a:solidFill>
                        <a:srgbClr val="3D8BE2"/>
                      </a:solidFill>
                      <a:prstDash val="dash"/>
                      <a:round/>
                      <a:headEnd type="none" w="med" len="med"/>
                      <a:tailEnd type="none" w="med" len="med"/>
                    </a:lnT>
                    <a:lnB w="9525" cap="flat" cmpd="sng" algn="ctr">
                      <a:solidFill>
                        <a:srgbClr val="3D8BE2"/>
                      </a:solidFill>
                      <a:prstDash val="dash"/>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110" name="textbox 110"/>
          <p:cNvSpPr/>
          <p:nvPr/>
        </p:nvSpPr>
        <p:spPr>
          <a:xfrm>
            <a:off x="1011555" y="3472180"/>
            <a:ext cx="7015481" cy="804545"/>
          </a:xfrm>
          <a:prstGeom prst="rect">
            <a:avLst/>
          </a:prstGeom>
          <a:noFill/>
          <a:ln w="0" cap="flat">
            <a:noFill/>
            <a:prstDash val="solid"/>
            <a:miter lim="0"/>
          </a:ln>
        </p:spPr>
        <p:txBody>
          <a:bodyPr vert="horz" wrap="square" lIns="0" tIns="0" rIns="0" bIns="0"/>
          <a:lstStyle/>
          <a:p>
            <a:pPr algn="l" rtl="0" eaLnBrk="0" fontAlgn="auto">
              <a:lnSpc>
                <a:spcPct val="10000"/>
              </a:lnSpc>
            </a:pPr>
            <a:endParaRPr strike="noStrike" noProof="1">
              <a:latin typeface="Arial"/>
              <a:ea typeface="Arial"/>
              <a:cs typeface="Arial"/>
            </a:endParaRPr>
          </a:p>
          <a:p>
            <a:pPr marL="12700" algn="l" rtl="0" eaLnBrk="0" fontAlgn="auto">
              <a:lnSpc>
                <a:spcPct val="96000"/>
              </a:lnSpc>
            </a:pPr>
            <a:r>
              <a:rPr b="1" strike="noStrike" kern="0" spc="3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实现全国危废从产生到运输、利用、</a:t>
            </a:r>
            <a:r>
              <a:rPr b="1" strike="noStrike" kern="0" spc="-52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b="1" strike="noStrike" kern="0" spc="3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处置全过程实时可追溯，</a:t>
            </a:r>
            <a:r>
              <a:rPr b="1" strike="noStrike" kern="0" spc="-45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b="1" strike="noStrike" kern="0" spc="3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防止</a:t>
            </a:r>
            <a:r>
              <a:rPr b="1" strike="noStrike" kern="0" spc="5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失管失控的现象发生，有效遏制危废非法转移倾倒事件发</a:t>
            </a:r>
            <a:r>
              <a:rPr b="1" strike="noStrike" kern="0" spc="4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生。</a:t>
            </a:r>
            <a:endParaRPr strike="noStrike" noProof="1">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标题 1"/>
          <p:cNvSpPr>
            <a:spLocks noGrp="1"/>
          </p:cNvSpPr>
          <p:nvPr>
            <p:ph type="title"/>
          </p:nvPr>
        </p:nvSpPr>
        <p:spPr/>
        <p:txBody>
          <a:bodyPr vert="horz" lIns="91440" tIns="45720" rIns="91440" bIns="45720" anchor="b" anchorCtr="0"/>
          <a:lstStyle/>
          <a:p>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五即</a:t>
            </a:r>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规范化建设的提出</a:t>
            </a:r>
            <a:endParaRPr lang="zh-CN" altLang="en-US" sz="3200">
              <a:latin typeface="黑体" panose="02010609060101010101" pitchFamily="49" charset="-122"/>
              <a:ea typeface="黑体" panose="02010609060101010101" pitchFamily="49" charset="-122"/>
            </a:endParaRPr>
          </a:p>
        </p:txBody>
      </p:sp>
      <p:pic>
        <p:nvPicPr>
          <p:cNvPr id="95234" name="picture 104"/>
          <p:cNvPicPr>
            <a:picLocks noChangeAspect="1"/>
          </p:cNvPicPr>
          <p:nvPr/>
        </p:nvPicPr>
        <p:blipFill>
          <a:blip r:embed="rId2"/>
          <a:stretch>
            <a:fillRect/>
          </a:stretch>
        </p:blipFill>
        <p:spPr>
          <a:xfrm>
            <a:off x="881063" y="1266825"/>
            <a:ext cx="7631112" cy="1539875"/>
          </a:xfrm>
          <a:prstGeom prst="rect">
            <a:avLst/>
          </a:prstGeom>
          <a:noFill/>
          <a:ln w="9525">
            <a:noFill/>
          </a:ln>
        </p:spPr>
      </p:pic>
      <p:sp>
        <p:nvSpPr>
          <p:cNvPr id="95235" name="rect 106"/>
          <p:cNvSpPr/>
          <p:nvPr/>
        </p:nvSpPr>
        <p:spPr>
          <a:xfrm>
            <a:off x="1152525" y="1311275"/>
            <a:ext cx="2354263" cy="422275"/>
          </a:xfrm>
          <a:prstGeom prst="rect">
            <a:avLst/>
          </a:prstGeom>
          <a:solidFill>
            <a:srgbClr val="FFFF00"/>
          </a:solidFill>
          <a:ln w="0">
            <a:noFill/>
          </a:ln>
        </p:spPr>
        <p:txBody>
          <a:bodyPr anchor="t" anchorCtr="0"/>
          <a:lstStyle/>
          <a:p>
            <a:pPr algn="ctr"/>
            <a:endParaRPr lang="zh-CN" altLang="en-US">
              <a:latin typeface="Calibri" panose="020F0502020204030204" pitchFamily="34" charset="0"/>
            </a:endParaRPr>
          </a:p>
        </p:txBody>
      </p:sp>
      <p:graphicFrame>
        <p:nvGraphicFramePr>
          <p:cNvPr id="108" name="table 108"/>
          <p:cNvGraphicFramePr>
            <a:graphicFrameLocks noGrp="1"/>
          </p:cNvGraphicFramePr>
          <p:nvPr/>
        </p:nvGraphicFramePr>
        <p:xfrm>
          <a:off x="1011555" y="1087120"/>
          <a:ext cx="7120890" cy="2155825"/>
        </p:xfrm>
        <a:graphic>
          <a:graphicData uri="http://schemas.openxmlformats.org/drawingml/2006/table">
            <a:tbl>
              <a:tblPr/>
              <a:tblGrid>
                <a:gridCol w="7120890">
                  <a:extLst>
                    <a:ext uri="{9D8B030D-6E8A-4147-A177-3AD203B41FA5}">
                      <a16:colId xmlns:a16="http://schemas.microsoft.com/office/drawing/2014/main" val="20000"/>
                    </a:ext>
                  </a:extLst>
                </a:gridCol>
              </a:tblGrid>
              <a:tr h="2155825">
                <a:tc>
                  <a:txBody>
                    <a:bodyPr/>
                    <a:lstStyle/>
                    <a:p>
                      <a:pPr algn="l" rtl="0" eaLnBrk="0">
                        <a:lnSpc>
                          <a:spcPct val="108000"/>
                        </a:lnSpc>
                      </a:pPr>
                      <a:endParaRPr sz="1800">
                        <a:latin typeface="Arial"/>
                        <a:ea typeface="Arial"/>
                        <a:cs typeface="Arial"/>
                      </a:endParaRPr>
                    </a:p>
                    <a:p>
                      <a:pPr algn="l" rtl="0" eaLnBrk="0">
                        <a:lnSpc>
                          <a:spcPct val="8000"/>
                        </a:lnSpc>
                      </a:pPr>
                      <a:endParaRPr sz="1800">
                        <a:latin typeface="Arial"/>
                        <a:ea typeface="Arial"/>
                        <a:cs typeface="Arial"/>
                      </a:endParaRPr>
                    </a:p>
                    <a:p>
                      <a:pPr marL="113665" algn="l" rtl="0" eaLnBrk="0">
                        <a:lnSpc>
                          <a:spcPct val="87000"/>
                        </a:lnSpc>
                        <a:tabLst>
                          <a:tab pos="301625" algn="l"/>
                        </a:tabLst>
                      </a:pPr>
                      <a:r>
                        <a:rPr sz="1800" b="1" kern="0" spc="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sz="1800" b="1" kern="0" spc="-7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“五即”规范化建设</a:t>
                      </a:r>
                      <a:endParaRPr sz="1800">
                        <a:latin typeface="微软雅黑" panose="020B0503020204020204" pitchFamily="34" charset="-122"/>
                        <a:ea typeface="微软雅黑" panose="020B0503020204020204" pitchFamily="34" charset="-122"/>
                        <a:cs typeface="微软雅黑" panose="020B0503020204020204" pitchFamily="34" charset="-122"/>
                      </a:endParaRPr>
                    </a:p>
                    <a:p>
                      <a:pPr marL="139065" algn="l" rtl="0" eaLnBrk="0">
                        <a:lnSpc>
                          <a:spcPct val="93000"/>
                        </a:lnSpc>
                        <a:spcBef>
                          <a:spcPts val="1880"/>
                        </a:spcBef>
                      </a:pPr>
                      <a:r>
                        <a:rPr sz="1800" b="1" kern="0" spc="-30">
                          <a:solidFill>
                            <a:srgbClr val="FF0000">
                              <a:alpha val="100000"/>
                            </a:srgbClr>
                          </a:solidFill>
                          <a:latin typeface="Wingdings" panose="05000000000000000000" charset="0"/>
                          <a:ea typeface="Wingdings" panose="05000000000000000000"/>
                          <a:cs typeface="Wingdings" panose="05000000000000000000"/>
                        </a:rPr>
                        <a:t>u</a:t>
                      </a:r>
                      <a:r>
                        <a:rPr sz="1800" b="1" kern="0" spc="-3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“五即”规范化管理（即产生、即包装、即称重、</a:t>
                      </a:r>
                      <a:r>
                        <a:rPr sz="1800" b="1" kern="0" spc="-4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即打码、即入库）</a:t>
                      </a:r>
                      <a:endParaRPr sz="1800">
                        <a:latin typeface="微软雅黑" panose="020B0503020204020204" pitchFamily="34" charset="-122"/>
                        <a:ea typeface="微软雅黑" panose="020B0503020204020204" pitchFamily="34" charset="-122"/>
                        <a:cs typeface="微软雅黑" panose="020B0503020204020204" pitchFamily="34" charset="-122"/>
                      </a:endParaRPr>
                    </a:p>
                    <a:p>
                      <a:pPr algn="l" rtl="0" eaLnBrk="0">
                        <a:lnSpc>
                          <a:spcPct val="106000"/>
                        </a:lnSpc>
                      </a:pPr>
                      <a:endParaRPr sz="1800">
                        <a:latin typeface="Arial"/>
                        <a:ea typeface="Arial"/>
                        <a:cs typeface="Arial"/>
                      </a:endParaRPr>
                    </a:p>
                    <a:p>
                      <a:pPr algn="l" rtl="0" eaLnBrk="0">
                        <a:lnSpc>
                          <a:spcPct val="10000"/>
                        </a:lnSpc>
                      </a:pPr>
                      <a:endParaRPr sz="1800">
                        <a:latin typeface="Arial"/>
                        <a:ea typeface="Arial"/>
                        <a:cs typeface="Arial"/>
                      </a:endParaRPr>
                    </a:p>
                    <a:p>
                      <a:pPr marL="139065" algn="l" rtl="0" eaLnBrk="0">
                        <a:lnSpc>
                          <a:spcPct val="93000"/>
                        </a:lnSpc>
                      </a:pPr>
                      <a:r>
                        <a:rPr sz="1800" b="1" kern="0" spc="-50">
                          <a:solidFill>
                            <a:srgbClr val="FF0000">
                              <a:alpha val="100000"/>
                            </a:srgbClr>
                          </a:solidFill>
                          <a:latin typeface="Wingdings" panose="05000000000000000000" charset="0"/>
                          <a:ea typeface="Wingdings" panose="05000000000000000000"/>
                          <a:cs typeface="Wingdings" panose="05000000000000000000"/>
                        </a:rPr>
                        <a:t>u</a:t>
                      </a:r>
                      <a:r>
                        <a:rPr sz="1800" b="1" kern="0" spc="-5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“一码贯通”全过程信息化追溯（全流程电子</a:t>
                      </a:r>
                      <a:r>
                        <a:rPr sz="1800" b="1" kern="0" spc="-60">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标签追溯）</a:t>
                      </a:r>
                      <a:endParaRPr sz="1800">
                        <a:latin typeface="微软雅黑" panose="020B0503020204020204" pitchFamily="34" charset="-122"/>
                        <a:ea typeface="微软雅黑" panose="020B0503020204020204" pitchFamily="34" charset="-122"/>
                        <a:cs typeface="微软雅黑" panose="020B0503020204020204" pitchFamily="34" charset="-122"/>
                      </a:endParaRPr>
                    </a:p>
                  </a:txBody>
                  <a:tcPr marL="0" marR="0" marT="0" marB="0">
                    <a:lnL w="9525" cap="flat" cmpd="sng" algn="ctr">
                      <a:solidFill>
                        <a:srgbClr val="3D8BE2"/>
                      </a:solidFill>
                      <a:prstDash val="dash"/>
                      <a:round/>
                      <a:headEnd type="none" w="med" len="med"/>
                      <a:tailEnd type="none" w="med" len="med"/>
                    </a:lnL>
                    <a:lnR w="9525" cap="flat" cmpd="sng" algn="ctr">
                      <a:solidFill>
                        <a:srgbClr val="3D8BE2"/>
                      </a:solidFill>
                      <a:prstDash val="dash"/>
                      <a:round/>
                      <a:headEnd type="none" w="med" len="med"/>
                      <a:tailEnd type="none" w="med" len="med"/>
                    </a:lnR>
                    <a:lnT w="9525" cap="flat" cmpd="sng" algn="ctr">
                      <a:solidFill>
                        <a:srgbClr val="3D8BE2"/>
                      </a:solidFill>
                      <a:prstDash val="dash"/>
                      <a:round/>
                      <a:headEnd type="none" w="med" len="med"/>
                      <a:tailEnd type="none" w="med" len="med"/>
                    </a:lnT>
                    <a:lnB w="9525" cap="flat" cmpd="sng" algn="ctr">
                      <a:solidFill>
                        <a:srgbClr val="3D8BE2"/>
                      </a:solidFill>
                      <a:prstDash val="dash"/>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110" name="textbox 110"/>
          <p:cNvSpPr/>
          <p:nvPr/>
        </p:nvSpPr>
        <p:spPr>
          <a:xfrm>
            <a:off x="1011555" y="3472180"/>
            <a:ext cx="7015481" cy="804545"/>
          </a:xfrm>
          <a:prstGeom prst="rect">
            <a:avLst/>
          </a:prstGeom>
          <a:noFill/>
          <a:ln w="0" cap="flat">
            <a:noFill/>
            <a:prstDash val="solid"/>
            <a:miter lim="0"/>
          </a:ln>
        </p:spPr>
        <p:txBody>
          <a:bodyPr vert="horz" wrap="square" lIns="0" tIns="0" rIns="0" bIns="0"/>
          <a:lstStyle/>
          <a:p>
            <a:pPr algn="l" rtl="0" eaLnBrk="0" fontAlgn="auto">
              <a:lnSpc>
                <a:spcPct val="10000"/>
              </a:lnSpc>
            </a:pPr>
            <a:endParaRPr strike="noStrike" noProof="1">
              <a:latin typeface="Arial"/>
              <a:ea typeface="Arial"/>
              <a:cs typeface="Arial"/>
            </a:endParaRPr>
          </a:p>
          <a:p>
            <a:pPr marL="12700" algn="l" rtl="0" eaLnBrk="0" fontAlgn="auto">
              <a:lnSpc>
                <a:spcPct val="96000"/>
              </a:lnSpc>
            </a:pPr>
            <a:r>
              <a:rPr b="1" strike="noStrike" kern="0" spc="3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实现全国危废从产生到运输、利用、</a:t>
            </a:r>
            <a:r>
              <a:rPr b="1" strike="noStrike" kern="0" spc="-52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b="1" strike="noStrike" kern="0" spc="3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处置全过程实时可追溯，</a:t>
            </a:r>
            <a:r>
              <a:rPr b="1" strike="noStrike" kern="0" spc="-45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 </a:t>
            </a:r>
            <a:r>
              <a:rPr b="1" strike="noStrike" kern="0" spc="3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防止</a:t>
            </a:r>
            <a:r>
              <a:rPr b="1" strike="noStrike" kern="0" spc="5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失管失控的现象发生，有效遏制危废非法转移倾倒事件发</a:t>
            </a:r>
            <a:r>
              <a:rPr b="1" strike="noStrike" kern="0" spc="4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rPr>
              <a:t>生。</a:t>
            </a:r>
            <a:endParaRPr strike="noStrike" noProof="1">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7" name="图片 1"/>
          <p:cNvPicPr>
            <a:picLocks noChangeAspect="1"/>
          </p:cNvPicPr>
          <p:nvPr/>
        </p:nvPicPr>
        <p:blipFill>
          <a:blip r:embed="rId2"/>
          <a:stretch>
            <a:fillRect/>
          </a:stretch>
        </p:blipFill>
        <p:spPr>
          <a:xfrm>
            <a:off x="592138" y="765175"/>
            <a:ext cx="3438525" cy="3181350"/>
          </a:xfrm>
          <a:prstGeom prst="rect">
            <a:avLst/>
          </a:prstGeom>
          <a:noFill/>
          <a:ln w="9525">
            <a:noFill/>
          </a:ln>
        </p:spPr>
      </p:pic>
      <p:pic>
        <p:nvPicPr>
          <p:cNvPr id="96258" name="图片 3"/>
          <p:cNvPicPr>
            <a:picLocks noChangeAspect="1"/>
          </p:cNvPicPr>
          <p:nvPr/>
        </p:nvPicPr>
        <p:blipFill>
          <a:blip r:embed="rId3"/>
          <a:stretch>
            <a:fillRect/>
          </a:stretch>
        </p:blipFill>
        <p:spPr>
          <a:xfrm>
            <a:off x="6308725" y="608013"/>
            <a:ext cx="2266950" cy="2824162"/>
          </a:xfrm>
          <a:prstGeom prst="rect">
            <a:avLst/>
          </a:prstGeom>
          <a:noFill/>
          <a:ln w="9525">
            <a:noFill/>
          </a:ln>
        </p:spPr>
      </p:pic>
      <p:pic>
        <p:nvPicPr>
          <p:cNvPr id="96259" name="图片 4"/>
          <p:cNvPicPr>
            <a:picLocks noChangeAspect="1"/>
          </p:cNvPicPr>
          <p:nvPr/>
        </p:nvPicPr>
        <p:blipFill>
          <a:blip r:embed="rId4"/>
          <a:stretch>
            <a:fillRect/>
          </a:stretch>
        </p:blipFill>
        <p:spPr>
          <a:xfrm>
            <a:off x="5248275" y="1236663"/>
            <a:ext cx="2300288" cy="3008312"/>
          </a:xfrm>
          <a:prstGeom prst="rect">
            <a:avLst/>
          </a:prstGeom>
          <a:noFill/>
          <a:ln w="9525">
            <a:noFill/>
          </a:ln>
        </p:spPr>
      </p:pic>
      <p:sp>
        <p:nvSpPr>
          <p:cNvPr id="96260" name="文本框 5"/>
          <p:cNvSpPr txBox="1"/>
          <p:nvPr/>
        </p:nvSpPr>
        <p:spPr>
          <a:xfrm>
            <a:off x="690563" y="4244975"/>
            <a:ext cx="3810000" cy="554038"/>
          </a:xfrm>
          <a:prstGeom prst="rect">
            <a:avLst/>
          </a:prstGeom>
          <a:noFill/>
          <a:ln w="9525">
            <a:noFill/>
          </a:ln>
        </p:spPr>
        <p:txBody>
          <a:bodyPr anchor="t" anchorCtr="0">
            <a:spAutoFit/>
          </a:bodyPr>
          <a:lstStyle/>
          <a:p>
            <a:r>
              <a:rPr lang="en-US" altLang="zh-CN" sz="1500" b="1">
                <a:solidFill>
                  <a:srgbClr val="000000"/>
                </a:solidFill>
                <a:latin typeface="Times New Roman" panose="02020603050405020304" pitchFamily="18" charset="0"/>
                <a:ea typeface="MicrosoftYaHei-Bold"/>
              </a:rPr>
              <a:t>2024</a:t>
            </a:r>
            <a:r>
              <a:rPr lang="zh-CN" altLang="en-US" sz="1500" b="1">
                <a:solidFill>
                  <a:srgbClr val="000000"/>
                </a:solidFill>
                <a:latin typeface="Times New Roman" panose="02020603050405020304" pitchFamily="18" charset="0"/>
                <a:ea typeface="微软雅黑" panose="020B0503020204020204" pitchFamily="34" charset="-122"/>
              </a:rPr>
              <a:t>年</a:t>
            </a:r>
            <a:r>
              <a:rPr lang="en-US" altLang="zh-CN" sz="1500" b="1">
                <a:solidFill>
                  <a:srgbClr val="000000"/>
                </a:solidFill>
                <a:latin typeface="Times New Roman" panose="02020603050405020304" pitchFamily="18" charset="0"/>
                <a:ea typeface="MicrosoftYaHei-Bold"/>
              </a:rPr>
              <a:t>10</a:t>
            </a:r>
            <a:r>
              <a:rPr lang="zh-CN" altLang="en-US" sz="1500" b="1">
                <a:solidFill>
                  <a:srgbClr val="000000"/>
                </a:solidFill>
                <a:latin typeface="Times New Roman" panose="02020603050405020304" pitchFamily="18" charset="0"/>
                <a:ea typeface="微软雅黑" panose="020B0503020204020204" pitchFamily="34" charset="-122"/>
              </a:rPr>
              <a:t>月，生态环境部例行新闻发布会 </a:t>
            </a:r>
          </a:p>
          <a:p>
            <a:r>
              <a:rPr lang="zh-CN" altLang="en-US" sz="1500" b="1">
                <a:solidFill>
                  <a:srgbClr val="000000"/>
                </a:solidFill>
                <a:latin typeface="Times New Roman" panose="02020603050405020304" pitchFamily="18" charset="0"/>
                <a:ea typeface="微软雅黑" panose="020B0503020204020204" pitchFamily="34" charset="-122"/>
              </a:rPr>
              <a:t>上首次公开提出“五即”规范化建设</a:t>
            </a:r>
          </a:p>
        </p:txBody>
      </p:sp>
      <p:sp>
        <p:nvSpPr>
          <p:cNvPr id="96261" name="文本框 6"/>
          <p:cNvSpPr txBox="1"/>
          <p:nvPr/>
        </p:nvSpPr>
        <p:spPr>
          <a:xfrm>
            <a:off x="4964113" y="4291013"/>
            <a:ext cx="3810000" cy="784225"/>
          </a:xfrm>
          <a:prstGeom prst="rect">
            <a:avLst/>
          </a:prstGeom>
          <a:noFill/>
          <a:ln w="9525">
            <a:noFill/>
          </a:ln>
        </p:spPr>
        <p:txBody>
          <a:bodyPr anchor="t" anchorCtr="0">
            <a:spAutoFit/>
          </a:bodyPr>
          <a:lstStyle/>
          <a:p>
            <a:r>
              <a:rPr lang="en-US" altLang="zh-CN" sz="1500" b="1">
                <a:solidFill>
                  <a:srgbClr val="000000"/>
                </a:solidFill>
                <a:latin typeface="Times New Roman" panose="02020603050405020304" pitchFamily="18" charset="0"/>
                <a:ea typeface="MicrosoftYaHei-Bold"/>
              </a:rPr>
              <a:t>2025</a:t>
            </a:r>
            <a:r>
              <a:rPr lang="zh-CN" altLang="en-US" sz="1500" b="1">
                <a:solidFill>
                  <a:srgbClr val="000000"/>
                </a:solidFill>
                <a:latin typeface="Times New Roman" panose="02020603050405020304" pitchFamily="18" charset="0"/>
                <a:ea typeface="微软雅黑" panose="020B0503020204020204" pitchFamily="34" charset="-122"/>
              </a:rPr>
              <a:t>年</a:t>
            </a:r>
            <a:r>
              <a:rPr lang="en-US" altLang="zh-CN" sz="1500" b="1">
                <a:solidFill>
                  <a:srgbClr val="000000"/>
                </a:solidFill>
                <a:latin typeface="Times New Roman" panose="02020603050405020304" pitchFamily="18" charset="0"/>
                <a:ea typeface="MicrosoftYaHei-Bold"/>
              </a:rPr>
              <a:t>2</a:t>
            </a:r>
            <a:r>
              <a:rPr lang="zh-CN" altLang="en-US" sz="1500" b="1">
                <a:solidFill>
                  <a:srgbClr val="000000"/>
                </a:solidFill>
                <a:latin typeface="Times New Roman" panose="02020603050405020304" pitchFamily="18" charset="0"/>
                <a:ea typeface="微软雅黑" panose="020B0503020204020204" pitchFamily="34" charset="-122"/>
              </a:rPr>
              <a:t>月，</a:t>
            </a:r>
            <a:r>
              <a:rPr lang="en-US" altLang="zh-CN" sz="1500" b="1">
                <a:solidFill>
                  <a:srgbClr val="000000"/>
                </a:solidFill>
                <a:latin typeface="Times New Roman" panose="02020603050405020304" pitchFamily="18" charset="0"/>
                <a:ea typeface="微软雅黑" panose="020B0503020204020204" pitchFamily="34" charset="-122"/>
              </a:rPr>
              <a:t>《</a:t>
            </a:r>
            <a:r>
              <a:rPr lang="zh-CN" altLang="en-US" sz="1500" b="1">
                <a:solidFill>
                  <a:srgbClr val="000000"/>
                </a:solidFill>
                <a:latin typeface="Times New Roman" panose="02020603050405020304" pitchFamily="18" charset="0"/>
                <a:ea typeface="微软雅黑" panose="020B0503020204020204" pitchFamily="34" charset="-122"/>
              </a:rPr>
              <a:t>关于进一步加强危险废物环境治理 严密防控环境风险的指导意见</a:t>
            </a:r>
            <a:r>
              <a:rPr lang="en-US" altLang="zh-CN" sz="1500" b="1">
                <a:solidFill>
                  <a:srgbClr val="000000"/>
                </a:solidFill>
                <a:latin typeface="Times New Roman" panose="02020603050405020304" pitchFamily="18" charset="0"/>
                <a:ea typeface="微软雅黑" panose="020B0503020204020204" pitchFamily="34" charset="-122"/>
              </a:rPr>
              <a:t>》</a:t>
            </a:r>
            <a:r>
              <a:rPr lang="zh-CN" altLang="en-US" sz="1500" b="1">
                <a:solidFill>
                  <a:srgbClr val="000000"/>
                </a:solidFill>
                <a:latin typeface="Times New Roman" panose="02020603050405020304" pitchFamily="18" charset="0"/>
                <a:ea typeface="微软雅黑" panose="020B0503020204020204" pitchFamily="34" charset="-122"/>
              </a:rPr>
              <a:t>（环固体〔</a:t>
            </a:r>
            <a:r>
              <a:rPr lang="en-US" altLang="zh-CN" sz="1500" b="1">
                <a:solidFill>
                  <a:srgbClr val="000000"/>
                </a:solidFill>
                <a:latin typeface="Times New Roman" panose="02020603050405020304" pitchFamily="18" charset="0"/>
                <a:ea typeface="MicrosoftYaHei-Bold"/>
              </a:rPr>
              <a:t>2025</a:t>
            </a:r>
            <a:r>
              <a:rPr lang="zh-CN" altLang="en-US" sz="1500" b="1">
                <a:solidFill>
                  <a:srgbClr val="000000"/>
                </a:solidFill>
                <a:latin typeface="Times New Roman" panose="02020603050405020304" pitchFamily="18" charset="0"/>
                <a:ea typeface="微软雅黑" panose="020B0503020204020204" pitchFamily="34" charset="-122"/>
              </a:rPr>
              <a:t>〕</a:t>
            </a:r>
            <a:r>
              <a:rPr lang="en-US" altLang="zh-CN" sz="1500" b="1">
                <a:solidFill>
                  <a:srgbClr val="000000"/>
                </a:solidFill>
                <a:latin typeface="Times New Roman" panose="02020603050405020304" pitchFamily="18" charset="0"/>
                <a:ea typeface="MicrosoftYaHei-Bold"/>
              </a:rPr>
              <a:t>10</a:t>
            </a:r>
            <a:r>
              <a:rPr lang="zh-CN" altLang="en-US" sz="1500" b="1">
                <a:solidFill>
                  <a:srgbClr val="000000"/>
                </a:solidFill>
                <a:latin typeface="Times New Roman" panose="02020603050405020304" pitchFamily="18" charset="0"/>
                <a:ea typeface="微软雅黑" panose="020B0503020204020204" pitchFamily="34" charset="-122"/>
              </a:rPr>
              <a:t>号）</a:t>
            </a:r>
          </a:p>
        </p:txBody>
      </p:sp>
      <p:sp>
        <p:nvSpPr>
          <p:cNvPr id="96262" name="标题 2"/>
          <p:cNvSpPr>
            <a:spLocks noGrp="1"/>
          </p:cNvSpPr>
          <p:nvPr>
            <p:ph type="title" idx="4294967295"/>
          </p:nvPr>
        </p:nvSpPr>
        <p:spPr/>
        <p:txBody>
          <a:bodyPr lIns="91440" tIns="45720" rIns="91440" bIns="45720" anchor="b" anchorCtr="0"/>
          <a:lstStyle/>
          <a:p>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五即</a:t>
            </a:r>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规范化建设的提出</a:t>
            </a:r>
            <a:endParaRPr lang="zh-CN" altLang="en-US" sz="3200">
              <a:latin typeface="黑体" panose="02010609060101010101" pitchFamily="49" charset="-122"/>
              <a:ea typeface="黑体" panose="02010609060101010101" pitchFamily="49" charset="-122"/>
            </a:endParaRP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19380" y="861695"/>
            <a:ext cx="9083675" cy="4384675"/>
          </a:xfrm>
          <a:prstGeom prst="rect">
            <a:avLst/>
          </a:prstGeom>
        </p:spPr>
        <p:txBody>
          <a:bodyPr wrap="square">
            <a:spAutoFit/>
          </a:bodyPr>
          <a:lstStyle/>
          <a:p>
            <a:pPr fontAlgn="auto">
              <a:lnSpc>
                <a:spcPct val="150000"/>
              </a:lnSpc>
            </a:pPr>
            <a:r>
              <a:rPr lang="en-US" altLang="zh-CN" sz="1500" b="1" noProof="1">
                <a:solidFill>
                  <a:srgbClr val="FF0000"/>
                </a:solidFill>
                <a:latin typeface="微软雅黑" panose="020B0503020204020204" pitchFamily="34" charset="-122"/>
                <a:ea typeface="微软雅黑" panose="020B0503020204020204" pitchFamily="34" charset="-122"/>
                <a:cs typeface="+mn-cs"/>
              </a:rPr>
              <a:t>《</a:t>
            </a:r>
            <a:r>
              <a:rPr lang="zh-CN" altLang="en-US" sz="1500" b="1" noProof="1">
                <a:solidFill>
                  <a:srgbClr val="FF0000"/>
                </a:solidFill>
                <a:latin typeface="微软雅黑" panose="020B0503020204020204" pitchFamily="34" charset="-122"/>
                <a:ea typeface="微软雅黑" panose="020B0503020204020204" pitchFamily="34" charset="-122"/>
                <a:cs typeface="+mn-cs"/>
              </a:rPr>
              <a:t>关于进一步加强危险废物环境治理 严密防控环境风险的指导意见</a:t>
            </a:r>
            <a:r>
              <a:rPr lang="en-US" altLang="zh-CN" sz="1500" b="1" noProof="1">
                <a:solidFill>
                  <a:srgbClr val="FF0000"/>
                </a:solidFill>
                <a:latin typeface="微软雅黑" panose="020B0503020204020204" pitchFamily="34" charset="-122"/>
                <a:ea typeface="微软雅黑" panose="020B0503020204020204" pitchFamily="34" charset="-122"/>
                <a:cs typeface="+mn-cs"/>
              </a:rPr>
              <a:t>》</a:t>
            </a:r>
            <a:r>
              <a:rPr lang="zh-CN" altLang="en-US" sz="1500" b="1" noProof="1">
                <a:solidFill>
                  <a:srgbClr val="FF0000"/>
                </a:solidFill>
                <a:latin typeface="微软雅黑" panose="020B0503020204020204" pitchFamily="34" charset="-122"/>
                <a:ea typeface="微软雅黑" panose="020B0503020204020204" pitchFamily="34" charset="-122"/>
                <a:cs typeface="+mn-cs"/>
              </a:rPr>
              <a:t>（环固体</a:t>
            </a:r>
            <a:r>
              <a:rPr lang="zh-CN" altLang="en-US" sz="1500" b="1" noProof="1">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500" b="1" noProof="1">
                <a:solidFill>
                  <a:srgbClr val="FF0000"/>
                </a:solidFill>
                <a:latin typeface="Times New Roman" panose="02020603050405020304" pitchFamily="18" charset="0"/>
                <a:ea typeface="MicrosoftYaHei-Bold"/>
                <a:cs typeface="Times New Roman" panose="02020603050405020304" pitchFamily="18" charset="0"/>
              </a:rPr>
              <a:t>2025</a:t>
            </a:r>
            <a:r>
              <a:rPr lang="zh-CN" altLang="en-US" sz="1500" b="1" noProof="1">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500" b="1" noProof="1">
                <a:solidFill>
                  <a:srgbClr val="FF0000"/>
                </a:solidFill>
                <a:latin typeface="Times New Roman" panose="02020603050405020304" pitchFamily="18" charset="0"/>
                <a:ea typeface="MicrosoftYaHei-Bold"/>
                <a:cs typeface="Times New Roman" panose="02020603050405020304" pitchFamily="18" charset="0"/>
              </a:rPr>
              <a:t>10</a:t>
            </a:r>
            <a:r>
              <a:rPr lang="zh-CN" altLang="en-US" sz="1500" b="1" noProof="1">
                <a:solidFill>
                  <a:srgbClr val="FF0000"/>
                </a:solidFill>
                <a:latin typeface="微软雅黑" panose="020B0503020204020204" pitchFamily="34" charset="-122"/>
                <a:ea typeface="微软雅黑" panose="020B0503020204020204" pitchFamily="34" charset="-122"/>
                <a:cs typeface="+mn-cs"/>
              </a:rPr>
              <a:t>号）</a:t>
            </a:r>
            <a:endParaRPr lang="zh-CN" altLang="en-US" sz="1500" b="1" noProof="1">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1500" b="1" noProof="1">
                <a:solidFill>
                  <a:srgbClr val="000000"/>
                </a:solidFill>
                <a:latin typeface="微软雅黑" panose="020B0503020204020204" pitchFamily="34" charset="-122"/>
                <a:ea typeface="微软雅黑" panose="020B0503020204020204" pitchFamily="34" charset="-122"/>
                <a:cs typeface="+mn-cs"/>
              </a:rPr>
              <a:t>第四部分</a:t>
            </a:r>
            <a:r>
              <a:rPr lang="en-US" altLang="zh-CN" sz="1500" b="1" noProof="1">
                <a:solidFill>
                  <a:srgbClr val="000000"/>
                </a:solidFill>
                <a:latin typeface="微软雅黑" panose="020B0503020204020204" pitchFamily="34" charset="-122"/>
                <a:ea typeface="微软雅黑" panose="020B0503020204020204" pitchFamily="34" charset="-122"/>
                <a:cs typeface="+mn-cs"/>
              </a:rPr>
              <a:t> </a:t>
            </a:r>
            <a:r>
              <a:rPr lang="zh-CN" altLang="en-US" sz="1500" b="1" noProof="1">
                <a:solidFill>
                  <a:srgbClr val="000000"/>
                </a:solidFill>
                <a:latin typeface="微软雅黑" panose="020B0503020204020204" pitchFamily="34" charset="-122"/>
                <a:ea typeface="微软雅黑" panose="020B0503020204020204" pitchFamily="34" charset="-122"/>
                <a:cs typeface="+mn-cs"/>
              </a:rPr>
              <a:t>健全危险废物环境管理体系</a:t>
            </a:r>
            <a:endParaRPr lang="zh-CN" altLang="en-US" sz="1500" b="1" noProof="1">
              <a:solidFill>
                <a:srgbClr val="000000"/>
              </a:solidFill>
              <a:latin typeface="微软雅黑" panose="020B0503020204020204" pitchFamily="34" charset="-122"/>
              <a:ea typeface="微软雅黑" panose="020B0503020204020204" pitchFamily="34" charset="-122"/>
            </a:endParaRPr>
          </a:p>
          <a:p>
            <a:pPr fontAlgn="auto">
              <a:lnSpc>
                <a:spcPct val="150000"/>
              </a:lnSpc>
            </a:pPr>
            <a:r>
              <a:rPr sz="1500" b="1" kern="0" spc="-2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（八）</a:t>
            </a:r>
            <a:r>
              <a:rPr sz="1500" b="1" kern="0" spc="-68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sz="1500" b="1" kern="0" spc="-2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强化危险废物信</a:t>
            </a:r>
            <a:r>
              <a:rPr sz="1500" b="1" kern="0" spc="-3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息化环境管理</a:t>
            </a:r>
          </a:p>
          <a:p>
            <a:pPr marL="342900" indent="-342900" fontAlgn="auto">
              <a:lnSpc>
                <a:spcPct val="150000"/>
              </a:lnSpc>
              <a:buFont typeface="Wingdings" panose="05000000000000000000" charset="0"/>
              <a:buChar char="Ø"/>
            </a:pPr>
            <a:r>
              <a:rPr b="1" kern="0" spc="-30" noProof="1">
                <a:solidFill>
                  <a:srgbClr val="C00000">
                    <a:alpha val="100000"/>
                  </a:srgbClr>
                </a:solidFill>
                <a:latin typeface="黑体" panose="02010609060101010101" pitchFamily="49" charset="-122"/>
                <a:ea typeface="黑体" panose="02010609060101010101" pitchFamily="49" charset="-122"/>
                <a:cs typeface="黑体" panose="02010609060101010101" pitchFamily="49" charset="-122"/>
                <a:sym typeface="+mn-ea"/>
              </a:rPr>
              <a:t>强化全过程管控</a:t>
            </a:r>
          </a:p>
          <a:p>
            <a:pPr marL="342900" indent="-342900" fontAlgn="auto">
              <a:lnSpc>
                <a:spcPct val="150000"/>
              </a:lnSpc>
              <a:buFont typeface="Arial" panose="020B0604020202020204" pitchFamily="34" charset="0"/>
              <a:buChar char="•"/>
            </a:pPr>
            <a:r>
              <a:rPr sz="1500" b="1" u="sng" kern="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加快建设运用全国危险废物</a:t>
            </a:r>
            <a:r>
              <a:rPr sz="1500" b="1" u="sng" kern="0" noProof="1">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全过程可追溯</a:t>
            </a:r>
            <a:r>
              <a:rPr sz="1500" b="1" u="sng" kern="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环境管理信息化系统</a:t>
            </a:r>
            <a:r>
              <a:rPr sz="1500" b="1" kern="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，实现危险废物产生情况在</a:t>
            </a:r>
            <a:r>
              <a:rPr sz="1500" b="1" kern="0" spc="-1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线申报、管理计划在</a:t>
            </a:r>
            <a:r>
              <a:rPr sz="1500" b="1" kern="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线备案、转移联单在线运行、利用处置情况在线报告和</a:t>
            </a:r>
            <a:r>
              <a:rPr sz="1500" b="1" u="sng" kern="0" noProof="1">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全过程实时动态信息化</a:t>
            </a:r>
            <a:r>
              <a:rPr sz="1500" b="1" u="sng" kern="0" spc="-10" noProof="1">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追溯</a:t>
            </a:r>
            <a:r>
              <a:rPr sz="1500" b="1" kern="0" spc="-1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500" b="1" noProof="1">
              <a:solidFill>
                <a:srgbClr val="000000"/>
              </a:solidFill>
              <a:latin typeface="微软雅黑" panose="020B0503020204020204" pitchFamily="34" charset="-122"/>
              <a:ea typeface="微软雅黑" panose="020B0503020204020204" pitchFamily="34" charset="-122"/>
            </a:endParaRPr>
          </a:p>
          <a:p>
            <a:pPr marL="342900" indent="-342900" fontAlgn="auto">
              <a:lnSpc>
                <a:spcPct val="150000"/>
              </a:lnSpc>
              <a:buFont typeface="Wingdings" panose="05000000000000000000" charset="0"/>
              <a:buChar char="Ø"/>
            </a:pPr>
            <a:r>
              <a:rPr b="1" kern="0" spc="-30" noProof="1">
                <a:solidFill>
                  <a:srgbClr val="C00000">
                    <a:alpha val="100000"/>
                  </a:srgbClr>
                </a:solidFill>
                <a:latin typeface="黑体" panose="02010609060101010101" pitchFamily="49" charset="-122"/>
                <a:ea typeface="黑体" panose="02010609060101010101" pitchFamily="49" charset="-122"/>
                <a:cs typeface="黑体" panose="02010609060101010101" pitchFamily="49" charset="-122"/>
                <a:sym typeface="+mn-ea"/>
              </a:rPr>
              <a:t>强化实时动态监控</a:t>
            </a:r>
          </a:p>
          <a:p>
            <a:pPr marL="342900" indent="-342900" fontAlgn="auto">
              <a:lnSpc>
                <a:spcPct val="150000"/>
              </a:lnSpc>
              <a:buFont typeface="Arial" panose="020B0604020202020204" pitchFamily="34" charset="0"/>
              <a:buChar char="•"/>
            </a:pPr>
            <a:r>
              <a:rPr sz="1500" b="1" kern="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运用物联网、区块链等新技术，紧盯产生、转移</a:t>
            </a:r>
            <a:r>
              <a:rPr sz="1500" b="1" kern="0" spc="-1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、利用处置等</a:t>
            </a:r>
            <a:r>
              <a:rPr sz="1500" b="1" kern="0" spc="-10" noProof="1">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三个环节</a:t>
            </a:r>
            <a:r>
              <a:rPr sz="1500" b="1" kern="0" spc="-310" noProof="1">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sz="1500" b="1" kern="0" spc="-1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sz="1500" b="1" u="sng" kern="0" spc="-1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运用统一的电子标签标志二维码、电</a:t>
            </a:r>
            <a:r>
              <a:rPr sz="1500" b="1" u="sng" kern="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子转移联单编号、电子危险废物经营许可证号等</a:t>
            </a:r>
            <a:r>
              <a:rPr sz="1500" b="1" kern="0" spc="-10" noProof="1">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三个编码</a:t>
            </a:r>
            <a:r>
              <a:rPr sz="1500" b="1" kern="0" spc="-1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p>
          <a:p>
            <a:pPr marL="342900" indent="-342900" fontAlgn="auto">
              <a:lnSpc>
                <a:spcPct val="150000"/>
              </a:lnSpc>
              <a:buFont typeface="Arial" panose="020B0604020202020204" pitchFamily="34" charset="0"/>
              <a:buChar char="•"/>
            </a:pPr>
            <a:r>
              <a:rPr sz="1500" b="1" u="sng" kern="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推进危险废物产生单位</a:t>
            </a:r>
            <a:r>
              <a:rPr sz="1500" b="1" u="sng" kern="0" noProof="1">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“五即”规范化建</a:t>
            </a:r>
            <a:r>
              <a:rPr sz="1500" b="1" u="sng" kern="0" spc="-10" noProof="1">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设</a:t>
            </a:r>
            <a:r>
              <a:rPr sz="1500" b="1" kern="0" spc="-1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，推行</a:t>
            </a:r>
            <a:r>
              <a:rPr sz="1500" b="1" u="sng" kern="0" spc="-1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危险废物</a:t>
            </a:r>
            <a:r>
              <a:rPr sz="1500" b="1" u="sng" kern="0" spc="-10" noProof="1">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即产生、即包装、即称重、即打码、即入库</a:t>
            </a:r>
            <a:r>
              <a:rPr sz="1500" b="1" kern="0" spc="-310" noProof="1">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sz="1500" b="1" kern="0" spc="-1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，强</a:t>
            </a:r>
            <a:r>
              <a:rPr sz="1500" b="1" kern="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化危险废物从产生到处置的</a:t>
            </a:r>
            <a:r>
              <a:rPr sz="1500" b="1" kern="0" noProof="1">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二维码全过程跟踪信息化</a:t>
            </a:r>
            <a:r>
              <a:rPr sz="1500" b="1" kern="0" spc="-10" noProof="1">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管理</a:t>
            </a:r>
            <a:r>
              <a:rPr sz="1500" b="1" kern="0" spc="-310" noProof="1">
                <a:solidFill>
                  <a:srgbClr val="FF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sz="1500" b="1" kern="0" spc="-120" noProof="1">
                <a:solidFill>
                  <a:srgbClr val="000000">
                    <a:alpha val="100000"/>
                  </a:srgb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sz="1500" noProof="1">
              <a:latin typeface="微软雅黑" panose="020B0503020204020204" pitchFamily="34" charset="-122"/>
              <a:ea typeface="微软雅黑" panose="020B0503020204020204" pitchFamily="34" charset="-122"/>
              <a:cs typeface="微软雅黑" panose="020B0503020204020204" pitchFamily="34" charset="-122"/>
            </a:endParaRPr>
          </a:p>
          <a:p>
            <a:pPr marL="342900" indent="-342900" fontAlgn="auto">
              <a:lnSpc>
                <a:spcPct val="150000"/>
              </a:lnSpc>
              <a:buFont typeface="Arial" panose="020B0604020202020204" pitchFamily="34" charset="0"/>
              <a:buChar char="•"/>
            </a:pPr>
            <a:endParaRPr lang="zh-CN" altLang="en-US" sz="1500" b="1" noProof="1">
              <a:solidFill>
                <a:srgbClr val="000000"/>
              </a:solidFill>
              <a:latin typeface="微软雅黑" panose="020B0503020204020204" pitchFamily="34" charset="-122"/>
              <a:ea typeface="微软雅黑" panose="020B0503020204020204" pitchFamily="34" charset="-122"/>
            </a:endParaRPr>
          </a:p>
        </p:txBody>
      </p:sp>
      <p:sp>
        <p:nvSpPr>
          <p:cNvPr id="97282" name="标题 1"/>
          <p:cNvSpPr>
            <a:spLocks noGrp="1"/>
          </p:cNvSpPr>
          <p:nvPr>
            <p:ph type="title" idx="4294967295"/>
          </p:nvPr>
        </p:nvSpPr>
        <p:spPr/>
        <p:txBody>
          <a:bodyPr lIns="91440" tIns="45720" rIns="91440" bIns="45720" anchor="b" anchorCtr="0"/>
          <a:lstStyle/>
          <a:p>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五即</a:t>
            </a:r>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规范化建设的提出</a:t>
            </a:r>
            <a:endParaRPr lang="zh-CN" altLang="en-US" sz="3200">
              <a:latin typeface="黑体" panose="02010609060101010101" pitchFamily="49" charset="-122"/>
              <a:ea typeface="黑体" panose="02010609060101010101" pitchFamily="49" charset="-122"/>
            </a:endParaRP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5" name="图片 1"/>
          <p:cNvPicPr>
            <a:picLocks noChangeAspect="1"/>
          </p:cNvPicPr>
          <p:nvPr/>
        </p:nvPicPr>
        <p:blipFill>
          <a:blip r:embed="rId2">
            <a:clrChange>
              <a:clrFrom>
                <a:srgbClr val="FFFFFF"/>
              </a:clrFrom>
              <a:clrTo>
                <a:srgbClr val="FFFFFF">
                  <a:alpha val="0"/>
                </a:srgbClr>
              </a:clrTo>
            </a:clrChange>
          </a:blip>
          <a:stretch>
            <a:fillRect/>
          </a:stretch>
        </p:blipFill>
        <p:spPr>
          <a:xfrm>
            <a:off x="161925" y="996950"/>
            <a:ext cx="8583613" cy="3681413"/>
          </a:xfrm>
          <a:prstGeom prst="rect">
            <a:avLst/>
          </a:prstGeom>
          <a:noFill/>
          <a:ln w="9525">
            <a:noFill/>
          </a:ln>
        </p:spPr>
      </p:pic>
      <p:sp>
        <p:nvSpPr>
          <p:cNvPr id="98306" name="标题 2"/>
          <p:cNvSpPr>
            <a:spLocks noGrp="1"/>
          </p:cNvSpPr>
          <p:nvPr>
            <p:ph type="title" idx="4294967295"/>
          </p:nvPr>
        </p:nvSpPr>
        <p:spPr/>
        <p:txBody>
          <a:bodyPr lIns="91440" tIns="45720" rIns="91440" bIns="45720" anchor="b" anchorCtr="0"/>
          <a:lstStyle/>
          <a:p>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五即</a:t>
            </a:r>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规范化建设的提出</a:t>
            </a:r>
            <a:endParaRPr lang="zh-CN" altLang="en-US" sz="3200">
              <a:latin typeface="黑体" panose="02010609060101010101" pitchFamily="49" charset="-122"/>
              <a:ea typeface="黑体" panose="02010609060101010101" pitchFamily="49" charset="-122"/>
            </a:endParaRP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文本框 6"/>
          <p:cNvSpPr txBox="1"/>
          <p:nvPr/>
        </p:nvSpPr>
        <p:spPr>
          <a:xfrm>
            <a:off x="341313" y="1041400"/>
            <a:ext cx="8426450" cy="3322638"/>
          </a:xfrm>
          <a:prstGeom prst="rect">
            <a:avLst/>
          </a:prstGeom>
          <a:noFill/>
          <a:ln w="9525">
            <a:noFill/>
          </a:ln>
        </p:spPr>
        <p:txBody>
          <a:bodyPr wrap="square" anchor="t" anchorCtr="0">
            <a:spAutoFit/>
          </a:bodyPr>
          <a:lstStyle/>
          <a:p>
            <a:pPr>
              <a:lnSpc>
                <a:spcPct val="150000"/>
              </a:lnSpc>
            </a:pPr>
            <a:r>
              <a:rPr lang="en-US" altLang="zh-CN" sz="1500" b="1">
                <a:solidFill>
                  <a:srgbClr val="000000"/>
                </a:solidFill>
                <a:latin typeface="微软雅黑" panose="020B0503020204020204" pitchFamily="34" charset="-122"/>
                <a:ea typeface="微软雅黑" panose="020B0503020204020204" pitchFamily="34" charset="-122"/>
              </a:rPr>
              <a:t>2025</a:t>
            </a:r>
            <a:r>
              <a:rPr lang="zh-CN" altLang="en-US" sz="1500" b="1">
                <a:solidFill>
                  <a:srgbClr val="000000"/>
                </a:solidFill>
                <a:latin typeface="微软雅黑" panose="020B0503020204020204" pitchFamily="34" charset="-122"/>
                <a:ea typeface="微软雅黑" panose="020B0503020204020204" pitchFamily="34" charset="-122"/>
              </a:rPr>
              <a:t>年</a:t>
            </a:r>
            <a:r>
              <a:rPr lang="en-US" altLang="zh-CN" sz="1500" b="1">
                <a:solidFill>
                  <a:srgbClr val="000000"/>
                </a:solidFill>
                <a:latin typeface="微软雅黑" panose="020B0503020204020204" pitchFamily="34" charset="-122"/>
                <a:ea typeface="微软雅黑" panose="020B0503020204020204" pitchFamily="34" charset="-122"/>
              </a:rPr>
              <a:t>7</a:t>
            </a:r>
            <a:r>
              <a:rPr lang="zh-CN" altLang="en-US" sz="1500" b="1">
                <a:solidFill>
                  <a:srgbClr val="000000"/>
                </a:solidFill>
                <a:latin typeface="微软雅黑" panose="020B0503020204020204" pitchFamily="34" charset="-122"/>
                <a:ea typeface="微软雅黑" panose="020B0503020204020204" pitchFamily="34" charset="-122"/>
              </a:rPr>
              <a:t>月，生态环境部固体司印发</a:t>
            </a:r>
            <a:r>
              <a:rPr lang="zh-CN" altLang="en-US" sz="1500" b="1">
                <a:solidFill>
                  <a:srgbClr val="FF0000"/>
                </a:solidFill>
                <a:latin typeface="微软雅黑" panose="020B0503020204020204" pitchFamily="34" charset="-122"/>
                <a:ea typeface="微软雅黑" panose="020B0503020204020204" pitchFamily="34" charset="-122"/>
              </a:rPr>
              <a:t>《关于请配合做好危险废物全过程环境管理信息系统建设有关对接工作的通知》（环办固体函〔</a:t>
            </a:r>
            <a:r>
              <a:rPr lang="en-US" altLang="zh-CN" sz="1500" b="1">
                <a:solidFill>
                  <a:srgbClr val="FF0000"/>
                </a:solidFill>
                <a:latin typeface="微软雅黑" panose="020B0503020204020204" pitchFamily="34" charset="-122"/>
                <a:ea typeface="微软雅黑" panose="020B0503020204020204" pitchFamily="34" charset="-122"/>
              </a:rPr>
              <a:t>2025</a:t>
            </a:r>
            <a:r>
              <a:rPr lang="zh-CN" altLang="en-US" sz="1500" b="1">
                <a:solidFill>
                  <a:srgbClr val="FF0000"/>
                </a:solidFill>
                <a:latin typeface="微软雅黑" panose="020B0503020204020204" pitchFamily="34" charset="-122"/>
                <a:ea typeface="微软雅黑" panose="020B0503020204020204" pitchFamily="34" charset="-122"/>
              </a:rPr>
              <a:t>〕</a:t>
            </a:r>
            <a:r>
              <a:rPr lang="en-US" altLang="zh-CN" sz="1500" b="1">
                <a:solidFill>
                  <a:srgbClr val="FF0000"/>
                </a:solidFill>
                <a:latin typeface="微软雅黑" panose="020B0503020204020204" pitchFamily="34" charset="-122"/>
                <a:ea typeface="微软雅黑" panose="020B0503020204020204" pitchFamily="34" charset="-122"/>
              </a:rPr>
              <a:t>276</a:t>
            </a:r>
            <a:r>
              <a:rPr lang="zh-CN" altLang="en-US" sz="1500" b="1">
                <a:solidFill>
                  <a:srgbClr val="FF0000"/>
                </a:solidFill>
                <a:latin typeface="微软雅黑" panose="020B0503020204020204" pitchFamily="34" charset="-122"/>
                <a:ea typeface="微软雅黑" panose="020B0503020204020204" pitchFamily="34" charset="-122"/>
              </a:rPr>
              <a:t>号）</a:t>
            </a:r>
          </a:p>
          <a:p>
            <a:pPr>
              <a:lnSpc>
                <a:spcPct val="150000"/>
              </a:lnSpc>
            </a:pPr>
            <a:r>
              <a:rPr lang="zh-CN" altLang="en-US" sz="1500" b="1">
                <a:solidFill>
                  <a:srgbClr val="000000"/>
                </a:solidFill>
                <a:latin typeface="微软雅黑" panose="020B0503020204020204" pitchFamily="34" charset="-122"/>
                <a:ea typeface="微软雅黑" panose="020B0503020204020204" pitchFamily="34" charset="-122"/>
              </a:rPr>
              <a:t>明确</a:t>
            </a:r>
            <a:r>
              <a:rPr lang="en-US" altLang="zh-CN" sz="1500" b="1">
                <a:solidFill>
                  <a:srgbClr val="000000"/>
                </a:solidFill>
                <a:latin typeface="微软雅黑" panose="020B0503020204020204" pitchFamily="34" charset="-122"/>
                <a:ea typeface="微软雅黑" panose="020B0503020204020204" pitchFamily="34" charset="-122"/>
              </a:rPr>
              <a:t>“</a:t>
            </a:r>
            <a:r>
              <a:rPr lang="zh-CN" altLang="en-US" sz="1500" b="1">
                <a:solidFill>
                  <a:srgbClr val="000000"/>
                </a:solidFill>
                <a:latin typeface="微软雅黑" panose="020B0503020204020204" pitchFamily="34" charset="-122"/>
                <a:ea typeface="微软雅黑" panose="020B0503020204020204" pitchFamily="34" charset="-122"/>
              </a:rPr>
              <a:t>五即</a:t>
            </a:r>
            <a:r>
              <a:rPr lang="en-US" altLang="zh-CN" sz="1500" b="1">
                <a:solidFill>
                  <a:srgbClr val="000000"/>
                </a:solidFill>
                <a:latin typeface="微软雅黑" panose="020B0503020204020204" pitchFamily="34" charset="-122"/>
                <a:ea typeface="微软雅黑" panose="020B0503020204020204" pitchFamily="34" charset="-122"/>
              </a:rPr>
              <a:t>”</a:t>
            </a:r>
            <a:r>
              <a:rPr lang="zh-CN" altLang="en-US" sz="1500" b="1">
                <a:solidFill>
                  <a:srgbClr val="000000"/>
                </a:solidFill>
                <a:latin typeface="微软雅黑" panose="020B0503020204020204" pitchFamily="34" charset="-122"/>
                <a:ea typeface="微软雅黑" panose="020B0503020204020204" pitchFamily="34" charset="-122"/>
              </a:rPr>
              <a:t>规范化、一码贯通技术要点与试点省份建设要求。</a:t>
            </a:r>
          </a:p>
          <a:p>
            <a:pPr>
              <a:lnSpc>
                <a:spcPct val="150000"/>
              </a:lnSpc>
            </a:pPr>
            <a:endParaRPr lang="zh-CN" altLang="en-US" sz="1500" b="1">
              <a:solidFill>
                <a:srgbClr val="000000"/>
              </a:solidFill>
              <a:latin typeface="微软雅黑" panose="020B0503020204020204" pitchFamily="34" charset="-122"/>
              <a:ea typeface="微软雅黑" panose="020B0503020204020204" pitchFamily="34" charset="-122"/>
            </a:endParaRPr>
          </a:p>
          <a:p>
            <a:pPr>
              <a:lnSpc>
                <a:spcPct val="200000"/>
              </a:lnSpc>
            </a:pPr>
            <a:r>
              <a:rPr lang="en-US" altLang="zh-CN" sz="1500" b="1">
                <a:solidFill>
                  <a:srgbClr val="000000"/>
                </a:solidFill>
                <a:latin typeface="微软雅黑" panose="020B0503020204020204" pitchFamily="34" charset="-122"/>
                <a:ea typeface="微软雅黑" panose="020B0503020204020204" pitchFamily="34" charset="-122"/>
              </a:rPr>
              <a:t>• </a:t>
            </a:r>
            <a:r>
              <a:rPr lang="zh-CN" altLang="en-US" sz="1500" b="1">
                <a:solidFill>
                  <a:srgbClr val="000000"/>
                </a:solidFill>
                <a:latin typeface="微软雅黑" panose="020B0503020204020204" pitchFamily="34" charset="-122"/>
                <a:ea typeface="微软雅黑" panose="020B0503020204020204" pitchFamily="34" charset="-122"/>
              </a:rPr>
              <a:t>上海等</a:t>
            </a:r>
            <a:r>
              <a:rPr lang="en-US" altLang="zh-CN" sz="1500" b="1">
                <a:solidFill>
                  <a:srgbClr val="000000"/>
                </a:solidFill>
                <a:latin typeface="微软雅黑" panose="020B0503020204020204" pitchFamily="34" charset="-122"/>
                <a:ea typeface="微软雅黑" panose="020B0503020204020204" pitchFamily="34" charset="-122"/>
              </a:rPr>
              <a:t>12</a:t>
            </a:r>
            <a:r>
              <a:rPr lang="zh-CN" altLang="en-US" sz="1500" b="1">
                <a:solidFill>
                  <a:srgbClr val="000000"/>
                </a:solidFill>
                <a:latin typeface="微软雅黑" panose="020B0503020204020204" pitchFamily="34" charset="-122"/>
                <a:ea typeface="微软雅黑" panose="020B0503020204020204" pitchFamily="34" charset="-122"/>
              </a:rPr>
              <a:t>个试点省</a:t>
            </a:r>
            <a:r>
              <a:rPr lang="en-US" altLang="zh-CN" sz="1500" b="1">
                <a:solidFill>
                  <a:srgbClr val="000000"/>
                </a:solidFill>
                <a:latin typeface="微软雅黑" panose="020B0503020204020204" pitchFamily="34" charset="-122"/>
                <a:ea typeface="微软雅黑" panose="020B0503020204020204" pitchFamily="34" charset="-122"/>
              </a:rPr>
              <a:t>2025</a:t>
            </a:r>
            <a:r>
              <a:rPr lang="zh-CN" altLang="en-US" sz="1500" b="1">
                <a:solidFill>
                  <a:srgbClr val="000000"/>
                </a:solidFill>
                <a:latin typeface="微软雅黑" panose="020B0503020204020204" pitchFamily="34" charset="-122"/>
                <a:ea typeface="微软雅黑" panose="020B0503020204020204" pitchFamily="34" charset="-122"/>
              </a:rPr>
              <a:t>年年底前实现接入试点应用。</a:t>
            </a:r>
          </a:p>
          <a:p>
            <a:pPr>
              <a:lnSpc>
                <a:spcPct val="200000"/>
              </a:lnSpc>
            </a:pPr>
            <a:r>
              <a:rPr lang="en-US" altLang="zh-CN" sz="1500" b="1">
                <a:solidFill>
                  <a:srgbClr val="000000"/>
                </a:solidFill>
                <a:latin typeface="微软雅黑" panose="020B0503020204020204" pitchFamily="34" charset="-122"/>
                <a:ea typeface="微软雅黑" panose="020B0503020204020204" pitchFamily="34" charset="-122"/>
              </a:rPr>
              <a:t>• 2026</a:t>
            </a:r>
            <a:r>
              <a:rPr lang="zh-CN" altLang="en-US" sz="1500" b="1">
                <a:solidFill>
                  <a:srgbClr val="000000"/>
                </a:solidFill>
                <a:latin typeface="微软雅黑" panose="020B0503020204020204" pitchFamily="34" charset="-122"/>
                <a:ea typeface="微软雅黑" panose="020B0503020204020204" pitchFamily="34" charset="-122"/>
              </a:rPr>
              <a:t>年实现全国危险废物</a:t>
            </a:r>
            <a:r>
              <a:rPr lang="zh-CN" altLang="en-US" sz="1500" b="1">
                <a:solidFill>
                  <a:srgbClr val="FF0000"/>
                </a:solidFill>
                <a:latin typeface="微软雅黑" panose="020B0503020204020204" pitchFamily="34" charset="-122"/>
                <a:ea typeface="微软雅黑" panose="020B0503020204020204" pitchFamily="34" charset="-122"/>
              </a:rPr>
              <a:t>环境监管重点单位</a:t>
            </a:r>
            <a:r>
              <a:rPr lang="zh-CN" altLang="en-US" sz="1500" b="1">
                <a:solidFill>
                  <a:srgbClr val="000000"/>
                </a:solidFill>
                <a:latin typeface="微软雅黑" panose="020B0503020204020204" pitchFamily="34" charset="-122"/>
                <a:ea typeface="微软雅黑" panose="020B0503020204020204" pitchFamily="34" charset="-122"/>
              </a:rPr>
              <a:t>全覆盖。</a:t>
            </a:r>
          </a:p>
          <a:p>
            <a:pPr>
              <a:lnSpc>
                <a:spcPct val="200000"/>
              </a:lnSpc>
            </a:pPr>
            <a:r>
              <a:rPr lang="en-US" altLang="zh-CN" sz="1500" b="1">
                <a:solidFill>
                  <a:srgbClr val="000000"/>
                </a:solidFill>
                <a:latin typeface="微软雅黑" panose="020B0503020204020204" pitchFamily="34" charset="-122"/>
                <a:ea typeface="微软雅黑" panose="020B0503020204020204" pitchFamily="34" charset="-122"/>
              </a:rPr>
              <a:t>• 2027</a:t>
            </a:r>
            <a:r>
              <a:rPr lang="zh-CN" altLang="en-US" sz="1500" b="1">
                <a:solidFill>
                  <a:srgbClr val="000000"/>
                </a:solidFill>
                <a:latin typeface="微软雅黑" panose="020B0503020204020204" pitchFamily="34" charset="-122"/>
                <a:ea typeface="微软雅黑" panose="020B0503020204020204" pitchFamily="34" charset="-122"/>
              </a:rPr>
              <a:t>年基本实现</a:t>
            </a:r>
            <a:r>
              <a:rPr lang="zh-CN" altLang="en-US" sz="1500" b="1">
                <a:solidFill>
                  <a:srgbClr val="FF0000"/>
                </a:solidFill>
                <a:latin typeface="微软雅黑" panose="020B0503020204020204" pitchFamily="34" charset="-122"/>
                <a:ea typeface="微软雅黑" panose="020B0503020204020204" pitchFamily="34" charset="-122"/>
              </a:rPr>
              <a:t>全国危险废物相关单位全覆盖</a:t>
            </a:r>
            <a:r>
              <a:rPr lang="zh-CN" altLang="en-US" sz="1500" b="1">
                <a:solidFill>
                  <a:srgbClr val="000000"/>
                </a:solidFill>
                <a:latin typeface="微软雅黑" panose="020B0503020204020204" pitchFamily="34" charset="-122"/>
                <a:ea typeface="微软雅黑" panose="020B0503020204020204" pitchFamily="34" charset="-122"/>
              </a:rPr>
              <a:t>，做到全国危险废物环境监管</a:t>
            </a:r>
            <a:r>
              <a:rPr lang="en-US" altLang="zh-CN" sz="1500" b="1">
                <a:solidFill>
                  <a:srgbClr val="000000"/>
                </a:solidFill>
                <a:latin typeface="微软雅黑" panose="020B0503020204020204" pitchFamily="34" charset="-122"/>
                <a:ea typeface="微软雅黑" panose="020B0503020204020204" pitchFamily="34" charset="-122"/>
              </a:rPr>
              <a:t>“</a:t>
            </a:r>
            <a:r>
              <a:rPr lang="zh-CN" altLang="en-US" sz="1500" b="1">
                <a:solidFill>
                  <a:srgbClr val="000000"/>
                </a:solidFill>
                <a:latin typeface="微软雅黑" panose="020B0503020204020204" pitchFamily="34" charset="-122"/>
                <a:ea typeface="微软雅黑" panose="020B0503020204020204" pitchFamily="34" charset="-122"/>
              </a:rPr>
              <a:t>一套数、一张网、一幅图</a:t>
            </a:r>
            <a:r>
              <a:rPr lang="en-US" altLang="zh-CN" sz="1500" b="1">
                <a:solidFill>
                  <a:srgbClr val="000000"/>
                </a:solidFill>
                <a:latin typeface="微软雅黑" panose="020B0503020204020204" pitchFamily="34" charset="-122"/>
                <a:ea typeface="微软雅黑" panose="020B0503020204020204" pitchFamily="34" charset="-122"/>
              </a:rPr>
              <a:t>”</a:t>
            </a:r>
            <a:r>
              <a:rPr lang="zh-CN" altLang="en-US" sz="1500" b="1">
                <a:solidFill>
                  <a:srgbClr val="000000"/>
                </a:solidFill>
                <a:latin typeface="微软雅黑" panose="020B0503020204020204" pitchFamily="34" charset="-122"/>
                <a:ea typeface="微软雅黑" panose="020B0503020204020204" pitchFamily="34" charset="-122"/>
              </a:rPr>
              <a:t>，逐步实现全国危险废物全过程信息化监管。</a:t>
            </a:r>
          </a:p>
        </p:txBody>
      </p:sp>
      <p:sp>
        <p:nvSpPr>
          <p:cNvPr id="99330" name="标题 1"/>
          <p:cNvSpPr>
            <a:spLocks noGrp="1"/>
          </p:cNvSpPr>
          <p:nvPr>
            <p:ph type="title" idx="4294967295"/>
          </p:nvPr>
        </p:nvSpPr>
        <p:spPr>
          <a:xfrm>
            <a:off x="701675" y="52388"/>
            <a:ext cx="7543800" cy="876300"/>
          </a:xfrm>
        </p:spPr>
        <p:txBody>
          <a:bodyPr lIns="91440" tIns="45720" rIns="91440" bIns="45720" anchor="b" anchorCtr="0"/>
          <a:lstStyle/>
          <a:p>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五即</a:t>
            </a:r>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规范化建设的提出</a:t>
            </a:r>
            <a:endParaRPr lang="zh-CN" altLang="en-US" sz="3200">
              <a:latin typeface="黑体" panose="02010609060101010101" pitchFamily="49" charset="-122"/>
              <a:ea typeface="黑体" panose="02010609060101010101" pitchFamily="49" charset="-122"/>
            </a:endParaRP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文本框 6"/>
          <p:cNvSpPr txBox="1"/>
          <p:nvPr/>
        </p:nvSpPr>
        <p:spPr>
          <a:xfrm>
            <a:off x="385763" y="862013"/>
            <a:ext cx="8426450" cy="4014787"/>
          </a:xfrm>
          <a:prstGeom prst="rect">
            <a:avLst/>
          </a:prstGeom>
          <a:noFill/>
          <a:ln w="9525">
            <a:noFill/>
          </a:ln>
        </p:spPr>
        <p:txBody>
          <a:bodyPr wrap="square" anchor="t" anchorCtr="0">
            <a:spAutoFit/>
          </a:bodyPr>
          <a:lstStyle/>
          <a:p>
            <a:pPr>
              <a:lnSpc>
                <a:spcPct val="150000"/>
              </a:lnSpc>
            </a:pPr>
            <a:r>
              <a:rPr lang="en-US" altLang="zh-CN" sz="1500" b="1">
                <a:solidFill>
                  <a:srgbClr val="000000"/>
                </a:solidFill>
                <a:latin typeface="微软雅黑" panose="020B0503020204020204" pitchFamily="34" charset="-122"/>
                <a:ea typeface="微软雅黑" panose="020B0503020204020204" pitchFamily="34" charset="-122"/>
              </a:rPr>
              <a:t>2025</a:t>
            </a:r>
            <a:r>
              <a:rPr lang="zh-CN" altLang="en-US" sz="1500" b="1">
                <a:solidFill>
                  <a:srgbClr val="000000"/>
                </a:solidFill>
                <a:latin typeface="微软雅黑" panose="020B0503020204020204" pitchFamily="34" charset="-122"/>
                <a:ea typeface="微软雅黑" panose="020B0503020204020204" pitchFamily="34" charset="-122"/>
              </a:rPr>
              <a:t>年</a:t>
            </a:r>
            <a:r>
              <a:rPr lang="en-US" altLang="zh-CN" sz="1500" b="1">
                <a:solidFill>
                  <a:srgbClr val="000000"/>
                </a:solidFill>
                <a:latin typeface="微软雅黑" panose="020B0503020204020204" pitchFamily="34" charset="-122"/>
                <a:ea typeface="微软雅黑" panose="020B0503020204020204" pitchFamily="34" charset="-122"/>
              </a:rPr>
              <a:t>7</a:t>
            </a:r>
            <a:r>
              <a:rPr lang="zh-CN" altLang="en-US" sz="1500" b="1">
                <a:solidFill>
                  <a:srgbClr val="000000"/>
                </a:solidFill>
                <a:latin typeface="微软雅黑" panose="020B0503020204020204" pitchFamily="34" charset="-122"/>
                <a:ea typeface="微软雅黑" panose="020B0503020204020204" pitchFamily="34" charset="-122"/>
              </a:rPr>
              <a:t>月，生态环境部固体司印发</a:t>
            </a:r>
            <a:r>
              <a:rPr lang="zh-CN" altLang="en-US" sz="1500" b="1">
                <a:solidFill>
                  <a:srgbClr val="FF0000"/>
                </a:solidFill>
                <a:latin typeface="微软雅黑" panose="020B0503020204020204" pitchFamily="34" charset="-122"/>
                <a:ea typeface="微软雅黑" panose="020B0503020204020204" pitchFamily="34" charset="-122"/>
              </a:rPr>
              <a:t>《关于请配合做好危险废物全过程环境管理信息系统建设有关对接工作的通知》（环办固体函〔</a:t>
            </a:r>
            <a:r>
              <a:rPr lang="en-US" altLang="zh-CN" sz="1500" b="1">
                <a:solidFill>
                  <a:srgbClr val="FF0000"/>
                </a:solidFill>
                <a:latin typeface="微软雅黑" panose="020B0503020204020204" pitchFamily="34" charset="-122"/>
                <a:ea typeface="微软雅黑" panose="020B0503020204020204" pitchFamily="34" charset="-122"/>
              </a:rPr>
              <a:t>2025</a:t>
            </a:r>
            <a:r>
              <a:rPr lang="zh-CN" altLang="en-US" sz="1500" b="1">
                <a:solidFill>
                  <a:srgbClr val="FF0000"/>
                </a:solidFill>
                <a:latin typeface="微软雅黑" panose="020B0503020204020204" pitchFamily="34" charset="-122"/>
                <a:ea typeface="微软雅黑" panose="020B0503020204020204" pitchFamily="34" charset="-122"/>
              </a:rPr>
              <a:t>〕</a:t>
            </a:r>
            <a:r>
              <a:rPr lang="en-US" altLang="zh-CN" sz="1500" b="1">
                <a:solidFill>
                  <a:srgbClr val="FF0000"/>
                </a:solidFill>
                <a:latin typeface="微软雅黑" panose="020B0503020204020204" pitchFamily="34" charset="-122"/>
                <a:ea typeface="微软雅黑" panose="020B0503020204020204" pitchFamily="34" charset="-122"/>
              </a:rPr>
              <a:t>276</a:t>
            </a:r>
            <a:r>
              <a:rPr lang="zh-CN" altLang="en-US" sz="1500" b="1">
                <a:solidFill>
                  <a:srgbClr val="FF0000"/>
                </a:solidFill>
                <a:latin typeface="微软雅黑" panose="020B0503020204020204" pitchFamily="34" charset="-122"/>
                <a:ea typeface="微软雅黑" panose="020B0503020204020204" pitchFamily="34" charset="-122"/>
              </a:rPr>
              <a:t>号）</a:t>
            </a:r>
            <a:r>
              <a:rPr lang="zh-CN" altLang="en-US" sz="1500" b="1">
                <a:solidFill>
                  <a:srgbClr val="000000"/>
                </a:solidFill>
                <a:latin typeface="微软雅黑" panose="020B0503020204020204" pitchFamily="34" charset="-122"/>
                <a:ea typeface="微软雅黑" panose="020B0503020204020204" pitchFamily="34" charset="-122"/>
              </a:rPr>
              <a:t>。</a:t>
            </a:r>
          </a:p>
          <a:p>
            <a:pPr>
              <a:lnSpc>
                <a:spcPct val="200000"/>
              </a:lnSpc>
            </a:pPr>
            <a:r>
              <a:rPr lang="en-US" altLang="zh-CN" sz="1500" b="1">
                <a:solidFill>
                  <a:srgbClr val="000000"/>
                </a:solidFill>
                <a:latin typeface="微软雅黑" panose="020B0503020204020204" pitchFamily="34" charset="-122"/>
                <a:ea typeface="微软雅黑" panose="020B0503020204020204" pitchFamily="34" charset="-122"/>
              </a:rPr>
              <a:t>• </a:t>
            </a:r>
            <a:r>
              <a:rPr lang="zh-CN" altLang="en-US" sz="1500" b="1">
                <a:solidFill>
                  <a:srgbClr val="000000"/>
                </a:solidFill>
                <a:latin typeface="微软雅黑" panose="020B0503020204020204" pitchFamily="34" charset="-122"/>
                <a:ea typeface="微软雅黑" panose="020B0503020204020204" pitchFamily="34" charset="-122"/>
              </a:rPr>
              <a:t>完善危险废物全过程环境管理流程：开展危险废物即产生、即包装、即称重、即打码、即入库</a:t>
            </a:r>
            <a:r>
              <a:rPr lang="en-US" altLang="zh-CN" sz="1500" b="1">
                <a:solidFill>
                  <a:srgbClr val="000000"/>
                </a:solidFill>
                <a:latin typeface="微软雅黑" panose="020B0503020204020204" pitchFamily="34" charset="-122"/>
                <a:ea typeface="微软雅黑" panose="020B0503020204020204" pitchFamily="34" charset="-122"/>
              </a:rPr>
              <a:t>(</a:t>
            </a:r>
            <a:r>
              <a:rPr lang="zh-CN" altLang="en-US" sz="1500" b="1">
                <a:solidFill>
                  <a:srgbClr val="000000"/>
                </a:solidFill>
                <a:latin typeface="微软雅黑" panose="020B0503020204020204" pitchFamily="34" charset="-122"/>
                <a:ea typeface="微软雅黑" panose="020B0503020204020204" pitchFamily="34" charset="-122"/>
              </a:rPr>
              <a:t>简称</a:t>
            </a:r>
            <a:r>
              <a:rPr lang="en-US" altLang="zh-CN" sz="1500" b="1">
                <a:solidFill>
                  <a:srgbClr val="000000"/>
                </a:solidFill>
                <a:latin typeface="微软雅黑" panose="020B0503020204020204" pitchFamily="34" charset="-122"/>
                <a:ea typeface="微软雅黑" panose="020B0503020204020204" pitchFamily="34" charset="-122"/>
              </a:rPr>
              <a:t>“</a:t>
            </a:r>
            <a:r>
              <a:rPr lang="zh-CN" altLang="en-US" sz="1500" b="1">
                <a:solidFill>
                  <a:srgbClr val="000000"/>
                </a:solidFill>
                <a:latin typeface="微软雅黑" panose="020B0503020204020204" pitchFamily="34" charset="-122"/>
                <a:ea typeface="微软雅黑" panose="020B0503020204020204" pitchFamily="34" charset="-122"/>
              </a:rPr>
              <a:t>五即</a:t>
            </a:r>
            <a:r>
              <a:rPr lang="en-US" altLang="zh-CN" sz="1500" b="1">
                <a:solidFill>
                  <a:srgbClr val="000000"/>
                </a:solidFill>
                <a:latin typeface="微软雅黑" panose="020B0503020204020204" pitchFamily="34" charset="-122"/>
                <a:ea typeface="微软雅黑" panose="020B0503020204020204" pitchFamily="34" charset="-122"/>
              </a:rPr>
              <a:t>”)</a:t>
            </a:r>
            <a:r>
              <a:rPr lang="zh-CN" altLang="en-US" sz="1500" b="1">
                <a:solidFill>
                  <a:srgbClr val="000000"/>
                </a:solidFill>
                <a:latin typeface="微软雅黑" panose="020B0503020204020204" pitchFamily="34" charset="-122"/>
                <a:ea typeface="微软雅黑" panose="020B0503020204020204" pitchFamily="34" charset="-122"/>
              </a:rPr>
              <a:t>规范化建设，实现</a:t>
            </a:r>
            <a:r>
              <a:rPr lang="zh-CN" altLang="en-US" sz="1500" b="1">
                <a:solidFill>
                  <a:srgbClr val="FF0000"/>
                </a:solidFill>
                <a:latin typeface="微软雅黑" panose="020B0503020204020204" pitchFamily="34" charset="-122"/>
                <a:ea typeface="微软雅黑" panose="020B0503020204020204" pitchFamily="34" charset="-122"/>
              </a:rPr>
              <a:t>全过程</a:t>
            </a:r>
            <a:r>
              <a:rPr lang="en-US" altLang="zh-CN" sz="1500" b="1">
                <a:solidFill>
                  <a:srgbClr val="FF0000"/>
                </a:solidFill>
                <a:latin typeface="微软雅黑" panose="020B0503020204020204" pitchFamily="34" charset="-122"/>
                <a:ea typeface="微软雅黑" panose="020B0503020204020204" pitchFamily="34" charset="-122"/>
              </a:rPr>
              <a:t>“</a:t>
            </a:r>
            <a:r>
              <a:rPr lang="zh-CN" altLang="en-US" sz="1500" b="1">
                <a:solidFill>
                  <a:srgbClr val="FF0000"/>
                </a:solidFill>
                <a:latin typeface="微软雅黑" panose="020B0503020204020204" pitchFamily="34" charset="-122"/>
                <a:ea typeface="微软雅黑" panose="020B0503020204020204" pitchFamily="34" charset="-122"/>
              </a:rPr>
              <a:t>一码贯通</a:t>
            </a:r>
            <a:r>
              <a:rPr lang="en-US" altLang="zh-CN" sz="1500" b="1">
                <a:solidFill>
                  <a:srgbClr val="FF0000"/>
                </a:solidFill>
                <a:latin typeface="微软雅黑" panose="020B0503020204020204" pitchFamily="34" charset="-122"/>
                <a:ea typeface="微软雅黑" panose="020B0503020204020204" pitchFamily="34" charset="-122"/>
              </a:rPr>
              <a:t>”</a:t>
            </a:r>
            <a:r>
              <a:rPr lang="zh-CN" altLang="en-US" sz="1500" b="1">
                <a:solidFill>
                  <a:srgbClr val="000000"/>
                </a:solidFill>
                <a:latin typeface="微软雅黑" panose="020B0503020204020204" pitchFamily="34" charset="-122"/>
                <a:ea typeface="微软雅黑" panose="020B0503020204020204" pitchFamily="34" charset="-122"/>
              </a:rPr>
              <a:t>。</a:t>
            </a:r>
          </a:p>
          <a:p>
            <a:pPr>
              <a:lnSpc>
                <a:spcPct val="200000"/>
              </a:lnSpc>
            </a:pPr>
            <a:r>
              <a:rPr lang="en-US" altLang="zh-CN" sz="1500" b="1">
                <a:solidFill>
                  <a:srgbClr val="000000"/>
                </a:solidFill>
                <a:latin typeface="微软雅黑" panose="020B0503020204020204" pitchFamily="34" charset="-122"/>
                <a:ea typeface="微软雅黑" panose="020B0503020204020204" pitchFamily="34" charset="-122"/>
              </a:rPr>
              <a:t>• </a:t>
            </a:r>
            <a:r>
              <a:rPr lang="zh-CN" altLang="en-US" sz="1500" b="1">
                <a:solidFill>
                  <a:srgbClr val="000000"/>
                </a:solidFill>
                <a:latin typeface="微软雅黑" panose="020B0503020204020204" pitchFamily="34" charset="-122"/>
                <a:ea typeface="微软雅黑" panose="020B0503020204020204" pitchFamily="34" charset="-122"/>
              </a:rPr>
              <a:t>在危险废物产生、包装、称重、打码、入库等环节，实现</a:t>
            </a:r>
            <a:r>
              <a:rPr lang="zh-CN" altLang="en-US" sz="1500" b="1">
                <a:solidFill>
                  <a:srgbClr val="FF0000"/>
                </a:solidFill>
                <a:latin typeface="微软雅黑" panose="020B0503020204020204" pitchFamily="34" charset="-122"/>
                <a:ea typeface="微软雅黑" panose="020B0503020204020204" pitchFamily="34" charset="-122"/>
              </a:rPr>
              <a:t>电子管理台账数据采集与对接</a:t>
            </a:r>
            <a:r>
              <a:rPr lang="zh-CN" altLang="en-US" sz="1500" b="1">
                <a:solidFill>
                  <a:srgbClr val="000000"/>
                </a:solidFill>
                <a:latin typeface="微软雅黑" panose="020B0503020204020204" pitchFamily="34" charset="-122"/>
                <a:ea typeface="微软雅黑" panose="020B0503020204020204" pitchFamily="34" charset="-122"/>
              </a:rPr>
              <a:t>，对已有物联设备采取最大化利旧改造。</a:t>
            </a:r>
          </a:p>
          <a:p>
            <a:pPr>
              <a:lnSpc>
                <a:spcPct val="200000"/>
              </a:lnSpc>
            </a:pPr>
            <a:r>
              <a:rPr lang="en-US" altLang="zh-CN" sz="1500" b="1">
                <a:solidFill>
                  <a:srgbClr val="000000"/>
                </a:solidFill>
                <a:latin typeface="微软雅黑" panose="020B0503020204020204" pitchFamily="34" charset="-122"/>
                <a:ea typeface="微软雅黑" panose="020B0503020204020204" pitchFamily="34" charset="-122"/>
              </a:rPr>
              <a:t>• </a:t>
            </a:r>
            <a:r>
              <a:rPr lang="zh-CN" altLang="en-US" sz="1500" b="1">
                <a:solidFill>
                  <a:srgbClr val="000000"/>
                </a:solidFill>
                <a:latin typeface="微软雅黑" panose="020B0503020204020204" pitchFamily="34" charset="-122"/>
                <a:ea typeface="微软雅黑" panose="020B0503020204020204" pitchFamily="34" charset="-122"/>
              </a:rPr>
              <a:t>在废物产生、转移、贮存和处置等环节，确保</a:t>
            </a:r>
            <a:r>
              <a:rPr lang="zh-CN" altLang="en-US" sz="1500" b="1">
                <a:solidFill>
                  <a:srgbClr val="FF0000"/>
                </a:solidFill>
                <a:latin typeface="微软雅黑" panose="020B0503020204020204" pitchFamily="34" charset="-122"/>
                <a:ea typeface="微软雅黑" panose="020B0503020204020204" pitchFamily="34" charset="-122"/>
              </a:rPr>
              <a:t>视频监控有效覆盖</a:t>
            </a:r>
            <a:r>
              <a:rPr lang="zh-CN" altLang="en-US" sz="1500" b="1">
                <a:solidFill>
                  <a:srgbClr val="000000"/>
                </a:solidFill>
                <a:latin typeface="微软雅黑" panose="020B0503020204020204" pitchFamily="34" charset="-122"/>
                <a:ea typeface="微软雅黑" panose="020B0503020204020204" pitchFamily="34" charset="-122"/>
              </a:rPr>
              <a:t>，实现危险废物车辆运输轨迹数据与多部门数据互通共享。</a:t>
            </a:r>
          </a:p>
          <a:p>
            <a:pPr>
              <a:lnSpc>
                <a:spcPct val="200000"/>
              </a:lnSpc>
            </a:pPr>
            <a:r>
              <a:rPr lang="en-US" altLang="zh-CN" sz="1500" b="1">
                <a:solidFill>
                  <a:srgbClr val="000000"/>
                </a:solidFill>
                <a:latin typeface="微软雅黑" panose="020B0503020204020204" pitchFamily="34" charset="-122"/>
                <a:ea typeface="微软雅黑" panose="020B0503020204020204" pitchFamily="34" charset="-122"/>
              </a:rPr>
              <a:t>• </a:t>
            </a:r>
            <a:r>
              <a:rPr lang="zh-CN" altLang="en-US" sz="1500" b="1">
                <a:solidFill>
                  <a:srgbClr val="000000"/>
                </a:solidFill>
                <a:latin typeface="微软雅黑" panose="020B0503020204020204" pitchFamily="34" charset="-122"/>
                <a:ea typeface="微软雅黑" panose="020B0503020204020204" pitchFamily="34" charset="-122"/>
              </a:rPr>
              <a:t>在入库、处置等环节，确保</a:t>
            </a:r>
            <a:r>
              <a:rPr lang="zh-CN" altLang="en-US" sz="1500" b="1">
                <a:solidFill>
                  <a:srgbClr val="FF0000"/>
                </a:solidFill>
                <a:latin typeface="微软雅黑" panose="020B0503020204020204" pitchFamily="34" charset="-122"/>
                <a:ea typeface="微软雅黑" panose="020B0503020204020204" pitchFamily="34" charset="-122"/>
              </a:rPr>
              <a:t>危险废物</a:t>
            </a:r>
            <a:r>
              <a:rPr lang="en-US" altLang="zh-CN" sz="1500" b="1">
                <a:solidFill>
                  <a:srgbClr val="FF0000"/>
                </a:solidFill>
                <a:latin typeface="微软雅黑" panose="020B0503020204020204" pitchFamily="34" charset="-122"/>
                <a:ea typeface="微软雅黑" panose="020B0503020204020204" pitchFamily="34" charset="-122"/>
              </a:rPr>
              <a:t>“</a:t>
            </a:r>
            <a:r>
              <a:rPr lang="zh-CN" altLang="en-US" sz="1500" b="1">
                <a:solidFill>
                  <a:srgbClr val="FF0000"/>
                </a:solidFill>
                <a:latin typeface="微软雅黑" panose="020B0503020204020204" pitchFamily="34" charset="-122"/>
                <a:ea typeface="微软雅黑" panose="020B0503020204020204" pitchFamily="34" charset="-122"/>
              </a:rPr>
              <a:t>最后一站</a:t>
            </a:r>
            <a:r>
              <a:rPr lang="en-US" altLang="zh-CN" sz="1500" b="1">
                <a:solidFill>
                  <a:srgbClr val="FF0000"/>
                </a:solidFill>
                <a:latin typeface="微软雅黑" panose="020B0503020204020204" pitchFamily="34" charset="-122"/>
                <a:ea typeface="微软雅黑" panose="020B0503020204020204" pitchFamily="34" charset="-122"/>
              </a:rPr>
              <a:t>”</a:t>
            </a:r>
            <a:r>
              <a:rPr lang="zh-CN" altLang="en-US" sz="1500" b="1">
                <a:solidFill>
                  <a:srgbClr val="FF0000"/>
                </a:solidFill>
                <a:latin typeface="微软雅黑" panose="020B0503020204020204" pitchFamily="34" charset="-122"/>
                <a:ea typeface="微软雅黑" panose="020B0503020204020204" pitchFamily="34" charset="-122"/>
              </a:rPr>
              <a:t>数据与信息管理系统实现连通</a:t>
            </a:r>
            <a:r>
              <a:rPr lang="zh-CN" altLang="en-US" sz="1500" b="1">
                <a:solidFill>
                  <a:srgbClr val="000000"/>
                </a:solidFill>
                <a:latin typeface="微软雅黑" panose="020B0503020204020204" pitchFamily="34" charset="-122"/>
                <a:ea typeface="微软雅黑" panose="020B0503020204020204" pitchFamily="34" charset="-122"/>
              </a:rPr>
              <a:t>。</a:t>
            </a:r>
          </a:p>
        </p:txBody>
      </p:sp>
      <p:sp>
        <p:nvSpPr>
          <p:cNvPr id="100354" name="标题 1"/>
          <p:cNvSpPr>
            <a:spLocks noGrp="1"/>
          </p:cNvSpPr>
          <p:nvPr>
            <p:ph type="title" idx="4294967295"/>
          </p:nvPr>
        </p:nvSpPr>
        <p:spPr/>
        <p:txBody>
          <a:bodyPr lIns="91440" tIns="45720" rIns="91440" bIns="45720" anchor="b" anchorCtr="0"/>
          <a:lstStyle/>
          <a:p>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五即</a:t>
            </a:r>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规范化建设的提出</a:t>
            </a:r>
            <a:endParaRPr lang="zh-CN" altLang="en-US" sz="3200">
              <a:latin typeface="黑体" panose="02010609060101010101" pitchFamily="49" charset="-122"/>
              <a:ea typeface="黑体" panose="02010609060101010101" pitchFamily="49" charset="-122"/>
            </a:endParaRPr>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7" name="图片 1"/>
          <p:cNvPicPr>
            <a:picLocks noChangeAspect="1"/>
          </p:cNvPicPr>
          <p:nvPr/>
        </p:nvPicPr>
        <p:blipFill>
          <a:blip r:embed="rId2">
            <a:clrChange>
              <a:clrFrom>
                <a:srgbClr val="FEFEFF"/>
              </a:clrFrom>
              <a:clrTo>
                <a:srgbClr val="FEFEFF">
                  <a:alpha val="0"/>
                </a:srgbClr>
              </a:clrTo>
            </a:clrChange>
          </a:blip>
          <a:stretch>
            <a:fillRect/>
          </a:stretch>
        </p:blipFill>
        <p:spPr>
          <a:xfrm>
            <a:off x="250825" y="862013"/>
            <a:ext cx="8542338" cy="4044950"/>
          </a:xfrm>
          <a:prstGeom prst="rect">
            <a:avLst/>
          </a:prstGeom>
          <a:noFill/>
          <a:ln w="9525">
            <a:noFill/>
          </a:ln>
        </p:spPr>
      </p:pic>
      <p:sp>
        <p:nvSpPr>
          <p:cNvPr id="101378" name="标题 3"/>
          <p:cNvSpPr>
            <a:spLocks noGrp="1"/>
          </p:cNvSpPr>
          <p:nvPr>
            <p:ph type="title" idx="4294967295"/>
          </p:nvPr>
        </p:nvSpPr>
        <p:spPr/>
        <p:txBody>
          <a:bodyPr lIns="91440" tIns="45720" rIns="91440" bIns="45720" anchor="b" anchorCtr="0"/>
          <a:lstStyle/>
          <a:p>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五即</a:t>
            </a:r>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规范化建设</a:t>
            </a:r>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新系统</a:t>
            </a:r>
            <a:endParaRPr lang="zh-CN" altLang="en-US" sz="3200" b="1">
              <a:latin typeface="黑体" panose="02010609060101010101" pitchFamily="49" charset="-122"/>
              <a:ea typeface="黑体" panose="02010609060101010101" pitchFamily="49" charset="-122"/>
              <a:sym typeface="宋体" panose="02010600030101010101" pitchFamily="2" charset="-122"/>
            </a:endParaRPr>
          </a:p>
        </p:txBody>
      </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文本框 2"/>
          <p:cNvSpPr txBox="1"/>
          <p:nvPr/>
        </p:nvSpPr>
        <p:spPr>
          <a:xfrm>
            <a:off x="596900" y="1101725"/>
            <a:ext cx="8099425" cy="3321050"/>
          </a:xfrm>
          <a:prstGeom prst="rect">
            <a:avLst/>
          </a:prstGeom>
          <a:noFill/>
          <a:ln w="9525">
            <a:noFill/>
          </a:ln>
        </p:spPr>
        <p:txBody>
          <a:bodyPr wrap="square" anchor="t" anchorCtr="0"/>
          <a:lstStyle/>
          <a:p>
            <a:pPr marL="342900" indent="-342900">
              <a:lnSpc>
                <a:spcPct val="200000"/>
              </a:lnSpc>
              <a:buFont typeface="Arial" panose="020B0604020202020204" pitchFamily="34" charset="0"/>
              <a:buChar char="•"/>
            </a:pPr>
            <a:r>
              <a:rPr lang="zh-CN" altLang="en-US" sz="1500" b="1">
                <a:solidFill>
                  <a:srgbClr val="000000"/>
                </a:solidFill>
                <a:latin typeface="微软雅黑" panose="020B0503020204020204" pitchFamily="34" charset="-122"/>
                <a:ea typeface="微软雅黑" panose="020B0503020204020204" pitchFamily="34" charset="-122"/>
              </a:rPr>
              <a:t>智能称重计量设备：是指单一的称重计量设备，具备数据联网条件（蓝牙或者无线等），如具备蓝牙功能的电子台秤。 </a:t>
            </a:r>
          </a:p>
          <a:p>
            <a:pPr marL="342900" indent="-342900">
              <a:lnSpc>
                <a:spcPct val="200000"/>
              </a:lnSpc>
              <a:buFont typeface="Arial" panose="020B0604020202020204" pitchFamily="34" charset="0"/>
              <a:buChar char="•"/>
            </a:pPr>
            <a:r>
              <a:rPr lang="zh-CN" altLang="en-US" sz="1500" b="1">
                <a:solidFill>
                  <a:srgbClr val="000000"/>
                </a:solidFill>
                <a:latin typeface="微软雅黑" panose="020B0503020204020204" pitchFamily="34" charset="-122"/>
                <a:ea typeface="微软雅黑" panose="020B0503020204020204" pitchFamily="34" charset="-122"/>
              </a:rPr>
              <a:t>智能终端：是指含称重计量设备、危险废物电子标签打印设备，具备数据联网条件。如一体机、分离式的便捷式设备等。 </a:t>
            </a:r>
          </a:p>
          <a:p>
            <a:pPr marL="342900" indent="-342900">
              <a:lnSpc>
                <a:spcPct val="200000"/>
              </a:lnSpc>
              <a:buFont typeface="Arial" panose="020B0604020202020204" pitchFamily="34" charset="0"/>
              <a:buChar char="•"/>
            </a:pPr>
            <a:r>
              <a:rPr lang="zh-CN" altLang="en-US" sz="1500" b="1">
                <a:solidFill>
                  <a:srgbClr val="000000"/>
                </a:solidFill>
                <a:latin typeface="微软雅黑" panose="020B0503020204020204" pitchFamily="34" charset="-122"/>
                <a:ea typeface="微软雅黑" panose="020B0503020204020204" pitchFamily="34" charset="-122"/>
              </a:rPr>
              <a:t>扫码设备：是指具备扫码功能（摄像头或者红外）的物联网设备，如扫码枪、经备案并在规定条件下使用的移动通信设备等。</a:t>
            </a:r>
          </a:p>
        </p:txBody>
      </p:sp>
      <p:sp>
        <p:nvSpPr>
          <p:cNvPr id="102402" name="标题 3"/>
          <p:cNvSpPr>
            <a:spLocks noGrp="1"/>
          </p:cNvSpPr>
          <p:nvPr>
            <p:ph type="title" idx="4294967295"/>
          </p:nvPr>
        </p:nvSpPr>
        <p:spPr/>
        <p:txBody>
          <a:bodyPr lIns="91440" tIns="45720" rIns="91440" bIns="45720" anchor="b" anchorCtr="0"/>
          <a:lstStyle/>
          <a:p>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五即</a:t>
            </a:r>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规范化建设</a:t>
            </a:r>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智能物联设备</a:t>
            </a:r>
            <a:endParaRPr lang="zh-CN" altLang="en-US" sz="3200" b="1">
              <a:latin typeface="黑体" panose="02010609060101010101" pitchFamily="49" charset="-122"/>
              <a:ea typeface="黑体" panose="02010609060101010101" pitchFamily="49" charset="-122"/>
              <a:sym typeface="宋体" panose="02010600030101010101" pitchFamily="2" charset="-122"/>
            </a:endParaRPr>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5" name="图片 1"/>
          <p:cNvPicPr>
            <a:picLocks noChangeAspect="1"/>
          </p:cNvPicPr>
          <p:nvPr/>
        </p:nvPicPr>
        <p:blipFill>
          <a:blip r:embed="rId2">
            <a:clrChange>
              <a:clrFrom>
                <a:srgbClr val="FFFFFF"/>
              </a:clrFrom>
              <a:clrTo>
                <a:srgbClr val="FFFFFF">
                  <a:alpha val="0"/>
                </a:srgbClr>
              </a:clrTo>
            </a:clrChange>
          </a:blip>
          <a:stretch>
            <a:fillRect/>
          </a:stretch>
        </p:blipFill>
        <p:spPr>
          <a:xfrm>
            <a:off x="347663" y="906463"/>
            <a:ext cx="8516937" cy="4033837"/>
          </a:xfrm>
          <a:prstGeom prst="rect">
            <a:avLst/>
          </a:prstGeom>
          <a:noFill/>
          <a:ln w="9525">
            <a:noFill/>
          </a:ln>
        </p:spPr>
      </p:pic>
      <p:sp>
        <p:nvSpPr>
          <p:cNvPr id="103426" name="标题 3"/>
          <p:cNvSpPr>
            <a:spLocks noGrp="1"/>
          </p:cNvSpPr>
          <p:nvPr>
            <p:ph type="title" idx="4294967295"/>
          </p:nvPr>
        </p:nvSpPr>
        <p:spPr/>
        <p:txBody>
          <a:bodyPr lIns="91440" tIns="45720" rIns="91440" bIns="45720" anchor="b" anchorCtr="0"/>
          <a:lstStyle/>
          <a:p>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五即</a:t>
            </a:r>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规范化建设</a:t>
            </a:r>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智能物联设备</a:t>
            </a:r>
            <a:endParaRPr lang="zh-CN" altLang="en-US" sz="3200" b="1">
              <a:latin typeface="黑体" panose="02010609060101010101" pitchFamily="49" charset="-122"/>
              <a:ea typeface="黑体" panose="02010609060101010101" pitchFamily="49" charset="-122"/>
              <a:sym typeface="宋体" panose="02010600030101010101" pitchFamily="2" charset="-122"/>
            </a:endParaRPr>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49" name="图片 1"/>
          <p:cNvPicPr>
            <a:picLocks noChangeAspect="1"/>
          </p:cNvPicPr>
          <p:nvPr/>
        </p:nvPicPr>
        <p:blipFill>
          <a:blip r:embed="rId3">
            <a:clrChange>
              <a:clrFrom>
                <a:srgbClr val="FFFFFF"/>
              </a:clrFrom>
              <a:clrTo>
                <a:srgbClr val="FFFFFF">
                  <a:alpha val="0"/>
                </a:srgbClr>
              </a:clrTo>
            </a:clrChange>
          </a:blip>
          <a:stretch>
            <a:fillRect/>
          </a:stretch>
        </p:blipFill>
        <p:spPr>
          <a:xfrm>
            <a:off x="611188" y="862013"/>
            <a:ext cx="8277225" cy="4065587"/>
          </a:xfrm>
          <a:prstGeom prst="rect">
            <a:avLst/>
          </a:prstGeom>
          <a:noFill/>
          <a:ln w="9525">
            <a:noFill/>
          </a:ln>
        </p:spPr>
      </p:pic>
      <p:sp>
        <p:nvSpPr>
          <p:cNvPr id="104450" name="标题 3"/>
          <p:cNvSpPr>
            <a:spLocks noGrp="1"/>
          </p:cNvSpPr>
          <p:nvPr>
            <p:ph type="title" idx="4294967295"/>
          </p:nvPr>
        </p:nvSpPr>
        <p:spPr/>
        <p:txBody>
          <a:bodyPr lIns="91440" tIns="45720" rIns="91440" bIns="45720" anchor="b" anchorCtr="0"/>
          <a:lstStyle/>
          <a:p>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五即</a:t>
            </a:r>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规范化建设</a:t>
            </a:r>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智能物联设备</a:t>
            </a:r>
            <a:endParaRPr lang="zh-CN" altLang="en-US" sz="3200" b="1">
              <a:latin typeface="黑体" panose="02010609060101010101" pitchFamily="49" charset="-122"/>
              <a:ea typeface="黑体" panose="02010609060101010101" pitchFamily="49" charset="-122"/>
              <a:sym typeface="宋体" panose="02010600030101010101" pitchFamily="2" charset="-122"/>
            </a:endParaRPr>
          </a:p>
        </p:txBody>
      </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7" name="图片 3"/>
          <p:cNvPicPr>
            <a:picLocks noChangeAspect="1"/>
          </p:cNvPicPr>
          <p:nvPr/>
        </p:nvPicPr>
        <p:blipFill>
          <a:blip r:embed="rId2">
            <a:clrChange>
              <a:clrFrom>
                <a:srgbClr val="FFFFFF"/>
              </a:clrFrom>
              <a:clrTo>
                <a:srgbClr val="FFFFFF">
                  <a:alpha val="0"/>
                </a:srgbClr>
              </a:clrTo>
            </a:clrChange>
          </a:blip>
          <a:srcRect t="8327"/>
          <a:stretch>
            <a:fillRect/>
          </a:stretch>
        </p:blipFill>
        <p:spPr>
          <a:xfrm>
            <a:off x="476250" y="906463"/>
            <a:ext cx="8221663" cy="3962400"/>
          </a:xfrm>
          <a:prstGeom prst="rect">
            <a:avLst/>
          </a:prstGeom>
          <a:noFill/>
          <a:ln w="9525">
            <a:noFill/>
          </a:ln>
        </p:spPr>
      </p:pic>
      <p:sp>
        <p:nvSpPr>
          <p:cNvPr id="106498" name="标题 1"/>
          <p:cNvSpPr>
            <a:spLocks noGrp="1"/>
          </p:cNvSpPr>
          <p:nvPr>
            <p:ph type="title" idx="4294967295"/>
          </p:nvPr>
        </p:nvSpPr>
        <p:spPr/>
        <p:txBody>
          <a:bodyPr lIns="91440" tIns="45720" rIns="91440" bIns="45720" anchor="b" anchorCtr="0"/>
          <a:lstStyle/>
          <a:p>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五即</a:t>
            </a:r>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规范化建设</a:t>
            </a:r>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物联网对接</a:t>
            </a:r>
            <a:endParaRPr lang="zh-CN" altLang="en-US" sz="3200" b="1">
              <a:latin typeface="黑体" panose="02010609060101010101" pitchFamily="49" charset="-122"/>
              <a:ea typeface="黑体" panose="02010609060101010101" pitchFamily="49" charset="-122"/>
              <a:sym typeface="宋体" panose="02010600030101010101" pitchFamily="2" charset="-122"/>
            </a:endParaRPr>
          </a:p>
        </p:txBody>
      </p:sp>
      <p:sp>
        <p:nvSpPr>
          <p:cNvPr id="106499" name="文本框 2"/>
          <p:cNvSpPr txBox="1"/>
          <p:nvPr/>
        </p:nvSpPr>
        <p:spPr>
          <a:xfrm>
            <a:off x="2681288" y="4416425"/>
            <a:ext cx="5697537" cy="385763"/>
          </a:xfrm>
          <a:prstGeom prst="rect">
            <a:avLst/>
          </a:prstGeom>
          <a:noFill/>
          <a:ln w="9525">
            <a:noFill/>
          </a:ln>
        </p:spPr>
        <p:txBody>
          <a:bodyPr wrap="square" anchor="t" anchorCtr="0"/>
          <a:lstStyle/>
          <a:p>
            <a:r>
              <a:rPr lang="zh-CN" altLang="en-US">
                <a:solidFill>
                  <a:srgbClr val="FF0000"/>
                </a:solidFill>
                <a:latin typeface="微软雅黑" panose="020B0503020204020204" pitchFamily="34" charset="-122"/>
                <a:ea typeface="微软雅黑" panose="020B0503020204020204" pitchFamily="34" charset="-122"/>
              </a:rPr>
              <a:t>申请物联网对接，先申领对接凭证，再申请设备编号。</a:t>
            </a:r>
          </a:p>
          <a:p>
            <a:endParaRPr lang="en-US" altLang="zh-CN">
              <a:latin typeface="Calibri" panose="020F0502020204030204" pitchFamily="34" charset="0"/>
            </a:endParaRPr>
          </a:p>
          <a:p>
            <a:endParaRPr lang="zh-CN" altLang="en-US">
              <a:latin typeface="Calibri" panose="020F0502020204030204" pitchFamily="34" charset="0"/>
            </a:endParaRP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1" name="图片 1"/>
          <p:cNvPicPr>
            <a:picLocks noChangeAspect="1"/>
          </p:cNvPicPr>
          <p:nvPr/>
        </p:nvPicPr>
        <p:blipFill>
          <a:blip r:embed="rId2"/>
          <a:stretch>
            <a:fillRect/>
          </a:stretch>
        </p:blipFill>
        <p:spPr>
          <a:xfrm>
            <a:off x="835025" y="862013"/>
            <a:ext cx="7651750" cy="4098925"/>
          </a:xfrm>
          <a:prstGeom prst="rect">
            <a:avLst/>
          </a:prstGeom>
          <a:noFill/>
          <a:ln w="9525">
            <a:noFill/>
          </a:ln>
        </p:spPr>
      </p:pic>
      <p:pic>
        <p:nvPicPr>
          <p:cNvPr id="7" name="图片 6"/>
          <p:cNvPicPr>
            <a:picLocks noChangeAspect="1"/>
          </p:cNvPicPr>
          <p:nvPr/>
        </p:nvPicPr>
        <p:blipFill>
          <a:blip r:embed="rId3"/>
          <a:stretch>
            <a:fillRect/>
          </a:stretch>
        </p:blipFill>
        <p:spPr>
          <a:xfrm>
            <a:off x="836613" y="862013"/>
            <a:ext cx="7654925" cy="4102100"/>
          </a:xfrm>
          <a:prstGeom prst="rect">
            <a:avLst/>
          </a:prstGeom>
          <a:noFill/>
          <a:ln w="9525">
            <a:noFill/>
          </a:ln>
        </p:spPr>
      </p:pic>
      <p:pic>
        <p:nvPicPr>
          <p:cNvPr id="6" name="图片 5"/>
          <p:cNvPicPr>
            <a:picLocks noChangeAspect="1"/>
          </p:cNvPicPr>
          <p:nvPr/>
        </p:nvPicPr>
        <p:blipFill>
          <a:blip r:embed="rId4"/>
          <a:stretch>
            <a:fillRect/>
          </a:stretch>
        </p:blipFill>
        <p:spPr>
          <a:xfrm>
            <a:off x="1773238" y="2322513"/>
            <a:ext cx="6473825" cy="1143000"/>
          </a:xfrm>
          <a:prstGeom prst="rect">
            <a:avLst/>
          </a:prstGeom>
          <a:noFill/>
          <a:ln w="9525" cap="flat" cmpd="sng">
            <a:solidFill>
              <a:srgbClr val="FF0000"/>
            </a:solidFill>
            <a:prstDash val="solid"/>
            <a:round/>
            <a:headEnd type="none" w="med" len="med"/>
            <a:tailEnd type="none" w="med" len="med"/>
          </a:ln>
        </p:spPr>
      </p:pic>
      <p:pic>
        <p:nvPicPr>
          <p:cNvPr id="8" name="图片 7"/>
          <p:cNvPicPr>
            <a:picLocks noChangeAspect="1"/>
          </p:cNvPicPr>
          <p:nvPr/>
        </p:nvPicPr>
        <p:blipFill>
          <a:blip r:embed="rId5"/>
          <a:stretch>
            <a:fillRect/>
          </a:stretch>
        </p:blipFill>
        <p:spPr>
          <a:xfrm>
            <a:off x="835025" y="862013"/>
            <a:ext cx="7543800" cy="4076700"/>
          </a:xfrm>
          <a:prstGeom prst="rect">
            <a:avLst/>
          </a:prstGeom>
          <a:noFill/>
          <a:ln w="9525">
            <a:noFill/>
          </a:ln>
        </p:spPr>
      </p:pic>
      <p:sp>
        <p:nvSpPr>
          <p:cNvPr id="107525" name="标题 2"/>
          <p:cNvSpPr>
            <a:spLocks noGrp="1"/>
          </p:cNvSpPr>
          <p:nvPr>
            <p:ph type="title" idx="4294967295"/>
          </p:nvPr>
        </p:nvSpPr>
        <p:spPr/>
        <p:txBody>
          <a:bodyPr lIns="91440" tIns="45720" rIns="91440" bIns="45720" anchor="b" anchorCtr="0"/>
          <a:lstStyle/>
          <a:p>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五即</a:t>
            </a:r>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规范化建设</a:t>
            </a:r>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物联网对接</a:t>
            </a:r>
            <a:endParaRPr lang="zh-CN" altLang="en-US" sz="3200" b="1">
              <a:latin typeface="黑体" panose="02010609060101010101" pitchFamily="49" charset="-122"/>
              <a:ea typeface="黑体" panose="02010609060101010101" pitchFamily="49" charset="-122"/>
              <a:sym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100000">
                                          <p:val>
                                            <p:strVal val="#ppt_x"/>
                                          </p:val>
                                        </p:tav>
                                      </p:tavLst>
                                    </p:anim>
                                    <p:anim calcmode="lin" valueType="num">
                                      <p:cBhvr>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5" name="图片 2"/>
          <p:cNvPicPr>
            <a:picLocks noChangeAspect="1"/>
          </p:cNvPicPr>
          <p:nvPr/>
        </p:nvPicPr>
        <p:blipFill>
          <a:blip r:embed="rId3">
            <a:clrChange>
              <a:clrFrom>
                <a:srgbClr val="FFFFFF"/>
              </a:clrFrom>
              <a:clrTo>
                <a:srgbClr val="FFFFFF">
                  <a:alpha val="0"/>
                </a:srgbClr>
              </a:clrTo>
            </a:clrChange>
          </a:blip>
          <a:stretch>
            <a:fillRect/>
          </a:stretch>
        </p:blipFill>
        <p:spPr>
          <a:xfrm>
            <a:off x="476250" y="906463"/>
            <a:ext cx="8310563" cy="4256087"/>
          </a:xfrm>
          <a:prstGeom prst="rect">
            <a:avLst/>
          </a:prstGeom>
          <a:noFill/>
          <a:ln w="9525">
            <a:noFill/>
          </a:ln>
        </p:spPr>
      </p:pic>
      <p:sp>
        <p:nvSpPr>
          <p:cNvPr id="108546" name="标题 1"/>
          <p:cNvSpPr>
            <a:spLocks noGrp="1"/>
          </p:cNvSpPr>
          <p:nvPr>
            <p:ph type="title" idx="4294967295"/>
          </p:nvPr>
        </p:nvSpPr>
        <p:spPr/>
        <p:txBody>
          <a:bodyPr lIns="91440" tIns="45720" rIns="91440" bIns="45720" anchor="b" anchorCtr="0"/>
          <a:lstStyle/>
          <a:p>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五即</a:t>
            </a:r>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规范化建设</a:t>
            </a:r>
            <a:r>
              <a:rPr lang="en-US" altLang="zh-CN" sz="3200" b="1">
                <a:sym typeface="宋体" panose="02010600030101010101" pitchFamily="2" charset="-122"/>
              </a:rPr>
              <a:t>-</a:t>
            </a:r>
            <a:r>
              <a:rPr lang="zh-CN" altLang="en-US" sz="3200" b="1">
                <a:ea typeface="宋体" panose="02010600030101010101" pitchFamily="2" charset="-122"/>
                <a:sym typeface="宋体" panose="02010600030101010101" pitchFamily="2" charset="-122"/>
              </a:rPr>
              <a:t>物联网对接</a:t>
            </a:r>
            <a:endParaRPr lang="zh-CN" altLang="en-US" sz="3200" b="1">
              <a:latin typeface="黑体" panose="02010609060101010101" pitchFamily="49" charset="-122"/>
              <a:ea typeface="黑体" panose="02010609060101010101" pitchFamily="49" charset="-122"/>
              <a:sym typeface="宋体" panose="02010600030101010101" pitchFamily="2" charset="-122"/>
            </a:endParaRP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7"/>
          <p:cNvSpPr txBox="1"/>
          <p:nvPr/>
        </p:nvSpPr>
        <p:spPr>
          <a:xfrm>
            <a:off x="971601" y="1821529"/>
            <a:ext cx="7110789" cy="1605316"/>
          </a:xfrm>
          <a:prstGeom prst="rect">
            <a:avLst/>
          </a:prstGeom>
        </p:spPr>
        <p:txBody>
          <a:bodyPr>
            <a:normAutofit fontScale="92500" lnSpcReduction="10000"/>
            <a:scene3d>
              <a:camera prst="obliqueBottomLeft"/>
              <a:lightRig rig="threePt" dir="t"/>
            </a:scene3d>
          </a:bodyPr>
          <a:lstStyle>
            <a:lvl1pPr marL="91440" indent="-91440" algn="l" defTabSz="914400" rtl="0" eaLnBrk="1" latinLnBrk="0" hangingPunct="1">
              <a:lnSpc>
                <a:spcPct val="90000"/>
              </a:lnSpc>
              <a:spcBef>
                <a:spcPts val="1200"/>
              </a:spcBef>
              <a:spcAft>
                <a:spcPts val="200"/>
              </a:spcAft>
              <a:buClr>
                <a:schemeClr val="accent1"/>
              </a:buClr>
              <a:buSzTx/>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175" indent="-182880" algn="l" defTabSz="914400" rtl="0" eaLnBrk="1" latinLnBrk="0" hangingPunct="1">
              <a:lnSpc>
                <a:spcPct val="90000"/>
              </a:lnSpc>
              <a:spcBef>
                <a:spcPts val="200"/>
              </a:spcBef>
              <a:spcAft>
                <a:spcPts val="400"/>
              </a:spcAft>
              <a:buClr>
                <a:srgbClr val="00B050"/>
              </a:buClr>
              <a:buFont typeface="Wingdings" panose="05000000000000000000" pitchFamily="2" charset="2"/>
              <a:buChar char="n"/>
              <a:defRPr sz="1800" kern="1200">
                <a:solidFill>
                  <a:schemeClr val="tx1">
                    <a:lumMod val="75000"/>
                    <a:lumOff val="25000"/>
                  </a:schemeClr>
                </a:solidFill>
                <a:latin typeface="+mn-lt"/>
                <a:ea typeface="+mn-ea"/>
                <a:cs typeface="+mn-cs"/>
              </a:defRPr>
            </a:lvl2pPr>
            <a:lvl3pPr marL="567055" indent="-182880" algn="l" defTabSz="914400" rtl="0" eaLnBrk="1" latinLnBrk="0" hangingPunct="1">
              <a:lnSpc>
                <a:spcPct val="90000"/>
              </a:lnSpc>
              <a:spcBef>
                <a:spcPts val="200"/>
              </a:spcBef>
              <a:spcAft>
                <a:spcPts val="400"/>
              </a:spcAft>
              <a:buClr>
                <a:srgbClr val="00B050"/>
              </a:buClr>
              <a:buFont typeface="Wingdings" panose="05000000000000000000" pitchFamily="2" charset="2"/>
              <a:buChar char="n"/>
              <a:defRPr sz="1400" kern="1200">
                <a:solidFill>
                  <a:schemeClr val="tx1">
                    <a:lumMod val="75000"/>
                    <a:lumOff val="25000"/>
                  </a:schemeClr>
                </a:solidFill>
                <a:latin typeface="+mn-lt"/>
                <a:ea typeface="+mn-ea"/>
                <a:cs typeface="+mn-cs"/>
              </a:defRPr>
            </a:lvl3pPr>
            <a:lvl4pPr marL="749935" indent="-182880" algn="l" defTabSz="914400" rtl="0" eaLnBrk="1" latinLnBrk="0" hangingPunct="1">
              <a:lnSpc>
                <a:spcPct val="90000"/>
              </a:lnSpc>
              <a:spcBef>
                <a:spcPts val="200"/>
              </a:spcBef>
              <a:spcAft>
                <a:spcPts val="400"/>
              </a:spcAft>
              <a:buClr>
                <a:srgbClr val="00B050"/>
              </a:buClr>
              <a:buFont typeface="Wingdings" panose="05000000000000000000" pitchFamily="2" charset="2"/>
              <a:buChar char="n"/>
              <a:defRPr sz="1400" kern="1200">
                <a:solidFill>
                  <a:schemeClr val="tx1">
                    <a:lumMod val="75000"/>
                    <a:lumOff val="25000"/>
                  </a:schemeClr>
                </a:solidFill>
                <a:latin typeface="+mn-lt"/>
                <a:ea typeface="+mn-ea"/>
                <a:cs typeface="+mn-cs"/>
              </a:defRPr>
            </a:lvl4pPr>
            <a:lvl5pPr marL="932815" indent="-182880" algn="l" defTabSz="914400" rtl="0" eaLnBrk="1" latinLnBrk="0" hangingPunct="1">
              <a:lnSpc>
                <a:spcPct val="90000"/>
              </a:lnSpc>
              <a:spcBef>
                <a:spcPts val="200"/>
              </a:spcBef>
              <a:spcAft>
                <a:spcPts val="400"/>
              </a:spcAft>
              <a:buClr>
                <a:srgbClr val="00B050"/>
              </a:buClr>
              <a:buFont typeface="Wingdings" panose="05000000000000000000" pitchFamily="2" charset="2"/>
              <a:buChar char="n"/>
              <a:defRPr sz="1400" kern="1200">
                <a:solidFill>
                  <a:schemeClr val="tx1">
                    <a:lumMod val="75000"/>
                    <a:lumOff val="25000"/>
                  </a:schemeClr>
                </a:solidFill>
                <a:latin typeface="+mn-lt"/>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a:lstStyle>
          <a:p>
            <a:pPr marL="64135" indent="0" algn="ctr" fontAlgn="auto">
              <a:buFont typeface="Calibri" panose="020F0502020204030204" pitchFamily="34" charset="0"/>
              <a:buNone/>
            </a:pPr>
            <a:r>
              <a:rPr lang="zh-CN" altLang="en-US" sz="5200" strike="noStrike" noProof="1">
                <a:latin typeface="黑体" panose="02010609060101010101" pitchFamily="49" charset="-122"/>
                <a:ea typeface="黑体" panose="02010609060101010101" pitchFamily="49" charset="-122"/>
                <a:cs typeface="+mn-cs"/>
              </a:rPr>
              <a:t>讲解完毕</a:t>
            </a:r>
            <a:endParaRPr lang="en-US" altLang="zh-CN" sz="5200" strike="noStrike" noProof="1">
              <a:latin typeface="黑体" panose="02010609060101010101" pitchFamily="49" charset="-122"/>
              <a:ea typeface="黑体" panose="02010609060101010101" pitchFamily="49" charset="-122"/>
            </a:endParaRPr>
          </a:p>
          <a:p>
            <a:pPr marL="64135" indent="0" algn="ctr" fontAlgn="auto">
              <a:buFont typeface="Calibri" panose="020F0502020204030204" pitchFamily="34" charset="0"/>
              <a:buNone/>
            </a:pPr>
            <a:r>
              <a:rPr lang="zh-CN" altLang="en-US" sz="5200" strike="noStrike" noProof="1">
                <a:latin typeface="黑体" panose="02010609060101010101" pitchFamily="49" charset="-122"/>
                <a:ea typeface="黑体" panose="02010609060101010101" pitchFamily="49" charset="-122"/>
                <a:cs typeface="+mn-cs"/>
              </a:rPr>
              <a:t>谢谢！</a:t>
            </a:r>
            <a:endParaRPr lang="en-US" altLang="zh-CN" sz="5200" strike="noStrike" noProof="1">
              <a:latin typeface="黑体" panose="02010609060101010101" pitchFamily="49" charset="-122"/>
              <a:ea typeface="黑体" panose="02010609060101010101" pitchFamily="49" charset="-122"/>
            </a:endParaRPr>
          </a:p>
          <a:p>
            <a:pPr marL="0" indent="0" fontAlgn="auto">
              <a:buFont typeface="Calibri" panose="020F0502020204030204" pitchFamily="34" charset="0"/>
              <a:buNone/>
            </a:pPr>
            <a:endParaRPr lang="zh-CN" altLang="en-US" strike="noStrike" noProof="1"/>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5.11.14"/>
  <p:tag name="AS_TITLE" val="Aspose.Slides for .NET 4.6.2"/>
  <p:tag name="AS_VERSION" val="25.11"/>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482.1814960629921,&quot;left&quot;:317.1258267716536,&quot;top&quot;:0,&quot;width&quot;:538.6241732283464}"/>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482.1814960629921,&quot;left&quot;:317.1258267716536,&quot;top&quot;:0,&quot;width&quot;:538.6241732283464}"/>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482.1814960629921,&quot;left&quot;:317.1258267716536,&quot;top&quot;:0,&quot;width&quot;:538.6241732283464}"/>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482.1814960629921,&quot;left&quot;:317.1258267716536,&quot;top&quot;:0,&quot;width&quot;:538.6241732283464}"/>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482.1814960629921,&quot;left&quot;:317.1258267716536,&quot;top&quot;:0,&quot;width&quot;:538.6241732283464}"/>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482.1814960629921,&quot;left&quot;:317.1258267716536,&quot;top&quot;:0,&quot;width&quot;:538.6241732283464}"/>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482.1814960629921,&quot;left&quot;:317.1258267716536,&quot;top&quot;:0,&quot;width&quot;:538.6241732283464}"/>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6">
  <a:themeElements>
    <a:clrScheme name="回顾">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回顾">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回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TotalTime>
  <Words>14988</Words>
  <Application>Microsoft Office PowerPoint</Application>
  <PresentationFormat>全屏显示(16:9)</PresentationFormat>
  <Paragraphs>945</Paragraphs>
  <Slides>95</Slides>
  <Notes>4</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95</vt:i4>
      </vt:variant>
    </vt:vector>
  </HeadingPairs>
  <TitlesOfParts>
    <vt:vector size="107" baseType="lpstr">
      <vt:lpstr>等线</vt:lpstr>
      <vt:lpstr>黑体</vt:lpstr>
      <vt:lpstr>华文彩云</vt:lpstr>
      <vt:lpstr>宋体</vt:lpstr>
      <vt:lpstr>微软雅黑</vt:lpstr>
      <vt:lpstr>Arial</vt:lpstr>
      <vt:lpstr>Calibri</vt:lpstr>
      <vt:lpstr>Calibri Light</vt:lpstr>
      <vt:lpstr>Times New Roman</vt:lpstr>
      <vt:lpstr>Wingdings</vt:lpstr>
      <vt:lpstr>Wingdings 2</vt:lpstr>
      <vt:lpstr>6</vt:lpstr>
      <vt:lpstr>工业企业及其他行业危险废物 规范化环境管理评估要点 和“五即一码”规范化建设</vt:lpstr>
      <vt:lpstr>PowerPoint 演示文稿</vt:lpstr>
      <vt:lpstr>PowerPoint 演示文稿</vt:lpstr>
      <vt:lpstr>1 法律法规</vt:lpstr>
      <vt:lpstr>2 行政法规</vt:lpstr>
      <vt:lpstr>3 相关标准规范</vt:lpstr>
      <vt:lpstr>4 相关工作文件</vt:lpstr>
      <vt:lpstr>PowerPoint 演示文稿</vt:lpstr>
      <vt:lpstr>1 评估指标梳理-危险废物产生单位</vt:lpstr>
      <vt:lpstr>1 评估指标梳理-危险废物产生单位</vt:lpstr>
      <vt:lpstr>1 评估指标梳理-危险废物产生单位</vt:lpstr>
      <vt:lpstr>1 评估指标梳理-危险废物产生单位</vt:lpstr>
      <vt:lpstr>1 评估指标梳理-危险废物产生单位</vt:lpstr>
      <vt:lpstr>1 评估指标梳理-危险废物产生单位</vt:lpstr>
      <vt:lpstr>2 评估内容合规性要点解读</vt:lpstr>
      <vt:lpstr>2 评估内容合规性要点解读</vt:lpstr>
      <vt:lpstr>错误案例</vt:lpstr>
      <vt:lpstr>2 评估内容合规性要点解读</vt:lpstr>
      <vt:lpstr>容器和包装物识别标志</vt:lpstr>
      <vt:lpstr>容器和包装物识别标志</vt:lpstr>
      <vt:lpstr>容器和包装物识别标志</vt:lpstr>
      <vt:lpstr>容器和包装物识别标志</vt:lpstr>
      <vt:lpstr>容器和包装物识别标志</vt:lpstr>
      <vt:lpstr>容器和包装物识别标志</vt:lpstr>
      <vt:lpstr>容器和包装物识别标志</vt:lpstr>
      <vt:lpstr>错误案例</vt:lpstr>
      <vt:lpstr>2 评估内容合规性要点解读</vt:lpstr>
      <vt:lpstr>贮存设施标志</vt:lpstr>
      <vt:lpstr>贮存设施标志</vt:lpstr>
      <vt:lpstr>PowerPoint 演示文稿</vt:lpstr>
      <vt:lpstr>贮存设施标志</vt:lpstr>
      <vt:lpstr>PowerPoint 演示文稿</vt:lpstr>
      <vt:lpstr>PowerPoint 演示文稿</vt:lpstr>
      <vt:lpstr>颜色 字体 材质 印刷要求</vt:lpstr>
      <vt:lpstr>错误案例</vt:lpstr>
      <vt:lpstr>PowerPoint 演示文稿</vt:lpstr>
      <vt:lpstr>PowerPoint 演示文稿</vt:lpstr>
      <vt:lpstr>PowerPoint 演示文稿</vt:lpstr>
      <vt:lpstr>PowerPoint 演示文稿</vt:lpstr>
      <vt:lpstr>PowerPoint 演示文稿</vt:lpstr>
      <vt:lpstr>2 评估内容合规性要点解读</vt:lpstr>
      <vt:lpstr>2 评估内容合规性要点解读</vt:lpstr>
      <vt:lpstr>管理计划要求</vt:lpstr>
      <vt:lpstr>管理计划要求</vt:lpstr>
      <vt:lpstr>管理计划要求</vt:lpstr>
      <vt:lpstr>管理计划要求</vt:lpstr>
      <vt:lpstr>2 评估内容合规性要点解读</vt:lpstr>
      <vt:lpstr>2 评估内容合规性要点解读</vt:lpstr>
      <vt:lpstr>2 评估内容合规性要点解读</vt:lpstr>
      <vt:lpstr>PowerPoint 演示文稿</vt:lpstr>
      <vt:lpstr>PowerPoint 演示文稿</vt:lpstr>
      <vt:lpstr>PowerPoint 演示文稿</vt:lpstr>
      <vt:lpstr>PowerPoint 演示文稿</vt:lpstr>
      <vt:lpstr>2 评估内容合规性要点解读</vt:lpstr>
      <vt:lpstr>申报要求</vt:lpstr>
      <vt:lpstr>2 评估内容合规性要点解读</vt:lpstr>
      <vt:lpstr>2 评估内容合规性要点解读</vt:lpstr>
      <vt:lpstr>2 评估内容合规性要点解读</vt:lpstr>
      <vt:lpstr>2 评估内容合规性要点解读</vt:lpstr>
      <vt:lpstr>2 评估内容合规性要点解读</vt:lpstr>
      <vt:lpstr>2 评估内容合规性要点解读</vt:lpstr>
      <vt:lpstr>2 评估内容合规性要点解读</vt:lpstr>
      <vt:lpstr>2 评估内容合规性要点解读</vt:lpstr>
      <vt:lpstr>2 评估内容合规性要点解读</vt:lpstr>
      <vt:lpstr>2 评估内容合规性要点解读</vt:lpstr>
      <vt:lpstr>2 评估内容合规性要点解读</vt:lpstr>
      <vt:lpstr>PowerPoint 演示文稿</vt:lpstr>
      <vt:lpstr>PowerPoint 演示文稿</vt:lpstr>
      <vt:lpstr>PowerPoint 演示文稿</vt:lpstr>
      <vt:lpstr>PowerPoint 演示文稿</vt:lpstr>
      <vt:lpstr>贮存点（临时暂存点）</vt:lpstr>
      <vt:lpstr>PowerPoint 演示文稿</vt:lpstr>
      <vt:lpstr>污染物排放控制要求</vt:lpstr>
      <vt:lpstr>PowerPoint 演示文稿</vt:lpstr>
      <vt:lpstr>2 评估内容合规性要点解读</vt:lpstr>
      <vt:lpstr>加分项</vt:lpstr>
      <vt:lpstr>否决项</vt:lpstr>
      <vt:lpstr>评估结果判定</vt:lpstr>
      <vt:lpstr>PowerPoint 演示文稿</vt:lpstr>
      <vt:lpstr>政策要求</vt:lpstr>
      <vt:lpstr>“五即”规范化建设的提出</vt:lpstr>
      <vt:lpstr>“五即”规范化建设的提出</vt:lpstr>
      <vt:lpstr>“五即”规范化建设的提出</vt:lpstr>
      <vt:lpstr>“五即”规范化建设的提出</vt:lpstr>
      <vt:lpstr>“五即”规范化建设的提出</vt:lpstr>
      <vt:lpstr>“五即”规范化建设的提出</vt:lpstr>
      <vt:lpstr>“五即”规范化建设的提出</vt:lpstr>
      <vt:lpstr>“五即”规范化建设-新系统</vt:lpstr>
      <vt:lpstr>“五即”规范化建设-智能物联设备</vt:lpstr>
      <vt:lpstr>“五即”规范化建设-智能物联设备</vt:lpstr>
      <vt:lpstr>“五即”规范化建设-智能物联设备</vt:lpstr>
      <vt:lpstr>“五即”规范化建设-物联网对接</vt:lpstr>
      <vt:lpstr>“五即”规范化建设-物联网对接</vt:lpstr>
      <vt:lpstr>“五即”规范化建设-物联网对接</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Administrator</cp:lastModifiedBy>
  <cp:revision>1</cp:revision>
  <dcterms:created xsi:type="dcterms:W3CDTF">2026-09-03T09:11:04Z</dcterms:created>
  <dcterms:modified xsi:type="dcterms:W3CDTF">2026-09-26T12:15:38Z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DEE05AA9F2C94569931637F0C96D168E</vt:lpwstr>
  </property>
  <property fmtid="{D5CDD505-2E9C-101B-9397-08002B2CF9AE}" pid="3" name="KSOProductBuildVer">
    <vt:lpwstr>2052-11.8.6.11825</vt:lpwstr>
  </property>
</Properties>
</file>