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3"/>
  </p:notesMasterIdLst>
  <p:handoutMasterIdLst>
    <p:handoutMasterId r:id="rId8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</p:sldIdLst>
  <p:sldSz cx="12192000" cy="6858000"/>
  <p:notesSz cx="6858000" cy="9144000"/>
  <p:custDataLst>
    <p:tags r:id="rId8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62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handoutMaster" Target="handoutMasters/handout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8DFCC-589B-4A60-9C12-59D686ADFEC6}" type="datetimeFigureOut">
              <a:rPr lang="zh-CN" altLang="en-US"/>
              <a:t>2026/9/27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CC3E0-7DDF-45E7-A937-AD50A2B51CF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优质精选推荐PP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5000">
    <p:fade/>
  </p:transition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优质精选推荐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965031" y="3367444"/>
            <a:ext cx="45365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7509627" y="2215277"/>
            <a:ext cx="540060" cy="137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200000"/>
              </a:lnSpc>
            </a:pPr>
            <a:endParaRPr lang="en-US" altLang="zh-CN" sz="10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单击此处编辑母版文本样式</a:t>
            </a:r>
          </a:p>
        </p:txBody>
      </p:sp>
      <p:sp>
        <p:nvSpPr>
          <p:cNvPr id="6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1"/>
              <a:t>单击此处编辑母版文本样式</a:t>
            </a:r>
          </a:p>
        </p:txBody>
      </p:sp>
      <p:sp>
        <p:nvSpPr>
          <p:cNvPr id="8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9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 lang="zh-CN" altLang="en-US"/>
          </a:p>
        </p:txBody>
      </p:sp>
      <p:sp>
        <p:nvSpPr>
          <p:cNvPr id="10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E9B957CC-A438-4D82-B305-22914934740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  <p:transition/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优质精选推荐PP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5000">
    <p:fade/>
  </p:transition>
  <p:hf sldNum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259251" y="310896"/>
            <a:ext cx="11673499" cy="6357918"/>
            <a:chOff x="518502" y="788946"/>
            <a:chExt cx="11154997" cy="5879868"/>
          </a:xfrm>
        </p:grpSpPr>
        <p:sp>
          <p:nvSpPr>
            <p:cNvPr id="9" name="矩形: 圆角 8"/>
            <p:cNvSpPr/>
            <p:nvPr userDrawn="1"/>
          </p:nvSpPr>
          <p:spPr>
            <a:xfrm>
              <a:off x="518502" y="788946"/>
              <a:ext cx="11154997" cy="5879868"/>
            </a:xfrm>
            <a:prstGeom prst="roundRect">
              <a:avLst>
                <a:gd name="adj" fmla="val 10029"/>
              </a:avLst>
            </a:prstGeom>
            <a:solidFill>
              <a:schemeClr val="bg1">
                <a:alpha val="7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  <p:sp>
          <p:nvSpPr>
            <p:cNvPr id="10" name="矩形: 圆角 9"/>
            <p:cNvSpPr/>
            <p:nvPr userDrawn="1"/>
          </p:nvSpPr>
          <p:spPr>
            <a:xfrm>
              <a:off x="621792" y="865211"/>
              <a:ext cx="10948416" cy="5693664"/>
            </a:xfrm>
            <a:prstGeom prst="roundRect">
              <a:avLst>
                <a:gd name="adj" fmla="val 100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4956048"/>
            <a:ext cx="12192000" cy="19019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Tm="5000">
    <p:fade/>
  </p:transition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0" Type="http://schemas.openxmlformats.org/officeDocument/2006/relationships/tags" Target="../tags/tag15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9" Type="http://schemas.openxmlformats.org/officeDocument/2006/relationships/tags" Target="../tags/tag5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tags" Target="../tags/tag66.xml"/><Relationship Id="rId18" Type="http://schemas.openxmlformats.org/officeDocument/2006/relationships/tags" Target="../tags/tag71.xml"/><Relationship Id="rId3" Type="http://schemas.openxmlformats.org/officeDocument/2006/relationships/tags" Target="../tags/tag56.xml"/><Relationship Id="rId21" Type="http://schemas.openxmlformats.org/officeDocument/2006/relationships/tags" Target="../tags/tag74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17" Type="http://schemas.openxmlformats.org/officeDocument/2006/relationships/tags" Target="../tags/tag70.xml"/><Relationship Id="rId2" Type="http://schemas.openxmlformats.org/officeDocument/2006/relationships/tags" Target="../tags/tag55.xml"/><Relationship Id="rId16" Type="http://schemas.openxmlformats.org/officeDocument/2006/relationships/tags" Target="../tags/tag69.xml"/><Relationship Id="rId20" Type="http://schemas.openxmlformats.org/officeDocument/2006/relationships/tags" Target="../tags/tag73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5" Type="http://schemas.openxmlformats.org/officeDocument/2006/relationships/tags" Target="../tags/tag58.xml"/><Relationship Id="rId15" Type="http://schemas.openxmlformats.org/officeDocument/2006/relationships/tags" Target="../tags/tag68.xml"/><Relationship Id="rId10" Type="http://schemas.openxmlformats.org/officeDocument/2006/relationships/tags" Target="../tags/tag63.xml"/><Relationship Id="rId19" Type="http://schemas.openxmlformats.org/officeDocument/2006/relationships/tags" Target="../tags/tag72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tags" Target="../tags/tag67.xml"/><Relationship Id="rId22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18" Type="http://schemas.openxmlformats.org/officeDocument/2006/relationships/tags" Target="../tags/tag92.xml"/><Relationship Id="rId3" Type="http://schemas.openxmlformats.org/officeDocument/2006/relationships/tags" Target="../tags/tag77.xml"/><Relationship Id="rId21" Type="http://schemas.openxmlformats.org/officeDocument/2006/relationships/tags" Target="../tags/tag95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tags" Target="../tags/tag91.xml"/><Relationship Id="rId2" Type="http://schemas.openxmlformats.org/officeDocument/2006/relationships/tags" Target="../tags/tag76.xml"/><Relationship Id="rId16" Type="http://schemas.openxmlformats.org/officeDocument/2006/relationships/tags" Target="../tags/tag90.xml"/><Relationship Id="rId20" Type="http://schemas.openxmlformats.org/officeDocument/2006/relationships/tags" Target="../tags/tag94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openxmlformats.org/officeDocument/2006/relationships/tags" Target="../tags/tag89.xml"/><Relationship Id="rId10" Type="http://schemas.openxmlformats.org/officeDocument/2006/relationships/tags" Target="../tags/tag84.xml"/><Relationship Id="rId19" Type="http://schemas.openxmlformats.org/officeDocument/2006/relationships/tags" Target="../tags/tag93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Relationship Id="rId22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99.xml"/><Relationship Id="rId9" Type="http://schemas.openxmlformats.org/officeDocument/2006/relationships/tags" Target="../tags/tag10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rcRect r="-3301"/>
          <a:stretch>
            <a:fillRect/>
          </a:stretch>
        </p:blipFill>
        <p:spPr>
          <a:xfrm>
            <a:off x="4248910" y="804672"/>
            <a:ext cx="3493009" cy="676656"/>
          </a:xfrm>
          <a:prstGeom prst="rect">
            <a:avLst/>
          </a:prstGeom>
        </p:spPr>
      </p:pic>
      <p:grpSp>
        <p:nvGrpSpPr>
          <p:cNvPr id="89" name="组合 88"/>
          <p:cNvGrpSpPr/>
          <p:nvPr/>
        </p:nvGrpSpPr>
        <p:grpSpPr>
          <a:xfrm>
            <a:off x="3874060" y="4279093"/>
            <a:ext cx="1987612" cy="338527"/>
            <a:chOff x="3450122" y="3864342"/>
            <a:chExt cx="5834983" cy="478437"/>
          </a:xfrm>
        </p:grpSpPr>
        <p:sp>
          <p:nvSpPr>
            <p:cNvPr id="90" name="Designer简4-1"/>
            <p:cNvSpPr/>
            <p:nvPr>
              <p:custDataLst>
                <p:tags r:id="rId3"/>
              </p:custDataLst>
            </p:nvPr>
          </p:nvSpPr>
          <p:spPr>
            <a:xfrm>
              <a:off x="3450122" y="3918072"/>
              <a:ext cx="5834983" cy="424707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srgbClr val="FF0000"/>
                  </a:solidFill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主讲人：</a:t>
              </a:r>
              <a:r>
                <a:rPr lang="en-US" altLang="zh-CN" sz="1600" dirty="0">
                  <a:solidFill>
                    <a:srgbClr val="FF0000"/>
                  </a:solidFill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XXX</a:t>
              </a:r>
              <a:endParaRPr lang="zh-CN" altLang="en-US" sz="1600" dirty="0">
                <a:solidFill>
                  <a:srgbClr val="FF0000"/>
                </a:solidFill>
                <a:latin typeface="宋体"/>
                <a:ea typeface="优设标题黑" panose="00000500000000000000" pitchFamily="2" charset="-122"/>
                <a:cs typeface="阿里巴巴普惠体 Medium" panose="00020600040101010101" pitchFamily="18" charset="-122"/>
                <a:sym typeface="宋体"/>
              </a:endParaRPr>
            </a:p>
          </p:txBody>
        </p:sp>
        <p:sp>
          <p:nvSpPr>
            <p:cNvPr id="91" name="Designer简4-1"/>
            <p:cNvSpPr/>
            <p:nvPr>
              <p:custDataLst>
                <p:tags r:id="rId4"/>
              </p:custDataLst>
            </p:nvPr>
          </p:nvSpPr>
          <p:spPr>
            <a:xfrm>
              <a:off x="3512468" y="3864342"/>
              <a:ext cx="5710291" cy="475679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901428" y="4279093"/>
            <a:ext cx="2754504" cy="343205"/>
            <a:chOff x="-647018" y="4216137"/>
            <a:chExt cx="10827762" cy="485048"/>
          </a:xfrm>
        </p:grpSpPr>
        <p:sp>
          <p:nvSpPr>
            <p:cNvPr id="93" name="Designer简4-1"/>
            <p:cNvSpPr/>
            <p:nvPr>
              <p:custDataLst>
                <p:tags r:id="rId1"/>
              </p:custDataLst>
            </p:nvPr>
          </p:nvSpPr>
          <p:spPr>
            <a:xfrm>
              <a:off x="-647018" y="4225507"/>
              <a:ext cx="10827762" cy="475678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>
                  <a:solidFill>
                    <a:srgbClr val="FF0000"/>
                  </a:solidFill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时间：</a:t>
              </a:r>
            </a:p>
          </p:txBody>
        </p:sp>
        <p:sp>
          <p:nvSpPr>
            <p:cNvPr id="94" name="Designer简4-1"/>
            <p:cNvSpPr/>
            <p:nvPr>
              <p:custDataLst>
                <p:tags r:id="rId2"/>
              </p:custDataLst>
            </p:nvPr>
          </p:nvSpPr>
          <p:spPr>
            <a:xfrm>
              <a:off x="-297114" y="4216137"/>
              <a:ext cx="9690052" cy="475678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391508" y="2048390"/>
            <a:ext cx="7227278" cy="2109113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餐饮场所消防安全要点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 prLst="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3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-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301114" y="2316479"/>
            <a:ext cx="9504046" cy="661852"/>
            <a:chOff x="576262" y="1393371"/>
            <a:chExt cx="7920038" cy="551543"/>
          </a:xfrm>
        </p:grpSpPr>
        <p:sp>
          <p:nvSpPr>
            <p:cNvPr id="21" name="矩形 20"/>
            <p:cNvSpPr/>
            <p:nvPr/>
          </p:nvSpPr>
          <p:spPr>
            <a:xfrm>
              <a:off x="576262" y="1393371"/>
              <a:ext cx="2355623" cy="55154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消防安全预防措施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3358470" y="1393371"/>
              <a:ext cx="2355623" cy="55154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应急处理与救援措施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6140677" y="1393371"/>
              <a:ext cx="2355623" cy="55154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消防安全检查与监督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01114" y="3217818"/>
            <a:ext cx="9504046" cy="661852"/>
            <a:chOff x="576262" y="2305957"/>
            <a:chExt cx="7920038" cy="551543"/>
          </a:xfrm>
          <a:solidFill>
            <a:srgbClr val="000000"/>
          </a:solidFill>
        </p:grpSpPr>
        <p:sp>
          <p:nvSpPr>
            <p:cNvPr id="25" name="矩形 24"/>
            <p:cNvSpPr/>
            <p:nvPr/>
          </p:nvSpPr>
          <p:spPr>
            <a:xfrm>
              <a:off x="576262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消防安全宣传与教育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358470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培训与宣传强化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6140677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建立奖惩机制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1114" y="4119157"/>
            <a:ext cx="9504046" cy="661852"/>
            <a:chOff x="576262" y="2305957"/>
            <a:chExt cx="7920038" cy="551543"/>
          </a:xfrm>
          <a:solidFill>
            <a:srgbClr val="000000"/>
          </a:solidFill>
        </p:grpSpPr>
        <p:sp>
          <p:nvSpPr>
            <p:cNvPr id="32" name="矩形 31"/>
            <p:cNvSpPr/>
            <p:nvPr/>
          </p:nvSpPr>
          <p:spPr>
            <a:xfrm>
              <a:off x="576262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安全风险评估与整改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358470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建立应急救援队伍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140677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定期自查与监管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81281" y="832114"/>
            <a:ext cx="5429438" cy="833185"/>
            <a:chOff x="1211549" y="3551035"/>
            <a:chExt cx="1762489" cy="694321"/>
          </a:xfrm>
        </p:grpSpPr>
        <p:sp>
          <p:nvSpPr>
            <p:cNvPr id="40" name="文本框 39"/>
            <p:cNvSpPr txBox="1"/>
            <p:nvPr/>
          </p:nvSpPr>
          <p:spPr>
            <a:xfrm>
              <a:off x="1270984" y="3551035"/>
              <a:ext cx="1643619" cy="484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>
                <a:lnSpc>
                  <a:spcPct val="150000"/>
                </a:lnSpc>
              </a:pPr>
              <a:r>
                <a:rPr lang="zh-CN" altLang="en-US" sz="2400">
                  <a:solidFill>
                    <a:prstClr val="black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目录</a:t>
              </a: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1211549" y="4245356"/>
              <a:ext cx="1762489" cy="0"/>
            </a:xfrm>
            <a:prstGeom prst="line">
              <a:avLst/>
            </a:prstGeom>
            <a:ln w="76200" cmpd="thickThin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1301114" y="5020496"/>
            <a:ext cx="9504046" cy="661852"/>
            <a:chOff x="576262" y="2305957"/>
            <a:chExt cx="7920038" cy="551543"/>
          </a:xfrm>
          <a:solidFill>
            <a:srgbClr val="000000"/>
          </a:solidFill>
        </p:grpSpPr>
        <p:sp>
          <p:nvSpPr>
            <p:cNvPr id="18" name="矩形 17"/>
            <p:cNvSpPr/>
            <p:nvPr/>
          </p:nvSpPr>
          <p:spPr>
            <a:xfrm>
              <a:off x="576262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消防安全文化建设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358470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持续改进与更新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140677" y="2305957"/>
              <a:ext cx="2355623" cy="5515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 defTabSz="855980"/>
              <a:r>
                <a:rPr lang="zh-CN" altLang="zh-CN" sz="1920" b="1">
                  <a:solidFill>
                    <a:prstClr val="white"/>
                  </a:solidFill>
                  <a:latin typeface="宋体"/>
                  <a:ea typeface="微软雅黑" panose="020B0503020204020204" pitchFamily="34" charset="-122"/>
                  <a:sym typeface="宋体"/>
                </a:rPr>
                <a:t>总结与展望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餐厅后厨的安全隐患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餐厅后厨的安全隐患</a:t>
            </a:r>
          </a:p>
        </p:txBody>
      </p:sp>
      <p:sp>
        <p:nvSpPr>
          <p:cNvPr id="4" name="AutoShape 4"/>
          <p:cNvSpPr/>
          <p:nvPr/>
        </p:nvSpPr>
        <p:spPr>
          <a:xfrm rot="5400000">
            <a:off x="3268593" y="2490785"/>
            <a:ext cx="190692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5" name="AutoShape 5"/>
          <p:cNvSpPr/>
          <p:nvPr/>
        </p:nvSpPr>
        <p:spPr>
          <a:xfrm rot="5400000">
            <a:off x="3301839" y="5060309"/>
            <a:ext cx="184043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6" name="AutoShape 6"/>
          <p:cNvSpPr/>
          <p:nvPr/>
        </p:nvSpPr>
        <p:spPr>
          <a:xfrm rot="5400000">
            <a:off x="7011629" y="5060309"/>
            <a:ext cx="1840433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7" name="AutoShape 7"/>
          <p:cNvSpPr/>
          <p:nvPr/>
        </p:nvSpPr>
        <p:spPr>
          <a:xfrm rot="5400000">
            <a:off x="6978383" y="2490785"/>
            <a:ext cx="1906925" cy="0"/>
          </a:xfrm>
          <a:prstGeom prst="line">
            <a:avLst/>
          </a:prstGeom>
          <a:ln w="476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435735" y="1076912"/>
            <a:ext cx="1907540" cy="134302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sz="8000" spc="-16">
                <a:solidFill>
                  <a:srgbClr val="000000"/>
                </a:solidFill>
                <a:latin typeface="宋体"/>
                <a:sym typeface="宋体"/>
              </a:rPr>
              <a:t>01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01090" y="2582497"/>
            <a:ext cx="2716530" cy="90551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55"/>
              </a:lnSpc>
            </a:pPr>
            <a:r>
              <a:rPr lang="zh-CN" sz="1400">
                <a:solidFill>
                  <a:srgbClr val="545454"/>
                </a:solidFill>
                <a:latin typeface="宋体"/>
                <a:ea typeface="思源黑体 1 Bold"/>
                <a:sym typeface="宋体"/>
              </a:rPr>
              <a:t>液化石油气隐患：使用超过年限的钢瓶、老化破损的燃气软管、减压器接口漏气、未及时关闭钢瓶阀门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35735" y="3628342"/>
            <a:ext cx="1907540" cy="1343025"/>
          </a:xfrm>
          <a:prstGeom prst="rect">
            <a:avLst/>
          </a:prstGeom>
        </p:spPr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sz="8000" spc="-16">
                <a:solidFill>
                  <a:srgbClr val="000000"/>
                </a:solidFill>
                <a:latin typeface="宋体"/>
                <a:sym typeface="宋体"/>
              </a:rPr>
              <a:t>04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1090" y="5139007"/>
            <a:ext cx="2716530" cy="90551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55"/>
              </a:lnSpc>
            </a:pPr>
            <a:r>
              <a:rPr lang="zh-CN" sz="1400">
                <a:solidFill>
                  <a:srgbClr val="545454"/>
                </a:solidFill>
                <a:latin typeface="宋体"/>
                <a:ea typeface="思源黑体 1 Bold"/>
                <a:sym typeface="宋体"/>
              </a:rPr>
              <a:t>电气线路隐患：电线私拉乱接、未穿管保护、裸露或超负荷运行，易导致短路或火灾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42230" y="1076912"/>
            <a:ext cx="1907540" cy="134302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sz="8000" spc="-16">
                <a:solidFill>
                  <a:srgbClr val="000000"/>
                </a:solidFill>
                <a:latin typeface="宋体"/>
                <a:sym typeface="宋体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37735" y="2582497"/>
            <a:ext cx="2716530" cy="90551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55"/>
              </a:lnSpc>
            </a:pPr>
            <a:r>
              <a:rPr lang="zh-CN" sz="1400">
                <a:solidFill>
                  <a:srgbClr val="545454"/>
                </a:solidFill>
                <a:latin typeface="宋体"/>
                <a:ea typeface="思源黑体 1 Bold"/>
                <a:sym typeface="宋体"/>
              </a:rPr>
              <a:t>明火作业风险：液化石油气或天然气等燃料因操作或储存不当易引发泄漏、燃烧或爆炸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42230" y="3628342"/>
            <a:ext cx="1907540" cy="1343025"/>
          </a:xfrm>
          <a:prstGeom prst="rect">
            <a:avLst/>
          </a:prstGeom>
        </p:spPr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sz="8000" spc="-16">
                <a:solidFill>
                  <a:srgbClr val="000000"/>
                </a:solidFill>
                <a:latin typeface="宋体"/>
                <a:sym typeface="宋体"/>
              </a:rPr>
              <a:t>05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737735" y="5139007"/>
            <a:ext cx="2716530" cy="905510"/>
          </a:xfrm>
          <a:prstGeom prst="rect">
            <a:avLst/>
          </a:prstGeom>
        </p:spPr>
        <p:txBody>
          <a:bodyPr lIns="0" tIns="0" rIns="0" bIns="0" rtlCol="0" anchor="t">
            <a:normAutofit fontScale="95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55"/>
              </a:lnSpc>
            </a:pPr>
            <a:r>
              <a:rPr lang="zh-CN" sz="1400">
                <a:solidFill>
                  <a:srgbClr val="545454"/>
                </a:solidFill>
                <a:latin typeface="宋体"/>
                <a:ea typeface="思源黑体 1 Bold"/>
                <a:sym typeface="宋体"/>
              </a:rPr>
              <a:t>用油不当风险：油量过多、油温过高或油液溅出遇火源易燃烧；燃料用油和食用油放置不当可能引发火灾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47125" y="1076912"/>
            <a:ext cx="1907540" cy="1343025"/>
          </a:xfrm>
          <a:prstGeom prst="rect">
            <a:avLst/>
          </a:prstGeom>
        </p:spPr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sz="8000" spc="-16">
                <a:solidFill>
                  <a:srgbClr val="000000"/>
                </a:solidFill>
                <a:latin typeface="宋体"/>
                <a:sym typeface="宋体"/>
              </a:rPr>
              <a:t>03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342630" y="2582497"/>
            <a:ext cx="2716530" cy="90551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55"/>
              </a:lnSpc>
            </a:pPr>
            <a:r>
              <a:rPr lang="zh-CN" sz="1400">
                <a:solidFill>
                  <a:srgbClr val="545454"/>
                </a:solidFill>
                <a:latin typeface="宋体"/>
                <a:ea typeface="思源黑体 1 Bold"/>
                <a:sym typeface="宋体"/>
              </a:rPr>
              <a:t>油烟积聚问题：长期未清理的油烟附着在墙壁、烟道及抽油烟机表面，可能引发火灾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47125" y="3628342"/>
            <a:ext cx="1907540" cy="1343025"/>
          </a:xfrm>
          <a:prstGeom prst="rect">
            <a:avLst/>
          </a:prstGeom>
        </p:spPr>
        <p:txBody>
          <a:bodyPr lIns="0" tIns="0" rIns="0" bIns="0" rtlCol="0" anchor="t">
            <a:normAutofit fontScale="9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 fontAlgn="auto">
              <a:lnSpc>
                <a:spcPct val="100000"/>
              </a:lnSpc>
              <a:spcBef>
                <a:spcPct val="0"/>
              </a:spcBef>
            </a:pPr>
            <a:r>
              <a:rPr lang="zh-CN" sz="8000" spc="-16">
                <a:solidFill>
                  <a:srgbClr val="000000"/>
                </a:solidFill>
                <a:latin typeface="宋体"/>
                <a:sym typeface="宋体"/>
              </a:rPr>
              <a:t>06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342630" y="5139007"/>
            <a:ext cx="2716530" cy="90551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2355"/>
              </a:lnSpc>
            </a:pPr>
            <a:r>
              <a:rPr lang="zh-CN" sz="1400">
                <a:solidFill>
                  <a:srgbClr val="545454"/>
                </a:solidFill>
                <a:latin typeface="宋体"/>
                <a:ea typeface="思源黑体 1 Bold"/>
                <a:sym typeface="宋体"/>
              </a:rPr>
              <a:t>消防通道占用：货物堆积堵塞安全出口或消防通道，影响火灾时人员疏散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2部分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消防安全预防措施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消防安全预防措施 &gt; 1. 消防设施的完善</a:t>
            </a:r>
          </a:p>
        </p:txBody>
      </p:sp>
      <p:sp>
        <p:nvSpPr>
          <p:cNvPr id="2" name="椭圆 1"/>
          <p:cNvSpPr/>
          <p:nvPr/>
        </p:nvSpPr>
        <p:spPr>
          <a:xfrm>
            <a:off x="3227360" y="4732141"/>
            <a:ext cx="1867083" cy="1865212"/>
          </a:xfrm>
          <a:prstGeom prst="ellipse">
            <a:avLst/>
          </a:prstGeom>
          <a:noFill/>
          <a:ln w="127000" cap="flat" cmpd="thinThick" algn="ctr">
            <a:solidFill>
              <a:srgbClr val="7D8087"/>
            </a:solidFill>
            <a:prstDash val="solid"/>
            <a:miter lim="800000"/>
          </a:ln>
          <a:effectLst/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defRPr/>
            </a:pPr>
            <a:r>
              <a:rPr lang="zh-CN" altLang="en-US" sz="2400" kern="0">
                <a:solidFill>
                  <a:srgbClr val="000000"/>
                </a:solidFill>
                <a:latin typeface="宋体"/>
                <a:ea typeface="微软雅黑" panose="020B0503020204020204" pitchFamily="34" charset="-122"/>
                <a:sym typeface="宋体"/>
              </a:rPr>
              <a:t>安装自动喷水灭火系统</a:t>
            </a:r>
          </a:p>
        </p:txBody>
      </p:sp>
      <p:sp>
        <p:nvSpPr>
          <p:cNvPr id="3" name="KSO_GT2.1.1"/>
          <p:cNvSpPr txBox="1"/>
          <p:nvPr/>
        </p:nvSpPr>
        <p:spPr>
          <a:xfrm>
            <a:off x="7449491" y="4422966"/>
            <a:ext cx="3803028" cy="1565716"/>
          </a:xfrm>
          <a:prstGeom prst="rect">
            <a:avLst/>
          </a:prstGeom>
          <a:noFill/>
          <a:ln>
            <a:solidFill>
              <a:srgbClr val="7D8087"/>
            </a:solidFill>
          </a:ln>
        </p:spPr>
        <p:txBody>
          <a:bodyPr lIns="134387" tIns="67195" rIns="134387" bIns="671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2135" kern="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对重点区域如厨房、电气线路等设置喷头，以便在火灾发生时及时控制火势</a:t>
            </a:r>
          </a:p>
        </p:txBody>
      </p:sp>
      <p:sp>
        <p:nvSpPr>
          <p:cNvPr id="4" name="椭圆 3"/>
          <p:cNvSpPr/>
          <p:nvPr/>
        </p:nvSpPr>
        <p:spPr>
          <a:xfrm>
            <a:off x="1238287" y="2786007"/>
            <a:ext cx="2814064" cy="2814360"/>
          </a:xfrm>
          <a:prstGeom prst="ellipse">
            <a:avLst/>
          </a:prstGeom>
          <a:noFill/>
          <a:ln w="127000" cap="flat" cmpd="thinThick" algn="ctr">
            <a:solidFill>
              <a:srgbClr val="7D8087"/>
            </a:solidFill>
            <a:prstDash val="solid"/>
            <a:miter lim="800000"/>
          </a:ln>
          <a:effectLst/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defRPr/>
            </a:pPr>
            <a:r>
              <a:rPr lang="zh-CN" altLang="en-US" sz="3735" kern="0">
                <a:solidFill>
                  <a:srgbClr val="000000"/>
                </a:solidFill>
                <a:latin typeface="宋体"/>
                <a:ea typeface="微软雅黑" panose="020B0503020204020204" pitchFamily="34" charset="-122"/>
                <a:sym typeface="宋体"/>
              </a:rPr>
              <a:t>配置灭火器材</a:t>
            </a:r>
          </a:p>
        </p:txBody>
      </p:sp>
      <p:cxnSp>
        <p:nvCxnSpPr>
          <p:cNvPr id="5" name="肘形连接符 27"/>
          <p:cNvCxnSpPr>
            <a:cxnSpLocks noChangeShapeType="1"/>
          </p:cNvCxnSpPr>
          <p:nvPr/>
        </p:nvCxnSpPr>
        <p:spPr>
          <a:xfrm flipV="1">
            <a:off x="4130921" y="3455997"/>
            <a:ext cx="2301289" cy="732023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7D8087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KSO_GT1.1.1"/>
          <p:cNvSpPr txBox="1"/>
          <p:nvPr/>
        </p:nvSpPr>
        <p:spPr>
          <a:xfrm>
            <a:off x="6459089" y="2504489"/>
            <a:ext cx="3737313" cy="1779996"/>
          </a:xfrm>
          <a:prstGeom prst="rect">
            <a:avLst/>
          </a:prstGeom>
          <a:noFill/>
          <a:ln>
            <a:solidFill>
              <a:srgbClr val="7D8087"/>
            </a:solidFill>
          </a:ln>
        </p:spPr>
        <p:txBody>
          <a:bodyPr lIns="134387" tIns="67195" rIns="134387" bIns="671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2135" kern="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如灭火器、灭火毯等，并定期检查其有效性，确保在火灾发生时能够迅速使用</a:t>
            </a:r>
          </a:p>
        </p:txBody>
      </p:sp>
      <p:cxnSp>
        <p:nvCxnSpPr>
          <p:cNvPr id="7" name="肘形连接符 8"/>
          <p:cNvCxnSpPr>
            <a:cxnSpLocks noChangeShapeType="1"/>
          </p:cNvCxnSpPr>
          <p:nvPr/>
        </p:nvCxnSpPr>
        <p:spPr>
          <a:xfrm flipV="1">
            <a:off x="5121324" y="5155779"/>
            <a:ext cx="2301288" cy="732023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7D8087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椭圆 7"/>
          <p:cNvSpPr/>
          <p:nvPr/>
        </p:nvSpPr>
        <p:spPr>
          <a:xfrm>
            <a:off x="1114440" y="1119266"/>
            <a:ext cx="1867085" cy="1865212"/>
          </a:xfrm>
          <a:prstGeom prst="ellipse">
            <a:avLst/>
          </a:prstGeom>
          <a:noFill/>
          <a:ln w="127000" cap="flat" cmpd="thinThick" algn="ctr">
            <a:solidFill>
              <a:srgbClr val="7D8087"/>
            </a:solidFill>
            <a:prstDash val="solid"/>
            <a:miter lim="800000"/>
          </a:ln>
          <a:effectLst/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defRPr/>
            </a:pPr>
            <a:r>
              <a:rPr lang="zh-CN" altLang="en-US" sz="2400" kern="0">
                <a:solidFill>
                  <a:srgbClr val="000000"/>
                </a:solidFill>
                <a:latin typeface="宋体"/>
                <a:ea typeface="微软雅黑" panose="020B0503020204020204" pitchFamily="34" charset="-122"/>
                <a:sym typeface="宋体"/>
              </a:rPr>
              <a:t>安装火灾自动报警系统</a:t>
            </a:r>
          </a:p>
        </p:txBody>
      </p:sp>
      <p:sp>
        <p:nvSpPr>
          <p:cNvPr id="9" name="KSO_GT2.1.1"/>
          <p:cNvSpPr txBox="1"/>
          <p:nvPr/>
        </p:nvSpPr>
        <p:spPr>
          <a:xfrm>
            <a:off x="5307471" y="1119293"/>
            <a:ext cx="3805767" cy="1273387"/>
          </a:xfrm>
          <a:prstGeom prst="rect">
            <a:avLst/>
          </a:prstGeom>
          <a:noFill/>
          <a:ln>
            <a:solidFill>
              <a:srgbClr val="7D8087"/>
            </a:solidFill>
          </a:ln>
        </p:spPr>
        <p:txBody>
          <a:bodyPr lIns="134387" tIns="67195" rIns="134387" bIns="67195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2135" kern="0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包括烟雾探测器、温度探测器等，确保在火灾初期能及时发现火情</a:t>
            </a:r>
          </a:p>
        </p:txBody>
      </p:sp>
      <p:cxnSp>
        <p:nvCxnSpPr>
          <p:cNvPr id="10" name="肘形连接符 11"/>
          <p:cNvCxnSpPr>
            <a:cxnSpLocks noChangeShapeType="1"/>
          </p:cNvCxnSpPr>
          <p:nvPr/>
        </p:nvCxnSpPr>
        <p:spPr>
          <a:xfrm flipV="1">
            <a:off x="2981308" y="1807911"/>
            <a:ext cx="2299221" cy="732023"/>
          </a:xfrm>
          <a:prstGeom prst="bentConnector3">
            <a:avLst>
              <a:gd name="adj1" fmla="val 29667"/>
            </a:avLst>
          </a:prstGeom>
          <a:noFill/>
          <a:ln w="38100" algn="ctr">
            <a:solidFill>
              <a:srgbClr val="7D8087"/>
            </a:solidFill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3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  <p:bldP spid="3" grpId="1" animBg="1" advAuto="0"/>
      <p:bldP spid="4" grpId="2" animBg="1" advAuto="0"/>
      <p:bldP spid="6" grpId="3" animBg="1" advAuto="0"/>
      <p:bldP spid="8" grpId="4" animBg="1" advAuto="0"/>
      <p:bldP spid="9" grpId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消防安全预防措施 &gt; 2. 日常安全检查与维护</a:t>
            </a:r>
          </a:p>
        </p:txBody>
      </p:sp>
      <p:sp>
        <p:nvSpPr>
          <p:cNvPr id="43" name="泪滴形 42"/>
          <p:cNvSpPr/>
          <p:nvPr/>
        </p:nvSpPr>
        <p:spPr>
          <a:xfrm rot="8104478">
            <a:off x="1111218" y="1887826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44" name="泪滴形 43"/>
          <p:cNvSpPr/>
          <p:nvPr/>
        </p:nvSpPr>
        <p:spPr>
          <a:xfrm rot="8104478">
            <a:off x="3727677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45" name="泪滴形 44"/>
          <p:cNvSpPr/>
          <p:nvPr/>
        </p:nvSpPr>
        <p:spPr>
          <a:xfrm rot="8104478">
            <a:off x="6340090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46" name="泪滴形 45"/>
          <p:cNvSpPr/>
          <p:nvPr/>
        </p:nvSpPr>
        <p:spPr>
          <a:xfrm rot="8104478">
            <a:off x="8957883" y="1901894"/>
            <a:ext cx="2180145" cy="2180145"/>
          </a:xfrm>
          <a:prstGeom prst="teardrop">
            <a:avLst>
              <a:gd name="adj" fmla="val 143820"/>
            </a:avLst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grpSp>
        <p:nvGrpSpPr>
          <p:cNvPr id="47" name="组合 46"/>
          <p:cNvGrpSpPr/>
          <p:nvPr/>
        </p:nvGrpSpPr>
        <p:grpSpPr>
          <a:xfrm>
            <a:off x="2013592" y="3685001"/>
            <a:ext cx="452645" cy="474518"/>
            <a:chOff x="7002627" y="828237"/>
            <a:chExt cx="444697" cy="466185"/>
          </a:xfrm>
          <a:solidFill>
            <a:schemeClr val="bg1"/>
          </a:solidFill>
          <a:effectLst/>
        </p:grpSpPr>
        <p:sp>
          <p:nvSpPr>
            <p:cNvPr id="48" name="Freeform 11"/>
            <p:cNvSpPr/>
            <p:nvPr/>
          </p:nvSpPr>
          <p:spPr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9" name="Freeform 12"/>
            <p:cNvSpPr/>
            <p:nvPr/>
          </p:nvSpPr>
          <p:spPr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50" name="Freeform 13"/>
            <p:cNvSpPr/>
            <p:nvPr/>
          </p:nvSpPr>
          <p:spPr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51" name="Freeform 14"/>
            <p:cNvSpPr/>
            <p:nvPr/>
          </p:nvSpPr>
          <p:spPr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52" name="Freeform 15"/>
            <p:cNvSpPr/>
            <p:nvPr/>
          </p:nvSpPr>
          <p:spPr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53" name="Freeform 16"/>
            <p:cNvSpPr/>
            <p:nvPr/>
          </p:nvSpPr>
          <p:spPr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54" name="Freeform 17"/>
            <p:cNvSpPr/>
            <p:nvPr/>
          </p:nvSpPr>
          <p:spPr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55" name="Freeform 18"/>
            <p:cNvSpPr/>
            <p:nvPr/>
          </p:nvSpPr>
          <p:spPr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1236188" y="2425010"/>
            <a:ext cx="1803548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cs typeface="Lato Regular"/>
                <a:sym typeface="宋体"/>
              </a:rPr>
              <a:t>定期检查燃气设备：如钢瓶、软管、减压器等，确保无泄漏、无老化</a:t>
            </a:r>
          </a:p>
        </p:txBody>
      </p:sp>
      <p:sp>
        <p:nvSpPr>
          <p:cNvPr id="57" name="椭圆 56"/>
          <p:cNvSpPr/>
          <p:nvPr/>
        </p:nvSpPr>
        <p:spPr>
          <a:xfrm>
            <a:off x="1905868" y="5489623"/>
            <a:ext cx="590843" cy="590843"/>
          </a:xfrm>
          <a:prstGeom prst="ellipse">
            <a:avLst/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grpSp>
        <p:nvGrpSpPr>
          <p:cNvPr id="58" name="组合 57"/>
          <p:cNvGrpSpPr/>
          <p:nvPr/>
        </p:nvGrpSpPr>
        <p:grpSpPr>
          <a:xfrm>
            <a:off x="4619780" y="3731995"/>
            <a:ext cx="404877" cy="435712"/>
            <a:chOff x="7005429" y="4859473"/>
            <a:chExt cx="466184" cy="501686"/>
          </a:xfrm>
          <a:solidFill>
            <a:schemeClr val="bg1"/>
          </a:solidFill>
          <a:effectLst/>
        </p:grpSpPr>
        <p:sp>
          <p:nvSpPr>
            <p:cNvPr id="59" name="Freeform 154"/>
            <p:cNvSpPr/>
            <p:nvPr/>
          </p:nvSpPr>
          <p:spPr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60" name="Rectangle 155"/>
            <p:cNvSpPr>
              <a:spLocks noChangeArrowheads="1"/>
            </p:cNvSpPr>
            <p:nvPr/>
          </p:nvSpPr>
          <p:spPr>
            <a:xfrm>
              <a:off x="7166118" y="5278945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61" name="Freeform 156"/>
            <p:cNvSpPr>
              <a:spLocks noEditPoints="1"/>
            </p:cNvSpPr>
            <p:nvPr/>
          </p:nvSpPr>
          <p:spPr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62" name="Freeform 157"/>
            <p:cNvSpPr>
              <a:spLocks noEditPoints="1"/>
            </p:cNvSpPr>
            <p:nvPr/>
          </p:nvSpPr>
          <p:spPr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6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63" name="Freeform 158"/>
            <p:cNvSpPr>
              <a:spLocks noEditPoints="1"/>
            </p:cNvSpPr>
            <p:nvPr/>
          </p:nvSpPr>
          <p:spPr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64" name="文本框 34"/>
          <p:cNvSpPr txBox="1"/>
          <p:nvPr/>
        </p:nvSpPr>
        <p:spPr>
          <a:xfrm>
            <a:off x="3944748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cs typeface="Lato Regular"/>
                <a:sym typeface="宋体"/>
              </a:rPr>
              <a:t>定期清理油烟和烟道：聘请专业人员定期清理油烟和烟道，防止油烟积聚引发火灾</a:t>
            </a:r>
          </a:p>
        </p:txBody>
      </p:sp>
      <p:sp>
        <p:nvSpPr>
          <p:cNvPr id="65" name="椭圆 64"/>
          <p:cNvSpPr/>
          <p:nvPr/>
        </p:nvSpPr>
        <p:spPr>
          <a:xfrm>
            <a:off x="4522327" y="5503691"/>
            <a:ext cx="590843" cy="590843"/>
          </a:xfrm>
          <a:prstGeom prst="ellipse">
            <a:avLst/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grpSp>
        <p:nvGrpSpPr>
          <p:cNvPr id="66" name="组合 65"/>
          <p:cNvGrpSpPr/>
          <p:nvPr/>
        </p:nvGrpSpPr>
        <p:grpSpPr>
          <a:xfrm>
            <a:off x="7190354" y="3693751"/>
            <a:ext cx="574729" cy="436681"/>
            <a:chOff x="4268086" y="4221191"/>
            <a:chExt cx="509646" cy="387231"/>
          </a:xfrm>
          <a:solidFill>
            <a:schemeClr val="bg1"/>
          </a:solidFill>
          <a:effectLst/>
        </p:grpSpPr>
        <p:sp>
          <p:nvSpPr>
            <p:cNvPr id="67" name="Freeform 20"/>
            <p:cNvSpPr>
              <a:spLocks noEditPoints="1"/>
            </p:cNvSpPr>
            <p:nvPr/>
          </p:nvSpPr>
          <p:spPr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6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68" name="Freeform 21"/>
            <p:cNvSpPr>
              <a:spLocks noEditPoints="1"/>
            </p:cNvSpPr>
            <p:nvPr/>
          </p:nvSpPr>
          <p:spPr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69" name="文本框 39"/>
          <p:cNvSpPr txBox="1"/>
          <p:nvPr/>
        </p:nvSpPr>
        <p:spPr>
          <a:xfrm>
            <a:off x="6557161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cs typeface="Lato Regular"/>
                <a:sym typeface="宋体"/>
              </a:rPr>
              <a:t>电气线路的定期维护：定期请专业人员检查电气线路，确保无裸露、无超负荷运行</a:t>
            </a:r>
          </a:p>
        </p:txBody>
      </p:sp>
      <p:sp>
        <p:nvSpPr>
          <p:cNvPr id="70" name="椭圆 69"/>
          <p:cNvSpPr/>
          <p:nvPr/>
        </p:nvSpPr>
        <p:spPr>
          <a:xfrm>
            <a:off x="7134740" y="5503691"/>
            <a:ext cx="590843" cy="590843"/>
          </a:xfrm>
          <a:prstGeom prst="ellipse">
            <a:avLst/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grpSp>
        <p:nvGrpSpPr>
          <p:cNvPr id="71" name="组合 70"/>
          <p:cNvGrpSpPr/>
          <p:nvPr/>
        </p:nvGrpSpPr>
        <p:grpSpPr>
          <a:xfrm>
            <a:off x="9864747" y="3659053"/>
            <a:ext cx="574729" cy="484386"/>
            <a:chOff x="3526102" y="915987"/>
            <a:chExt cx="560236" cy="472172"/>
          </a:xfrm>
          <a:solidFill>
            <a:schemeClr val="bg1"/>
          </a:solidFill>
          <a:effectLst/>
        </p:grpSpPr>
        <p:sp>
          <p:nvSpPr>
            <p:cNvPr id="72" name="Freeform 5"/>
            <p:cNvSpPr/>
            <p:nvPr/>
          </p:nvSpPr>
          <p:spPr>
            <a:xfrm>
              <a:off x="3526102" y="992809"/>
              <a:ext cx="370992" cy="249202"/>
            </a:xfrm>
            <a:custGeom>
              <a:avLst/>
              <a:gdLst>
                <a:gd name="T0" fmla="*/ 594 w 594"/>
                <a:gd name="T1" fmla="*/ 0 h 399"/>
                <a:gd name="T2" fmla="*/ 0 w 594"/>
                <a:gd name="T3" fmla="*/ 82 h 399"/>
                <a:gd name="T4" fmla="*/ 59 w 594"/>
                <a:gd name="T5" fmla="*/ 399 h 399"/>
                <a:gd name="T6" fmla="*/ 454 w 594"/>
                <a:gd name="T7" fmla="*/ 399 h 399"/>
                <a:gd name="T8" fmla="*/ 594 w 594"/>
                <a:gd name="T9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4" h="399">
                  <a:moveTo>
                    <a:pt x="594" y="0"/>
                  </a:moveTo>
                  <a:lnTo>
                    <a:pt x="0" y="82"/>
                  </a:lnTo>
                  <a:lnTo>
                    <a:pt x="59" y="399"/>
                  </a:lnTo>
                  <a:lnTo>
                    <a:pt x="454" y="399"/>
                  </a:lnTo>
                  <a:lnTo>
                    <a:pt x="59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73" name="Freeform 6"/>
            <p:cNvSpPr/>
            <p:nvPr/>
          </p:nvSpPr>
          <p:spPr>
            <a:xfrm>
              <a:off x="3569197" y="915987"/>
              <a:ext cx="517141" cy="382234"/>
            </a:xfrm>
            <a:custGeom>
              <a:avLst/>
              <a:gdLst>
                <a:gd name="T0" fmla="*/ 339 w 350"/>
                <a:gd name="T1" fmla="*/ 0 h 259"/>
                <a:gd name="T2" fmla="*/ 271 w 350"/>
                <a:gd name="T3" fmla="*/ 0 h 259"/>
                <a:gd name="T4" fmla="*/ 271 w 350"/>
                <a:gd name="T5" fmla="*/ 0 h 259"/>
                <a:gd name="T6" fmla="*/ 269 w 350"/>
                <a:gd name="T7" fmla="*/ 1 h 259"/>
                <a:gd name="T8" fmla="*/ 267 w 350"/>
                <a:gd name="T9" fmla="*/ 1 h 259"/>
                <a:gd name="T10" fmla="*/ 265 w 350"/>
                <a:gd name="T11" fmla="*/ 2 h 259"/>
                <a:gd name="T12" fmla="*/ 264 w 350"/>
                <a:gd name="T13" fmla="*/ 3 h 259"/>
                <a:gd name="T14" fmla="*/ 263 w 350"/>
                <a:gd name="T15" fmla="*/ 5 h 259"/>
                <a:gd name="T16" fmla="*/ 261 w 350"/>
                <a:gd name="T17" fmla="*/ 7 h 259"/>
                <a:gd name="T18" fmla="*/ 261 w 350"/>
                <a:gd name="T19" fmla="*/ 7 h 259"/>
                <a:gd name="T20" fmla="*/ 176 w 350"/>
                <a:gd name="T21" fmla="*/ 238 h 259"/>
                <a:gd name="T22" fmla="*/ 10 w 350"/>
                <a:gd name="T23" fmla="*/ 238 h 259"/>
                <a:gd name="T24" fmla="*/ 0 w 350"/>
                <a:gd name="T25" fmla="*/ 248 h 259"/>
                <a:gd name="T26" fmla="*/ 10 w 350"/>
                <a:gd name="T27" fmla="*/ 259 h 259"/>
                <a:gd name="T28" fmla="*/ 184 w 350"/>
                <a:gd name="T29" fmla="*/ 259 h 259"/>
                <a:gd name="T30" fmla="*/ 187 w 350"/>
                <a:gd name="T31" fmla="*/ 258 h 259"/>
                <a:gd name="T32" fmla="*/ 188 w 350"/>
                <a:gd name="T33" fmla="*/ 258 h 259"/>
                <a:gd name="T34" fmla="*/ 191 w 350"/>
                <a:gd name="T35" fmla="*/ 256 h 259"/>
                <a:gd name="T36" fmla="*/ 191 w 350"/>
                <a:gd name="T37" fmla="*/ 255 h 259"/>
                <a:gd name="T38" fmla="*/ 193 w 350"/>
                <a:gd name="T39" fmla="*/ 253 h 259"/>
                <a:gd name="T40" fmla="*/ 194 w 350"/>
                <a:gd name="T41" fmla="*/ 252 h 259"/>
                <a:gd name="T42" fmla="*/ 194 w 350"/>
                <a:gd name="T43" fmla="*/ 252 h 259"/>
                <a:gd name="T44" fmla="*/ 279 w 350"/>
                <a:gd name="T45" fmla="*/ 21 h 259"/>
                <a:gd name="T46" fmla="*/ 339 w 350"/>
                <a:gd name="T47" fmla="*/ 21 h 259"/>
                <a:gd name="T48" fmla="*/ 350 w 350"/>
                <a:gd name="T49" fmla="*/ 11 h 259"/>
                <a:gd name="T50" fmla="*/ 339 w 350"/>
                <a:gd name="T51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0" h="259">
                  <a:moveTo>
                    <a:pt x="339" y="0"/>
                  </a:moveTo>
                  <a:cubicBezTo>
                    <a:pt x="271" y="0"/>
                    <a:pt x="271" y="0"/>
                    <a:pt x="271" y="0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270" y="0"/>
                    <a:pt x="269" y="1"/>
                    <a:pt x="269" y="1"/>
                  </a:cubicBezTo>
                  <a:cubicBezTo>
                    <a:pt x="268" y="1"/>
                    <a:pt x="267" y="1"/>
                    <a:pt x="267" y="1"/>
                  </a:cubicBezTo>
                  <a:cubicBezTo>
                    <a:pt x="266" y="1"/>
                    <a:pt x="266" y="2"/>
                    <a:pt x="265" y="2"/>
                  </a:cubicBezTo>
                  <a:cubicBezTo>
                    <a:pt x="265" y="3"/>
                    <a:pt x="264" y="3"/>
                    <a:pt x="264" y="3"/>
                  </a:cubicBezTo>
                  <a:cubicBezTo>
                    <a:pt x="263" y="4"/>
                    <a:pt x="263" y="4"/>
                    <a:pt x="263" y="5"/>
                  </a:cubicBezTo>
                  <a:cubicBezTo>
                    <a:pt x="262" y="6"/>
                    <a:pt x="262" y="6"/>
                    <a:pt x="261" y="7"/>
                  </a:cubicBezTo>
                  <a:cubicBezTo>
                    <a:pt x="261" y="7"/>
                    <a:pt x="261" y="7"/>
                    <a:pt x="261" y="7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4" y="238"/>
                    <a:pt x="0" y="243"/>
                    <a:pt x="0" y="248"/>
                  </a:cubicBezTo>
                  <a:cubicBezTo>
                    <a:pt x="0" y="254"/>
                    <a:pt x="4" y="259"/>
                    <a:pt x="10" y="259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5" y="259"/>
                    <a:pt x="186" y="259"/>
                    <a:pt x="187" y="258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9" y="257"/>
                    <a:pt x="190" y="257"/>
                    <a:pt x="191" y="256"/>
                  </a:cubicBezTo>
                  <a:cubicBezTo>
                    <a:pt x="191" y="256"/>
                    <a:pt x="191" y="256"/>
                    <a:pt x="191" y="255"/>
                  </a:cubicBezTo>
                  <a:cubicBezTo>
                    <a:pt x="192" y="255"/>
                    <a:pt x="193" y="254"/>
                    <a:pt x="193" y="253"/>
                  </a:cubicBezTo>
                  <a:cubicBezTo>
                    <a:pt x="193" y="253"/>
                    <a:pt x="193" y="253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279" y="21"/>
                    <a:pt x="279" y="21"/>
                    <a:pt x="279" y="21"/>
                  </a:cubicBezTo>
                  <a:cubicBezTo>
                    <a:pt x="339" y="21"/>
                    <a:pt x="339" y="21"/>
                    <a:pt x="339" y="21"/>
                  </a:cubicBezTo>
                  <a:cubicBezTo>
                    <a:pt x="345" y="21"/>
                    <a:pt x="350" y="17"/>
                    <a:pt x="350" y="11"/>
                  </a:cubicBezTo>
                  <a:cubicBezTo>
                    <a:pt x="350" y="5"/>
                    <a:pt x="345" y="0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74" name="Oval 7"/>
            <p:cNvSpPr>
              <a:spLocks noChangeArrowheads="1"/>
            </p:cNvSpPr>
            <p:nvPr/>
          </p:nvSpPr>
          <p:spPr>
            <a:xfrm>
              <a:off x="358668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75" name="Oval 8"/>
            <p:cNvSpPr>
              <a:spLocks noChangeArrowheads="1"/>
            </p:cNvSpPr>
            <p:nvPr/>
          </p:nvSpPr>
          <p:spPr>
            <a:xfrm>
              <a:off x="3772805" y="1317583"/>
              <a:ext cx="71201" cy="70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76" name="文本框 46"/>
          <p:cNvSpPr txBox="1"/>
          <p:nvPr/>
        </p:nvSpPr>
        <p:spPr>
          <a:xfrm>
            <a:off x="9174954" y="2493654"/>
            <a:ext cx="1766050" cy="1168400"/>
          </a:xfrm>
          <a:prstGeom prst="rect">
            <a:avLst/>
          </a:prstGeom>
          <a:noFill/>
          <a:effectLst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40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cs typeface="Lato Regular"/>
                <a:sym typeface="宋体"/>
              </a:rPr>
              <a:t>安全出口和消防通道的清理：确保无货物堆积，保持通道畅通无阻</a:t>
            </a:r>
          </a:p>
        </p:txBody>
      </p:sp>
      <p:sp>
        <p:nvSpPr>
          <p:cNvPr id="77" name="椭圆 76"/>
          <p:cNvSpPr/>
          <p:nvPr/>
        </p:nvSpPr>
        <p:spPr>
          <a:xfrm>
            <a:off x="9752533" y="5503691"/>
            <a:ext cx="590843" cy="590843"/>
          </a:xfrm>
          <a:prstGeom prst="ellipse">
            <a:avLst/>
          </a:prstGeom>
          <a:solidFill>
            <a:srgbClr val="567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78" name="文本框 48"/>
          <p:cNvSpPr txBox="1"/>
          <p:nvPr/>
        </p:nvSpPr>
        <p:spPr>
          <a:xfrm>
            <a:off x="1712146" y="5475555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/>
                <a:sym typeface="宋体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/>
                <a:ea typeface="方正兰亭超细黑简体" panose="02000000000000000000" pitchFamily="2" charset="-122"/>
                <a:sym typeface="宋体"/>
              </a:rPr>
              <a:t>01</a:t>
            </a:r>
          </a:p>
        </p:txBody>
      </p:sp>
      <p:sp>
        <p:nvSpPr>
          <p:cNvPr id="79" name="文本框 49"/>
          <p:cNvSpPr txBox="1"/>
          <p:nvPr/>
        </p:nvSpPr>
        <p:spPr>
          <a:xfrm>
            <a:off x="4328605" y="5489623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/>
                <a:sym typeface="宋体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/>
                <a:ea typeface="方正兰亭超细黑简体" panose="02000000000000000000" pitchFamily="2" charset="-122"/>
                <a:sym typeface="宋体"/>
              </a:rPr>
              <a:t>02</a:t>
            </a:r>
          </a:p>
        </p:txBody>
      </p:sp>
      <p:sp>
        <p:nvSpPr>
          <p:cNvPr id="80" name="文本框 50"/>
          <p:cNvSpPr txBox="1"/>
          <p:nvPr/>
        </p:nvSpPr>
        <p:spPr>
          <a:xfrm>
            <a:off x="6983095" y="5509895"/>
            <a:ext cx="730885" cy="58356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/>
                <a:sym typeface="宋体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/>
                <a:ea typeface="方正兰亭超细黑简体" panose="02000000000000000000" pitchFamily="2" charset="-122"/>
                <a:sym typeface="宋体"/>
              </a:rPr>
              <a:t>03</a:t>
            </a:r>
          </a:p>
        </p:txBody>
      </p:sp>
      <p:sp>
        <p:nvSpPr>
          <p:cNvPr id="81" name="文本框 51"/>
          <p:cNvSpPr txBox="1"/>
          <p:nvPr/>
        </p:nvSpPr>
        <p:spPr>
          <a:xfrm>
            <a:off x="9558811" y="5489623"/>
            <a:ext cx="768159" cy="58477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0000F0"/>
                </a:solidFill>
              </a14:hiddenFill>
            </a:ext>
          </a:extLst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 b="1">
                <a:solidFill>
                  <a:schemeClr val="bg1"/>
                </a:solidFill>
                <a:latin typeface="宋体"/>
                <a:sym typeface="宋体"/>
              </a:rPr>
              <a:t>  </a:t>
            </a:r>
            <a:r>
              <a:rPr lang="zh-CN" altLang="zh-CN" sz="2400" b="1">
                <a:solidFill>
                  <a:schemeClr val="bg1"/>
                </a:solidFill>
                <a:latin typeface="宋体"/>
                <a:ea typeface="方正兰亭超细黑简体" panose="02000000000000000000" pitchFamily="2" charset="-122"/>
                <a:sym typeface="宋体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8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9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1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42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0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1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42" presetClass="entr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 advAuto="0"/>
      <p:bldP spid="44" grpId="1" animBg="1" advAuto="0"/>
      <p:bldP spid="45" grpId="2" animBg="1" advAuto="0"/>
      <p:bldP spid="46" grpId="3" animBg="1" advAuto="0"/>
      <p:bldP spid="56" grpId="4" advAuto="0"/>
      <p:bldP spid="57" grpId="5" animBg="1" advAuto="0"/>
      <p:bldP spid="64" grpId="6" advAuto="0"/>
      <p:bldP spid="65" grpId="7" animBg="1" advAuto="0"/>
      <p:bldP spid="69" grpId="8" advAuto="0"/>
      <p:bldP spid="70" grpId="9" animBg="1" advAuto="0"/>
      <p:bldP spid="76" grpId="10" advAuto="0"/>
      <p:bldP spid="77" grpId="11" animBg="1" advAuto="0"/>
      <p:bldP spid="78" grpId="12" advAuto="0"/>
      <p:bldP spid="79" grpId="13" advAuto="0"/>
      <p:bldP spid="80" grpId="14" advAuto="0"/>
      <p:bldP spid="81" grpId="15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消防安全预防措施 &gt; 3. 员工消防安全培训</a:t>
            </a:r>
          </a:p>
        </p:txBody>
      </p:sp>
      <p:sp>
        <p:nvSpPr>
          <p:cNvPr id="24" name="Freeform 5"/>
          <p:cNvSpPr/>
          <p:nvPr/>
        </p:nvSpPr>
        <p:spPr>
          <a:xfrm>
            <a:off x="2136989" y="1642561"/>
            <a:ext cx="7907865" cy="1159456"/>
          </a:xfrm>
          <a:custGeom>
            <a:avLst/>
            <a:gdLst>
              <a:gd name="T0" fmla="*/ 3175 w 3442"/>
              <a:gd name="T1" fmla="*/ 0 h 533"/>
              <a:gd name="T2" fmla="*/ 2985 w 3442"/>
              <a:gd name="T3" fmla="*/ 0 h 533"/>
              <a:gd name="T4" fmla="*/ 2871 w 3442"/>
              <a:gd name="T5" fmla="*/ 0 h 533"/>
              <a:gd name="T6" fmla="*/ 2680 w 3442"/>
              <a:gd name="T7" fmla="*/ 0 h 533"/>
              <a:gd name="T8" fmla="*/ 2321 w 3442"/>
              <a:gd name="T9" fmla="*/ 0 h 533"/>
              <a:gd name="T10" fmla="*/ 2017 w 3442"/>
              <a:gd name="T11" fmla="*/ 0 h 533"/>
              <a:gd name="T12" fmla="*/ 1425 w 3442"/>
              <a:gd name="T13" fmla="*/ 0 h 533"/>
              <a:gd name="T14" fmla="*/ 1121 w 3442"/>
              <a:gd name="T15" fmla="*/ 0 h 533"/>
              <a:gd name="T16" fmla="*/ 868 w 3442"/>
              <a:gd name="T17" fmla="*/ 0 h 533"/>
              <a:gd name="T18" fmla="*/ 571 w 3442"/>
              <a:gd name="T19" fmla="*/ 0 h 533"/>
              <a:gd name="T20" fmla="*/ 563 w 3442"/>
              <a:gd name="T21" fmla="*/ 0 h 533"/>
              <a:gd name="T22" fmla="*/ 267 w 3442"/>
              <a:gd name="T23" fmla="*/ 0 h 533"/>
              <a:gd name="T24" fmla="*/ 0 w 3442"/>
              <a:gd name="T25" fmla="*/ 267 h 533"/>
              <a:gd name="T26" fmla="*/ 267 w 3442"/>
              <a:gd name="T27" fmla="*/ 533 h 533"/>
              <a:gd name="T28" fmla="*/ 563 w 3442"/>
              <a:gd name="T29" fmla="*/ 533 h 533"/>
              <a:gd name="T30" fmla="*/ 571 w 3442"/>
              <a:gd name="T31" fmla="*/ 533 h 533"/>
              <a:gd name="T32" fmla="*/ 868 w 3442"/>
              <a:gd name="T33" fmla="*/ 533 h 533"/>
              <a:gd name="T34" fmla="*/ 1121 w 3442"/>
              <a:gd name="T35" fmla="*/ 533 h 533"/>
              <a:gd name="T36" fmla="*/ 1425 w 3442"/>
              <a:gd name="T37" fmla="*/ 533 h 533"/>
              <a:gd name="T38" fmla="*/ 2017 w 3442"/>
              <a:gd name="T39" fmla="*/ 533 h 533"/>
              <a:gd name="T40" fmla="*/ 2321 w 3442"/>
              <a:gd name="T41" fmla="*/ 533 h 533"/>
              <a:gd name="T42" fmla="*/ 2680 w 3442"/>
              <a:gd name="T43" fmla="*/ 533 h 533"/>
              <a:gd name="T44" fmla="*/ 2871 w 3442"/>
              <a:gd name="T45" fmla="*/ 533 h 533"/>
              <a:gd name="T46" fmla="*/ 2985 w 3442"/>
              <a:gd name="T47" fmla="*/ 533 h 533"/>
              <a:gd name="T48" fmla="*/ 3175 w 3442"/>
              <a:gd name="T49" fmla="*/ 533 h 533"/>
              <a:gd name="T50" fmla="*/ 3442 w 3442"/>
              <a:gd name="T51" fmla="*/ 267 h 533"/>
              <a:gd name="T52" fmla="*/ 3175 w 3442"/>
              <a:gd name="T53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2" h="533">
                <a:moveTo>
                  <a:pt x="3175" y="0"/>
                </a:moveTo>
                <a:cubicBezTo>
                  <a:pt x="2985" y="0"/>
                  <a:pt x="2985" y="0"/>
                  <a:pt x="2985" y="0"/>
                </a:cubicBezTo>
                <a:cubicBezTo>
                  <a:pt x="2871" y="0"/>
                  <a:pt x="2871" y="0"/>
                  <a:pt x="2871" y="0"/>
                </a:cubicBezTo>
                <a:cubicBezTo>
                  <a:pt x="2680" y="0"/>
                  <a:pt x="2680" y="0"/>
                  <a:pt x="2680" y="0"/>
                </a:cubicBezTo>
                <a:cubicBezTo>
                  <a:pt x="2321" y="0"/>
                  <a:pt x="2321" y="0"/>
                  <a:pt x="2321" y="0"/>
                </a:cubicBezTo>
                <a:cubicBezTo>
                  <a:pt x="2017" y="0"/>
                  <a:pt x="2017" y="0"/>
                  <a:pt x="2017" y="0"/>
                </a:cubicBezTo>
                <a:cubicBezTo>
                  <a:pt x="1425" y="0"/>
                  <a:pt x="1425" y="0"/>
                  <a:pt x="1425" y="0"/>
                </a:cubicBezTo>
                <a:cubicBezTo>
                  <a:pt x="1121" y="0"/>
                  <a:pt x="1121" y="0"/>
                  <a:pt x="1121" y="0"/>
                </a:cubicBezTo>
                <a:cubicBezTo>
                  <a:pt x="868" y="0"/>
                  <a:pt x="868" y="0"/>
                  <a:pt x="868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267" y="0"/>
                  <a:pt x="267" y="0"/>
                  <a:pt x="267" y="0"/>
                </a:cubicBezTo>
                <a:cubicBezTo>
                  <a:pt x="120" y="0"/>
                  <a:pt x="0" y="120"/>
                  <a:pt x="0" y="267"/>
                </a:cubicBezTo>
                <a:cubicBezTo>
                  <a:pt x="0" y="414"/>
                  <a:pt x="120" y="533"/>
                  <a:pt x="267" y="533"/>
                </a:cubicBezTo>
                <a:cubicBezTo>
                  <a:pt x="563" y="533"/>
                  <a:pt x="563" y="533"/>
                  <a:pt x="563" y="533"/>
                </a:cubicBezTo>
                <a:cubicBezTo>
                  <a:pt x="571" y="533"/>
                  <a:pt x="571" y="533"/>
                  <a:pt x="571" y="533"/>
                </a:cubicBezTo>
                <a:cubicBezTo>
                  <a:pt x="868" y="533"/>
                  <a:pt x="868" y="533"/>
                  <a:pt x="868" y="533"/>
                </a:cubicBezTo>
                <a:cubicBezTo>
                  <a:pt x="1121" y="533"/>
                  <a:pt x="1121" y="533"/>
                  <a:pt x="1121" y="533"/>
                </a:cubicBezTo>
                <a:cubicBezTo>
                  <a:pt x="1425" y="533"/>
                  <a:pt x="1425" y="533"/>
                  <a:pt x="1425" y="533"/>
                </a:cubicBezTo>
                <a:cubicBezTo>
                  <a:pt x="2017" y="533"/>
                  <a:pt x="2017" y="533"/>
                  <a:pt x="2017" y="533"/>
                </a:cubicBezTo>
                <a:cubicBezTo>
                  <a:pt x="2321" y="533"/>
                  <a:pt x="2321" y="533"/>
                  <a:pt x="2321" y="533"/>
                </a:cubicBezTo>
                <a:cubicBezTo>
                  <a:pt x="2680" y="533"/>
                  <a:pt x="2680" y="533"/>
                  <a:pt x="2680" y="533"/>
                </a:cubicBezTo>
                <a:cubicBezTo>
                  <a:pt x="2871" y="533"/>
                  <a:pt x="2871" y="533"/>
                  <a:pt x="2871" y="533"/>
                </a:cubicBezTo>
                <a:cubicBezTo>
                  <a:pt x="2985" y="533"/>
                  <a:pt x="2985" y="533"/>
                  <a:pt x="2985" y="533"/>
                </a:cubicBezTo>
                <a:cubicBezTo>
                  <a:pt x="3175" y="533"/>
                  <a:pt x="3175" y="533"/>
                  <a:pt x="3175" y="533"/>
                </a:cubicBezTo>
                <a:cubicBezTo>
                  <a:pt x="3323" y="533"/>
                  <a:pt x="3442" y="414"/>
                  <a:pt x="3442" y="267"/>
                </a:cubicBezTo>
                <a:cubicBezTo>
                  <a:pt x="3442" y="120"/>
                  <a:pt x="3323" y="0"/>
                  <a:pt x="3175" y="0"/>
                </a:cubicBezTo>
                <a:close/>
              </a:path>
            </a:pathLst>
          </a:custGeom>
          <a:noFill/>
          <a:ln w="25400" cap="flat">
            <a:solidFill>
              <a:srgbClr val="000000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5" name="Rectangle 6"/>
          <p:cNvSpPr>
            <a:spLocks noChangeArrowheads="1"/>
          </p:cNvSpPr>
          <p:nvPr/>
        </p:nvSpPr>
        <p:spPr>
          <a:xfrm>
            <a:off x="2839665" y="1652960"/>
            <a:ext cx="1850503" cy="1159456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6" name="TextBox 24"/>
          <p:cNvSpPr txBox="1"/>
          <p:nvPr/>
        </p:nvSpPr>
        <p:spPr>
          <a:xfrm>
            <a:off x="3061290" y="1627254"/>
            <a:ext cx="1407251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800">
                <a:solidFill>
                  <a:schemeClr val="bg1"/>
                </a:solidFill>
                <a:latin typeface="宋体"/>
                <a:ea typeface="汉仪中圆简" panose="02010609000101010101" pitchFamily="49" charset="-122"/>
                <a:sym typeface="宋体"/>
              </a:rPr>
              <a:t>5</a:t>
            </a:r>
          </a:p>
        </p:txBody>
      </p:sp>
      <p:sp>
        <p:nvSpPr>
          <p:cNvPr id="27" name="Subtitle 2"/>
          <p:cNvSpPr txBox="1"/>
          <p:nvPr/>
        </p:nvSpPr>
        <p:spPr>
          <a:xfrm>
            <a:off x="4785360" y="1751000"/>
            <a:ext cx="4904945" cy="932638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9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/>
                <a:ea typeface="汉仪中圆简" panose="02010609000101010101" pitchFamily="49" charset="-122"/>
                <a:cs typeface="Open Sans" panose="020B0606030504020204" pitchFamily="34" charset="0"/>
                <a:sym typeface="宋体"/>
              </a:rPr>
              <a:t>进行消防安全知识培训：使员工了解火灾的危害性、预防措施及逃生自救方法</a:t>
            </a:r>
          </a:p>
        </p:txBody>
      </p:sp>
      <p:sp>
        <p:nvSpPr>
          <p:cNvPr id="28" name="Freeform 5"/>
          <p:cNvSpPr/>
          <p:nvPr/>
        </p:nvSpPr>
        <p:spPr>
          <a:xfrm>
            <a:off x="2136989" y="3064961"/>
            <a:ext cx="7907865" cy="1159456"/>
          </a:xfrm>
          <a:custGeom>
            <a:avLst/>
            <a:gdLst>
              <a:gd name="T0" fmla="*/ 3175 w 3442"/>
              <a:gd name="T1" fmla="*/ 0 h 533"/>
              <a:gd name="T2" fmla="*/ 2985 w 3442"/>
              <a:gd name="T3" fmla="*/ 0 h 533"/>
              <a:gd name="T4" fmla="*/ 2871 w 3442"/>
              <a:gd name="T5" fmla="*/ 0 h 533"/>
              <a:gd name="T6" fmla="*/ 2680 w 3442"/>
              <a:gd name="T7" fmla="*/ 0 h 533"/>
              <a:gd name="T8" fmla="*/ 2321 w 3442"/>
              <a:gd name="T9" fmla="*/ 0 h 533"/>
              <a:gd name="T10" fmla="*/ 2017 w 3442"/>
              <a:gd name="T11" fmla="*/ 0 h 533"/>
              <a:gd name="T12" fmla="*/ 1425 w 3442"/>
              <a:gd name="T13" fmla="*/ 0 h 533"/>
              <a:gd name="T14" fmla="*/ 1121 w 3442"/>
              <a:gd name="T15" fmla="*/ 0 h 533"/>
              <a:gd name="T16" fmla="*/ 868 w 3442"/>
              <a:gd name="T17" fmla="*/ 0 h 533"/>
              <a:gd name="T18" fmla="*/ 571 w 3442"/>
              <a:gd name="T19" fmla="*/ 0 h 533"/>
              <a:gd name="T20" fmla="*/ 563 w 3442"/>
              <a:gd name="T21" fmla="*/ 0 h 533"/>
              <a:gd name="T22" fmla="*/ 267 w 3442"/>
              <a:gd name="T23" fmla="*/ 0 h 533"/>
              <a:gd name="T24" fmla="*/ 0 w 3442"/>
              <a:gd name="T25" fmla="*/ 267 h 533"/>
              <a:gd name="T26" fmla="*/ 267 w 3442"/>
              <a:gd name="T27" fmla="*/ 533 h 533"/>
              <a:gd name="T28" fmla="*/ 563 w 3442"/>
              <a:gd name="T29" fmla="*/ 533 h 533"/>
              <a:gd name="T30" fmla="*/ 571 w 3442"/>
              <a:gd name="T31" fmla="*/ 533 h 533"/>
              <a:gd name="T32" fmla="*/ 868 w 3442"/>
              <a:gd name="T33" fmla="*/ 533 h 533"/>
              <a:gd name="T34" fmla="*/ 1121 w 3442"/>
              <a:gd name="T35" fmla="*/ 533 h 533"/>
              <a:gd name="T36" fmla="*/ 1425 w 3442"/>
              <a:gd name="T37" fmla="*/ 533 h 533"/>
              <a:gd name="T38" fmla="*/ 2017 w 3442"/>
              <a:gd name="T39" fmla="*/ 533 h 533"/>
              <a:gd name="T40" fmla="*/ 2321 w 3442"/>
              <a:gd name="T41" fmla="*/ 533 h 533"/>
              <a:gd name="T42" fmla="*/ 2680 w 3442"/>
              <a:gd name="T43" fmla="*/ 533 h 533"/>
              <a:gd name="T44" fmla="*/ 2871 w 3442"/>
              <a:gd name="T45" fmla="*/ 533 h 533"/>
              <a:gd name="T46" fmla="*/ 2985 w 3442"/>
              <a:gd name="T47" fmla="*/ 533 h 533"/>
              <a:gd name="T48" fmla="*/ 3175 w 3442"/>
              <a:gd name="T49" fmla="*/ 533 h 533"/>
              <a:gd name="T50" fmla="*/ 3442 w 3442"/>
              <a:gd name="T51" fmla="*/ 267 h 533"/>
              <a:gd name="T52" fmla="*/ 3175 w 3442"/>
              <a:gd name="T53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2" h="533">
                <a:moveTo>
                  <a:pt x="3175" y="0"/>
                </a:moveTo>
                <a:cubicBezTo>
                  <a:pt x="2985" y="0"/>
                  <a:pt x="2985" y="0"/>
                  <a:pt x="2985" y="0"/>
                </a:cubicBezTo>
                <a:cubicBezTo>
                  <a:pt x="2871" y="0"/>
                  <a:pt x="2871" y="0"/>
                  <a:pt x="2871" y="0"/>
                </a:cubicBezTo>
                <a:cubicBezTo>
                  <a:pt x="2680" y="0"/>
                  <a:pt x="2680" y="0"/>
                  <a:pt x="2680" y="0"/>
                </a:cubicBezTo>
                <a:cubicBezTo>
                  <a:pt x="2321" y="0"/>
                  <a:pt x="2321" y="0"/>
                  <a:pt x="2321" y="0"/>
                </a:cubicBezTo>
                <a:cubicBezTo>
                  <a:pt x="2017" y="0"/>
                  <a:pt x="2017" y="0"/>
                  <a:pt x="2017" y="0"/>
                </a:cubicBezTo>
                <a:cubicBezTo>
                  <a:pt x="1425" y="0"/>
                  <a:pt x="1425" y="0"/>
                  <a:pt x="1425" y="0"/>
                </a:cubicBezTo>
                <a:cubicBezTo>
                  <a:pt x="1121" y="0"/>
                  <a:pt x="1121" y="0"/>
                  <a:pt x="1121" y="0"/>
                </a:cubicBezTo>
                <a:cubicBezTo>
                  <a:pt x="868" y="0"/>
                  <a:pt x="868" y="0"/>
                  <a:pt x="868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267" y="0"/>
                  <a:pt x="267" y="0"/>
                  <a:pt x="267" y="0"/>
                </a:cubicBezTo>
                <a:cubicBezTo>
                  <a:pt x="120" y="0"/>
                  <a:pt x="0" y="120"/>
                  <a:pt x="0" y="267"/>
                </a:cubicBezTo>
                <a:cubicBezTo>
                  <a:pt x="0" y="414"/>
                  <a:pt x="120" y="533"/>
                  <a:pt x="267" y="533"/>
                </a:cubicBezTo>
                <a:cubicBezTo>
                  <a:pt x="563" y="533"/>
                  <a:pt x="563" y="533"/>
                  <a:pt x="563" y="533"/>
                </a:cubicBezTo>
                <a:cubicBezTo>
                  <a:pt x="571" y="533"/>
                  <a:pt x="571" y="533"/>
                  <a:pt x="571" y="533"/>
                </a:cubicBezTo>
                <a:cubicBezTo>
                  <a:pt x="868" y="533"/>
                  <a:pt x="868" y="533"/>
                  <a:pt x="868" y="533"/>
                </a:cubicBezTo>
                <a:cubicBezTo>
                  <a:pt x="1121" y="533"/>
                  <a:pt x="1121" y="533"/>
                  <a:pt x="1121" y="533"/>
                </a:cubicBezTo>
                <a:cubicBezTo>
                  <a:pt x="1425" y="533"/>
                  <a:pt x="1425" y="533"/>
                  <a:pt x="1425" y="533"/>
                </a:cubicBezTo>
                <a:cubicBezTo>
                  <a:pt x="2017" y="533"/>
                  <a:pt x="2017" y="533"/>
                  <a:pt x="2017" y="533"/>
                </a:cubicBezTo>
                <a:cubicBezTo>
                  <a:pt x="2321" y="533"/>
                  <a:pt x="2321" y="533"/>
                  <a:pt x="2321" y="533"/>
                </a:cubicBezTo>
                <a:cubicBezTo>
                  <a:pt x="2680" y="533"/>
                  <a:pt x="2680" y="533"/>
                  <a:pt x="2680" y="533"/>
                </a:cubicBezTo>
                <a:cubicBezTo>
                  <a:pt x="2871" y="533"/>
                  <a:pt x="2871" y="533"/>
                  <a:pt x="2871" y="533"/>
                </a:cubicBezTo>
                <a:cubicBezTo>
                  <a:pt x="2985" y="533"/>
                  <a:pt x="2985" y="533"/>
                  <a:pt x="2985" y="533"/>
                </a:cubicBezTo>
                <a:cubicBezTo>
                  <a:pt x="3175" y="533"/>
                  <a:pt x="3175" y="533"/>
                  <a:pt x="3175" y="533"/>
                </a:cubicBezTo>
                <a:cubicBezTo>
                  <a:pt x="3323" y="533"/>
                  <a:pt x="3442" y="414"/>
                  <a:pt x="3442" y="267"/>
                </a:cubicBezTo>
                <a:cubicBezTo>
                  <a:pt x="3442" y="120"/>
                  <a:pt x="3323" y="0"/>
                  <a:pt x="3175" y="0"/>
                </a:cubicBezTo>
                <a:close/>
              </a:path>
            </a:pathLst>
          </a:custGeom>
          <a:noFill/>
          <a:ln w="25400" cap="flat">
            <a:solidFill>
              <a:srgbClr val="000000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>
          <a:xfrm>
            <a:off x="2839665" y="3075360"/>
            <a:ext cx="1850503" cy="115945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1" name="Subtitle 2"/>
          <p:cNvSpPr txBox="1"/>
          <p:nvPr/>
        </p:nvSpPr>
        <p:spPr>
          <a:xfrm>
            <a:off x="4785360" y="3188768"/>
            <a:ext cx="4904945" cy="932638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9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/>
                <a:ea typeface="汉仪中圆简" panose="02010609000101010101" pitchFamily="49" charset="-122"/>
                <a:cs typeface="Open Sans" panose="020B0606030504020204" pitchFamily="34" charset="0"/>
                <a:sym typeface="宋体"/>
              </a:rPr>
              <a:t>组织消防演练：定期组织员工进行消防演练，提高员工的应急处理能力</a:t>
            </a:r>
          </a:p>
        </p:txBody>
      </p:sp>
      <p:sp>
        <p:nvSpPr>
          <p:cNvPr id="32" name="Freeform 5"/>
          <p:cNvSpPr/>
          <p:nvPr/>
        </p:nvSpPr>
        <p:spPr>
          <a:xfrm>
            <a:off x="2136989" y="4436561"/>
            <a:ext cx="7907865" cy="1159456"/>
          </a:xfrm>
          <a:custGeom>
            <a:avLst/>
            <a:gdLst>
              <a:gd name="T0" fmla="*/ 3175 w 3442"/>
              <a:gd name="T1" fmla="*/ 0 h 533"/>
              <a:gd name="T2" fmla="*/ 2985 w 3442"/>
              <a:gd name="T3" fmla="*/ 0 h 533"/>
              <a:gd name="T4" fmla="*/ 2871 w 3442"/>
              <a:gd name="T5" fmla="*/ 0 h 533"/>
              <a:gd name="T6" fmla="*/ 2680 w 3442"/>
              <a:gd name="T7" fmla="*/ 0 h 533"/>
              <a:gd name="T8" fmla="*/ 2321 w 3442"/>
              <a:gd name="T9" fmla="*/ 0 h 533"/>
              <a:gd name="T10" fmla="*/ 2017 w 3442"/>
              <a:gd name="T11" fmla="*/ 0 h 533"/>
              <a:gd name="T12" fmla="*/ 1425 w 3442"/>
              <a:gd name="T13" fmla="*/ 0 h 533"/>
              <a:gd name="T14" fmla="*/ 1121 w 3442"/>
              <a:gd name="T15" fmla="*/ 0 h 533"/>
              <a:gd name="T16" fmla="*/ 868 w 3442"/>
              <a:gd name="T17" fmla="*/ 0 h 533"/>
              <a:gd name="T18" fmla="*/ 571 w 3442"/>
              <a:gd name="T19" fmla="*/ 0 h 533"/>
              <a:gd name="T20" fmla="*/ 563 w 3442"/>
              <a:gd name="T21" fmla="*/ 0 h 533"/>
              <a:gd name="T22" fmla="*/ 267 w 3442"/>
              <a:gd name="T23" fmla="*/ 0 h 533"/>
              <a:gd name="T24" fmla="*/ 0 w 3442"/>
              <a:gd name="T25" fmla="*/ 267 h 533"/>
              <a:gd name="T26" fmla="*/ 267 w 3442"/>
              <a:gd name="T27" fmla="*/ 533 h 533"/>
              <a:gd name="T28" fmla="*/ 563 w 3442"/>
              <a:gd name="T29" fmla="*/ 533 h 533"/>
              <a:gd name="T30" fmla="*/ 571 w 3442"/>
              <a:gd name="T31" fmla="*/ 533 h 533"/>
              <a:gd name="T32" fmla="*/ 868 w 3442"/>
              <a:gd name="T33" fmla="*/ 533 h 533"/>
              <a:gd name="T34" fmla="*/ 1121 w 3442"/>
              <a:gd name="T35" fmla="*/ 533 h 533"/>
              <a:gd name="T36" fmla="*/ 1425 w 3442"/>
              <a:gd name="T37" fmla="*/ 533 h 533"/>
              <a:gd name="T38" fmla="*/ 2017 w 3442"/>
              <a:gd name="T39" fmla="*/ 533 h 533"/>
              <a:gd name="T40" fmla="*/ 2321 w 3442"/>
              <a:gd name="T41" fmla="*/ 533 h 533"/>
              <a:gd name="T42" fmla="*/ 2680 w 3442"/>
              <a:gd name="T43" fmla="*/ 533 h 533"/>
              <a:gd name="T44" fmla="*/ 2871 w 3442"/>
              <a:gd name="T45" fmla="*/ 533 h 533"/>
              <a:gd name="T46" fmla="*/ 2985 w 3442"/>
              <a:gd name="T47" fmla="*/ 533 h 533"/>
              <a:gd name="T48" fmla="*/ 3175 w 3442"/>
              <a:gd name="T49" fmla="*/ 533 h 533"/>
              <a:gd name="T50" fmla="*/ 3442 w 3442"/>
              <a:gd name="T51" fmla="*/ 267 h 533"/>
              <a:gd name="T52" fmla="*/ 3175 w 3442"/>
              <a:gd name="T53" fmla="*/ 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442" h="533">
                <a:moveTo>
                  <a:pt x="3175" y="0"/>
                </a:moveTo>
                <a:cubicBezTo>
                  <a:pt x="2985" y="0"/>
                  <a:pt x="2985" y="0"/>
                  <a:pt x="2985" y="0"/>
                </a:cubicBezTo>
                <a:cubicBezTo>
                  <a:pt x="2871" y="0"/>
                  <a:pt x="2871" y="0"/>
                  <a:pt x="2871" y="0"/>
                </a:cubicBezTo>
                <a:cubicBezTo>
                  <a:pt x="2680" y="0"/>
                  <a:pt x="2680" y="0"/>
                  <a:pt x="2680" y="0"/>
                </a:cubicBezTo>
                <a:cubicBezTo>
                  <a:pt x="2321" y="0"/>
                  <a:pt x="2321" y="0"/>
                  <a:pt x="2321" y="0"/>
                </a:cubicBezTo>
                <a:cubicBezTo>
                  <a:pt x="2017" y="0"/>
                  <a:pt x="2017" y="0"/>
                  <a:pt x="2017" y="0"/>
                </a:cubicBezTo>
                <a:cubicBezTo>
                  <a:pt x="1425" y="0"/>
                  <a:pt x="1425" y="0"/>
                  <a:pt x="1425" y="0"/>
                </a:cubicBezTo>
                <a:cubicBezTo>
                  <a:pt x="1121" y="0"/>
                  <a:pt x="1121" y="0"/>
                  <a:pt x="1121" y="0"/>
                </a:cubicBezTo>
                <a:cubicBezTo>
                  <a:pt x="868" y="0"/>
                  <a:pt x="868" y="0"/>
                  <a:pt x="868" y="0"/>
                </a:cubicBezTo>
                <a:cubicBezTo>
                  <a:pt x="571" y="0"/>
                  <a:pt x="571" y="0"/>
                  <a:pt x="571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267" y="0"/>
                  <a:pt x="267" y="0"/>
                  <a:pt x="267" y="0"/>
                </a:cubicBezTo>
                <a:cubicBezTo>
                  <a:pt x="120" y="0"/>
                  <a:pt x="0" y="120"/>
                  <a:pt x="0" y="267"/>
                </a:cubicBezTo>
                <a:cubicBezTo>
                  <a:pt x="0" y="414"/>
                  <a:pt x="120" y="533"/>
                  <a:pt x="267" y="533"/>
                </a:cubicBezTo>
                <a:cubicBezTo>
                  <a:pt x="563" y="533"/>
                  <a:pt x="563" y="533"/>
                  <a:pt x="563" y="533"/>
                </a:cubicBezTo>
                <a:cubicBezTo>
                  <a:pt x="571" y="533"/>
                  <a:pt x="571" y="533"/>
                  <a:pt x="571" y="533"/>
                </a:cubicBezTo>
                <a:cubicBezTo>
                  <a:pt x="868" y="533"/>
                  <a:pt x="868" y="533"/>
                  <a:pt x="868" y="533"/>
                </a:cubicBezTo>
                <a:cubicBezTo>
                  <a:pt x="1121" y="533"/>
                  <a:pt x="1121" y="533"/>
                  <a:pt x="1121" y="533"/>
                </a:cubicBezTo>
                <a:cubicBezTo>
                  <a:pt x="1425" y="533"/>
                  <a:pt x="1425" y="533"/>
                  <a:pt x="1425" y="533"/>
                </a:cubicBezTo>
                <a:cubicBezTo>
                  <a:pt x="2017" y="533"/>
                  <a:pt x="2017" y="533"/>
                  <a:pt x="2017" y="533"/>
                </a:cubicBezTo>
                <a:cubicBezTo>
                  <a:pt x="2321" y="533"/>
                  <a:pt x="2321" y="533"/>
                  <a:pt x="2321" y="533"/>
                </a:cubicBezTo>
                <a:cubicBezTo>
                  <a:pt x="2680" y="533"/>
                  <a:pt x="2680" y="533"/>
                  <a:pt x="2680" y="533"/>
                </a:cubicBezTo>
                <a:cubicBezTo>
                  <a:pt x="2871" y="533"/>
                  <a:pt x="2871" y="533"/>
                  <a:pt x="2871" y="533"/>
                </a:cubicBezTo>
                <a:cubicBezTo>
                  <a:pt x="2985" y="533"/>
                  <a:pt x="2985" y="533"/>
                  <a:pt x="2985" y="533"/>
                </a:cubicBezTo>
                <a:cubicBezTo>
                  <a:pt x="3175" y="533"/>
                  <a:pt x="3175" y="533"/>
                  <a:pt x="3175" y="533"/>
                </a:cubicBezTo>
                <a:cubicBezTo>
                  <a:pt x="3323" y="533"/>
                  <a:pt x="3442" y="414"/>
                  <a:pt x="3442" y="267"/>
                </a:cubicBezTo>
                <a:cubicBezTo>
                  <a:pt x="3442" y="120"/>
                  <a:pt x="3323" y="0"/>
                  <a:pt x="3175" y="0"/>
                </a:cubicBezTo>
                <a:close/>
              </a:path>
            </a:pathLst>
          </a:custGeom>
          <a:noFill/>
          <a:ln w="25400" cap="flat">
            <a:solidFill>
              <a:srgbClr val="000000"/>
            </a:solidFill>
            <a:miter lim="400000"/>
          </a:ln>
          <a:effectLst>
            <a:outerShdw blurRad="190500" dist="127000" dir="5400000" rotWithShape="0">
              <a:srgbClr val="000000">
                <a:alpha val="20000"/>
              </a:srgbClr>
            </a:outerShdw>
          </a:effectLst>
        </p:spPr>
        <p:txBody>
          <a:bodyPr wrap="square" lIns="0" tIns="0" rIns="0" bIns="0" numCol="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3" name="Rectangle 6"/>
          <p:cNvSpPr>
            <a:spLocks noChangeArrowheads="1"/>
          </p:cNvSpPr>
          <p:nvPr/>
        </p:nvSpPr>
        <p:spPr>
          <a:xfrm>
            <a:off x="2839665" y="4446960"/>
            <a:ext cx="1850503" cy="115945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5" name="Subtitle 2"/>
          <p:cNvSpPr txBox="1"/>
          <p:nvPr/>
        </p:nvSpPr>
        <p:spPr>
          <a:xfrm>
            <a:off x="4785360" y="4560368"/>
            <a:ext cx="4904945" cy="932638"/>
          </a:xfrm>
          <a:prstGeom prst="rect">
            <a:avLst/>
          </a:prstGeom>
        </p:spPr>
        <p:txBody>
          <a:bodyPr vert="horz" wrap="square" lIns="108745" tIns="54373" rIns="108745" bIns="54373" rtlCol="0" anchor="ctr">
            <a:spAutoFit/>
          </a:bodyPr>
          <a:lstStyle>
            <a:defPPr>
              <a:defRPr lang="zh-CN"/>
            </a:defPPr>
            <a:lvl1pPr marL="0" indent="0" algn="ctr" defTabSz="1087755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9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755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9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755" rtl="0" eaLnBrk="1" latinLnBrk="0" hangingPunct="1">
              <a:spcBef>
                <a:spcPct val="20000"/>
              </a:spcBef>
              <a:buFont typeface="Arial" panose="020B060402020209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zh-CN" sz="1800">
                <a:solidFill>
                  <a:srgbClr val="000000"/>
                </a:solidFill>
                <a:latin typeface="宋体"/>
                <a:ea typeface="汉仪中圆简" panose="02010609000101010101" pitchFamily="49" charset="-122"/>
                <a:cs typeface="Open Sans" panose="020B0606030504020204" pitchFamily="34" charset="0"/>
                <a:sym typeface="宋体"/>
              </a:rPr>
              <a:t>配备专业人员：餐饮场所应配备专职或兼职的消防安全管理人员，负责日常消防安全管理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3061290" y="3017883"/>
            <a:ext cx="1407251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800">
                <a:solidFill>
                  <a:schemeClr val="bg1"/>
                </a:solidFill>
                <a:latin typeface="宋体"/>
                <a:ea typeface="汉仪中圆简" panose="02010609000101010101" pitchFamily="49" charset="-122"/>
                <a:sym typeface="宋体"/>
              </a:rPr>
              <a:t>6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3061288" y="4423042"/>
            <a:ext cx="1407251" cy="118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50000"/>
              </a:lnSpc>
            </a:pPr>
            <a:r>
              <a:rPr lang="zh-CN" altLang="zh-CN" sz="4800">
                <a:solidFill>
                  <a:schemeClr val="bg1"/>
                </a:solidFill>
                <a:latin typeface="宋体"/>
                <a:ea typeface="汉仪中圆简" panose="02010609000101010101" pitchFamily="49" charset="-122"/>
                <a:sym typeface="宋体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1" animBg="1"/>
      <p:bldP spid="26" grpId="2"/>
      <p:bldP spid="27" grpId="3"/>
      <p:bldP spid="28" grpId="4" animBg="1"/>
      <p:bldP spid="29" grpId="5" animBg="1"/>
      <p:bldP spid="31" grpId="6"/>
      <p:bldP spid="32" grpId="7" animBg="1"/>
      <p:bldP spid="33" grpId="8" animBg="1"/>
      <p:bldP spid="35" grpId="9"/>
      <p:bldP spid="38" grpId="10"/>
      <p:bldP spid="39" grpId="1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消防安全预防措施 &gt; 4. 安全疏散和标识</a:t>
            </a:r>
          </a:p>
        </p:txBody>
      </p:sp>
      <p:sp>
        <p:nvSpPr>
          <p:cNvPr id="109" name="矩形: 圆角 108"/>
          <p:cNvSpPr/>
          <p:nvPr>
            <p:custDataLst>
              <p:tags r:id="rId1"/>
            </p:custDataLst>
          </p:nvPr>
        </p:nvSpPr>
        <p:spPr>
          <a:xfrm>
            <a:off x="2311718" y="1569375"/>
            <a:ext cx="7569200" cy="1264285"/>
          </a:xfrm>
          <a:prstGeom prst="roundRect">
            <a:avLst>
              <a:gd name="adj" fmla="val 50000"/>
            </a:avLst>
          </a:prstGeom>
          <a:solidFill>
            <a:srgbClr val="567305"/>
          </a:solidFill>
          <a:ln>
            <a:noFill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11" name="椭圆 110"/>
          <p:cNvSpPr/>
          <p:nvPr>
            <p:custDataLst>
              <p:tags r:id="rId2"/>
            </p:custDataLst>
          </p:nvPr>
        </p:nvSpPr>
        <p:spPr>
          <a:xfrm>
            <a:off x="2520633" y="1719235"/>
            <a:ext cx="965200" cy="965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27" name="文本框 10"/>
          <p:cNvSpPr txBox="1"/>
          <p:nvPr>
            <p:custDataLst>
              <p:tags r:id="rId3"/>
            </p:custDataLst>
          </p:nvPr>
        </p:nvSpPr>
        <p:spPr>
          <a:xfrm>
            <a:off x="3841433" y="1697010"/>
            <a:ext cx="5099685" cy="9652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400" spc="150">
                <a:solidFill>
                  <a:srgbClr val="FFFFFF"/>
                </a:solidFill>
                <a:latin typeface="宋体"/>
                <a:ea typeface="微软雅黑" panose="020B0503020204020204" pitchFamily="34" charset="-122"/>
                <a:sym typeface="宋体"/>
              </a:rPr>
              <a:t>安全疏散标识：在餐厅内设置明显的安全出口和疏散指示标识，确保在紧急情况下人员能够迅速疏散</a:t>
            </a:r>
          </a:p>
        </p:txBody>
      </p:sp>
      <p:sp>
        <p:nvSpPr>
          <p:cNvPr id="4" name="标题 5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638108" y="1846870"/>
            <a:ext cx="729615" cy="66484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rgbClr val="000000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>
              <a:lnSpc>
                <a:spcPct val="100000"/>
              </a:lnSpc>
              <a:spcBef>
                <a:spcPct val="0"/>
              </a:spcBef>
              <a:buFont typeface="Arial" panose="020B0604020202090204" pitchFamily="34" charset="0"/>
            </a:pPr>
            <a:r>
              <a:rPr lang="zh-CN" altLang="zh-CN" sz="2800" b="1" i="0" spc="300">
                <a:solidFill>
                  <a:srgbClr val="000000"/>
                </a:solidFill>
                <a:latin typeface="宋体"/>
                <a:sym typeface="宋体"/>
              </a:rPr>
              <a:t>01</a:t>
            </a:r>
          </a:p>
        </p:txBody>
      </p:sp>
      <p:sp>
        <p:nvSpPr>
          <p:cNvPr id="2" name="矩形: 圆角 108"/>
          <p:cNvSpPr/>
          <p:nvPr>
            <p:custDataLst>
              <p:tags r:id="rId5"/>
            </p:custDataLst>
          </p:nvPr>
        </p:nvSpPr>
        <p:spPr>
          <a:xfrm>
            <a:off x="2311718" y="3089088"/>
            <a:ext cx="7569200" cy="1264285"/>
          </a:xfrm>
          <a:prstGeom prst="roundRect">
            <a:avLst>
              <a:gd name="adj" fmla="val 50000"/>
            </a:avLst>
          </a:prstGeom>
          <a:solidFill>
            <a:srgbClr val="567305"/>
          </a:solidFill>
          <a:ln>
            <a:noFill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3" name="椭圆 2"/>
          <p:cNvSpPr/>
          <p:nvPr>
            <p:custDataLst>
              <p:tags r:id="rId6"/>
            </p:custDataLst>
          </p:nvPr>
        </p:nvSpPr>
        <p:spPr>
          <a:xfrm>
            <a:off x="2520633" y="3238948"/>
            <a:ext cx="965200" cy="965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文本框 10"/>
          <p:cNvSpPr txBox="1"/>
          <p:nvPr>
            <p:custDataLst>
              <p:tags r:id="rId7"/>
            </p:custDataLst>
          </p:nvPr>
        </p:nvSpPr>
        <p:spPr>
          <a:xfrm>
            <a:off x="3841433" y="3216723"/>
            <a:ext cx="5099685" cy="9652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400" spc="150">
                <a:solidFill>
                  <a:srgbClr val="FFFFFF"/>
                </a:solidFill>
                <a:latin typeface="宋体"/>
                <a:ea typeface="微软雅黑" panose="020B0503020204020204" pitchFamily="34" charset="-122"/>
                <a:sym typeface="宋体"/>
              </a:rPr>
              <a:t>安全疏散路线：制定并张贴安全疏散路线图，使员工和顾客了解逃生路线</a:t>
            </a:r>
          </a:p>
        </p:txBody>
      </p:sp>
      <p:sp>
        <p:nvSpPr>
          <p:cNvPr id="6" name="标题 5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2638108" y="3366583"/>
            <a:ext cx="729615" cy="66484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rgbClr val="000000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>
              <a:lnSpc>
                <a:spcPct val="100000"/>
              </a:lnSpc>
              <a:spcBef>
                <a:spcPct val="0"/>
              </a:spcBef>
              <a:buFont typeface="Arial" panose="020B0604020202090204" pitchFamily="34" charset="0"/>
            </a:pPr>
            <a:r>
              <a:rPr lang="zh-CN" altLang="zh-CN" sz="2800" b="1" i="0" spc="300">
                <a:solidFill>
                  <a:srgbClr val="000000"/>
                </a:solidFill>
                <a:latin typeface="宋体"/>
                <a:sym typeface="宋体"/>
              </a:rPr>
              <a:t>02</a:t>
            </a:r>
          </a:p>
        </p:txBody>
      </p:sp>
      <p:sp>
        <p:nvSpPr>
          <p:cNvPr id="7" name="矩形: 圆角 108"/>
          <p:cNvSpPr/>
          <p:nvPr>
            <p:custDataLst>
              <p:tags r:id="rId9"/>
            </p:custDataLst>
          </p:nvPr>
        </p:nvSpPr>
        <p:spPr>
          <a:xfrm>
            <a:off x="2311718" y="4608802"/>
            <a:ext cx="7569200" cy="1264285"/>
          </a:xfrm>
          <a:prstGeom prst="roundRect">
            <a:avLst>
              <a:gd name="adj" fmla="val 50000"/>
            </a:avLst>
          </a:prstGeom>
          <a:solidFill>
            <a:srgbClr val="567305"/>
          </a:solidFill>
          <a:ln>
            <a:noFill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椭圆 7"/>
          <p:cNvSpPr/>
          <p:nvPr>
            <p:custDataLst>
              <p:tags r:id="rId10"/>
            </p:custDataLst>
          </p:nvPr>
        </p:nvSpPr>
        <p:spPr>
          <a:xfrm>
            <a:off x="2520633" y="4758662"/>
            <a:ext cx="965200" cy="965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rgbClr val="1D6DC2">
              <a:shade val="50000"/>
            </a:srgbClr>
          </a:lnRef>
          <a:fillRef idx="1">
            <a:srgbClr val="1D6DC2"/>
          </a:fillRef>
          <a:effectRef idx="0">
            <a:srgbClr val="1D6DC2"/>
          </a:effectRef>
          <a:fontRef idx="minor">
            <a:srgbClr val="FFFFFF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文本框 10"/>
          <p:cNvSpPr txBox="1"/>
          <p:nvPr>
            <p:custDataLst>
              <p:tags r:id="rId11"/>
            </p:custDataLst>
          </p:nvPr>
        </p:nvSpPr>
        <p:spPr>
          <a:xfrm>
            <a:off x="3841433" y="4736437"/>
            <a:ext cx="5099685" cy="965200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ctr" anchorCtr="0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ea"/>
              </a:defRPr>
            </a:lvl9pPr>
          </a:lstStyle>
          <a:p>
            <a:pPr indent="0" fontAlgn="auto">
              <a:lnSpc>
                <a:spcPct val="100000"/>
              </a:lnSpc>
            </a:pPr>
            <a:r>
              <a:rPr lang="zh-CN" altLang="en-US" sz="2400" spc="150">
                <a:solidFill>
                  <a:srgbClr val="FFFFFF"/>
                </a:solidFill>
                <a:latin typeface="宋体"/>
                <a:ea typeface="微软雅黑" panose="020B0503020204020204" pitchFamily="34" charset="-122"/>
                <a:sym typeface="宋体"/>
              </a:rPr>
              <a:t>安全出口和逃生窗：确保安全出口和逃生窗不被锁闭或堵塞，保持畅通无阻</a:t>
            </a:r>
          </a:p>
        </p:txBody>
      </p:sp>
      <p:sp>
        <p:nvSpPr>
          <p:cNvPr id="10" name="标题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2638108" y="4886297"/>
            <a:ext cx="729615" cy="664845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defPPr>
              <a:defRPr lang="zh-CN"/>
            </a:defPPr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kumimoji="0" lang="zh-CN" altLang="en-US" sz="2400" b="0" i="0" u="none" strike="noStrike" kern="1200" cap="none" spc="200" normalizeH="0" baseline="0" noProof="1">
                <a:solidFill>
                  <a:srgbClr val="000000"/>
                </a:solidFill>
                <a:uFillTx/>
                <a:latin typeface="Arial" panose="020B0604020202090204" pitchFamily="34" charset="0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ctr">
              <a:lnSpc>
                <a:spcPct val="100000"/>
              </a:lnSpc>
              <a:spcBef>
                <a:spcPct val="0"/>
              </a:spcBef>
              <a:buFont typeface="Arial" panose="020B0604020202090204" pitchFamily="34" charset="0"/>
            </a:pPr>
            <a:r>
              <a:rPr lang="zh-CN" altLang="zh-CN" sz="2800" b="1" i="0" spc="300">
                <a:solidFill>
                  <a:srgbClr val="000000"/>
                </a:solidFill>
                <a:latin typeface="宋体"/>
                <a:sym typeface="宋体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消防安全预防措施 &gt; 5. 餐饮场所的消防安全制度建设</a:t>
            </a:r>
          </a:p>
        </p:txBody>
      </p:sp>
      <p:sp>
        <p:nvSpPr>
          <p:cNvPr id="25" name="文本框 12"/>
          <p:cNvSpPr txBox="1"/>
          <p:nvPr/>
        </p:nvSpPr>
        <p:spPr>
          <a:xfrm>
            <a:off x="1200967" y="3429000"/>
            <a:ext cx="2731824" cy="856758"/>
          </a:xfrm>
          <a:prstGeom prst="rect">
            <a:avLst/>
          </a:prstGeom>
          <a:noFill/>
        </p:spPr>
        <p:txBody>
          <a:bodyPr wrap="square" lIns="95970" tIns="0" rIns="95970" bIns="0" anchor="ctr" anchorCtr="0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r" defTabSz="1217930">
              <a:lnSpc>
                <a:spcPct val="120000"/>
              </a:lnSpc>
              <a:defRPr/>
            </a:pPr>
            <a:r>
              <a:rPr lang="zh-CN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定期巡查</a:t>
            </a:r>
          </a:p>
          <a:p>
            <a:pPr algn="r" defTabSz="1217930">
              <a:lnSpc>
                <a:spcPct val="120000"/>
              </a:lnSpc>
              <a:defRPr/>
            </a:pPr>
            <a:r>
              <a:rPr lang="zh-CN" altLang="zh-CN" sz="1600">
                <a:solidFill>
                  <a:srgbClr val="000000"/>
                </a:solidFill>
                <a:latin typeface="宋体"/>
                <a:cs typeface="+mn-ea"/>
                <a:sym typeface="宋体"/>
              </a:rPr>
              <a:t>定期对餐饮场所进行巡查，发现隐患及时整改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144300" y="1490674"/>
            <a:ext cx="3785617" cy="5366270"/>
            <a:chOff x="4143697" y="1490074"/>
            <a:chExt cx="3786785" cy="5367926"/>
          </a:xfrm>
        </p:grpSpPr>
        <p:sp>
          <p:nvSpPr>
            <p:cNvPr id="34" name="等腰三角形 33"/>
            <p:cNvSpPr/>
            <p:nvPr/>
          </p:nvSpPr>
          <p:spPr>
            <a:xfrm>
              <a:off x="5676900" y="2619375"/>
              <a:ext cx="838200" cy="4238625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35" name="等腰三角形 34"/>
            <p:cNvSpPr/>
            <p:nvPr/>
          </p:nvSpPr>
          <p:spPr>
            <a:xfrm rot="19398918" flipH="1">
              <a:off x="5455672" y="5623648"/>
              <a:ext cx="238688" cy="847141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36" name="等腰三角形 35"/>
            <p:cNvSpPr/>
            <p:nvPr/>
          </p:nvSpPr>
          <p:spPr>
            <a:xfrm rot="18459578" flipH="1">
              <a:off x="5509931" y="3854413"/>
              <a:ext cx="238688" cy="847141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37" name="等腰三角形 36"/>
            <p:cNvSpPr/>
            <p:nvPr/>
          </p:nvSpPr>
          <p:spPr>
            <a:xfrm rot="2398410" flipH="1">
              <a:off x="6290935" y="3368440"/>
              <a:ext cx="239629" cy="876101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38" name="等腰三角形 37"/>
            <p:cNvSpPr/>
            <p:nvPr/>
          </p:nvSpPr>
          <p:spPr>
            <a:xfrm rot="2619467" flipH="1">
              <a:off x="6484542" y="4962728"/>
              <a:ext cx="238688" cy="904473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39" name="椭圆 38"/>
            <p:cNvSpPr/>
            <p:nvPr/>
          </p:nvSpPr>
          <p:spPr>
            <a:xfrm>
              <a:off x="5276850" y="1490074"/>
              <a:ext cx="1638300" cy="1638300"/>
            </a:xfrm>
            <a:prstGeom prst="ellipse">
              <a:avLst/>
            </a:prstGeom>
            <a:solidFill>
              <a:srgbClr val="000000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0" name="椭圆 39"/>
            <p:cNvSpPr/>
            <p:nvPr/>
          </p:nvSpPr>
          <p:spPr>
            <a:xfrm>
              <a:off x="6314531" y="3065104"/>
              <a:ext cx="873396" cy="873396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1" name="椭圆 40"/>
            <p:cNvSpPr/>
            <p:nvPr/>
          </p:nvSpPr>
          <p:spPr>
            <a:xfrm>
              <a:off x="6437562" y="4331616"/>
              <a:ext cx="1492920" cy="1492920"/>
            </a:xfrm>
            <a:prstGeom prst="ellipse">
              <a:avLst/>
            </a:prstGeom>
            <a:solidFill>
              <a:srgbClr val="7D8087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2" name="椭圆 41"/>
            <p:cNvSpPr/>
            <p:nvPr/>
          </p:nvSpPr>
          <p:spPr>
            <a:xfrm>
              <a:off x="4782143" y="5236954"/>
              <a:ext cx="877790" cy="87779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3" name="椭圆 42"/>
            <p:cNvSpPr/>
            <p:nvPr/>
          </p:nvSpPr>
          <p:spPr>
            <a:xfrm>
              <a:off x="4143697" y="2973566"/>
              <a:ext cx="1657686" cy="1657686"/>
            </a:xfrm>
            <a:prstGeom prst="ellipse">
              <a:avLst/>
            </a:prstGeom>
            <a:solidFill>
              <a:srgbClr val="56730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4" name="任意多边形: 形状 43" title="rJ6JfFNieuj79RlItJXO"/>
            <p:cNvSpPr/>
            <p:nvPr/>
          </p:nvSpPr>
          <p:spPr>
            <a:xfrm>
              <a:off x="6976503" y="4692381"/>
              <a:ext cx="516292" cy="691637"/>
            </a:xfrm>
            <a:custGeom>
              <a:avLst/>
              <a:gdLst>
                <a:gd name="connsiteX0" fmla="*/ 127000 w 252413"/>
                <a:gd name="connsiteY0" fmla="*/ 292100 h 338138"/>
                <a:gd name="connsiteX1" fmla="*/ 111125 w 252413"/>
                <a:gd name="connsiteY1" fmla="*/ 307975 h 338138"/>
                <a:gd name="connsiteX2" fmla="*/ 127000 w 252413"/>
                <a:gd name="connsiteY2" fmla="*/ 323850 h 338138"/>
                <a:gd name="connsiteX3" fmla="*/ 142875 w 252413"/>
                <a:gd name="connsiteY3" fmla="*/ 307975 h 338138"/>
                <a:gd name="connsiteX4" fmla="*/ 127000 w 252413"/>
                <a:gd name="connsiteY4" fmla="*/ 292100 h 338138"/>
                <a:gd name="connsiteX5" fmla="*/ 60637 w 252413"/>
                <a:gd name="connsiteY5" fmla="*/ 241300 h 338138"/>
                <a:gd name="connsiteX6" fmla="*/ 123259 w 252413"/>
                <a:gd name="connsiteY6" fmla="*/ 241300 h 338138"/>
                <a:gd name="connsiteX7" fmla="*/ 128588 w 252413"/>
                <a:gd name="connsiteY7" fmla="*/ 248356 h 338138"/>
                <a:gd name="connsiteX8" fmla="*/ 123259 w 252413"/>
                <a:gd name="connsiteY8" fmla="*/ 254000 h 338138"/>
                <a:gd name="connsiteX9" fmla="*/ 60637 w 252413"/>
                <a:gd name="connsiteY9" fmla="*/ 254000 h 338138"/>
                <a:gd name="connsiteX10" fmla="*/ 53975 w 252413"/>
                <a:gd name="connsiteY10" fmla="*/ 248356 h 338138"/>
                <a:gd name="connsiteX11" fmla="*/ 60637 w 252413"/>
                <a:gd name="connsiteY11" fmla="*/ 241300 h 338138"/>
                <a:gd name="connsiteX12" fmla="*/ 60637 w 252413"/>
                <a:gd name="connsiteY12" fmla="*/ 219075 h 338138"/>
                <a:gd name="connsiteX13" fmla="*/ 123259 w 252413"/>
                <a:gd name="connsiteY13" fmla="*/ 219075 h 338138"/>
                <a:gd name="connsiteX14" fmla="*/ 128588 w 252413"/>
                <a:gd name="connsiteY14" fmla="*/ 224720 h 338138"/>
                <a:gd name="connsiteX15" fmla="*/ 123259 w 252413"/>
                <a:gd name="connsiteY15" fmla="*/ 231775 h 338138"/>
                <a:gd name="connsiteX16" fmla="*/ 60637 w 252413"/>
                <a:gd name="connsiteY16" fmla="*/ 231775 h 338138"/>
                <a:gd name="connsiteX17" fmla="*/ 53975 w 252413"/>
                <a:gd name="connsiteY17" fmla="*/ 224720 h 338138"/>
                <a:gd name="connsiteX18" fmla="*/ 60637 w 252413"/>
                <a:gd name="connsiteY18" fmla="*/ 219075 h 338138"/>
                <a:gd name="connsiteX19" fmla="*/ 60637 w 252413"/>
                <a:gd name="connsiteY19" fmla="*/ 196850 h 338138"/>
                <a:gd name="connsiteX20" fmla="*/ 123259 w 252413"/>
                <a:gd name="connsiteY20" fmla="*/ 196850 h 338138"/>
                <a:gd name="connsiteX21" fmla="*/ 128588 w 252413"/>
                <a:gd name="connsiteY21" fmla="*/ 202407 h 338138"/>
                <a:gd name="connsiteX22" fmla="*/ 123259 w 252413"/>
                <a:gd name="connsiteY22" fmla="*/ 207963 h 338138"/>
                <a:gd name="connsiteX23" fmla="*/ 60637 w 252413"/>
                <a:gd name="connsiteY23" fmla="*/ 207963 h 338138"/>
                <a:gd name="connsiteX24" fmla="*/ 53975 w 252413"/>
                <a:gd name="connsiteY24" fmla="*/ 202407 h 338138"/>
                <a:gd name="connsiteX25" fmla="*/ 60637 w 252413"/>
                <a:gd name="connsiteY25" fmla="*/ 196850 h 338138"/>
                <a:gd name="connsiteX26" fmla="*/ 60637 w 252413"/>
                <a:gd name="connsiteY26" fmla="*/ 174625 h 338138"/>
                <a:gd name="connsiteX27" fmla="*/ 123259 w 252413"/>
                <a:gd name="connsiteY27" fmla="*/ 174625 h 338138"/>
                <a:gd name="connsiteX28" fmla="*/ 128588 w 252413"/>
                <a:gd name="connsiteY28" fmla="*/ 180182 h 338138"/>
                <a:gd name="connsiteX29" fmla="*/ 123259 w 252413"/>
                <a:gd name="connsiteY29" fmla="*/ 185738 h 338138"/>
                <a:gd name="connsiteX30" fmla="*/ 60637 w 252413"/>
                <a:gd name="connsiteY30" fmla="*/ 185738 h 338138"/>
                <a:gd name="connsiteX31" fmla="*/ 53975 w 252413"/>
                <a:gd name="connsiteY31" fmla="*/ 180182 h 338138"/>
                <a:gd name="connsiteX32" fmla="*/ 60637 w 252413"/>
                <a:gd name="connsiteY32" fmla="*/ 174625 h 338138"/>
                <a:gd name="connsiteX33" fmla="*/ 149784 w 252413"/>
                <a:gd name="connsiteY33" fmla="*/ 155575 h 338138"/>
                <a:gd name="connsiteX34" fmla="*/ 188356 w 252413"/>
                <a:gd name="connsiteY34" fmla="*/ 155575 h 338138"/>
                <a:gd name="connsiteX35" fmla="*/ 193676 w 252413"/>
                <a:gd name="connsiteY35" fmla="*/ 160852 h 338138"/>
                <a:gd name="connsiteX36" fmla="*/ 193676 w 252413"/>
                <a:gd name="connsiteY36" fmla="*/ 242642 h 338138"/>
                <a:gd name="connsiteX37" fmla="*/ 188356 w 252413"/>
                <a:gd name="connsiteY37" fmla="*/ 249238 h 338138"/>
                <a:gd name="connsiteX38" fmla="*/ 149784 w 252413"/>
                <a:gd name="connsiteY38" fmla="*/ 249238 h 338138"/>
                <a:gd name="connsiteX39" fmla="*/ 144463 w 252413"/>
                <a:gd name="connsiteY39" fmla="*/ 242642 h 338138"/>
                <a:gd name="connsiteX40" fmla="*/ 144463 w 252413"/>
                <a:gd name="connsiteY40" fmla="*/ 160852 h 338138"/>
                <a:gd name="connsiteX41" fmla="*/ 149784 w 252413"/>
                <a:gd name="connsiteY41" fmla="*/ 155575 h 338138"/>
                <a:gd name="connsiteX42" fmla="*/ 60637 w 252413"/>
                <a:gd name="connsiteY42" fmla="*/ 150813 h 338138"/>
                <a:gd name="connsiteX43" fmla="*/ 123259 w 252413"/>
                <a:gd name="connsiteY43" fmla="*/ 150813 h 338138"/>
                <a:gd name="connsiteX44" fmla="*/ 128588 w 252413"/>
                <a:gd name="connsiteY44" fmla="*/ 156987 h 338138"/>
                <a:gd name="connsiteX45" fmla="*/ 123259 w 252413"/>
                <a:gd name="connsiteY45" fmla="*/ 161926 h 338138"/>
                <a:gd name="connsiteX46" fmla="*/ 60637 w 252413"/>
                <a:gd name="connsiteY46" fmla="*/ 161926 h 338138"/>
                <a:gd name="connsiteX47" fmla="*/ 53975 w 252413"/>
                <a:gd name="connsiteY47" fmla="*/ 156987 h 338138"/>
                <a:gd name="connsiteX48" fmla="*/ 60637 w 252413"/>
                <a:gd name="connsiteY48" fmla="*/ 150813 h 338138"/>
                <a:gd name="connsiteX49" fmla="*/ 59267 w 252413"/>
                <a:gd name="connsiteY49" fmla="*/ 128588 h 338138"/>
                <a:gd name="connsiteX50" fmla="*/ 191559 w 252413"/>
                <a:gd name="connsiteY50" fmla="*/ 128588 h 338138"/>
                <a:gd name="connsiteX51" fmla="*/ 196850 w 252413"/>
                <a:gd name="connsiteY51" fmla="*/ 133527 h 338138"/>
                <a:gd name="connsiteX52" fmla="*/ 191559 w 252413"/>
                <a:gd name="connsiteY52" fmla="*/ 139701 h 338138"/>
                <a:gd name="connsiteX53" fmla="*/ 59267 w 252413"/>
                <a:gd name="connsiteY53" fmla="*/ 139701 h 338138"/>
                <a:gd name="connsiteX54" fmla="*/ 53975 w 252413"/>
                <a:gd name="connsiteY54" fmla="*/ 133527 h 338138"/>
                <a:gd name="connsiteX55" fmla="*/ 59267 w 252413"/>
                <a:gd name="connsiteY55" fmla="*/ 128588 h 338138"/>
                <a:gd name="connsiteX56" fmla="*/ 127568 w 252413"/>
                <a:gd name="connsiteY56" fmla="*/ 106363 h 338138"/>
                <a:gd name="connsiteX57" fmla="*/ 191522 w 252413"/>
                <a:gd name="connsiteY57" fmla="*/ 106363 h 338138"/>
                <a:gd name="connsiteX58" fmla="*/ 196851 w 252413"/>
                <a:gd name="connsiteY58" fmla="*/ 111125 h 338138"/>
                <a:gd name="connsiteX59" fmla="*/ 191522 w 252413"/>
                <a:gd name="connsiteY59" fmla="*/ 115888 h 338138"/>
                <a:gd name="connsiteX60" fmla="*/ 127568 w 252413"/>
                <a:gd name="connsiteY60" fmla="*/ 115888 h 338138"/>
                <a:gd name="connsiteX61" fmla="*/ 122238 w 252413"/>
                <a:gd name="connsiteY61" fmla="*/ 111125 h 338138"/>
                <a:gd name="connsiteX62" fmla="*/ 127568 w 252413"/>
                <a:gd name="connsiteY62" fmla="*/ 106363 h 338138"/>
                <a:gd name="connsiteX63" fmla="*/ 127568 w 252413"/>
                <a:gd name="connsiteY63" fmla="*/ 84138 h 338138"/>
                <a:gd name="connsiteX64" fmla="*/ 191522 w 252413"/>
                <a:gd name="connsiteY64" fmla="*/ 84138 h 338138"/>
                <a:gd name="connsiteX65" fmla="*/ 196851 w 252413"/>
                <a:gd name="connsiteY65" fmla="*/ 88900 h 338138"/>
                <a:gd name="connsiteX66" fmla="*/ 191522 w 252413"/>
                <a:gd name="connsiteY66" fmla="*/ 93663 h 338138"/>
                <a:gd name="connsiteX67" fmla="*/ 127568 w 252413"/>
                <a:gd name="connsiteY67" fmla="*/ 93663 h 338138"/>
                <a:gd name="connsiteX68" fmla="*/ 122238 w 252413"/>
                <a:gd name="connsiteY68" fmla="*/ 88900 h 338138"/>
                <a:gd name="connsiteX69" fmla="*/ 127568 w 252413"/>
                <a:gd name="connsiteY69" fmla="*/ 84138 h 338138"/>
                <a:gd name="connsiteX70" fmla="*/ 64136 w 252413"/>
                <a:gd name="connsiteY70" fmla="*/ 65088 h 338138"/>
                <a:gd name="connsiteX71" fmla="*/ 107316 w 252413"/>
                <a:gd name="connsiteY71" fmla="*/ 65088 h 338138"/>
                <a:gd name="connsiteX72" fmla="*/ 112713 w 252413"/>
                <a:gd name="connsiteY72" fmla="*/ 71702 h 338138"/>
                <a:gd name="connsiteX73" fmla="*/ 112713 w 252413"/>
                <a:gd name="connsiteY73" fmla="*/ 106098 h 338138"/>
                <a:gd name="connsiteX74" fmla="*/ 107316 w 252413"/>
                <a:gd name="connsiteY74" fmla="*/ 112713 h 338138"/>
                <a:gd name="connsiteX75" fmla="*/ 64136 w 252413"/>
                <a:gd name="connsiteY75" fmla="*/ 112713 h 338138"/>
                <a:gd name="connsiteX76" fmla="*/ 58738 w 252413"/>
                <a:gd name="connsiteY76" fmla="*/ 106098 h 338138"/>
                <a:gd name="connsiteX77" fmla="*/ 58738 w 252413"/>
                <a:gd name="connsiteY77" fmla="*/ 71702 h 338138"/>
                <a:gd name="connsiteX78" fmla="*/ 64136 w 252413"/>
                <a:gd name="connsiteY78" fmla="*/ 65088 h 338138"/>
                <a:gd name="connsiteX79" fmla="*/ 127568 w 252413"/>
                <a:gd name="connsiteY79" fmla="*/ 60325 h 338138"/>
                <a:gd name="connsiteX80" fmla="*/ 191522 w 252413"/>
                <a:gd name="connsiteY80" fmla="*/ 60325 h 338138"/>
                <a:gd name="connsiteX81" fmla="*/ 196851 w 252413"/>
                <a:gd name="connsiteY81" fmla="*/ 66499 h 338138"/>
                <a:gd name="connsiteX82" fmla="*/ 191522 w 252413"/>
                <a:gd name="connsiteY82" fmla="*/ 71438 h 338138"/>
                <a:gd name="connsiteX83" fmla="*/ 127568 w 252413"/>
                <a:gd name="connsiteY83" fmla="*/ 71438 h 338138"/>
                <a:gd name="connsiteX84" fmla="*/ 122238 w 252413"/>
                <a:gd name="connsiteY84" fmla="*/ 66499 h 338138"/>
                <a:gd name="connsiteX85" fmla="*/ 127568 w 252413"/>
                <a:gd name="connsiteY85" fmla="*/ 60325 h 338138"/>
                <a:gd name="connsiteX86" fmla="*/ 42572 w 252413"/>
                <a:gd name="connsiteY86" fmla="*/ 34925 h 338138"/>
                <a:gd name="connsiteX87" fmla="*/ 33338 w 252413"/>
                <a:gd name="connsiteY87" fmla="*/ 44126 h 338138"/>
                <a:gd name="connsiteX88" fmla="*/ 33338 w 252413"/>
                <a:gd name="connsiteY88" fmla="*/ 279400 h 338138"/>
                <a:gd name="connsiteX89" fmla="*/ 220663 w 252413"/>
                <a:gd name="connsiteY89" fmla="*/ 279400 h 338138"/>
                <a:gd name="connsiteX90" fmla="*/ 220663 w 252413"/>
                <a:gd name="connsiteY90" fmla="*/ 44126 h 338138"/>
                <a:gd name="connsiteX91" fmla="*/ 211429 w 252413"/>
                <a:gd name="connsiteY91" fmla="*/ 34925 h 338138"/>
                <a:gd name="connsiteX92" fmla="*/ 42572 w 252413"/>
                <a:gd name="connsiteY92" fmla="*/ 34925 h 338138"/>
                <a:gd name="connsiteX93" fmla="*/ 42069 w 252413"/>
                <a:gd name="connsiteY93" fmla="*/ 0 h 338138"/>
                <a:gd name="connsiteX94" fmla="*/ 210344 w 252413"/>
                <a:gd name="connsiteY94" fmla="*/ 0 h 338138"/>
                <a:gd name="connsiteX95" fmla="*/ 252413 w 252413"/>
                <a:gd name="connsiteY95" fmla="*/ 43588 h 338138"/>
                <a:gd name="connsiteX96" fmla="*/ 252413 w 252413"/>
                <a:gd name="connsiteY96" fmla="*/ 294550 h 338138"/>
                <a:gd name="connsiteX97" fmla="*/ 210344 w 252413"/>
                <a:gd name="connsiteY97" fmla="*/ 338138 h 338138"/>
                <a:gd name="connsiteX98" fmla="*/ 42069 w 252413"/>
                <a:gd name="connsiteY98" fmla="*/ 338138 h 338138"/>
                <a:gd name="connsiteX99" fmla="*/ 0 w 252413"/>
                <a:gd name="connsiteY99" fmla="*/ 294550 h 338138"/>
                <a:gd name="connsiteX100" fmla="*/ 0 w 252413"/>
                <a:gd name="connsiteY100" fmla="*/ 43588 h 338138"/>
                <a:gd name="connsiteX101" fmla="*/ 42069 w 252413"/>
                <a:gd name="connsiteY10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52412" h="338138">
                  <a:moveTo>
                    <a:pt x="127000" y="292100"/>
                  </a:moveTo>
                  <a:cubicBezTo>
                    <a:pt x="118232" y="292100"/>
                    <a:pt x="111125" y="299207"/>
                    <a:pt x="111125" y="307975"/>
                  </a:cubicBezTo>
                  <a:cubicBezTo>
                    <a:pt x="111125" y="316743"/>
                    <a:pt x="118232" y="323850"/>
                    <a:pt x="127000" y="323850"/>
                  </a:cubicBezTo>
                  <a:cubicBezTo>
                    <a:pt x="135768" y="323850"/>
                    <a:pt x="142875" y="316743"/>
                    <a:pt x="142875" y="307975"/>
                  </a:cubicBezTo>
                  <a:cubicBezTo>
                    <a:pt x="142875" y="299207"/>
                    <a:pt x="135768" y="292100"/>
                    <a:pt x="127000" y="292100"/>
                  </a:cubicBezTo>
                  <a:close/>
                  <a:moveTo>
                    <a:pt x="60637" y="241300"/>
                  </a:moveTo>
                  <a:cubicBezTo>
                    <a:pt x="60637" y="241300"/>
                    <a:pt x="60637" y="241300"/>
                    <a:pt x="123259" y="241300"/>
                  </a:cubicBezTo>
                  <a:cubicBezTo>
                    <a:pt x="127256" y="241300"/>
                    <a:pt x="128588" y="244122"/>
                    <a:pt x="128588" y="248356"/>
                  </a:cubicBezTo>
                  <a:cubicBezTo>
                    <a:pt x="128588" y="251178"/>
                    <a:pt x="127256" y="254000"/>
                    <a:pt x="123259" y="254000"/>
                  </a:cubicBezTo>
                  <a:cubicBezTo>
                    <a:pt x="123259" y="254000"/>
                    <a:pt x="123259" y="254000"/>
                    <a:pt x="60637" y="254000"/>
                  </a:cubicBezTo>
                  <a:cubicBezTo>
                    <a:pt x="56640" y="254000"/>
                    <a:pt x="53975" y="251178"/>
                    <a:pt x="53975" y="248356"/>
                  </a:cubicBezTo>
                  <a:cubicBezTo>
                    <a:pt x="53975" y="244122"/>
                    <a:pt x="56640" y="241300"/>
                    <a:pt x="60637" y="241300"/>
                  </a:cubicBezTo>
                  <a:close/>
                  <a:moveTo>
                    <a:pt x="60637" y="219075"/>
                  </a:moveTo>
                  <a:cubicBezTo>
                    <a:pt x="60637" y="219075"/>
                    <a:pt x="60637" y="219075"/>
                    <a:pt x="123259" y="219075"/>
                  </a:cubicBezTo>
                  <a:cubicBezTo>
                    <a:pt x="127256" y="219075"/>
                    <a:pt x="128588" y="221897"/>
                    <a:pt x="128588" y="224720"/>
                  </a:cubicBezTo>
                  <a:cubicBezTo>
                    <a:pt x="128588" y="228953"/>
                    <a:pt x="127256" y="231775"/>
                    <a:pt x="123259" y="231775"/>
                  </a:cubicBezTo>
                  <a:cubicBezTo>
                    <a:pt x="123259" y="231775"/>
                    <a:pt x="123259" y="231775"/>
                    <a:pt x="60637" y="231775"/>
                  </a:cubicBezTo>
                  <a:cubicBezTo>
                    <a:pt x="56640" y="231775"/>
                    <a:pt x="53975" y="228953"/>
                    <a:pt x="53975" y="224720"/>
                  </a:cubicBezTo>
                  <a:cubicBezTo>
                    <a:pt x="53975" y="221897"/>
                    <a:pt x="56640" y="219075"/>
                    <a:pt x="60637" y="219075"/>
                  </a:cubicBezTo>
                  <a:close/>
                  <a:moveTo>
                    <a:pt x="60637" y="196850"/>
                  </a:moveTo>
                  <a:cubicBezTo>
                    <a:pt x="60637" y="196850"/>
                    <a:pt x="60637" y="196850"/>
                    <a:pt x="123259" y="196850"/>
                  </a:cubicBezTo>
                  <a:cubicBezTo>
                    <a:pt x="127256" y="196850"/>
                    <a:pt x="128588" y="199628"/>
                    <a:pt x="128588" y="202407"/>
                  </a:cubicBezTo>
                  <a:cubicBezTo>
                    <a:pt x="128588" y="206574"/>
                    <a:pt x="127256" y="207963"/>
                    <a:pt x="123259" y="207963"/>
                  </a:cubicBezTo>
                  <a:cubicBezTo>
                    <a:pt x="123259" y="207963"/>
                    <a:pt x="123259" y="207963"/>
                    <a:pt x="60637" y="207963"/>
                  </a:cubicBezTo>
                  <a:cubicBezTo>
                    <a:pt x="56640" y="207963"/>
                    <a:pt x="53975" y="206574"/>
                    <a:pt x="53975" y="202407"/>
                  </a:cubicBezTo>
                  <a:cubicBezTo>
                    <a:pt x="53975" y="199628"/>
                    <a:pt x="56640" y="196850"/>
                    <a:pt x="60637" y="196850"/>
                  </a:cubicBezTo>
                  <a:close/>
                  <a:moveTo>
                    <a:pt x="60637" y="174625"/>
                  </a:moveTo>
                  <a:cubicBezTo>
                    <a:pt x="60637" y="174625"/>
                    <a:pt x="60637" y="174625"/>
                    <a:pt x="123259" y="174625"/>
                  </a:cubicBezTo>
                  <a:cubicBezTo>
                    <a:pt x="127256" y="174625"/>
                    <a:pt x="128588" y="177403"/>
                    <a:pt x="128588" y="180182"/>
                  </a:cubicBezTo>
                  <a:cubicBezTo>
                    <a:pt x="128588" y="182960"/>
                    <a:pt x="127256" y="185738"/>
                    <a:pt x="123259" y="185738"/>
                  </a:cubicBezTo>
                  <a:cubicBezTo>
                    <a:pt x="123259" y="185738"/>
                    <a:pt x="123259" y="185738"/>
                    <a:pt x="60637" y="185738"/>
                  </a:cubicBezTo>
                  <a:cubicBezTo>
                    <a:pt x="56640" y="185738"/>
                    <a:pt x="53975" y="182960"/>
                    <a:pt x="53975" y="180182"/>
                  </a:cubicBezTo>
                  <a:cubicBezTo>
                    <a:pt x="53975" y="177403"/>
                    <a:pt x="56640" y="174625"/>
                    <a:pt x="60637" y="174625"/>
                  </a:cubicBezTo>
                  <a:close/>
                  <a:moveTo>
                    <a:pt x="149784" y="155575"/>
                  </a:moveTo>
                  <a:cubicBezTo>
                    <a:pt x="149784" y="155575"/>
                    <a:pt x="149784" y="155575"/>
                    <a:pt x="188356" y="155575"/>
                  </a:cubicBezTo>
                  <a:cubicBezTo>
                    <a:pt x="191016" y="155575"/>
                    <a:pt x="193676" y="158214"/>
                    <a:pt x="193676" y="160852"/>
                  </a:cubicBezTo>
                  <a:cubicBezTo>
                    <a:pt x="193676" y="160852"/>
                    <a:pt x="193676" y="160852"/>
                    <a:pt x="193676" y="242642"/>
                  </a:cubicBezTo>
                  <a:cubicBezTo>
                    <a:pt x="193676" y="246600"/>
                    <a:pt x="191016" y="249238"/>
                    <a:pt x="188356" y="249238"/>
                  </a:cubicBezTo>
                  <a:cubicBezTo>
                    <a:pt x="188356" y="249238"/>
                    <a:pt x="188356" y="249238"/>
                    <a:pt x="149784" y="249238"/>
                  </a:cubicBezTo>
                  <a:cubicBezTo>
                    <a:pt x="147123" y="249238"/>
                    <a:pt x="144463" y="246600"/>
                    <a:pt x="144463" y="242642"/>
                  </a:cubicBezTo>
                  <a:cubicBezTo>
                    <a:pt x="144463" y="242642"/>
                    <a:pt x="144463" y="242642"/>
                    <a:pt x="144463" y="160852"/>
                  </a:cubicBezTo>
                  <a:cubicBezTo>
                    <a:pt x="144463" y="158214"/>
                    <a:pt x="147123" y="155575"/>
                    <a:pt x="149784" y="155575"/>
                  </a:cubicBezTo>
                  <a:close/>
                  <a:moveTo>
                    <a:pt x="60637" y="150813"/>
                  </a:moveTo>
                  <a:cubicBezTo>
                    <a:pt x="60637" y="150813"/>
                    <a:pt x="60637" y="150813"/>
                    <a:pt x="123259" y="150813"/>
                  </a:cubicBezTo>
                  <a:cubicBezTo>
                    <a:pt x="127256" y="150813"/>
                    <a:pt x="128588" y="153283"/>
                    <a:pt x="128588" y="156987"/>
                  </a:cubicBezTo>
                  <a:cubicBezTo>
                    <a:pt x="128588" y="159457"/>
                    <a:pt x="127256" y="161926"/>
                    <a:pt x="123259" y="161926"/>
                  </a:cubicBezTo>
                  <a:cubicBezTo>
                    <a:pt x="123259" y="161926"/>
                    <a:pt x="123259" y="161926"/>
                    <a:pt x="60637" y="161926"/>
                  </a:cubicBezTo>
                  <a:cubicBezTo>
                    <a:pt x="56640" y="161926"/>
                    <a:pt x="53975" y="159457"/>
                    <a:pt x="53975" y="156987"/>
                  </a:cubicBezTo>
                  <a:cubicBezTo>
                    <a:pt x="53975" y="153283"/>
                    <a:pt x="56640" y="150813"/>
                    <a:pt x="60637" y="150813"/>
                  </a:cubicBezTo>
                  <a:close/>
                  <a:moveTo>
                    <a:pt x="59267" y="128588"/>
                  </a:moveTo>
                  <a:cubicBezTo>
                    <a:pt x="59267" y="128588"/>
                    <a:pt x="59267" y="128588"/>
                    <a:pt x="191559" y="128588"/>
                  </a:cubicBezTo>
                  <a:cubicBezTo>
                    <a:pt x="194204" y="128588"/>
                    <a:pt x="196850" y="131058"/>
                    <a:pt x="196850" y="133527"/>
                  </a:cubicBezTo>
                  <a:cubicBezTo>
                    <a:pt x="196850" y="137232"/>
                    <a:pt x="194204" y="139701"/>
                    <a:pt x="191559" y="139701"/>
                  </a:cubicBezTo>
                  <a:cubicBezTo>
                    <a:pt x="191559" y="139701"/>
                    <a:pt x="191559" y="139701"/>
                    <a:pt x="59267" y="139701"/>
                  </a:cubicBezTo>
                  <a:cubicBezTo>
                    <a:pt x="56621" y="139701"/>
                    <a:pt x="53975" y="137232"/>
                    <a:pt x="53975" y="133527"/>
                  </a:cubicBezTo>
                  <a:cubicBezTo>
                    <a:pt x="53975" y="131058"/>
                    <a:pt x="56621" y="128588"/>
                    <a:pt x="59267" y="128588"/>
                  </a:cubicBezTo>
                  <a:close/>
                  <a:moveTo>
                    <a:pt x="127568" y="106363"/>
                  </a:moveTo>
                  <a:cubicBezTo>
                    <a:pt x="127568" y="106363"/>
                    <a:pt x="127568" y="106363"/>
                    <a:pt x="191522" y="106363"/>
                  </a:cubicBezTo>
                  <a:cubicBezTo>
                    <a:pt x="194186" y="106363"/>
                    <a:pt x="196851" y="108744"/>
                    <a:pt x="196851" y="111125"/>
                  </a:cubicBezTo>
                  <a:cubicBezTo>
                    <a:pt x="196851" y="114697"/>
                    <a:pt x="194186" y="115888"/>
                    <a:pt x="191522" y="115888"/>
                  </a:cubicBezTo>
                  <a:cubicBezTo>
                    <a:pt x="191522" y="115888"/>
                    <a:pt x="191522" y="115888"/>
                    <a:pt x="127568" y="115888"/>
                  </a:cubicBezTo>
                  <a:cubicBezTo>
                    <a:pt x="124903" y="115888"/>
                    <a:pt x="122238" y="114697"/>
                    <a:pt x="122238" y="111125"/>
                  </a:cubicBezTo>
                  <a:cubicBezTo>
                    <a:pt x="122238" y="108744"/>
                    <a:pt x="124903" y="106363"/>
                    <a:pt x="127568" y="106363"/>
                  </a:cubicBezTo>
                  <a:close/>
                  <a:moveTo>
                    <a:pt x="127568" y="84138"/>
                  </a:moveTo>
                  <a:cubicBezTo>
                    <a:pt x="127568" y="84138"/>
                    <a:pt x="127568" y="84138"/>
                    <a:pt x="191522" y="84138"/>
                  </a:cubicBezTo>
                  <a:cubicBezTo>
                    <a:pt x="194186" y="84138"/>
                    <a:pt x="196851" y="86519"/>
                    <a:pt x="196851" y="88900"/>
                  </a:cubicBezTo>
                  <a:cubicBezTo>
                    <a:pt x="196851" y="91282"/>
                    <a:pt x="194186" y="93663"/>
                    <a:pt x="191522" y="93663"/>
                  </a:cubicBezTo>
                  <a:cubicBezTo>
                    <a:pt x="191522" y="93663"/>
                    <a:pt x="191522" y="93663"/>
                    <a:pt x="127568" y="93663"/>
                  </a:cubicBezTo>
                  <a:cubicBezTo>
                    <a:pt x="124903" y="93663"/>
                    <a:pt x="122238" y="91282"/>
                    <a:pt x="122238" y="88900"/>
                  </a:cubicBezTo>
                  <a:cubicBezTo>
                    <a:pt x="122238" y="86519"/>
                    <a:pt x="124903" y="84138"/>
                    <a:pt x="127568" y="84138"/>
                  </a:cubicBezTo>
                  <a:close/>
                  <a:moveTo>
                    <a:pt x="64136" y="65088"/>
                  </a:moveTo>
                  <a:cubicBezTo>
                    <a:pt x="64136" y="65088"/>
                    <a:pt x="64136" y="65088"/>
                    <a:pt x="107316" y="65088"/>
                  </a:cubicBezTo>
                  <a:cubicBezTo>
                    <a:pt x="110014" y="65088"/>
                    <a:pt x="112713" y="67734"/>
                    <a:pt x="112713" y="71702"/>
                  </a:cubicBezTo>
                  <a:cubicBezTo>
                    <a:pt x="112713" y="71702"/>
                    <a:pt x="112713" y="71702"/>
                    <a:pt x="112713" y="106098"/>
                  </a:cubicBezTo>
                  <a:cubicBezTo>
                    <a:pt x="112713" y="110067"/>
                    <a:pt x="110014" y="112713"/>
                    <a:pt x="107316" y="112713"/>
                  </a:cubicBezTo>
                  <a:cubicBezTo>
                    <a:pt x="107316" y="112713"/>
                    <a:pt x="107316" y="112713"/>
                    <a:pt x="64136" y="112713"/>
                  </a:cubicBezTo>
                  <a:cubicBezTo>
                    <a:pt x="61437" y="112713"/>
                    <a:pt x="58738" y="110067"/>
                    <a:pt x="58738" y="106098"/>
                  </a:cubicBezTo>
                  <a:cubicBezTo>
                    <a:pt x="58738" y="106098"/>
                    <a:pt x="58738" y="106098"/>
                    <a:pt x="58738" y="71702"/>
                  </a:cubicBezTo>
                  <a:cubicBezTo>
                    <a:pt x="58738" y="67734"/>
                    <a:pt x="61437" y="65088"/>
                    <a:pt x="64136" y="65088"/>
                  </a:cubicBezTo>
                  <a:close/>
                  <a:moveTo>
                    <a:pt x="127568" y="60325"/>
                  </a:moveTo>
                  <a:cubicBezTo>
                    <a:pt x="127568" y="60325"/>
                    <a:pt x="127568" y="60325"/>
                    <a:pt x="191522" y="60325"/>
                  </a:cubicBezTo>
                  <a:cubicBezTo>
                    <a:pt x="194186" y="60325"/>
                    <a:pt x="196851" y="62794"/>
                    <a:pt x="196851" y="66499"/>
                  </a:cubicBezTo>
                  <a:cubicBezTo>
                    <a:pt x="196851" y="68968"/>
                    <a:pt x="194186" y="71438"/>
                    <a:pt x="191522" y="71438"/>
                  </a:cubicBezTo>
                  <a:cubicBezTo>
                    <a:pt x="191522" y="71438"/>
                    <a:pt x="191522" y="71438"/>
                    <a:pt x="127568" y="71438"/>
                  </a:cubicBezTo>
                  <a:cubicBezTo>
                    <a:pt x="124903" y="71438"/>
                    <a:pt x="122238" y="68968"/>
                    <a:pt x="122238" y="66499"/>
                  </a:cubicBezTo>
                  <a:cubicBezTo>
                    <a:pt x="122238" y="62794"/>
                    <a:pt x="124903" y="60325"/>
                    <a:pt x="127568" y="60325"/>
                  </a:cubicBezTo>
                  <a:close/>
                  <a:moveTo>
                    <a:pt x="42572" y="34925"/>
                  </a:moveTo>
                  <a:cubicBezTo>
                    <a:pt x="37295" y="34925"/>
                    <a:pt x="33338" y="38868"/>
                    <a:pt x="33338" y="44126"/>
                  </a:cubicBezTo>
                  <a:lnTo>
                    <a:pt x="33338" y="279400"/>
                  </a:lnTo>
                  <a:cubicBezTo>
                    <a:pt x="33338" y="279400"/>
                    <a:pt x="33338" y="279400"/>
                    <a:pt x="220663" y="279400"/>
                  </a:cubicBezTo>
                  <a:cubicBezTo>
                    <a:pt x="220663" y="279400"/>
                    <a:pt x="220663" y="279400"/>
                    <a:pt x="220663" y="44126"/>
                  </a:cubicBezTo>
                  <a:cubicBezTo>
                    <a:pt x="220663" y="38868"/>
                    <a:pt x="216706" y="34925"/>
                    <a:pt x="211429" y="34925"/>
                  </a:cubicBezTo>
                  <a:cubicBezTo>
                    <a:pt x="211429" y="34925"/>
                    <a:pt x="211429" y="34925"/>
                    <a:pt x="42572" y="34925"/>
                  </a:cubicBezTo>
                  <a:close/>
                  <a:moveTo>
                    <a:pt x="42069" y="0"/>
                  </a:moveTo>
                  <a:cubicBezTo>
                    <a:pt x="42069" y="0"/>
                    <a:pt x="42069" y="0"/>
                    <a:pt x="210344" y="0"/>
                  </a:cubicBezTo>
                  <a:cubicBezTo>
                    <a:pt x="234008" y="0"/>
                    <a:pt x="252413" y="19813"/>
                    <a:pt x="252413" y="43588"/>
                  </a:cubicBezTo>
                  <a:cubicBezTo>
                    <a:pt x="252413" y="43588"/>
                    <a:pt x="252413" y="43588"/>
                    <a:pt x="252413" y="294550"/>
                  </a:cubicBezTo>
                  <a:cubicBezTo>
                    <a:pt x="252413" y="318325"/>
                    <a:pt x="234008" y="338138"/>
                    <a:pt x="210344" y="338138"/>
                  </a:cubicBezTo>
                  <a:cubicBezTo>
                    <a:pt x="210344" y="338138"/>
                    <a:pt x="210344" y="338138"/>
                    <a:pt x="42069" y="338138"/>
                  </a:cubicBezTo>
                  <a:cubicBezTo>
                    <a:pt x="18405" y="338138"/>
                    <a:pt x="0" y="318325"/>
                    <a:pt x="0" y="294550"/>
                  </a:cubicBezTo>
                  <a:cubicBezTo>
                    <a:pt x="0" y="294550"/>
                    <a:pt x="0" y="294550"/>
                    <a:pt x="0" y="43588"/>
                  </a:cubicBezTo>
                  <a:cubicBezTo>
                    <a:pt x="0" y="19813"/>
                    <a:pt x="18405" y="0"/>
                    <a:pt x="42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5" name="任意多边形: 形状 44" title="xKpUrv6ycS"/>
            <p:cNvSpPr>
              <a:spLocks noChangeAspect="1"/>
            </p:cNvSpPr>
            <p:nvPr/>
          </p:nvSpPr>
          <p:spPr>
            <a:xfrm>
              <a:off x="5833803" y="1935670"/>
              <a:ext cx="547229" cy="686402"/>
            </a:xfrm>
            <a:custGeom>
              <a:avLst/>
              <a:gdLst>
                <a:gd name="connsiteX0" fmla="*/ 79065 w 268312"/>
                <a:gd name="connsiteY0" fmla="*/ 303213 h 336550"/>
                <a:gd name="connsiteX1" fmla="*/ 69850 w 268312"/>
                <a:gd name="connsiteY1" fmla="*/ 311945 h 336550"/>
                <a:gd name="connsiteX2" fmla="*/ 79065 w 268312"/>
                <a:gd name="connsiteY2" fmla="*/ 320676 h 336550"/>
                <a:gd name="connsiteX3" fmla="*/ 114610 w 268312"/>
                <a:gd name="connsiteY3" fmla="*/ 320676 h 336550"/>
                <a:gd name="connsiteX4" fmla="*/ 123825 w 268312"/>
                <a:gd name="connsiteY4" fmla="*/ 311945 h 336550"/>
                <a:gd name="connsiteX5" fmla="*/ 114610 w 268312"/>
                <a:gd name="connsiteY5" fmla="*/ 303213 h 336550"/>
                <a:gd name="connsiteX6" fmla="*/ 79065 w 268312"/>
                <a:gd name="connsiteY6" fmla="*/ 303213 h 336550"/>
                <a:gd name="connsiteX7" fmla="*/ 184235 w 268312"/>
                <a:gd name="connsiteY7" fmla="*/ 119063 h 336550"/>
                <a:gd name="connsiteX8" fmla="*/ 181644 w 268312"/>
                <a:gd name="connsiteY8" fmla="*/ 121725 h 336550"/>
                <a:gd name="connsiteX9" fmla="*/ 181644 w 268312"/>
                <a:gd name="connsiteY9" fmla="*/ 125717 h 336550"/>
                <a:gd name="connsiteX10" fmla="*/ 177759 w 268312"/>
                <a:gd name="connsiteY10" fmla="*/ 131039 h 336550"/>
                <a:gd name="connsiteX11" fmla="*/ 164808 w 268312"/>
                <a:gd name="connsiteY11" fmla="*/ 148339 h 336550"/>
                <a:gd name="connsiteX12" fmla="*/ 175169 w 268312"/>
                <a:gd name="connsiteY12" fmla="*/ 165638 h 336550"/>
                <a:gd name="connsiteX13" fmla="*/ 186825 w 268312"/>
                <a:gd name="connsiteY13" fmla="*/ 170961 h 336550"/>
                <a:gd name="connsiteX14" fmla="*/ 192005 w 268312"/>
                <a:gd name="connsiteY14" fmla="*/ 173622 h 336550"/>
                <a:gd name="connsiteX15" fmla="*/ 190710 w 268312"/>
                <a:gd name="connsiteY15" fmla="*/ 185598 h 336550"/>
                <a:gd name="connsiteX16" fmla="*/ 181644 w 268312"/>
                <a:gd name="connsiteY16" fmla="*/ 186929 h 336550"/>
                <a:gd name="connsiteX17" fmla="*/ 169989 w 268312"/>
                <a:gd name="connsiteY17" fmla="*/ 182937 h 336550"/>
                <a:gd name="connsiteX18" fmla="*/ 166103 w 268312"/>
                <a:gd name="connsiteY18" fmla="*/ 184268 h 336550"/>
                <a:gd name="connsiteX19" fmla="*/ 164808 w 268312"/>
                <a:gd name="connsiteY19" fmla="*/ 190921 h 336550"/>
                <a:gd name="connsiteX20" fmla="*/ 166103 w 268312"/>
                <a:gd name="connsiteY20" fmla="*/ 196244 h 336550"/>
                <a:gd name="connsiteX21" fmla="*/ 177759 w 268312"/>
                <a:gd name="connsiteY21" fmla="*/ 198905 h 336550"/>
                <a:gd name="connsiteX22" fmla="*/ 180349 w 268312"/>
                <a:gd name="connsiteY22" fmla="*/ 202898 h 336550"/>
                <a:gd name="connsiteX23" fmla="*/ 180349 w 268312"/>
                <a:gd name="connsiteY23" fmla="*/ 206890 h 336550"/>
                <a:gd name="connsiteX24" fmla="*/ 182939 w 268312"/>
                <a:gd name="connsiteY24" fmla="*/ 209551 h 336550"/>
                <a:gd name="connsiteX25" fmla="*/ 189415 w 268312"/>
                <a:gd name="connsiteY25" fmla="*/ 209551 h 336550"/>
                <a:gd name="connsiteX26" fmla="*/ 192005 w 268312"/>
                <a:gd name="connsiteY26" fmla="*/ 206890 h 336550"/>
                <a:gd name="connsiteX27" fmla="*/ 192005 w 268312"/>
                <a:gd name="connsiteY27" fmla="*/ 201567 h 336550"/>
                <a:gd name="connsiteX28" fmla="*/ 194595 w 268312"/>
                <a:gd name="connsiteY28" fmla="*/ 197575 h 336550"/>
                <a:gd name="connsiteX29" fmla="*/ 204956 w 268312"/>
                <a:gd name="connsiteY29" fmla="*/ 190921 h 336550"/>
                <a:gd name="connsiteX30" fmla="*/ 199775 w 268312"/>
                <a:gd name="connsiteY30" fmla="*/ 160315 h 336550"/>
                <a:gd name="connsiteX31" fmla="*/ 188120 w 268312"/>
                <a:gd name="connsiteY31" fmla="*/ 154992 h 336550"/>
                <a:gd name="connsiteX32" fmla="*/ 182939 w 268312"/>
                <a:gd name="connsiteY32" fmla="*/ 152331 h 336550"/>
                <a:gd name="connsiteX33" fmla="*/ 184235 w 268312"/>
                <a:gd name="connsiteY33" fmla="*/ 141685 h 336550"/>
                <a:gd name="connsiteX34" fmla="*/ 188120 w 268312"/>
                <a:gd name="connsiteY34" fmla="*/ 141685 h 336550"/>
                <a:gd name="connsiteX35" fmla="*/ 201071 w 268312"/>
                <a:gd name="connsiteY35" fmla="*/ 144347 h 336550"/>
                <a:gd name="connsiteX36" fmla="*/ 204956 w 268312"/>
                <a:gd name="connsiteY36" fmla="*/ 143016 h 336550"/>
                <a:gd name="connsiteX37" fmla="*/ 207546 w 268312"/>
                <a:gd name="connsiteY37" fmla="*/ 135032 h 336550"/>
                <a:gd name="connsiteX38" fmla="*/ 204956 w 268312"/>
                <a:gd name="connsiteY38" fmla="*/ 132370 h 336550"/>
                <a:gd name="connsiteX39" fmla="*/ 197185 w 268312"/>
                <a:gd name="connsiteY39" fmla="*/ 129709 h 336550"/>
                <a:gd name="connsiteX40" fmla="*/ 193300 w 268312"/>
                <a:gd name="connsiteY40" fmla="*/ 124386 h 336550"/>
                <a:gd name="connsiteX41" fmla="*/ 186825 w 268312"/>
                <a:gd name="connsiteY41" fmla="*/ 119063 h 336550"/>
                <a:gd name="connsiteX42" fmla="*/ 184235 w 268312"/>
                <a:gd name="connsiteY42" fmla="*/ 119063 h 336550"/>
                <a:gd name="connsiteX43" fmla="*/ 187192 w 268312"/>
                <a:gd name="connsiteY43" fmla="*/ 84090 h 336550"/>
                <a:gd name="connsiteX44" fmla="*/ 244570 w 268312"/>
                <a:gd name="connsiteY44" fmla="*/ 107760 h 336550"/>
                <a:gd name="connsiteX45" fmla="*/ 244570 w 268312"/>
                <a:gd name="connsiteY45" fmla="*/ 222168 h 336550"/>
                <a:gd name="connsiteX46" fmla="*/ 145642 w 268312"/>
                <a:gd name="connsiteY46" fmla="*/ 234003 h 336550"/>
                <a:gd name="connsiteX47" fmla="*/ 111347 w 268312"/>
                <a:gd name="connsiteY47" fmla="*/ 243208 h 336550"/>
                <a:gd name="connsiteX48" fmla="*/ 110028 w 268312"/>
                <a:gd name="connsiteY48" fmla="*/ 237948 h 336550"/>
                <a:gd name="connsiteX49" fmla="*/ 127175 w 268312"/>
                <a:gd name="connsiteY49" fmla="*/ 218223 h 336550"/>
                <a:gd name="connsiteX50" fmla="*/ 125856 w 268312"/>
                <a:gd name="connsiteY50" fmla="*/ 218223 h 336550"/>
                <a:gd name="connsiteX51" fmla="*/ 129813 w 268312"/>
                <a:gd name="connsiteY51" fmla="*/ 107760 h 336550"/>
                <a:gd name="connsiteX52" fmla="*/ 187192 w 268312"/>
                <a:gd name="connsiteY52" fmla="*/ 84090 h 336550"/>
                <a:gd name="connsiteX53" fmla="*/ 36992 w 268312"/>
                <a:gd name="connsiteY53" fmla="*/ 0 h 336550"/>
                <a:gd name="connsiteX54" fmla="*/ 161179 w 268312"/>
                <a:gd name="connsiteY54" fmla="*/ 0 h 336550"/>
                <a:gd name="connsiteX55" fmla="*/ 196850 w 268312"/>
                <a:gd name="connsiteY55" fmla="*/ 36810 h 336550"/>
                <a:gd name="connsiteX56" fmla="*/ 196850 w 268312"/>
                <a:gd name="connsiteY56" fmla="*/ 67047 h 336550"/>
                <a:gd name="connsiteX57" fmla="*/ 187602 w 268312"/>
                <a:gd name="connsiteY57" fmla="*/ 67047 h 336550"/>
                <a:gd name="connsiteX58" fmla="*/ 178354 w 268312"/>
                <a:gd name="connsiteY58" fmla="*/ 67047 h 336550"/>
                <a:gd name="connsiteX59" fmla="*/ 178354 w 268312"/>
                <a:gd name="connsiteY59" fmla="*/ 60474 h 336550"/>
                <a:gd name="connsiteX60" fmla="*/ 178354 w 268312"/>
                <a:gd name="connsiteY60" fmla="*/ 59159 h 336550"/>
                <a:gd name="connsiteX61" fmla="*/ 169106 w 268312"/>
                <a:gd name="connsiteY61" fmla="*/ 48642 h 336550"/>
                <a:gd name="connsiteX62" fmla="*/ 29065 w 268312"/>
                <a:gd name="connsiteY62" fmla="*/ 48642 h 336550"/>
                <a:gd name="connsiteX63" fmla="*/ 19817 w 268312"/>
                <a:gd name="connsiteY63" fmla="*/ 59159 h 336550"/>
                <a:gd name="connsiteX64" fmla="*/ 19817 w 268312"/>
                <a:gd name="connsiteY64" fmla="*/ 278706 h 336550"/>
                <a:gd name="connsiteX65" fmla="*/ 29065 w 268312"/>
                <a:gd name="connsiteY65" fmla="*/ 287908 h 336550"/>
                <a:gd name="connsiteX66" fmla="*/ 169106 w 268312"/>
                <a:gd name="connsiteY66" fmla="*/ 287908 h 336550"/>
                <a:gd name="connsiteX67" fmla="*/ 178354 w 268312"/>
                <a:gd name="connsiteY67" fmla="*/ 278706 h 336550"/>
                <a:gd name="connsiteX68" fmla="*/ 178354 w 268312"/>
                <a:gd name="connsiteY68" fmla="*/ 261615 h 336550"/>
                <a:gd name="connsiteX69" fmla="*/ 187602 w 268312"/>
                <a:gd name="connsiteY69" fmla="*/ 262930 h 336550"/>
                <a:gd name="connsiteX70" fmla="*/ 196850 w 268312"/>
                <a:gd name="connsiteY70" fmla="*/ 261615 h 336550"/>
                <a:gd name="connsiteX71" fmla="*/ 196850 w 268312"/>
                <a:gd name="connsiteY71" fmla="*/ 299740 h 336550"/>
                <a:gd name="connsiteX72" fmla="*/ 161179 w 268312"/>
                <a:gd name="connsiteY72" fmla="*/ 336550 h 336550"/>
                <a:gd name="connsiteX73" fmla="*/ 36992 w 268312"/>
                <a:gd name="connsiteY73" fmla="*/ 336550 h 336550"/>
                <a:gd name="connsiteX74" fmla="*/ 0 w 268312"/>
                <a:gd name="connsiteY74" fmla="*/ 299740 h 336550"/>
                <a:gd name="connsiteX75" fmla="*/ 0 w 268312"/>
                <a:gd name="connsiteY75" fmla="*/ 36810 h 336550"/>
                <a:gd name="connsiteX76" fmla="*/ 36992 w 268312"/>
                <a:gd name="connsiteY7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68312" h="336550">
                  <a:moveTo>
                    <a:pt x="79065" y="303213"/>
                  </a:moveTo>
                  <a:cubicBezTo>
                    <a:pt x="73799" y="303213"/>
                    <a:pt x="69850" y="306955"/>
                    <a:pt x="69850" y="311945"/>
                  </a:cubicBezTo>
                  <a:cubicBezTo>
                    <a:pt x="69850" y="316934"/>
                    <a:pt x="73799" y="320676"/>
                    <a:pt x="79065" y="320676"/>
                  </a:cubicBezTo>
                  <a:cubicBezTo>
                    <a:pt x="79065" y="320676"/>
                    <a:pt x="79065" y="320676"/>
                    <a:pt x="114610" y="320676"/>
                  </a:cubicBezTo>
                  <a:cubicBezTo>
                    <a:pt x="119875" y="320676"/>
                    <a:pt x="123825" y="316934"/>
                    <a:pt x="123825" y="311945"/>
                  </a:cubicBezTo>
                  <a:cubicBezTo>
                    <a:pt x="123825" y="306955"/>
                    <a:pt x="119875" y="303213"/>
                    <a:pt x="114610" y="303213"/>
                  </a:cubicBezTo>
                  <a:cubicBezTo>
                    <a:pt x="114610" y="303213"/>
                    <a:pt x="114610" y="303213"/>
                    <a:pt x="79065" y="303213"/>
                  </a:cubicBezTo>
                  <a:close/>
                  <a:moveTo>
                    <a:pt x="184235" y="119063"/>
                  </a:moveTo>
                  <a:cubicBezTo>
                    <a:pt x="181644" y="119063"/>
                    <a:pt x="181644" y="119063"/>
                    <a:pt x="181644" y="121725"/>
                  </a:cubicBezTo>
                  <a:cubicBezTo>
                    <a:pt x="181644" y="121725"/>
                    <a:pt x="181644" y="121725"/>
                    <a:pt x="181644" y="125717"/>
                  </a:cubicBezTo>
                  <a:cubicBezTo>
                    <a:pt x="181644" y="129709"/>
                    <a:pt x="181644" y="129709"/>
                    <a:pt x="177759" y="131039"/>
                  </a:cubicBezTo>
                  <a:cubicBezTo>
                    <a:pt x="169989" y="133701"/>
                    <a:pt x="164808" y="139024"/>
                    <a:pt x="164808" y="148339"/>
                  </a:cubicBezTo>
                  <a:cubicBezTo>
                    <a:pt x="164808" y="156323"/>
                    <a:pt x="168694" y="161646"/>
                    <a:pt x="175169" y="165638"/>
                  </a:cubicBezTo>
                  <a:cubicBezTo>
                    <a:pt x="179054" y="168299"/>
                    <a:pt x="182939" y="169630"/>
                    <a:pt x="186825" y="170961"/>
                  </a:cubicBezTo>
                  <a:cubicBezTo>
                    <a:pt x="188120" y="172291"/>
                    <a:pt x="190710" y="172291"/>
                    <a:pt x="192005" y="173622"/>
                  </a:cubicBezTo>
                  <a:cubicBezTo>
                    <a:pt x="195890" y="177614"/>
                    <a:pt x="194595" y="182937"/>
                    <a:pt x="190710" y="185598"/>
                  </a:cubicBezTo>
                  <a:cubicBezTo>
                    <a:pt x="188120" y="186929"/>
                    <a:pt x="184235" y="186929"/>
                    <a:pt x="181644" y="186929"/>
                  </a:cubicBezTo>
                  <a:cubicBezTo>
                    <a:pt x="177759" y="185598"/>
                    <a:pt x="173874" y="184268"/>
                    <a:pt x="169989" y="182937"/>
                  </a:cubicBezTo>
                  <a:cubicBezTo>
                    <a:pt x="167398" y="181606"/>
                    <a:pt x="167398" y="181606"/>
                    <a:pt x="166103" y="184268"/>
                  </a:cubicBezTo>
                  <a:cubicBezTo>
                    <a:pt x="166103" y="186929"/>
                    <a:pt x="164808" y="188260"/>
                    <a:pt x="164808" y="190921"/>
                  </a:cubicBezTo>
                  <a:cubicBezTo>
                    <a:pt x="163513" y="193583"/>
                    <a:pt x="163513" y="194913"/>
                    <a:pt x="166103" y="196244"/>
                  </a:cubicBezTo>
                  <a:cubicBezTo>
                    <a:pt x="169989" y="197575"/>
                    <a:pt x="173874" y="198905"/>
                    <a:pt x="177759" y="198905"/>
                  </a:cubicBezTo>
                  <a:cubicBezTo>
                    <a:pt x="180349" y="198905"/>
                    <a:pt x="180349" y="198905"/>
                    <a:pt x="180349" y="202898"/>
                  </a:cubicBezTo>
                  <a:cubicBezTo>
                    <a:pt x="180349" y="204228"/>
                    <a:pt x="180349" y="205559"/>
                    <a:pt x="180349" y="206890"/>
                  </a:cubicBezTo>
                  <a:cubicBezTo>
                    <a:pt x="180349" y="208220"/>
                    <a:pt x="181644" y="209551"/>
                    <a:pt x="182939" y="209551"/>
                  </a:cubicBezTo>
                  <a:cubicBezTo>
                    <a:pt x="185530" y="209551"/>
                    <a:pt x="188120" y="209551"/>
                    <a:pt x="189415" y="209551"/>
                  </a:cubicBezTo>
                  <a:cubicBezTo>
                    <a:pt x="190710" y="209551"/>
                    <a:pt x="192005" y="208220"/>
                    <a:pt x="192005" y="206890"/>
                  </a:cubicBezTo>
                  <a:cubicBezTo>
                    <a:pt x="192005" y="205559"/>
                    <a:pt x="192005" y="202898"/>
                    <a:pt x="192005" y="201567"/>
                  </a:cubicBezTo>
                  <a:cubicBezTo>
                    <a:pt x="192005" y="198905"/>
                    <a:pt x="193300" y="198905"/>
                    <a:pt x="194595" y="197575"/>
                  </a:cubicBezTo>
                  <a:cubicBezTo>
                    <a:pt x="198480" y="196244"/>
                    <a:pt x="202366" y="193583"/>
                    <a:pt x="204956" y="190921"/>
                  </a:cubicBezTo>
                  <a:cubicBezTo>
                    <a:pt x="212726" y="180276"/>
                    <a:pt x="210136" y="166969"/>
                    <a:pt x="199775" y="160315"/>
                  </a:cubicBezTo>
                  <a:cubicBezTo>
                    <a:pt x="195890" y="157654"/>
                    <a:pt x="192005" y="156323"/>
                    <a:pt x="188120" y="154992"/>
                  </a:cubicBezTo>
                  <a:cubicBezTo>
                    <a:pt x="186825" y="153661"/>
                    <a:pt x="184235" y="153661"/>
                    <a:pt x="182939" y="152331"/>
                  </a:cubicBezTo>
                  <a:cubicBezTo>
                    <a:pt x="179054" y="148339"/>
                    <a:pt x="180349" y="144347"/>
                    <a:pt x="184235" y="141685"/>
                  </a:cubicBezTo>
                  <a:cubicBezTo>
                    <a:pt x="185530" y="141685"/>
                    <a:pt x="186825" y="141685"/>
                    <a:pt x="188120" y="141685"/>
                  </a:cubicBezTo>
                  <a:cubicBezTo>
                    <a:pt x="192005" y="141685"/>
                    <a:pt x="197185" y="141685"/>
                    <a:pt x="201071" y="144347"/>
                  </a:cubicBezTo>
                  <a:cubicBezTo>
                    <a:pt x="203661" y="145677"/>
                    <a:pt x="203661" y="145677"/>
                    <a:pt x="204956" y="143016"/>
                  </a:cubicBezTo>
                  <a:cubicBezTo>
                    <a:pt x="204956" y="140354"/>
                    <a:pt x="206251" y="137693"/>
                    <a:pt x="207546" y="135032"/>
                  </a:cubicBezTo>
                  <a:cubicBezTo>
                    <a:pt x="207546" y="133701"/>
                    <a:pt x="206251" y="132370"/>
                    <a:pt x="204956" y="132370"/>
                  </a:cubicBezTo>
                  <a:cubicBezTo>
                    <a:pt x="202366" y="131039"/>
                    <a:pt x="199775" y="129709"/>
                    <a:pt x="197185" y="129709"/>
                  </a:cubicBezTo>
                  <a:cubicBezTo>
                    <a:pt x="193300" y="128378"/>
                    <a:pt x="193300" y="128378"/>
                    <a:pt x="193300" y="124386"/>
                  </a:cubicBezTo>
                  <a:cubicBezTo>
                    <a:pt x="193300" y="119063"/>
                    <a:pt x="193300" y="119063"/>
                    <a:pt x="186825" y="119063"/>
                  </a:cubicBezTo>
                  <a:cubicBezTo>
                    <a:pt x="186825" y="119063"/>
                    <a:pt x="186825" y="119063"/>
                    <a:pt x="184235" y="119063"/>
                  </a:cubicBezTo>
                  <a:close/>
                  <a:moveTo>
                    <a:pt x="187192" y="84090"/>
                  </a:moveTo>
                  <a:cubicBezTo>
                    <a:pt x="207967" y="84090"/>
                    <a:pt x="228741" y="91980"/>
                    <a:pt x="244570" y="107760"/>
                  </a:cubicBezTo>
                  <a:cubicBezTo>
                    <a:pt x="276226" y="139321"/>
                    <a:pt x="276226" y="190607"/>
                    <a:pt x="244570" y="222168"/>
                  </a:cubicBezTo>
                  <a:cubicBezTo>
                    <a:pt x="216870" y="248468"/>
                    <a:pt x="177299" y="252413"/>
                    <a:pt x="145642" y="234003"/>
                  </a:cubicBezTo>
                  <a:cubicBezTo>
                    <a:pt x="132452" y="243208"/>
                    <a:pt x="120580" y="244523"/>
                    <a:pt x="111347" y="243208"/>
                  </a:cubicBezTo>
                  <a:cubicBezTo>
                    <a:pt x="107390" y="243208"/>
                    <a:pt x="107390" y="239263"/>
                    <a:pt x="110028" y="237948"/>
                  </a:cubicBezTo>
                  <a:cubicBezTo>
                    <a:pt x="117942" y="234003"/>
                    <a:pt x="123218" y="224798"/>
                    <a:pt x="127175" y="218223"/>
                  </a:cubicBezTo>
                  <a:cubicBezTo>
                    <a:pt x="127175" y="218223"/>
                    <a:pt x="127175" y="218223"/>
                    <a:pt x="125856" y="218223"/>
                  </a:cubicBezTo>
                  <a:cubicBezTo>
                    <a:pt x="96838" y="186662"/>
                    <a:pt x="98157" y="138006"/>
                    <a:pt x="129813" y="107760"/>
                  </a:cubicBezTo>
                  <a:cubicBezTo>
                    <a:pt x="145642" y="91980"/>
                    <a:pt x="166417" y="84090"/>
                    <a:pt x="187192" y="84090"/>
                  </a:cubicBezTo>
                  <a:close/>
                  <a:moveTo>
                    <a:pt x="36992" y="0"/>
                  </a:moveTo>
                  <a:cubicBezTo>
                    <a:pt x="36992" y="0"/>
                    <a:pt x="36992" y="0"/>
                    <a:pt x="161179" y="0"/>
                  </a:cubicBezTo>
                  <a:cubicBezTo>
                    <a:pt x="180997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67047"/>
                  </a:cubicBezTo>
                  <a:cubicBezTo>
                    <a:pt x="194208" y="67047"/>
                    <a:pt x="191566" y="67047"/>
                    <a:pt x="187602" y="67047"/>
                  </a:cubicBezTo>
                  <a:cubicBezTo>
                    <a:pt x="184960" y="67047"/>
                    <a:pt x="180997" y="67047"/>
                    <a:pt x="178354" y="67047"/>
                  </a:cubicBezTo>
                  <a:cubicBezTo>
                    <a:pt x="178354" y="67047"/>
                    <a:pt x="178354" y="67047"/>
                    <a:pt x="178354" y="60474"/>
                  </a:cubicBezTo>
                  <a:cubicBezTo>
                    <a:pt x="178354" y="60474"/>
                    <a:pt x="178354" y="60474"/>
                    <a:pt x="178354" y="59159"/>
                  </a:cubicBezTo>
                  <a:cubicBezTo>
                    <a:pt x="178354" y="53900"/>
                    <a:pt x="174391" y="48642"/>
                    <a:pt x="169106" y="48642"/>
                  </a:cubicBezTo>
                  <a:cubicBezTo>
                    <a:pt x="169106" y="48642"/>
                    <a:pt x="169106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3964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9106" y="287908"/>
                  </a:cubicBezTo>
                  <a:cubicBezTo>
                    <a:pt x="174391" y="287908"/>
                    <a:pt x="178354" y="282650"/>
                    <a:pt x="178354" y="278706"/>
                  </a:cubicBezTo>
                  <a:cubicBezTo>
                    <a:pt x="178354" y="278706"/>
                    <a:pt x="178354" y="278706"/>
                    <a:pt x="178354" y="261615"/>
                  </a:cubicBezTo>
                  <a:cubicBezTo>
                    <a:pt x="180997" y="261615"/>
                    <a:pt x="184960" y="262930"/>
                    <a:pt x="187602" y="262930"/>
                  </a:cubicBezTo>
                  <a:cubicBezTo>
                    <a:pt x="191566" y="262930"/>
                    <a:pt x="194208" y="261615"/>
                    <a:pt x="196850" y="261615"/>
                  </a:cubicBezTo>
                  <a:cubicBezTo>
                    <a:pt x="196850" y="261615"/>
                    <a:pt x="196850" y="261615"/>
                    <a:pt x="196850" y="299740"/>
                  </a:cubicBezTo>
                  <a:cubicBezTo>
                    <a:pt x="196850" y="320774"/>
                    <a:pt x="180997" y="336550"/>
                    <a:pt x="161179" y="336550"/>
                  </a:cubicBezTo>
                  <a:cubicBezTo>
                    <a:pt x="161179" y="336550"/>
                    <a:pt x="161179" y="336550"/>
                    <a:pt x="36992" y="336550"/>
                  </a:cubicBezTo>
                  <a:cubicBezTo>
                    <a:pt x="17175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7175" y="0"/>
                    <a:pt x="369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  <p:sp>
          <p:nvSpPr>
            <p:cNvPr id="46" name="任意多边形: 形状 45" title="DN0G3AjvxA"/>
            <p:cNvSpPr/>
            <p:nvPr/>
          </p:nvSpPr>
          <p:spPr>
            <a:xfrm>
              <a:off x="4648106" y="3512564"/>
              <a:ext cx="673606" cy="5692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47" name="文本框 12"/>
          <p:cNvSpPr txBox="1"/>
          <p:nvPr/>
        </p:nvSpPr>
        <p:spPr>
          <a:xfrm>
            <a:off x="7234298" y="1850849"/>
            <a:ext cx="2731824" cy="856758"/>
          </a:xfrm>
          <a:prstGeom prst="rect">
            <a:avLst/>
          </a:prstGeom>
          <a:noFill/>
        </p:spPr>
        <p:txBody>
          <a:bodyPr wrap="square" lIns="95970" tIns="0" rIns="95970" bIns="0" anchor="ctr" anchorCtr="0">
            <a:normAutofit fontScale="8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1217930">
              <a:lnSpc>
                <a:spcPct val="120000"/>
              </a:lnSpc>
              <a:defRPr/>
            </a:pPr>
            <a:r>
              <a:rPr lang="zh-CN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建立消防安全制度</a:t>
            </a:r>
          </a:p>
          <a:p>
            <a:pPr defTabSz="1217930">
              <a:lnSpc>
                <a:spcPct val="120000"/>
              </a:lnSpc>
              <a:defRPr/>
            </a:pPr>
            <a:r>
              <a:rPr lang="zh-CN" altLang="zh-CN" sz="1600">
                <a:solidFill>
                  <a:srgbClr val="000000"/>
                </a:solidFill>
                <a:latin typeface="宋体"/>
                <a:cs typeface="+mn-ea"/>
                <a:sym typeface="宋体"/>
              </a:rPr>
              <a:t>制定消防安全管理制度、应急预案等，明确各岗位的消防安全职责</a:t>
            </a:r>
          </a:p>
        </p:txBody>
      </p:sp>
      <p:sp>
        <p:nvSpPr>
          <p:cNvPr id="48" name="文本框 12"/>
          <p:cNvSpPr txBox="1"/>
          <p:nvPr/>
        </p:nvSpPr>
        <p:spPr>
          <a:xfrm>
            <a:off x="8162065" y="4576530"/>
            <a:ext cx="2731824" cy="856758"/>
          </a:xfrm>
          <a:prstGeom prst="rect">
            <a:avLst/>
          </a:prstGeom>
          <a:noFill/>
        </p:spPr>
        <p:txBody>
          <a:bodyPr wrap="square" lIns="95970" tIns="0" rIns="95970" bIns="0" anchor="ctr" anchorCtr="0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1217930">
              <a:lnSpc>
                <a:spcPct val="120000"/>
              </a:lnSpc>
              <a:defRPr/>
            </a:pPr>
            <a:r>
              <a:rPr lang="zh-CN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宋体"/>
                <a:cs typeface="+mn-ea"/>
                <a:sym typeface="宋体"/>
              </a:rPr>
              <a:t>消防设施的维护保养</a:t>
            </a:r>
          </a:p>
          <a:p>
            <a:pPr defTabSz="1217930">
              <a:lnSpc>
                <a:spcPct val="120000"/>
              </a:lnSpc>
              <a:defRPr/>
            </a:pPr>
            <a:r>
              <a:rPr lang="zh-CN" altLang="zh-CN" sz="1600">
                <a:solidFill>
                  <a:srgbClr val="000000"/>
                </a:solidFill>
                <a:latin typeface="宋体"/>
                <a:cs typeface="+mn-ea"/>
                <a:sym typeface="宋体"/>
              </a:rPr>
              <a:t>定期对消防设施进行维护保养，确保其完好有效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3部分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应急处理与救援措施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应急处理与救援措施 &gt; 1. 报警与联络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r="11649" b="7019"/>
          <a:stretch>
            <a:fillRect/>
          </a:stretch>
        </p:blipFill>
        <p:spPr>
          <a:xfrm>
            <a:off x="839788" y="1960563"/>
            <a:ext cx="4965700" cy="3490912"/>
          </a:xfrm>
          <a:custGeom>
            <a:avLst/>
            <a:gdLst>
              <a:gd name="connsiteX0" fmla="*/ 0 w 4965700"/>
              <a:gd name="connsiteY0" fmla="*/ 0 h 3490912"/>
              <a:gd name="connsiteX1" fmla="*/ 4965700 w 4965700"/>
              <a:gd name="connsiteY1" fmla="*/ 0 h 3490912"/>
              <a:gd name="connsiteX2" fmla="*/ 4965700 w 4965700"/>
              <a:gd name="connsiteY2" fmla="*/ 3490912 h 3490912"/>
              <a:gd name="connsiteX3" fmla="*/ 0 w 4965700"/>
              <a:gd name="connsiteY3" fmla="*/ 3490912 h 349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5700" h="3490912">
                <a:moveTo>
                  <a:pt x="0" y="0"/>
                </a:moveTo>
                <a:lnTo>
                  <a:pt x="4965700" y="0"/>
                </a:lnTo>
                <a:lnTo>
                  <a:pt x="4965700" y="3490912"/>
                </a:lnTo>
                <a:lnTo>
                  <a:pt x="0" y="3490912"/>
                </a:lnTo>
                <a:close/>
              </a:path>
            </a:pathLst>
          </a:custGeom>
          <a:ln>
            <a:noFill/>
          </a:ln>
        </p:spPr>
      </p:pic>
      <p:cxnSp>
        <p:nvCxnSpPr>
          <p:cNvPr id="4" name="直接连接符 6"/>
          <p:cNvCxnSpPr>
            <a:cxnSpLocks noChangeShapeType="1"/>
          </p:cNvCxnSpPr>
          <p:nvPr/>
        </p:nvCxnSpPr>
        <p:spPr>
          <a:xfrm flipH="1">
            <a:off x="6242050" y="1960563"/>
            <a:ext cx="0" cy="350520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圆角矩形 7"/>
          <p:cNvSpPr>
            <a:spLocks noChangeArrowheads="1"/>
          </p:cNvSpPr>
          <p:nvPr/>
        </p:nvSpPr>
        <p:spPr>
          <a:xfrm>
            <a:off x="6869113" y="219392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endParaRPr/>
          </a:p>
        </p:txBody>
      </p:sp>
      <p:sp>
        <p:nvSpPr>
          <p:cNvPr id="6" name="矩形 8"/>
          <p:cNvSpPr>
            <a:spLocks noChangeArrowheads="1"/>
          </p:cNvSpPr>
          <p:nvPr/>
        </p:nvSpPr>
        <p:spPr>
          <a:xfrm>
            <a:off x="7202488" y="2522538"/>
            <a:ext cx="3928225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>
                <a:solidFill>
                  <a:srgbClr val="445469"/>
                </a:solidFill>
                <a:latin typeface="宋体"/>
                <a:ea typeface="微软雅黑" panose="020B0503020204020204" pitchFamily="34" charset="-122"/>
                <a:sym typeface="宋体"/>
              </a:rPr>
              <a:t>第一时间拨打119报警电话，并向消防部门报告火情</a:t>
            </a:r>
          </a:p>
        </p:txBody>
      </p:sp>
      <p:sp>
        <p:nvSpPr>
          <p:cNvPr id="7" name="圆角矩形 10"/>
          <p:cNvSpPr>
            <a:spLocks noChangeArrowheads="1"/>
          </p:cNvSpPr>
          <p:nvPr/>
        </p:nvSpPr>
        <p:spPr>
          <a:xfrm>
            <a:off x="7524750" y="1960563"/>
            <a:ext cx="3279775" cy="461962"/>
          </a:xfrm>
          <a:prstGeom prst="roundRect">
            <a:avLst>
              <a:gd name="adj" fmla="val 16667"/>
            </a:avLst>
          </a:prstGeom>
          <a:solidFill>
            <a:srgbClr val="7D8087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endParaRPr/>
          </a:p>
        </p:txBody>
      </p:sp>
      <p:sp>
        <p:nvSpPr>
          <p:cNvPr id="8" name="文本框 11"/>
          <p:cNvSpPr txBox="1">
            <a:spLocks noChangeArrowheads="1"/>
          </p:cNvSpPr>
          <p:nvPr/>
        </p:nvSpPr>
        <p:spPr>
          <a:xfrm>
            <a:off x="7752139" y="2009775"/>
            <a:ext cx="2804363" cy="39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当发生火灾时</a:t>
            </a:r>
          </a:p>
        </p:txBody>
      </p:sp>
      <p:sp>
        <p:nvSpPr>
          <p:cNvPr id="9" name="圆角矩形 12"/>
          <p:cNvSpPr>
            <a:spLocks noChangeArrowheads="1"/>
          </p:cNvSpPr>
          <p:nvPr/>
        </p:nvSpPr>
        <p:spPr>
          <a:xfrm>
            <a:off x="6869113" y="4003675"/>
            <a:ext cx="4591050" cy="1476375"/>
          </a:xfrm>
          <a:prstGeom prst="roundRect">
            <a:avLst>
              <a:gd name="adj" fmla="val 9083"/>
            </a:avLst>
          </a:prstGeom>
          <a:noFill/>
          <a:ln w="12700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endParaRPr/>
          </a:p>
        </p:txBody>
      </p:sp>
      <p:sp>
        <p:nvSpPr>
          <p:cNvPr id="10" name="矩形 13"/>
          <p:cNvSpPr>
            <a:spLocks noChangeArrowheads="1"/>
          </p:cNvSpPr>
          <p:nvPr/>
        </p:nvSpPr>
        <p:spPr>
          <a:xfrm>
            <a:off x="7202488" y="4330700"/>
            <a:ext cx="3928225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>
                <a:solidFill>
                  <a:srgbClr val="445469"/>
                </a:solidFill>
                <a:latin typeface="宋体"/>
                <a:ea typeface="微软雅黑" panose="020B0503020204020204" pitchFamily="34" charset="-122"/>
                <a:sym typeface="宋体"/>
              </a:rPr>
              <a:t>确保员工之间能够迅速传递火灾信息</a:t>
            </a:r>
          </a:p>
        </p:txBody>
      </p:sp>
      <p:sp>
        <p:nvSpPr>
          <p:cNvPr id="11" name="圆角矩形 15"/>
          <p:cNvSpPr>
            <a:spLocks noChangeArrowheads="1"/>
          </p:cNvSpPr>
          <p:nvPr/>
        </p:nvSpPr>
        <p:spPr>
          <a:xfrm>
            <a:off x="7524750" y="3768725"/>
            <a:ext cx="3279775" cy="463550"/>
          </a:xfrm>
          <a:prstGeom prst="roundRect">
            <a:avLst>
              <a:gd name="adj" fmla="val 16667"/>
            </a:avLst>
          </a:prstGeom>
          <a:solidFill>
            <a:srgbClr val="7D8087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914400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endParaRPr/>
          </a:p>
        </p:txBody>
      </p:sp>
      <p:sp>
        <p:nvSpPr>
          <p:cNvPr id="12" name="文本框 16"/>
          <p:cNvSpPr txBox="1">
            <a:spLocks noChangeArrowheads="1"/>
          </p:cNvSpPr>
          <p:nvPr/>
        </p:nvSpPr>
        <p:spPr>
          <a:xfrm>
            <a:off x="7752139" y="3819525"/>
            <a:ext cx="2804363" cy="396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742950" indent="-28575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11430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6002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2057400" indent="-228600" algn="l" defTabSz="1216025" rtl="0" eaLnBrk="0" latinLnBrk="0" hangingPunct="0"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5146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9718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429000" indent="-228600" algn="l" defTabSz="1216025" rtl="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建立内部联络机制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1" advAuto="0"/>
      <p:bldP spid="7" grpId="2" animBg="1" advAuto="0"/>
      <p:bldP spid="8" grpId="3" advAuto="0"/>
      <p:bldP spid="9" grpId="4" animBg="1" advAuto="0"/>
      <p:bldP spid="10" grpId="5" advAuto="0"/>
      <p:bldP spid="11" grpId="6" animBg="1" advAuto="0"/>
      <p:bldP spid="12" grpId="7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应急处理与救援措施 &gt; 2. 疏散与救援</a:t>
            </a:r>
          </a:p>
        </p:txBody>
      </p:sp>
      <p:sp>
        <p:nvSpPr>
          <p:cNvPr id="29" name="燕尾形 28"/>
          <p:cNvSpPr/>
          <p:nvPr/>
        </p:nvSpPr>
        <p:spPr>
          <a:xfrm>
            <a:off x="5020980" y="3220419"/>
            <a:ext cx="846832" cy="846832"/>
          </a:xfrm>
          <a:prstGeom prst="chevron">
            <a:avLst/>
          </a:prstGeom>
          <a:solidFill>
            <a:srgbClr val="0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563880" marR="0" indent="-806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1130300" marR="0" indent="-16256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696085" marR="0" indent="-2457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2260600" marR="0" indent="-3257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41808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90131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38582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86905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30" name="燕尾形 29"/>
          <p:cNvSpPr/>
          <p:nvPr/>
        </p:nvSpPr>
        <p:spPr>
          <a:xfrm>
            <a:off x="4444916" y="3222436"/>
            <a:ext cx="846832" cy="846832"/>
          </a:xfrm>
          <a:prstGeom prst="chevron">
            <a:avLst/>
          </a:prstGeom>
          <a:solidFill>
            <a:srgbClr val="0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563880" marR="0" indent="-806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1130300" marR="0" indent="-16256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696085" marR="0" indent="-2457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2260600" marR="0" indent="-3257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41808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90131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38582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86905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31" name="燕尾形 30"/>
          <p:cNvSpPr/>
          <p:nvPr/>
        </p:nvSpPr>
        <p:spPr>
          <a:xfrm>
            <a:off x="3868852" y="3224983"/>
            <a:ext cx="846832" cy="846832"/>
          </a:xfrm>
          <a:prstGeom prst="chevron">
            <a:avLst/>
          </a:prstGeom>
          <a:solidFill>
            <a:srgbClr val="00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563880" marR="0" indent="-806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1130300" marR="0" indent="-16256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696085" marR="0" indent="-2457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2260600" marR="0" indent="-3257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41808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90131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38582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86905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圆角矩形 31"/>
          <p:cNvSpPr/>
          <p:nvPr/>
        </p:nvSpPr>
        <p:spPr>
          <a:xfrm rot="19005916">
            <a:off x="886759" y="2496295"/>
            <a:ext cx="3181517" cy="3151043"/>
          </a:xfrm>
          <a:custGeom>
            <a:avLst/>
            <a:gdLst/>
            <a:ahLst/>
            <a:cxnLst/>
            <a:rect l="l" t="t" r="r" b="b"/>
            <a:pathLst>
              <a:path w="1734279" h="1717667">
                <a:moveTo>
                  <a:pt x="1212420" y="152024"/>
                </a:moveTo>
                <a:cubicBezTo>
                  <a:pt x="1217532" y="156660"/>
                  <a:pt x="1221756" y="162122"/>
                  <a:pt x="1224582" y="168319"/>
                </a:cubicBezTo>
                <a:cubicBezTo>
                  <a:pt x="1229663" y="170804"/>
                  <a:pt x="1233819" y="174749"/>
                  <a:pt x="1237416" y="179383"/>
                </a:cubicBezTo>
                <a:lnTo>
                  <a:pt x="1380858" y="364166"/>
                </a:lnTo>
                <a:cubicBezTo>
                  <a:pt x="1390204" y="376205"/>
                  <a:pt x="1394109" y="390745"/>
                  <a:pt x="1392514" y="404790"/>
                </a:cubicBezTo>
                <a:cubicBezTo>
                  <a:pt x="1394443" y="408362"/>
                  <a:pt x="1394844" y="412299"/>
                  <a:pt x="1394844" y="416330"/>
                </a:cubicBezTo>
                <a:lnTo>
                  <a:pt x="1394843" y="674381"/>
                </a:lnTo>
                <a:cubicBezTo>
                  <a:pt x="1489202" y="693926"/>
                  <a:pt x="1583561" y="713471"/>
                  <a:pt x="1677919" y="733015"/>
                </a:cubicBezTo>
                <a:cubicBezTo>
                  <a:pt x="1710064" y="739673"/>
                  <a:pt x="1730725" y="771129"/>
                  <a:pt x="1724067" y="803273"/>
                </a:cubicBezTo>
                <a:lnTo>
                  <a:pt x="1724066" y="803272"/>
                </a:lnTo>
                <a:cubicBezTo>
                  <a:pt x="1717408" y="835417"/>
                  <a:pt x="1685952" y="856077"/>
                  <a:pt x="1653808" y="849419"/>
                </a:cubicBezTo>
                <a:lnTo>
                  <a:pt x="1334656" y="783314"/>
                </a:lnTo>
                <a:cubicBezTo>
                  <a:pt x="1317603" y="779782"/>
                  <a:pt x="1303782" y="769271"/>
                  <a:pt x="1295965" y="755140"/>
                </a:cubicBezTo>
                <a:cubicBezTo>
                  <a:pt x="1283553" y="744645"/>
                  <a:pt x="1275968" y="728891"/>
                  <a:pt x="1275968" y="711366"/>
                </a:cubicBezTo>
                <a:lnTo>
                  <a:pt x="1275968" y="519624"/>
                </a:lnTo>
                <a:lnTo>
                  <a:pt x="906856" y="806156"/>
                </a:lnTo>
                <a:lnTo>
                  <a:pt x="1065815" y="1141673"/>
                </a:lnTo>
                <a:cubicBezTo>
                  <a:pt x="1072320" y="1155404"/>
                  <a:pt x="1074348" y="1170104"/>
                  <a:pt x="1071105" y="1183939"/>
                </a:cubicBezTo>
                <a:cubicBezTo>
                  <a:pt x="1072773" y="1191573"/>
                  <a:pt x="1072227" y="1199522"/>
                  <a:pt x="1070359" y="1207468"/>
                </a:cubicBezTo>
                <a:lnTo>
                  <a:pt x="964177" y="1659082"/>
                </a:lnTo>
                <a:cubicBezTo>
                  <a:pt x="954576" y="1699916"/>
                  <a:pt x="913692" y="1725234"/>
                  <a:pt x="872859" y="1715634"/>
                </a:cubicBezTo>
                <a:cubicBezTo>
                  <a:pt x="832025" y="1706033"/>
                  <a:pt x="806707" y="1665149"/>
                  <a:pt x="816307" y="1624316"/>
                </a:cubicBezTo>
                <a:lnTo>
                  <a:pt x="919152" y="1186894"/>
                </a:lnTo>
                <a:lnTo>
                  <a:pt x="694543" y="712807"/>
                </a:lnTo>
                <a:lnTo>
                  <a:pt x="206298" y="912259"/>
                </a:lnTo>
                <a:lnTo>
                  <a:pt x="205161" y="912476"/>
                </a:lnTo>
                <a:cubicBezTo>
                  <a:pt x="201570" y="915619"/>
                  <a:pt x="197179" y="917026"/>
                  <a:pt x="192600" y="918039"/>
                </a:cubicBezTo>
                <a:cubicBezTo>
                  <a:pt x="151643" y="927102"/>
                  <a:pt x="111096" y="901247"/>
                  <a:pt x="102034" y="860290"/>
                </a:cubicBezTo>
                <a:lnTo>
                  <a:pt x="1810" y="407318"/>
                </a:lnTo>
                <a:cubicBezTo>
                  <a:pt x="-7253" y="366361"/>
                  <a:pt x="18602" y="325814"/>
                  <a:pt x="59559" y="316752"/>
                </a:cubicBezTo>
                <a:cubicBezTo>
                  <a:pt x="100515" y="307690"/>
                  <a:pt x="141062" y="333545"/>
                  <a:pt x="150124" y="374501"/>
                </a:cubicBezTo>
                <a:lnTo>
                  <a:pt x="230606" y="738241"/>
                </a:lnTo>
                <a:lnTo>
                  <a:pt x="645176" y="568886"/>
                </a:lnTo>
                <a:cubicBezTo>
                  <a:pt x="647355" y="564266"/>
                  <a:pt x="650942" y="560611"/>
                  <a:pt x="655077" y="557402"/>
                </a:cubicBezTo>
                <a:lnTo>
                  <a:pt x="1080746" y="226967"/>
                </a:lnTo>
                <a:lnTo>
                  <a:pt x="799166" y="128506"/>
                </a:lnTo>
                <a:lnTo>
                  <a:pt x="795830" y="126527"/>
                </a:lnTo>
                <a:cubicBezTo>
                  <a:pt x="715067" y="196803"/>
                  <a:pt x="634305" y="267079"/>
                  <a:pt x="553543" y="337355"/>
                </a:cubicBezTo>
                <a:cubicBezTo>
                  <a:pt x="528779" y="358904"/>
                  <a:pt x="491236" y="356298"/>
                  <a:pt x="469687" y="331533"/>
                </a:cubicBezTo>
                <a:lnTo>
                  <a:pt x="469688" y="331534"/>
                </a:lnTo>
                <a:cubicBezTo>
                  <a:pt x="448139" y="306770"/>
                  <a:pt x="450746" y="269226"/>
                  <a:pt x="475510" y="247677"/>
                </a:cubicBezTo>
                <a:lnTo>
                  <a:pt x="743505" y="14477"/>
                </a:lnTo>
                <a:cubicBezTo>
                  <a:pt x="765419" y="-4592"/>
                  <a:pt x="797339" y="-4746"/>
                  <a:pt x="818596" y="13559"/>
                </a:cubicBezTo>
                <a:cubicBezTo>
                  <a:pt x="825164" y="12925"/>
                  <a:pt x="831849" y="14001"/>
                  <a:pt x="838403" y="16293"/>
                </a:cubicBezTo>
                <a:cubicBezTo>
                  <a:pt x="956310" y="57521"/>
                  <a:pt x="1074215" y="98750"/>
                  <a:pt x="1192122" y="139979"/>
                </a:cubicBezTo>
                <a:cubicBezTo>
                  <a:pt x="1199869" y="142688"/>
                  <a:pt x="1206700" y="146838"/>
                  <a:pt x="1212420" y="152024"/>
                </a:cubicBezTo>
                <a:close/>
                <a:moveTo>
                  <a:pt x="1681771" y="50445"/>
                </a:moveTo>
                <a:cubicBezTo>
                  <a:pt x="1748841" y="113504"/>
                  <a:pt x="1752092" y="218996"/>
                  <a:pt x="1689033" y="286066"/>
                </a:cubicBezTo>
                <a:cubicBezTo>
                  <a:pt x="1625973" y="353135"/>
                  <a:pt x="1520482" y="356387"/>
                  <a:pt x="1453412" y="293327"/>
                </a:cubicBezTo>
                <a:cubicBezTo>
                  <a:pt x="1386342" y="230268"/>
                  <a:pt x="1383091" y="124777"/>
                  <a:pt x="1446150" y="57707"/>
                </a:cubicBezTo>
                <a:cubicBezTo>
                  <a:pt x="1509210" y="-9363"/>
                  <a:pt x="1614701" y="-12614"/>
                  <a:pt x="1681771" y="50445"/>
                </a:cubicBezTo>
                <a:close/>
              </a:path>
            </a:pathLst>
          </a:custGeom>
          <a:solidFill>
            <a:srgbClr val="000000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563880" marR="0" indent="-806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1130300" marR="0" indent="-162560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696085" marR="0" indent="-24574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2260600" marR="0" indent="-325755" algn="l" defTabSz="914400" rtl="0" eaLnBrk="0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41808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90131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385820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869055" marR="0" indent="0" algn="l" defTabSz="96710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1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348432" y="1796819"/>
            <a:ext cx="3706409" cy="9829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1pPr>
            <a:lvl2pPr marL="563880" indent="-8064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2pPr>
            <a:lvl3pPr marL="1130300" indent="-16256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3pPr>
            <a:lvl4pPr marL="1696085" indent="-24574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4pPr>
            <a:lvl5pPr marL="2260600" indent="-3257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5pPr>
            <a:lvl6pPr marL="2418080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6pPr>
            <a:lvl7pPr marL="2901315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7pPr>
            <a:lvl8pPr marL="3385820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8pPr>
          </a:lstStyle>
          <a:p>
            <a:r>
              <a:rPr lang="zh-CN" altLang="zh-CN" sz="1865" b="1">
                <a:solidFill>
                  <a:schemeClr val="accent2"/>
                </a:solidFill>
                <a:latin typeface="宋体"/>
                <a:ea typeface="微软雅黑" panose="020B0503020204020204" pitchFamily="34" charset="-122"/>
                <a:sym typeface="宋体"/>
              </a:rPr>
              <a:t>01</a:t>
            </a:r>
          </a:p>
          <a:p>
            <a:r>
              <a:rPr lang="zh-CN" altLang="zh-CN" sz="1865" b="1">
                <a:solidFill>
                  <a:schemeClr val="accent2"/>
                </a:solidFill>
                <a:latin typeface="宋体"/>
                <a:ea typeface="微软雅黑" panose="020B0503020204020204" pitchFamily="34" charset="-122"/>
                <a:sym typeface="宋体"/>
              </a:rPr>
              <a:t>按照预先制定的疏散计划：组织人员迅速疏散到安全区域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50968" y="3255199"/>
            <a:ext cx="3706409" cy="98298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1pPr>
            <a:lvl2pPr marL="563880" indent="-8064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2pPr>
            <a:lvl3pPr marL="1130300" indent="-16256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3pPr>
            <a:lvl4pPr marL="1696085" indent="-24574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4pPr>
            <a:lvl5pPr marL="2260600" indent="-3257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5pPr>
            <a:lvl6pPr marL="2418080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6pPr>
            <a:lvl7pPr marL="2901315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7pPr>
            <a:lvl8pPr marL="3385820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8pPr>
          </a:lstStyle>
          <a:p>
            <a:r>
              <a:rPr lang="zh-CN" altLang="zh-CN" sz="1865" b="1">
                <a:solidFill>
                  <a:schemeClr val="accent1"/>
                </a:solidFill>
                <a:latin typeface="宋体"/>
                <a:ea typeface="微软雅黑" panose="020B0503020204020204" pitchFamily="34" charset="-122"/>
                <a:sym typeface="宋体"/>
              </a:rPr>
              <a:t>02</a:t>
            </a:r>
          </a:p>
          <a:p>
            <a:r>
              <a:rPr lang="zh-CN" altLang="zh-CN" sz="1865" b="1">
                <a:solidFill>
                  <a:schemeClr val="accent1"/>
                </a:solidFill>
                <a:latin typeface="宋体"/>
                <a:ea typeface="微软雅黑" panose="020B0503020204020204" pitchFamily="34" charset="-122"/>
                <a:sym typeface="宋体"/>
              </a:rPr>
              <a:t>对受伤人员进行初步救治：并及时送往医院救治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50968" y="4666664"/>
            <a:ext cx="3706409" cy="90085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1pPr>
            <a:lvl2pPr marL="563880" indent="-8064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2pPr>
            <a:lvl3pPr marL="1130300" indent="-16256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3pPr>
            <a:lvl4pPr marL="1696085" indent="-24574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4pPr>
            <a:lvl5pPr marL="2260600" indent="-325755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5pPr>
            <a:lvl6pPr marL="2418080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6pPr>
            <a:lvl7pPr marL="2901315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7pPr>
            <a:lvl8pPr marL="3385820" algn="l" defTabSz="967105" rtl="0" eaLnBrk="1" latinLnBrk="0" hangingPunct="1">
              <a:defRPr sz="1800" b="1" kern="1200">
                <a:solidFill>
                  <a:schemeClr val="tx1"/>
                </a:solidFill>
                <a:latin typeface="Arial" panose="020B0604020202090204" pitchFamily="34" charset="0"/>
                <a:ea typeface="华文细黑" panose="02010600040101010101" pitchFamily="2" charset="-122"/>
                <a:cs typeface="+mn-cs"/>
              </a:defRPr>
            </a:lvl8pPr>
          </a:lstStyle>
          <a:p>
            <a:r>
              <a:rPr lang="zh-CN" altLang="zh-CN" sz="1865" b="1">
                <a:solidFill>
                  <a:srgbClr val="E95332"/>
                </a:solidFill>
                <a:latin typeface="宋体"/>
                <a:ea typeface="微软雅黑" panose="020B0503020204020204" pitchFamily="34" charset="-122"/>
                <a:sym typeface="宋体"/>
              </a:rPr>
              <a:t>03</a:t>
            </a:r>
          </a:p>
          <a:p>
            <a:r>
              <a:rPr lang="zh-CN" altLang="zh-CN" sz="1865" b="1">
                <a:solidFill>
                  <a:srgbClr val="E95332"/>
                </a:solidFill>
                <a:latin typeface="宋体"/>
                <a:ea typeface="微软雅黑" panose="020B0503020204020204" pitchFamily="34" charset="-122"/>
                <a:sym typeface="宋体"/>
              </a:rPr>
              <a:t>配合消防部门进行灭火和救援工作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439782" y="2933932"/>
            <a:ext cx="4425573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37" name="直接连接符 36"/>
          <p:cNvCxnSpPr/>
          <p:nvPr/>
        </p:nvCxnSpPr>
        <p:spPr>
          <a:xfrm>
            <a:off x="6438967" y="4473513"/>
            <a:ext cx="44263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38" name="组合 37"/>
          <p:cNvGrpSpPr/>
          <p:nvPr/>
        </p:nvGrpSpPr>
        <p:grpSpPr>
          <a:xfrm>
            <a:off x="6384032" y="1847408"/>
            <a:ext cx="799264" cy="799264"/>
            <a:chOff x="4499992" y="267494"/>
            <a:chExt cx="599448" cy="599448"/>
          </a:xfrm>
        </p:grpSpPr>
        <p:grpSp>
          <p:nvGrpSpPr>
            <p:cNvPr id="39" name="组合 38"/>
            <p:cNvGrpSpPr/>
            <p:nvPr/>
          </p:nvGrpSpPr>
          <p:grpSpPr>
            <a:xfrm>
              <a:off x="4499992" y="267494"/>
              <a:ext cx="599448" cy="599448"/>
              <a:chOff x="4131160" y="713581"/>
              <a:chExt cx="881684" cy="881684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1pPr>
                <a:lvl2pPr marL="563880" indent="-806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2pPr>
                <a:lvl3pPr marL="1130300" indent="-16256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3pPr>
                <a:lvl4pPr marL="1696085" indent="-2457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4pPr>
                <a:lvl5pPr marL="2260600" indent="-32575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5pPr>
                <a:lvl6pPr marL="241808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6pPr>
                <a:lvl7pPr marL="2901315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7pPr>
                <a:lvl8pPr marL="338582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8pPr>
              </a:lstStyle>
              <a:p>
                <a:endParaRPr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1pPr>
                <a:lvl2pPr marL="563880" indent="-806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2pPr>
                <a:lvl3pPr marL="1130300" indent="-16256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3pPr>
                <a:lvl4pPr marL="1696085" indent="-2457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4pPr>
                <a:lvl5pPr marL="2260600" indent="-32575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5pPr>
                <a:lvl6pPr marL="241808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6pPr>
                <a:lvl7pPr marL="2901315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7pPr>
                <a:lvl8pPr marL="338582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8pPr>
              </a:lstStyle>
              <a:p>
                <a:endParaRPr/>
              </a:p>
            </p:txBody>
          </p:sp>
        </p:grpSp>
        <p:sp>
          <p:nvSpPr>
            <p:cNvPr id="40" name="Freeform 70"/>
            <p:cNvSpPr>
              <a:spLocks noEditPoints="1"/>
            </p:cNvSpPr>
            <p:nvPr/>
          </p:nvSpPr>
          <p:spPr>
            <a:xfrm>
              <a:off x="4679089" y="422857"/>
              <a:ext cx="241254" cy="288722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2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/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1pPr>
              <a:lvl2pPr marL="563880" indent="-8064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2pPr>
              <a:lvl3pPr marL="1130300" indent="-16256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3pPr>
              <a:lvl4pPr marL="1696085" indent="-24574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4pPr>
              <a:lvl5pPr marL="2260600" indent="-32575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5pPr>
              <a:lvl6pPr marL="2418080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6pPr>
              <a:lvl7pPr marL="2901315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7pPr>
              <a:lvl8pPr marL="3385820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404605" y="3255199"/>
            <a:ext cx="799264" cy="799264"/>
            <a:chOff x="5418452" y="307702"/>
            <a:chExt cx="599448" cy="599448"/>
          </a:xfrm>
        </p:grpSpPr>
        <p:grpSp>
          <p:nvGrpSpPr>
            <p:cNvPr id="46" name="组合 45"/>
            <p:cNvGrpSpPr/>
            <p:nvPr/>
          </p:nvGrpSpPr>
          <p:grpSpPr>
            <a:xfrm>
              <a:off x="5418452" y="307702"/>
              <a:ext cx="599448" cy="599448"/>
              <a:chOff x="4131160" y="713581"/>
              <a:chExt cx="881684" cy="881684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1pPr>
                <a:lvl2pPr marL="563880" indent="-806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2pPr>
                <a:lvl3pPr marL="1130300" indent="-16256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3pPr>
                <a:lvl4pPr marL="1696085" indent="-2457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4pPr>
                <a:lvl5pPr marL="2260600" indent="-32575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5pPr>
                <a:lvl6pPr marL="241808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6pPr>
                <a:lvl7pPr marL="2901315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7pPr>
                <a:lvl8pPr marL="338582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8pPr>
              </a:lstStyle>
              <a:p>
                <a:endParaRPr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1pPr>
                <a:lvl2pPr marL="563880" indent="-806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2pPr>
                <a:lvl3pPr marL="1130300" indent="-16256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3pPr>
                <a:lvl4pPr marL="1696085" indent="-2457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4pPr>
                <a:lvl5pPr marL="2260600" indent="-32575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5pPr>
                <a:lvl6pPr marL="241808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6pPr>
                <a:lvl7pPr marL="2901315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7pPr>
                <a:lvl8pPr marL="338582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8pPr>
              </a:lstStyle>
              <a:p>
                <a:endParaRPr/>
              </a:p>
            </p:txBody>
          </p:sp>
        </p:grpSp>
        <p:sp>
          <p:nvSpPr>
            <p:cNvPr id="47" name="Freeform 72"/>
            <p:cNvSpPr>
              <a:spLocks noEditPoints="1"/>
            </p:cNvSpPr>
            <p:nvPr/>
          </p:nvSpPr>
          <p:spPr>
            <a:xfrm>
              <a:off x="5580112" y="455050"/>
              <a:ext cx="297176" cy="29771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/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1pPr>
              <a:lvl2pPr marL="563880" indent="-8064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2pPr>
              <a:lvl3pPr marL="1130300" indent="-16256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3pPr>
              <a:lvl4pPr marL="1696085" indent="-24574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4pPr>
              <a:lvl5pPr marL="2260600" indent="-32575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5pPr>
              <a:lvl6pPr marL="2418080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6pPr>
              <a:lvl7pPr marL="2901315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7pPr>
              <a:lvl8pPr marL="3385820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428279" y="4638739"/>
            <a:ext cx="799264" cy="799264"/>
            <a:chOff x="6516216" y="334289"/>
            <a:chExt cx="599448" cy="599448"/>
          </a:xfrm>
        </p:grpSpPr>
        <p:grpSp>
          <p:nvGrpSpPr>
            <p:cNvPr id="73" name="组合 72"/>
            <p:cNvGrpSpPr/>
            <p:nvPr/>
          </p:nvGrpSpPr>
          <p:grpSpPr>
            <a:xfrm>
              <a:off x="6516216" y="334289"/>
              <a:ext cx="599448" cy="599448"/>
              <a:chOff x="4131160" y="713581"/>
              <a:chExt cx="881684" cy="881684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solidFill>
                <a:srgbClr val="000000"/>
              </a:solidFill>
              <a:ln w="6350">
                <a:solidFill>
                  <a:srgbClr val="000000"/>
                </a:soli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1pPr>
                <a:lvl2pPr marL="563880" indent="-806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2pPr>
                <a:lvl3pPr marL="1130300" indent="-16256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3pPr>
                <a:lvl4pPr marL="1696085" indent="-2457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4pPr>
                <a:lvl5pPr marL="2260600" indent="-32575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5pPr>
                <a:lvl6pPr marL="241808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6pPr>
                <a:lvl7pPr marL="2901315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7pPr>
                <a:lvl8pPr marL="338582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8pPr>
              </a:lstStyle>
              <a:p>
                <a:endParaRPr/>
              </a:p>
            </p:txBody>
          </p:sp>
          <p:sp>
            <p:nvSpPr>
              <p:cNvPr id="76" name="椭圆 75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1pPr>
                <a:lvl2pPr marL="563880" indent="-806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2pPr>
                <a:lvl3pPr marL="1130300" indent="-16256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3pPr>
                <a:lvl4pPr marL="1696085" indent="-24574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4pPr>
                <a:lvl5pPr marL="2260600" indent="-325755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5pPr>
                <a:lvl6pPr marL="241808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6pPr>
                <a:lvl7pPr marL="2901315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7pPr>
                <a:lvl8pPr marL="3385820" algn="l" defTabSz="967105" rtl="0" eaLnBrk="1" latinLnBrk="0" hangingPunct="1">
                  <a:defRPr sz="1800" b="1" kern="1200">
                    <a:solidFill>
                      <a:schemeClr val="tx1"/>
                    </a:solidFill>
                    <a:latin typeface="Arial" panose="020B0604020202090204" pitchFamily="34" charset="0"/>
                    <a:ea typeface="华文细黑" panose="02010600040101010101" pitchFamily="2" charset="-122"/>
                    <a:cs typeface="+mn-cs"/>
                  </a:defRPr>
                </a:lvl8pPr>
              </a:lstStyle>
              <a:p>
                <a:endParaRPr/>
              </a:p>
            </p:txBody>
          </p:sp>
        </p:grpSp>
        <p:sp>
          <p:nvSpPr>
            <p:cNvPr id="74" name="Freeform 13"/>
            <p:cNvSpPr>
              <a:spLocks noEditPoints="1"/>
            </p:cNvSpPr>
            <p:nvPr/>
          </p:nvSpPr>
          <p:spPr>
            <a:xfrm>
              <a:off x="6723586" y="474407"/>
              <a:ext cx="184708" cy="340466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/>
            <a:lstStyle>
              <a:defPPr>
                <a:defRPr lang="zh-CN"/>
              </a:defPPr>
              <a:lvl1pPr marL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1pPr>
              <a:lvl2pPr marL="563880" indent="-8064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2pPr>
              <a:lvl3pPr marL="1130300" indent="-16256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3pPr>
              <a:lvl4pPr marL="1696085" indent="-24574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4pPr>
              <a:lvl5pPr marL="2260600" indent="-325755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5pPr>
              <a:lvl6pPr marL="2418080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6pPr>
              <a:lvl7pPr marL="2901315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7pPr>
              <a:lvl8pPr marL="3385820" algn="l" defTabSz="967105" rtl="0" eaLnBrk="1" latinLnBrk="0" hangingPunct="1">
                <a:defRPr sz="1800" b="1" kern="1200">
                  <a:solidFill>
                    <a:schemeClr val="tx1"/>
                  </a:solidFill>
                  <a:latin typeface="Arial" panose="020B0604020202090204" pitchFamily="34" charset="0"/>
                  <a:ea typeface="华文细黑" panose="02010600040101010101" pitchFamily="2" charset="-122"/>
                  <a:cs typeface="+mn-cs"/>
                </a:defRPr>
              </a:lvl8pPr>
            </a:lstStyle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6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 advAuto="0"/>
      <p:bldP spid="30" grpId="1" animBg="1" advAuto="0"/>
      <p:bldP spid="31" grpId="2" animBg="1" advAuto="0"/>
      <p:bldP spid="32" grpId="3" animBg="1" advAuto="0"/>
      <p:bldP spid="33" grpId="4" advAuto="0"/>
      <p:bldP spid="34" grpId="5" advAuto="0"/>
      <p:bldP spid="35" grpId="6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4部分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消防安全检查与监督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消防安全检查与监督 &gt; 1. 定期安全检查</a:t>
            </a:r>
          </a:p>
        </p:txBody>
      </p:sp>
      <p:sp>
        <p:nvSpPr>
          <p:cNvPr id="2" name="Rectangle 22"/>
          <p:cNvSpPr/>
          <p:nvPr/>
        </p:nvSpPr>
        <p:spPr>
          <a:xfrm>
            <a:off x="5698254" y="3729517"/>
            <a:ext cx="4565629" cy="16027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22139" y="1915758"/>
            <a:ext cx="4693825" cy="915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l" defTabSz="914400" rtl="0" fontAlgn="auto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宋体"/>
                <a:cs typeface="+mn-ea"/>
                <a:sym typeface="宋体"/>
              </a:rPr>
              <a:t>餐饮场所应定期进行消防安全检查：包括但不限于厨房操作间、储存场所、电气线路等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691355" y="3830918"/>
            <a:ext cx="4693825" cy="915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l" defTabSz="914400" rtl="0" fontAlgn="auto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chemeClr val="bg1"/>
                </a:solidFill>
                <a:uLnTx/>
                <a:uFillTx/>
                <a:latin typeface="宋体"/>
                <a:cs typeface="+mn-ea"/>
                <a:sym typeface="宋体"/>
              </a:rPr>
              <a:t>重点检查燃气设备、消防设施、安全出口和消防通道等：确保无隐患存在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52" y="1767710"/>
            <a:ext cx="4077807" cy="405688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消防安全检查与监督 &gt; 2. 专项整治行动</a:t>
            </a:r>
          </a:p>
        </p:txBody>
      </p:sp>
      <p:sp>
        <p:nvSpPr>
          <p:cNvPr id="16" name="KSO_Shape"/>
          <p:cNvSpPr/>
          <p:nvPr/>
        </p:nvSpPr>
        <p:spPr>
          <a:xfrm>
            <a:off x="8640165" y="2195145"/>
            <a:ext cx="2592632" cy="2802845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6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45720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91440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37160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182880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733837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A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2163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针对餐饮场所的消防安全隐患：开展专项整治行动，对存在的隐患进行整改</a:t>
            </a:r>
          </a:p>
        </p:txBody>
      </p:sp>
      <p:sp>
        <p:nvSpPr>
          <p:cNvPr id="19" name="矩形 18"/>
          <p:cNvSpPr/>
          <p:nvPr/>
        </p:nvSpPr>
        <p:spPr>
          <a:xfrm>
            <a:off x="5657838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B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16164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针对高风险区域和环节：加强监督检查和巡查频次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792163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716164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消防安全检查与监督 &gt; 3. 监督执法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4946" y="1773561"/>
            <a:ext cx="3876322" cy="3709253"/>
            <a:chOff x="0" y="0"/>
            <a:chExt cx="7752644" cy="7418506"/>
          </a:xfrm>
          <a:solidFill>
            <a:srgbClr val="000000">
              <a:alpha val="69804"/>
            </a:srgb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752637" cy="7418506"/>
            </a:xfrm>
            <a:custGeom>
              <a:avLst/>
              <a:gdLst/>
              <a:ahLst/>
              <a:cxnLst/>
              <a:rect l="l" t="t" r="r" b="b"/>
              <a:pathLst>
                <a:path w="7752637" h="7418506">
                  <a:moveTo>
                    <a:pt x="0" y="0"/>
                  </a:moveTo>
                  <a:lnTo>
                    <a:pt x="7752637" y="0"/>
                  </a:lnTo>
                  <a:lnTo>
                    <a:pt x="7752637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7334" y="1996148"/>
            <a:ext cx="4015445" cy="3720065"/>
            <a:chOff x="0" y="0"/>
            <a:chExt cx="8030890" cy="74401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30883" cy="7440131"/>
            </a:xfrm>
            <a:custGeom>
              <a:avLst/>
              <a:gdLst/>
              <a:ahLst/>
              <a:cxnLst/>
              <a:rect l="l" t="t" r="r" b="b"/>
              <a:pathLst>
                <a:path w="8030882" h="7440131">
                  <a:moveTo>
                    <a:pt x="0" y="0"/>
                  </a:moveTo>
                  <a:lnTo>
                    <a:pt x="8030883" y="0"/>
                  </a:lnTo>
                  <a:lnTo>
                    <a:pt x="8030883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94602" y="2097213"/>
            <a:ext cx="879230" cy="879230"/>
            <a:chOff x="0" y="0"/>
            <a:chExt cx="1758460" cy="17584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/>
                  <a:sym typeface="宋体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11293" y="1786261"/>
            <a:ext cx="3809057" cy="3709253"/>
            <a:chOff x="0" y="0"/>
            <a:chExt cx="7618114" cy="7418506"/>
          </a:xfrm>
          <a:solidFill>
            <a:srgbClr val="000000">
              <a:alpha val="69804"/>
            </a:srgb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7618108" cy="7418506"/>
            </a:xfrm>
            <a:custGeom>
              <a:avLst/>
              <a:gdLst/>
              <a:ahLst/>
              <a:cxnLst/>
              <a:rect l="l" t="t" r="r" b="b"/>
              <a:pathLst>
                <a:path w="7618108" h="7418506">
                  <a:moveTo>
                    <a:pt x="0" y="0"/>
                  </a:moveTo>
                  <a:lnTo>
                    <a:pt x="7618108" y="0"/>
                  </a:lnTo>
                  <a:lnTo>
                    <a:pt x="7618108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6416" y="1989798"/>
            <a:ext cx="3963984" cy="3720065"/>
            <a:chOff x="0" y="0"/>
            <a:chExt cx="7927968" cy="74401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27961" cy="7440131"/>
            </a:xfrm>
            <a:custGeom>
              <a:avLst/>
              <a:gdLst/>
              <a:ahLst/>
              <a:cxnLst/>
              <a:rect l="l" t="t" r="r" b="b"/>
              <a:pathLst>
                <a:path w="7927961" h="7440131">
                  <a:moveTo>
                    <a:pt x="0" y="0"/>
                  </a:moveTo>
                  <a:lnTo>
                    <a:pt x="7927961" y="0"/>
                  </a:lnTo>
                  <a:lnTo>
                    <a:pt x="7927961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84303" y="3107283"/>
            <a:ext cx="3567498" cy="2375531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sz="3200">
                <a:solidFill>
                  <a:srgbClr val="FFFFFF"/>
                </a:solidFill>
                <a:latin typeface="宋体"/>
                <a:ea typeface="字由点字典黑 65J" panose="00020600040101010101" charset="-122"/>
                <a:sym typeface="宋体"/>
              </a:rPr>
              <a:t>对拒不整改或整改不到位的餐饮场所：应依法予以处罚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145968" y="2097213"/>
            <a:ext cx="879230" cy="879230"/>
            <a:chOff x="0" y="0"/>
            <a:chExt cx="1758460" cy="17584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/>
                  <a:sym typeface="宋体"/>
                </a:rPr>
                <a:t>02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892898" y="2782497"/>
            <a:ext cx="3567499" cy="2709842"/>
          </a:xfrm>
          <a:prstGeom prst="rect">
            <a:avLst/>
          </a:prstGeom>
        </p:spPr>
        <p:txBody>
          <a:bodyPr lIns="0" tIns="0" rIns="0" bIns="0" rtlCol="0" anchor="ctr">
            <a:normAutofit fontScale="7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altLang="zh-CN" sz="3200">
                <a:solidFill>
                  <a:srgbClr val="FFFFFF"/>
                </a:solidFill>
                <a:latin typeface="宋体"/>
                <a:ea typeface="字由点字典黑 65J" panose="00020600040101010101" charset="-122"/>
                <a:sym typeface="宋体"/>
              </a:rPr>
              <a:t>消防部门应加强对餐饮场所的监督执法力度：对发现的消防安全隐患及时进行整改通知并督促整改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消防安全检查与监督 &gt; 4. 建立举报奖励机制</a:t>
            </a:r>
          </a:p>
        </p:txBody>
      </p:sp>
      <p:sp>
        <p:nvSpPr>
          <p:cNvPr id="2" name="Rectangle 22"/>
          <p:cNvSpPr/>
          <p:nvPr/>
        </p:nvSpPr>
        <p:spPr>
          <a:xfrm>
            <a:off x="5698254" y="3729517"/>
            <a:ext cx="4565629" cy="16027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22139" y="1915758"/>
            <a:ext cx="4693825" cy="915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l" defTabSz="914400" rtl="0" fontAlgn="auto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宋体"/>
                <a:cs typeface="+mn-ea"/>
                <a:sym typeface="宋体"/>
              </a:rPr>
              <a:t>建立消防安全举报奖励机制：鼓励员工和顾客积极举报消防安全隐患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691355" y="3830918"/>
            <a:ext cx="4693825" cy="915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l" defTabSz="914400" rtl="0" fontAlgn="auto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chemeClr val="bg1"/>
                </a:solidFill>
                <a:uLnTx/>
                <a:uFillTx/>
                <a:latin typeface="宋体"/>
                <a:cs typeface="+mn-ea"/>
                <a:sym typeface="宋体"/>
              </a:rPr>
              <a:t>对举报属实的：给予一定的物质奖励或表扬，提高员工的消防安全意识和积极性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52" y="1767710"/>
            <a:ext cx="4077807" cy="405688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5部分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消防安全宣传与教育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消防安全宣传与教育 &gt; 1. 宣传活动</a:t>
            </a:r>
          </a:p>
        </p:txBody>
      </p:sp>
      <p:sp>
        <p:nvSpPr>
          <p:cNvPr id="16" name="KSO_Shape"/>
          <p:cNvSpPr/>
          <p:nvPr/>
        </p:nvSpPr>
        <p:spPr>
          <a:xfrm>
            <a:off x="8640165" y="2195145"/>
            <a:ext cx="2592632" cy="2802845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6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45720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91440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37160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182880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733837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A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2163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定期开展消防安全宣传活动：向员工和顾客普及消防安全知识</a:t>
            </a:r>
          </a:p>
        </p:txBody>
      </p:sp>
      <p:sp>
        <p:nvSpPr>
          <p:cNvPr id="19" name="矩形 18"/>
          <p:cNvSpPr/>
          <p:nvPr/>
        </p:nvSpPr>
        <p:spPr>
          <a:xfrm>
            <a:off x="5657838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B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16164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利用宣传栏、横幅、标语等多种形式进行宣传：提高员工的消防安全意识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792163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716164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消防安全宣传与教育 &gt; 2. 教育培训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137025" y="1687530"/>
            <a:ext cx="8094285" cy="1647089"/>
            <a:chOff x="0" y="0"/>
            <a:chExt cx="2063765" cy="5643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1272" y="2826516"/>
            <a:ext cx="90589" cy="674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375108" y="1871580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对新员工进行消防安全教育培训：确保其了解消防安全知识和操作规程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84903" y="2826516"/>
            <a:ext cx="90589" cy="6741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66020" y="2826516"/>
            <a:ext cx="90589" cy="674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9652" y="2826516"/>
            <a:ext cx="90589" cy="67413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137025" y="3817758"/>
            <a:ext cx="8094285" cy="1647089"/>
            <a:chOff x="0" y="0"/>
            <a:chExt cx="2063765" cy="5643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547527" y="3964182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对员工进行定期的消防安全知识培训：提高其应急处理能力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消防安全宣传与教育 &gt; 3. 消防安全文化</a:t>
            </a:r>
          </a:p>
        </p:txBody>
      </p:sp>
      <p:sp>
        <p:nvSpPr>
          <p:cNvPr id="16" name="KSO_Shape"/>
          <p:cNvSpPr/>
          <p:nvPr/>
        </p:nvSpPr>
        <p:spPr>
          <a:xfrm>
            <a:off x="8640165" y="2195145"/>
            <a:ext cx="2592632" cy="2802845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6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45720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91440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37160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182880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733837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A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2163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积极倡导消防安全文化：营造良好的消防安全氛围</a:t>
            </a:r>
          </a:p>
        </p:txBody>
      </p:sp>
      <p:sp>
        <p:nvSpPr>
          <p:cNvPr id="19" name="矩形 18"/>
          <p:cNvSpPr/>
          <p:nvPr/>
        </p:nvSpPr>
        <p:spPr>
          <a:xfrm>
            <a:off x="5657838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B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16164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通过开展消防安全知识竞赛、演讲比赛等活动：增强员工的消防安全意识和参与度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792163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716164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消防安全宣传与教育</a:t>
            </a:r>
          </a:p>
        </p:txBody>
      </p:sp>
      <p:sp>
        <p:nvSpPr>
          <p:cNvPr id="8" name="New shape"/>
          <p:cNvSpPr/>
          <p:nvPr/>
        </p:nvSpPr>
        <p:spPr>
          <a:xfrm>
            <a:off x="1270000" y="1524000"/>
            <a:ext cx="9652000" cy="3810000"/>
          </a:xfrm>
          <a:prstGeom prst="rect">
            <a:avLst/>
          </a:prstGeom>
          <a:noFill/>
        </p:spPr>
        <p:style>
          <a:lnRef idx="2">
            <a:srgbClr val="FFFFFF">
              <a:alpha val="0"/>
            </a:srgb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pPr indent="0" algn="ctr">
              <a:lnSpc>
                <a:spcPct val="150000"/>
              </a:lnSpc>
            </a:pPr>
            <a:r>
              <a:rPr lang="zh-CN" altLang="zh-CN" sz="3200" b="1" i="0">
                <a:solidFill>
                  <a:srgbClr val="000000"/>
                </a:solidFill>
                <a:latin typeface="宋体"/>
                <a:sym typeface="宋体"/>
              </a:rPr>
              <a:t>综上所述，餐饮场所的消防安全要点涉及多个方面，需要餐饮企业加强日常管理、完善预防措施、加强监督检查和宣传教育等方面的工作，确保餐饮场所的消防安全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6部分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餐饮场所的消防安全硬件配置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餐饮场所的消防安全硬件配置 &gt; 1. 自动灭火系统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4946" y="1773561"/>
            <a:ext cx="3876322" cy="3709253"/>
            <a:chOff x="0" y="0"/>
            <a:chExt cx="7752644" cy="7418506"/>
          </a:xfrm>
          <a:solidFill>
            <a:srgbClr val="000000">
              <a:alpha val="69804"/>
            </a:srgb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752637" cy="7418506"/>
            </a:xfrm>
            <a:custGeom>
              <a:avLst/>
              <a:gdLst/>
              <a:ahLst/>
              <a:cxnLst/>
              <a:rect l="l" t="t" r="r" b="b"/>
              <a:pathLst>
                <a:path w="7752637" h="7418506">
                  <a:moveTo>
                    <a:pt x="0" y="0"/>
                  </a:moveTo>
                  <a:lnTo>
                    <a:pt x="7752637" y="0"/>
                  </a:lnTo>
                  <a:lnTo>
                    <a:pt x="7752637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7334" y="1996148"/>
            <a:ext cx="4015445" cy="3720065"/>
            <a:chOff x="0" y="0"/>
            <a:chExt cx="8030890" cy="74401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30883" cy="7440131"/>
            </a:xfrm>
            <a:custGeom>
              <a:avLst/>
              <a:gdLst/>
              <a:ahLst/>
              <a:cxnLst/>
              <a:rect l="l" t="t" r="r" b="b"/>
              <a:pathLst>
                <a:path w="8030882" h="7440131">
                  <a:moveTo>
                    <a:pt x="0" y="0"/>
                  </a:moveTo>
                  <a:lnTo>
                    <a:pt x="8030883" y="0"/>
                  </a:lnTo>
                  <a:lnTo>
                    <a:pt x="8030883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94602" y="2097213"/>
            <a:ext cx="879230" cy="879230"/>
            <a:chOff x="0" y="0"/>
            <a:chExt cx="1758460" cy="17584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/>
                  <a:sym typeface="宋体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11293" y="1786261"/>
            <a:ext cx="3809057" cy="3709253"/>
            <a:chOff x="0" y="0"/>
            <a:chExt cx="7618114" cy="7418506"/>
          </a:xfrm>
          <a:solidFill>
            <a:srgbClr val="000000">
              <a:alpha val="69804"/>
            </a:srgb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7618108" cy="7418506"/>
            </a:xfrm>
            <a:custGeom>
              <a:avLst/>
              <a:gdLst/>
              <a:ahLst/>
              <a:cxnLst/>
              <a:rect l="l" t="t" r="r" b="b"/>
              <a:pathLst>
                <a:path w="7618108" h="7418506">
                  <a:moveTo>
                    <a:pt x="0" y="0"/>
                  </a:moveTo>
                  <a:lnTo>
                    <a:pt x="7618108" y="0"/>
                  </a:lnTo>
                  <a:lnTo>
                    <a:pt x="7618108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6416" y="1989798"/>
            <a:ext cx="3963984" cy="3720065"/>
            <a:chOff x="0" y="0"/>
            <a:chExt cx="7927968" cy="74401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27961" cy="7440131"/>
            </a:xfrm>
            <a:custGeom>
              <a:avLst/>
              <a:gdLst/>
              <a:ahLst/>
              <a:cxnLst/>
              <a:rect l="l" t="t" r="r" b="b"/>
              <a:pathLst>
                <a:path w="7927961" h="7440131">
                  <a:moveTo>
                    <a:pt x="0" y="0"/>
                  </a:moveTo>
                  <a:lnTo>
                    <a:pt x="7927961" y="0"/>
                  </a:lnTo>
                  <a:lnTo>
                    <a:pt x="7927961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84303" y="3107283"/>
            <a:ext cx="3567498" cy="2375531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sz="3200">
                <a:solidFill>
                  <a:srgbClr val="FFFFFF"/>
                </a:solidFill>
                <a:latin typeface="宋体"/>
                <a:ea typeface="字由点字典黑 65J" panose="00020600040101010101" charset="-122"/>
                <a:sym typeface="宋体"/>
              </a:rPr>
              <a:t>定期对喷水系统进行维护和检查：确保其正常运行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145968" y="2097213"/>
            <a:ext cx="879230" cy="879230"/>
            <a:chOff x="0" y="0"/>
            <a:chExt cx="1758460" cy="17584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/>
                  <a:sym typeface="宋体"/>
                </a:rPr>
                <a:t>02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892898" y="2782497"/>
            <a:ext cx="3567499" cy="2709842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altLang="zh-CN" sz="3200">
                <a:solidFill>
                  <a:srgbClr val="FFFFFF"/>
                </a:solidFill>
                <a:latin typeface="宋体"/>
                <a:ea typeface="字由点字典黑 65J" panose="00020600040101010101" charset="-122"/>
                <a:sym typeface="宋体"/>
              </a:rPr>
              <a:t>在重要区域安装自动喷水灭火系统：包括但不限于厨房烹饪区、储藏室等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餐饮场所的消防安全硬件配置 &gt; 2. 烟雾排除系统</a:t>
            </a:r>
          </a:p>
        </p:txBody>
      </p:sp>
      <p:sp>
        <p:nvSpPr>
          <p:cNvPr id="2" name="Rectangle 22"/>
          <p:cNvSpPr/>
          <p:nvPr/>
        </p:nvSpPr>
        <p:spPr>
          <a:xfrm>
            <a:off x="5698254" y="3729517"/>
            <a:ext cx="4565629" cy="160276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思源黑体 CN"/>
                <a:ea typeface="思源黑体 CN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5622139" y="1915758"/>
            <a:ext cx="4693825" cy="915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l" defTabSz="914400" rtl="0" fontAlgn="auto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宋体"/>
                <a:cs typeface="+mn-ea"/>
                <a:sym typeface="宋体"/>
              </a:rPr>
              <a:t>安装高效的烟雾排除系统：确保在火灾初期能够迅速排除烟雾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691355" y="3830918"/>
            <a:ext cx="4693825" cy="9153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marL="0" marR="0" lvl="0" indent="0" algn="l" defTabSz="914400" rtl="0" fontAlgn="auto">
              <a:lnSpc>
                <a:spcPct val="15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r>
              <a:rPr lang="zh-CN" altLang="en-US" noProof="0">
                <a:ln>
                  <a:noFill/>
                </a:ln>
                <a:solidFill>
                  <a:schemeClr val="bg1"/>
                </a:solidFill>
                <a:uLnTx/>
                <a:uFillTx/>
                <a:latin typeface="宋体"/>
                <a:cs typeface="+mn-ea"/>
                <a:sym typeface="宋体"/>
              </a:rPr>
              <a:t>定期清洁和维护排烟系统：防止积聚的油渍和杂物引发火灾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52" y="1767710"/>
            <a:ext cx="4077807" cy="405688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餐饮场所的消防安全硬件配置 &gt; 3. 灭火器材和设备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137025" y="1687530"/>
            <a:ext cx="8094285" cy="1647089"/>
            <a:chOff x="0" y="0"/>
            <a:chExt cx="2063765" cy="5643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1272" y="2826516"/>
            <a:ext cx="90589" cy="674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375108" y="1871580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在餐厅内放置足够的灭火器材：如灭火器、灭火毯等，并确保员工知道其位置和使用方法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84903" y="2826516"/>
            <a:ext cx="90589" cy="6741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66020" y="2826516"/>
            <a:ext cx="90589" cy="674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9652" y="2826516"/>
            <a:ext cx="90589" cy="67413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137025" y="3817758"/>
            <a:ext cx="8094285" cy="1647089"/>
            <a:chOff x="0" y="0"/>
            <a:chExt cx="2063765" cy="5643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547527" y="3964182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对于特殊设备和区域：如厨房的油烟管道，应配备专用的灭火设备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餐饮场所的消防安全硬件配置 &gt; 4. 消防报警系统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384946" y="1773561"/>
            <a:ext cx="3876322" cy="3709253"/>
            <a:chOff x="0" y="0"/>
            <a:chExt cx="7752644" cy="7418506"/>
          </a:xfrm>
          <a:solidFill>
            <a:srgbClr val="000000">
              <a:alpha val="69804"/>
            </a:srgb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7752637" cy="7418506"/>
            </a:xfrm>
            <a:custGeom>
              <a:avLst/>
              <a:gdLst/>
              <a:ahLst/>
              <a:cxnLst/>
              <a:rect l="l" t="t" r="r" b="b"/>
              <a:pathLst>
                <a:path w="7752637" h="7418506">
                  <a:moveTo>
                    <a:pt x="0" y="0"/>
                  </a:moveTo>
                  <a:lnTo>
                    <a:pt x="7752637" y="0"/>
                  </a:lnTo>
                  <a:lnTo>
                    <a:pt x="7752637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97334" y="1996148"/>
            <a:ext cx="4015445" cy="3720065"/>
            <a:chOff x="0" y="0"/>
            <a:chExt cx="8030890" cy="74401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30883" cy="7440131"/>
            </a:xfrm>
            <a:custGeom>
              <a:avLst/>
              <a:gdLst/>
              <a:ahLst/>
              <a:cxnLst/>
              <a:rect l="l" t="t" r="r" b="b"/>
              <a:pathLst>
                <a:path w="8030882" h="7440131">
                  <a:moveTo>
                    <a:pt x="0" y="0"/>
                  </a:moveTo>
                  <a:lnTo>
                    <a:pt x="8030883" y="0"/>
                  </a:lnTo>
                  <a:lnTo>
                    <a:pt x="8030883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94602" y="2097213"/>
            <a:ext cx="879230" cy="879230"/>
            <a:chOff x="0" y="0"/>
            <a:chExt cx="1758460" cy="17584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/>
                  <a:sym typeface="宋体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11293" y="1786261"/>
            <a:ext cx="3809057" cy="3709253"/>
            <a:chOff x="0" y="0"/>
            <a:chExt cx="7618114" cy="7418506"/>
          </a:xfrm>
          <a:solidFill>
            <a:srgbClr val="000000">
              <a:alpha val="69804"/>
            </a:srgb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7618108" cy="7418506"/>
            </a:xfrm>
            <a:custGeom>
              <a:avLst/>
              <a:gdLst/>
              <a:ahLst/>
              <a:cxnLst/>
              <a:rect l="l" t="t" r="r" b="b"/>
              <a:pathLst>
                <a:path w="7618108" h="7418506">
                  <a:moveTo>
                    <a:pt x="0" y="0"/>
                  </a:moveTo>
                  <a:lnTo>
                    <a:pt x="7618108" y="0"/>
                  </a:lnTo>
                  <a:lnTo>
                    <a:pt x="7618108" y="7418506"/>
                  </a:lnTo>
                  <a:lnTo>
                    <a:pt x="0" y="741850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856416" y="1989798"/>
            <a:ext cx="3963984" cy="3720065"/>
            <a:chOff x="0" y="0"/>
            <a:chExt cx="7927968" cy="744013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927961" cy="7440131"/>
            </a:xfrm>
            <a:custGeom>
              <a:avLst/>
              <a:gdLst/>
              <a:ahLst/>
              <a:cxnLst/>
              <a:rect l="l" t="t" r="r" b="b"/>
              <a:pathLst>
                <a:path w="7927961" h="7440131">
                  <a:moveTo>
                    <a:pt x="0" y="0"/>
                  </a:moveTo>
                  <a:lnTo>
                    <a:pt x="7927961" y="0"/>
                  </a:lnTo>
                  <a:lnTo>
                    <a:pt x="7927961" y="7440131"/>
                  </a:lnTo>
                  <a:lnTo>
                    <a:pt x="0" y="7440131"/>
                  </a:ln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84303" y="3107283"/>
            <a:ext cx="3567498" cy="2375531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sz="3200">
                <a:solidFill>
                  <a:srgbClr val="FFFFFF"/>
                </a:solidFill>
                <a:latin typeface="宋体"/>
                <a:ea typeface="字由点字典黑 65J" panose="00020600040101010101" charset="-122"/>
                <a:sym typeface="宋体"/>
              </a:rPr>
              <a:t>定期对报警系统进行测试和维护：确保其正常运行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145968" y="2097213"/>
            <a:ext cx="879230" cy="879230"/>
            <a:chOff x="0" y="0"/>
            <a:chExt cx="1758460" cy="175846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58442" cy="1758442"/>
            </a:xfrm>
            <a:custGeom>
              <a:avLst/>
              <a:gdLst/>
              <a:ahLst/>
              <a:cxnLst/>
              <a:rect l="l" t="t" r="r" b="b"/>
              <a:pathLst>
                <a:path w="1758442" h="1758442">
                  <a:moveTo>
                    <a:pt x="0" y="879221"/>
                  </a:moveTo>
                  <a:cubicBezTo>
                    <a:pt x="0" y="393700"/>
                    <a:pt x="393700" y="0"/>
                    <a:pt x="879221" y="0"/>
                  </a:cubicBezTo>
                  <a:cubicBezTo>
                    <a:pt x="1364742" y="0"/>
                    <a:pt x="1758442" y="393700"/>
                    <a:pt x="1758442" y="879221"/>
                  </a:cubicBezTo>
                  <a:cubicBezTo>
                    <a:pt x="1758442" y="1364742"/>
                    <a:pt x="1364742" y="1758442"/>
                    <a:pt x="879221" y="1758442"/>
                  </a:cubicBezTo>
                  <a:cubicBezTo>
                    <a:pt x="393700" y="1758442"/>
                    <a:pt x="0" y="1364869"/>
                    <a:pt x="0" y="879221"/>
                  </a:cubicBezTo>
                  <a:close/>
                </a:path>
              </a:pathLst>
            </a:custGeom>
            <a:solidFill>
              <a:srgbClr val="567305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758460" cy="177751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>
                <a:lnSpc>
                  <a:spcPts val="3360"/>
                </a:lnSpc>
              </a:pPr>
              <a:r>
                <a:rPr lang="zh-CN" sz="2800">
                  <a:solidFill>
                    <a:srgbClr val="FFFFFF"/>
                  </a:solidFill>
                  <a:latin typeface="宋体"/>
                  <a:sym typeface="宋体"/>
                </a:rPr>
                <a:t>02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892898" y="2782497"/>
            <a:ext cx="3567499" cy="2709842"/>
          </a:xfrm>
          <a:prstGeom prst="rect">
            <a:avLst/>
          </a:prstGeom>
        </p:spPr>
        <p:txBody>
          <a:bodyPr lIns="0" tIns="0" rIns="0" bIns="0" rtlCol="0" anchor="ctr">
            <a:normAutofit fontScale="775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4605"/>
              </a:lnSpc>
            </a:pPr>
            <a:r>
              <a:rPr lang="zh-CN" altLang="zh-CN" sz="3200">
                <a:solidFill>
                  <a:srgbClr val="FFFFFF"/>
                </a:solidFill>
                <a:latin typeface="宋体"/>
                <a:ea typeface="字由点字典黑 65J" panose="00020600040101010101" charset="-122"/>
                <a:sym typeface="宋体"/>
              </a:rPr>
              <a:t>安装火灾自动报警系统：包括烟雾探测器和温度探测器等，确保在火灾发生时能够及时发出警报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餐饮场所的消防安全硬件配置 &gt; 5. 安全疏散指示系统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137025" y="1687530"/>
            <a:ext cx="8094285" cy="1647089"/>
            <a:chOff x="0" y="0"/>
            <a:chExt cx="2063765" cy="5643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1272" y="2826516"/>
            <a:ext cx="90589" cy="674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375108" y="1871580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在餐厅内设置明显的安全出口指示牌和疏散指示标识：确保在紧急情况下人员能够迅速疏散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84903" y="2826516"/>
            <a:ext cx="90589" cy="6741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66020" y="2826516"/>
            <a:ext cx="90589" cy="674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9652" y="2826516"/>
            <a:ext cx="90589" cy="67413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137025" y="3817758"/>
            <a:ext cx="8094285" cy="1647089"/>
            <a:chOff x="0" y="0"/>
            <a:chExt cx="2063765" cy="5643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547527" y="3964182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定期检查和维护指示系统：确保其清晰可见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7部分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应急预案的制定与演练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应急预案的制定与演练 &gt; 1. 制定应急预案</a:t>
            </a:r>
          </a:p>
        </p:txBody>
      </p:sp>
      <p:sp>
        <p:nvSpPr>
          <p:cNvPr id="16" name="KSO_Shape"/>
          <p:cNvSpPr/>
          <p:nvPr/>
        </p:nvSpPr>
        <p:spPr>
          <a:xfrm>
            <a:off x="8640165" y="2195145"/>
            <a:ext cx="2592632" cy="2802845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6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45720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91440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37160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182880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733837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A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2163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根据餐饮场所的实际情况：制定详细的应急预案，包括报警、疏散、救援等各个环节</a:t>
            </a:r>
          </a:p>
        </p:txBody>
      </p:sp>
      <p:sp>
        <p:nvSpPr>
          <p:cNvPr id="19" name="矩形 18"/>
          <p:cNvSpPr/>
          <p:nvPr/>
        </p:nvSpPr>
        <p:spPr>
          <a:xfrm>
            <a:off x="5657838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B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16164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应急预案应考虑不同场景和情况：确保在不同情况下都能迅速应对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792163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716164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应急预案的制定与演练 &gt; 2. 定期演练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2137025" y="1687530"/>
            <a:ext cx="8094285" cy="1647089"/>
            <a:chOff x="0" y="0"/>
            <a:chExt cx="2063765" cy="5643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41272" y="2826516"/>
            <a:ext cx="90589" cy="674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375108" y="1871580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定期组织员工进行消防演练：提高员工的应急处理能力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684903" y="2826516"/>
            <a:ext cx="90589" cy="67413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666020" y="2826516"/>
            <a:ext cx="90589" cy="6741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09652" y="2826516"/>
            <a:ext cx="90589" cy="67413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137025" y="3817758"/>
            <a:ext cx="8094285" cy="1647089"/>
            <a:chOff x="0" y="0"/>
            <a:chExt cx="2063765" cy="5643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63765" cy="564326"/>
            </a:xfrm>
            <a:custGeom>
              <a:avLst/>
              <a:gdLst/>
              <a:ahLst/>
              <a:cxnLst/>
              <a:rect l="l" t="t" r="r" b="b"/>
              <a:pathLst>
                <a:path w="2063765" h="564326">
                  <a:moveTo>
                    <a:pt x="43700" y="0"/>
                  </a:moveTo>
                  <a:lnTo>
                    <a:pt x="2020065" y="0"/>
                  </a:lnTo>
                  <a:cubicBezTo>
                    <a:pt x="2031655" y="0"/>
                    <a:pt x="2042770" y="4604"/>
                    <a:pt x="2050966" y="12799"/>
                  </a:cubicBezTo>
                  <a:cubicBezTo>
                    <a:pt x="2059161" y="20995"/>
                    <a:pt x="2063765" y="32110"/>
                    <a:pt x="2063765" y="43700"/>
                  </a:cubicBezTo>
                  <a:lnTo>
                    <a:pt x="2063765" y="520627"/>
                  </a:lnTo>
                  <a:cubicBezTo>
                    <a:pt x="2063765" y="532216"/>
                    <a:pt x="2059161" y="543332"/>
                    <a:pt x="2050966" y="551527"/>
                  </a:cubicBezTo>
                  <a:cubicBezTo>
                    <a:pt x="2042770" y="559722"/>
                    <a:pt x="2031655" y="564326"/>
                    <a:pt x="2020065" y="564326"/>
                  </a:cubicBezTo>
                  <a:lnTo>
                    <a:pt x="43700" y="564326"/>
                  </a:lnTo>
                  <a:cubicBezTo>
                    <a:pt x="32110" y="564326"/>
                    <a:pt x="20995" y="559722"/>
                    <a:pt x="12799" y="551527"/>
                  </a:cubicBezTo>
                  <a:cubicBezTo>
                    <a:pt x="4604" y="543332"/>
                    <a:pt x="0" y="532216"/>
                    <a:pt x="0" y="520627"/>
                  </a:cubicBezTo>
                  <a:lnTo>
                    <a:pt x="0" y="43700"/>
                  </a:lnTo>
                  <a:cubicBezTo>
                    <a:pt x="0" y="32110"/>
                    <a:pt x="4604" y="20995"/>
                    <a:pt x="12799" y="12799"/>
                  </a:cubicBezTo>
                  <a:cubicBezTo>
                    <a:pt x="20995" y="4604"/>
                    <a:pt x="32110" y="0"/>
                    <a:pt x="43700" y="0"/>
                  </a:cubicBez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29785" tIns="29785" rIns="29785" bIns="29785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547527" y="3964182"/>
            <a:ext cx="7630895" cy="1354243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sz="2935">
                <a:solidFill>
                  <a:schemeClr val="bg1"/>
                </a:solidFill>
                <a:latin typeface="宋体"/>
                <a:ea typeface="思源宋体-粗体 Bold" panose="02020700000000000000" charset="-122"/>
                <a:sym typeface="宋体"/>
              </a:rPr>
              <a:t>通过演练发现预案中存在的问题和不足：及时进行修订和完善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应急预案的制定与演练 &gt; 3. 应急队伍建设</a:t>
            </a:r>
          </a:p>
        </p:txBody>
      </p:sp>
      <p:sp>
        <p:nvSpPr>
          <p:cNvPr id="16" name="KSO_Shape"/>
          <p:cNvSpPr/>
          <p:nvPr/>
        </p:nvSpPr>
        <p:spPr>
          <a:xfrm>
            <a:off x="8640165" y="2195145"/>
            <a:ext cx="2592632" cy="2802845"/>
          </a:xfrm>
          <a:custGeom>
            <a:avLst/>
            <a:gdLst>
              <a:gd name="T0" fmla="*/ 660065 w 1938337"/>
              <a:gd name="T1" fmla="*/ 1785471 h 2097088"/>
              <a:gd name="T2" fmla="*/ 1074391 w 1938337"/>
              <a:gd name="T3" fmla="*/ 1807357 h 2097088"/>
              <a:gd name="T4" fmla="*/ 1090030 w 1938337"/>
              <a:gd name="T5" fmla="*/ 1648866 h 2097088"/>
              <a:gd name="T6" fmla="*/ 997074 w 1938337"/>
              <a:gd name="T7" fmla="*/ 1410363 h 2097088"/>
              <a:gd name="T8" fmla="*/ 740470 w 1938337"/>
              <a:gd name="T9" fmla="*/ 1441863 h 2097088"/>
              <a:gd name="T10" fmla="*/ 1158685 w 1938337"/>
              <a:gd name="T11" fmla="*/ 241681 h 2097088"/>
              <a:gd name="T12" fmla="*/ 1062016 w 1938337"/>
              <a:gd name="T13" fmla="*/ 582817 h 2097088"/>
              <a:gd name="T14" fmla="*/ 959576 w 1938337"/>
              <a:gd name="T15" fmla="*/ 747370 h 2097088"/>
              <a:gd name="T16" fmla="*/ 1009593 w 1938337"/>
              <a:gd name="T17" fmla="*/ 758196 h 2097088"/>
              <a:gd name="T18" fmla="*/ 1186819 w 1938337"/>
              <a:gd name="T19" fmla="*/ 425240 h 2097088"/>
              <a:gd name="T20" fmla="*/ 1208221 w 1938337"/>
              <a:gd name="T21" fmla="*/ 203430 h 2097088"/>
              <a:gd name="T22" fmla="*/ 1278919 w 1938337"/>
              <a:gd name="T23" fmla="*/ 476964 h 2097088"/>
              <a:gd name="T24" fmla="*/ 1150989 w 1938337"/>
              <a:gd name="T25" fmla="*/ 722592 h 2097088"/>
              <a:gd name="T26" fmla="*/ 1014162 w 1938337"/>
              <a:gd name="T27" fmla="*/ 909759 h 2097088"/>
              <a:gd name="T28" fmla="*/ 967751 w 1938337"/>
              <a:gd name="T29" fmla="*/ 1018980 h 2097088"/>
              <a:gd name="T30" fmla="*/ 942502 w 1938337"/>
              <a:gd name="T31" fmla="*/ 1340628 h 2097088"/>
              <a:gd name="T32" fmla="*/ 793651 w 1938337"/>
              <a:gd name="T33" fmla="*/ 1348326 h 2097088"/>
              <a:gd name="T34" fmla="*/ 816977 w 1938337"/>
              <a:gd name="T35" fmla="*/ 1049292 h 2097088"/>
              <a:gd name="T36" fmla="*/ 791487 w 1938337"/>
              <a:gd name="T37" fmla="*/ 975676 h 2097088"/>
              <a:gd name="T38" fmla="*/ 746519 w 1938337"/>
              <a:gd name="T39" fmla="*/ 909759 h 2097088"/>
              <a:gd name="T40" fmla="*/ 605604 w 1938337"/>
              <a:gd name="T41" fmla="*/ 718020 h 2097088"/>
              <a:gd name="T42" fmla="*/ 481762 w 1938337"/>
              <a:gd name="T43" fmla="*/ 476964 h 2097088"/>
              <a:gd name="T44" fmla="*/ 249769 w 1938337"/>
              <a:gd name="T45" fmla="*/ 79798 h 2097088"/>
              <a:gd name="T46" fmla="*/ 371772 w 1938337"/>
              <a:gd name="T47" fmla="*/ 184379 h 2097088"/>
              <a:gd name="T48" fmla="*/ 406596 w 1938337"/>
              <a:gd name="T49" fmla="*/ 324302 h 2097088"/>
              <a:gd name="T50" fmla="*/ 340070 w 1938337"/>
              <a:gd name="T51" fmla="*/ 315887 h 2097088"/>
              <a:gd name="T52" fmla="*/ 270423 w 1938337"/>
              <a:gd name="T53" fmla="*/ 183417 h 2097088"/>
              <a:gd name="T54" fmla="*/ 154905 w 1938337"/>
              <a:gd name="T55" fmla="*/ 160097 h 2097088"/>
              <a:gd name="T56" fmla="*/ 86699 w 1938337"/>
              <a:gd name="T57" fmla="*/ 247368 h 2097088"/>
              <a:gd name="T58" fmla="*/ 88140 w 1938337"/>
              <a:gd name="T59" fmla="*/ 389454 h 2097088"/>
              <a:gd name="T60" fmla="*/ 182524 w 1938337"/>
              <a:gd name="T61" fmla="*/ 522885 h 2097088"/>
              <a:gd name="T62" fmla="*/ 498577 w 1938337"/>
              <a:gd name="T63" fmla="*/ 686368 h 2097088"/>
              <a:gd name="T64" fmla="*/ 627064 w 1938337"/>
              <a:gd name="T65" fmla="*/ 797921 h 2097088"/>
              <a:gd name="T66" fmla="*/ 589359 w 1938337"/>
              <a:gd name="T67" fmla="*/ 895530 h 2097088"/>
              <a:gd name="T68" fmla="*/ 492814 w 1938337"/>
              <a:gd name="T69" fmla="*/ 916446 h 2097088"/>
              <a:gd name="T70" fmla="*/ 499057 w 1938337"/>
              <a:gd name="T71" fmla="*/ 846965 h 2097088"/>
              <a:gd name="T72" fmla="*/ 548771 w 1938337"/>
              <a:gd name="T73" fmla="*/ 804171 h 2097088"/>
              <a:gd name="T74" fmla="*/ 311251 w 1938337"/>
              <a:gd name="T75" fmla="*/ 700312 h 2097088"/>
              <a:gd name="T76" fmla="*/ 62683 w 1938337"/>
              <a:gd name="T77" fmla="*/ 508700 h 2097088"/>
              <a:gd name="T78" fmla="*/ 0 w 1938337"/>
              <a:gd name="T79" fmla="*/ 316127 h 2097088"/>
              <a:gd name="T80" fmla="*/ 51155 w 1938337"/>
              <a:gd name="T81" fmla="*/ 141104 h 2097088"/>
              <a:gd name="T82" fmla="*/ 183004 w 1938337"/>
              <a:gd name="T83" fmla="*/ 72345 h 2097088"/>
              <a:gd name="T84" fmla="*/ 1687503 w 1938337"/>
              <a:gd name="T85" fmla="*/ 115139 h 2097088"/>
              <a:gd name="T86" fmla="*/ 1761162 w 1938337"/>
              <a:gd name="T87" fmla="*/ 288719 h 2097088"/>
              <a:gd name="T88" fmla="*/ 1723130 w 1938337"/>
              <a:gd name="T89" fmla="*/ 471917 h 2097088"/>
              <a:gd name="T90" fmla="*/ 1567869 w 1938337"/>
              <a:gd name="T91" fmla="*/ 633476 h 2097088"/>
              <a:gd name="T92" fmla="*/ 1225813 w 1938337"/>
              <a:gd name="T93" fmla="*/ 785419 h 2097088"/>
              <a:gd name="T94" fmla="*/ 1227979 w 1938337"/>
              <a:gd name="T95" fmla="*/ 836387 h 2097088"/>
              <a:gd name="T96" fmla="*/ 1282863 w 1938337"/>
              <a:gd name="T97" fmla="*/ 893847 h 2097088"/>
              <a:gd name="T98" fmla="*/ 1204630 w 1938337"/>
              <a:gd name="T99" fmla="*/ 915003 h 2097088"/>
              <a:gd name="T100" fmla="*/ 1135064 w 1938337"/>
              <a:gd name="T101" fmla="*/ 835907 h 2097088"/>
              <a:gd name="T102" fmla="*/ 1184410 w 1938337"/>
              <a:gd name="T103" fmla="*/ 715458 h 2097088"/>
              <a:gd name="T104" fmla="*/ 1474712 w 1938337"/>
              <a:gd name="T105" fmla="*/ 596452 h 2097088"/>
              <a:gd name="T106" fmla="*/ 1659100 w 1938337"/>
              <a:gd name="T107" fmla="*/ 424074 h 2097088"/>
              <a:gd name="T108" fmla="*/ 1681004 w 1938337"/>
              <a:gd name="T109" fmla="*/ 274295 h 2097088"/>
              <a:gd name="T110" fmla="*/ 1601569 w 1938337"/>
              <a:gd name="T111" fmla="*/ 158654 h 2097088"/>
              <a:gd name="T112" fmla="*/ 1482896 w 1938337"/>
              <a:gd name="T113" fmla="*/ 191350 h 2097088"/>
              <a:gd name="T114" fmla="*/ 1415256 w 1938337"/>
              <a:gd name="T115" fmla="*/ 325743 h 2097088"/>
              <a:gd name="T116" fmla="*/ 1349299 w 1938337"/>
              <a:gd name="T117" fmla="*/ 313963 h 2097088"/>
              <a:gd name="T118" fmla="*/ 1407793 w 1938337"/>
              <a:gd name="T119" fmla="*/ 156971 h 2097088"/>
              <a:gd name="T120" fmla="*/ 1549333 w 1938337"/>
              <a:gd name="T121" fmla="*/ 72585 h 20970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938336" h="2097088">
                <a:moveTo>
                  <a:pt x="754655" y="1781504"/>
                </a:moveTo>
                <a:lnTo>
                  <a:pt x="755185" y="1787064"/>
                </a:lnTo>
                <a:lnTo>
                  <a:pt x="755185" y="1789976"/>
                </a:lnTo>
                <a:lnTo>
                  <a:pt x="754655" y="1793153"/>
                </a:lnTo>
                <a:lnTo>
                  <a:pt x="753861" y="1796065"/>
                </a:lnTo>
                <a:lnTo>
                  <a:pt x="753067" y="1798713"/>
                </a:lnTo>
                <a:lnTo>
                  <a:pt x="752009" y="1801360"/>
                </a:lnTo>
                <a:lnTo>
                  <a:pt x="750156" y="1803743"/>
                </a:lnTo>
                <a:lnTo>
                  <a:pt x="748568" y="1806391"/>
                </a:lnTo>
                <a:lnTo>
                  <a:pt x="746980" y="1808244"/>
                </a:lnTo>
                <a:lnTo>
                  <a:pt x="744598" y="1810362"/>
                </a:lnTo>
                <a:lnTo>
                  <a:pt x="742481" y="1812215"/>
                </a:lnTo>
                <a:lnTo>
                  <a:pt x="740099" y="1813804"/>
                </a:lnTo>
                <a:lnTo>
                  <a:pt x="737452" y="1815127"/>
                </a:lnTo>
                <a:lnTo>
                  <a:pt x="734805" y="1815922"/>
                </a:lnTo>
                <a:lnTo>
                  <a:pt x="731894" y="1816716"/>
                </a:lnTo>
                <a:lnTo>
                  <a:pt x="729247" y="1817245"/>
                </a:lnTo>
                <a:lnTo>
                  <a:pt x="726071" y="1817245"/>
                </a:lnTo>
                <a:lnTo>
                  <a:pt x="724483" y="1816981"/>
                </a:lnTo>
                <a:lnTo>
                  <a:pt x="724483" y="1965507"/>
                </a:lnTo>
                <a:lnTo>
                  <a:pt x="726071" y="1965507"/>
                </a:lnTo>
                <a:lnTo>
                  <a:pt x="729247" y="1965507"/>
                </a:lnTo>
                <a:lnTo>
                  <a:pt x="731894" y="1966036"/>
                </a:lnTo>
                <a:lnTo>
                  <a:pt x="734805" y="1966566"/>
                </a:lnTo>
                <a:lnTo>
                  <a:pt x="737452" y="1967625"/>
                </a:lnTo>
                <a:lnTo>
                  <a:pt x="740099" y="1969213"/>
                </a:lnTo>
                <a:lnTo>
                  <a:pt x="742481" y="1970537"/>
                </a:lnTo>
                <a:lnTo>
                  <a:pt x="744598" y="1972125"/>
                </a:lnTo>
                <a:lnTo>
                  <a:pt x="746980" y="1974243"/>
                </a:lnTo>
                <a:lnTo>
                  <a:pt x="748568" y="1976361"/>
                </a:lnTo>
                <a:lnTo>
                  <a:pt x="750156" y="1978744"/>
                </a:lnTo>
                <a:lnTo>
                  <a:pt x="752009" y="1981127"/>
                </a:lnTo>
                <a:lnTo>
                  <a:pt x="753067" y="1984039"/>
                </a:lnTo>
                <a:lnTo>
                  <a:pt x="753861" y="1986687"/>
                </a:lnTo>
                <a:lnTo>
                  <a:pt x="754655" y="1989599"/>
                </a:lnTo>
                <a:lnTo>
                  <a:pt x="755185" y="1992776"/>
                </a:lnTo>
                <a:lnTo>
                  <a:pt x="755185" y="1995688"/>
                </a:lnTo>
                <a:lnTo>
                  <a:pt x="755185" y="1996747"/>
                </a:lnTo>
                <a:lnTo>
                  <a:pt x="1181565" y="1996747"/>
                </a:lnTo>
                <a:lnTo>
                  <a:pt x="1181301" y="1995688"/>
                </a:lnTo>
                <a:lnTo>
                  <a:pt x="1181565" y="1992776"/>
                </a:lnTo>
                <a:lnTo>
                  <a:pt x="1181830" y="1989599"/>
                </a:lnTo>
                <a:lnTo>
                  <a:pt x="1182624" y="1986687"/>
                </a:lnTo>
                <a:lnTo>
                  <a:pt x="1183683" y="1984039"/>
                </a:lnTo>
                <a:lnTo>
                  <a:pt x="1184741" y="1981127"/>
                </a:lnTo>
                <a:lnTo>
                  <a:pt x="1186329" y="1978744"/>
                </a:lnTo>
                <a:lnTo>
                  <a:pt x="1187917" y="1976361"/>
                </a:lnTo>
                <a:lnTo>
                  <a:pt x="1189770" y="1974243"/>
                </a:lnTo>
                <a:lnTo>
                  <a:pt x="1191887" y="1972125"/>
                </a:lnTo>
                <a:lnTo>
                  <a:pt x="1194005" y="1970537"/>
                </a:lnTo>
                <a:lnTo>
                  <a:pt x="1196651" y="1969213"/>
                </a:lnTo>
                <a:lnTo>
                  <a:pt x="1199033" y="1967625"/>
                </a:lnTo>
                <a:lnTo>
                  <a:pt x="1201680" y="1966566"/>
                </a:lnTo>
                <a:lnTo>
                  <a:pt x="1204591" y="1966036"/>
                </a:lnTo>
                <a:lnTo>
                  <a:pt x="1207238" y="1965507"/>
                </a:lnTo>
                <a:lnTo>
                  <a:pt x="1210414" y="1965507"/>
                </a:lnTo>
                <a:lnTo>
                  <a:pt x="1212002" y="1965507"/>
                </a:lnTo>
                <a:lnTo>
                  <a:pt x="1212002" y="1816981"/>
                </a:lnTo>
                <a:lnTo>
                  <a:pt x="1210414" y="1817245"/>
                </a:lnTo>
                <a:lnTo>
                  <a:pt x="1207238" y="1817245"/>
                </a:lnTo>
                <a:lnTo>
                  <a:pt x="1204591" y="1816716"/>
                </a:lnTo>
                <a:lnTo>
                  <a:pt x="1201680" y="1815922"/>
                </a:lnTo>
                <a:lnTo>
                  <a:pt x="1199033" y="1815127"/>
                </a:lnTo>
                <a:lnTo>
                  <a:pt x="1196651" y="1813804"/>
                </a:lnTo>
                <a:lnTo>
                  <a:pt x="1194005" y="1812215"/>
                </a:lnTo>
                <a:lnTo>
                  <a:pt x="1191887" y="1810362"/>
                </a:lnTo>
                <a:lnTo>
                  <a:pt x="1189770" y="1808244"/>
                </a:lnTo>
                <a:lnTo>
                  <a:pt x="1187917" y="1806391"/>
                </a:lnTo>
                <a:lnTo>
                  <a:pt x="1186329" y="1803743"/>
                </a:lnTo>
                <a:lnTo>
                  <a:pt x="1184741" y="1801360"/>
                </a:lnTo>
                <a:lnTo>
                  <a:pt x="1183683" y="1798713"/>
                </a:lnTo>
                <a:lnTo>
                  <a:pt x="1182624" y="1796065"/>
                </a:lnTo>
                <a:lnTo>
                  <a:pt x="1181830" y="1793153"/>
                </a:lnTo>
                <a:lnTo>
                  <a:pt x="1181565" y="1789976"/>
                </a:lnTo>
                <a:lnTo>
                  <a:pt x="1181301" y="1787064"/>
                </a:lnTo>
                <a:lnTo>
                  <a:pt x="1182095" y="1781504"/>
                </a:lnTo>
                <a:lnTo>
                  <a:pt x="754655" y="1781504"/>
                </a:lnTo>
                <a:close/>
                <a:moveTo>
                  <a:pt x="555625" y="1681163"/>
                </a:moveTo>
                <a:lnTo>
                  <a:pt x="1381125" y="1681163"/>
                </a:lnTo>
                <a:lnTo>
                  <a:pt x="1381125" y="2097088"/>
                </a:lnTo>
                <a:lnTo>
                  <a:pt x="555625" y="2097088"/>
                </a:lnTo>
                <a:lnTo>
                  <a:pt x="555625" y="1681163"/>
                </a:lnTo>
                <a:close/>
                <a:moveTo>
                  <a:pt x="846057" y="1552575"/>
                </a:moveTo>
                <a:lnTo>
                  <a:pt x="1096781" y="1552575"/>
                </a:lnTo>
                <a:lnTo>
                  <a:pt x="1104997" y="1562178"/>
                </a:lnTo>
                <a:lnTo>
                  <a:pt x="1112683" y="1571246"/>
                </a:lnTo>
                <a:lnTo>
                  <a:pt x="1120634" y="1579515"/>
                </a:lnTo>
                <a:lnTo>
                  <a:pt x="1128320" y="1587517"/>
                </a:lnTo>
                <a:lnTo>
                  <a:pt x="1135741" y="1594986"/>
                </a:lnTo>
                <a:lnTo>
                  <a:pt x="1143162" y="1602188"/>
                </a:lnTo>
                <a:lnTo>
                  <a:pt x="1150583" y="1608856"/>
                </a:lnTo>
                <a:lnTo>
                  <a:pt x="1157474" y="1614991"/>
                </a:lnTo>
                <a:lnTo>
                  <a:pt x="1170726" y="1626461"/>
                </a:lnTo>
                <a:lnTo>
                  <a:pt x="1182917" y="1636063"/>
                </a:lnTo>
                <a:lnTo>
                  <a:pt x="1193784" y="1644065"/>
                </a:lnTo>
                <a:lnTo>
                  <a:pt x="1203325" y="1651000"/>
                </a:lnTo>
                <a:lnTo>
                  <a:pt x="738187" y="1651000"/>
                </a:lnTo>
                <a:lnTo>
                  <a:pt x="747993" y="1644065"/>
                </a:lnTo>
                <a:lnTo>
                  <a:pt x="759125" y="1635796"/>
                </a:lnTo>
                <a:lnTo>
                  <a:pt x="771582" y="1626194"/>
                </a:lnTo>
                <a:lnTo>
                  <a:pt x="785098" y="1614724"/>
                </a:lnTo>
                <a:lnTo>
                  <a:pt x="792254" y="1608589"/>
                </a:lnTo>
                <a:lnTo>
                  <a:pt x="799675" y="1601921"/>
                </a:lnTo>
                <a:lnTo>
                  <a:pt x="807096" y="1594986"/>
                </a:lnTo>
                <a:lnTo>
                  <a:pt x="814517" y="1587251"/>
                </a:lnTo>
                <a:lnTo>
                  <a:pt x="822468" y="1579249"/>
                </a:lnTo>
                <a:lnTo>
                  <a:pt x="830419" y="1570980"/>
                </a:lnTo>
                <a:lnTo>
                  <a:pt x="838106" y="1562178"/>
                </a:lnTo>
                <a:lnTo>
                  <a:pt x="846057" y="1552575"/>
                </a:lnTo>
                <a:close/>
                <a:moveTo>
                  <a:pt x="1307617" y="216793"/>
                </a:moveTo>
                <a:lnTo>
                  <a:pt x="1304708" y="217057"/>
                </a:lnTo>
                <a:lnTo>
                  <a:pt x="1301269" y="217587"/>
                </a:lnTo>
                <a:lnTo>
                  <a:pt x="1298095" y="218646"/>
                </a:lnTo>
                <a:lnTo>
                  <a:pt x="1295449" y="219971"/>
                </a:lnTo>
                <a:lnTo>
                  <a:pt x="1292540" y="221295"/>
                </a:lnTo>
                <a:lnTo>
                  <a:pt x="1289630" y="223149"/>
                </a:lnTo>
                <a:lnTo>
                  <a:pt x="1287514" y="225002"/>
                </a:lnTo>
                <a:lnTo>
                  <a:pt x="1285133" y="227121"/>
                </a:lnTo>
                <a:lnTo>
                  <a:pt x="1283017" y="229505"/>
                </a:lnTo>
                <a:lnTo>
                  <a:pt x="1281166" y="232153"/>
                </a:lnTo>
                <a:lnTo>
                  <a:pt x="1279578" y="234801"/>
                </a:lnTo>
                <a:lnTo>
                  <a:pt x="1278256" y="237714"/>
                </a:lnTo>
                <a:lnTo>
                  <a:pt x="1277462" y="240892"/>
                </a:lnTo>
                <a:lnTo>
                  <a:pt x="1276404" y="243805"/>
                </a:lnTo>
                <a:lnTo>
                  <a:pt x="1276140" y="247248"/>
                </a:lnTo>
                <a:lnTo>
                  <a:pt x="1274553" y="266051"/>
                </a:lnTo>
                <a:lnTo>
                  <a:pt x="1272965" y="284590"/>
                </a:lnTo>
                <a:lnTo>
                  <a:pt x="1270585" y="303128"/>
                </a:lnTo>
                <a:lnTo>
                  <a:pt x="1268204" y="321931"/>
                </a:lnTo>
                <a:lnTo>
                  <a:pt x="1265295" y="340470"/>
                </a:lnTo>
                <a:lnTo>
                  <a:pt x="1262385" y="359008"/>
                </a:lnTo>
                <a:lnTo>
                  <a:pt x="1258946" y="377546"/>
                </a:lnTo>
                <a:lnTo>
                  <a:pt x="1255243" y="396349"/>
                </a:lnTo>
                <a:lnTo>
                  <a:pt x="1251275" y="414888"/>
                </a:lnTo>
                <a:lnTo>
                  <a:pt x="1246778" y="433161"/>
                </a:lnTo>
                <a:lnTo>
                  <a:pt x="1242282" y="451435"/>
                </a:lnTo>
                <a:lnTo>
                  <a:pt x="1237256" y="469443"/>
                </a:lnTo>
                <a:lnTo>
                  <a:pt x="1231965" y="487187"/>
                </a:lnTo>
                <a:lnTo>
                  <a:pt x="1225882" y="505196"/>
                </a:lnTo>
                <a:lnTo>
                  <a:pt x="1220062" y="522940"/>
                </a:lnTo>
                <a:lnTo>
                  <a:pt x="1213714" y="540418"/>
                </a:lnTo>
                <a:lnTo>
                  <a:pt x="1206836" y="557897"/>
                </a:lnTo>
                <a:lnTo>
                  <a:pt x="1199959" y="575112"/>
                </a:lnTo>
                <a:lnTo>
                  <a:pt x="1192552" y="591796"/>
                </a:lnTo>
                <a:lnTo>
                  <a:pt x="1184617" y="608745"/>
                </a:lnTo>
                <a:lnTo>
                  <a:pt x="1176681" y="625430"/>
                </a:lnTo>
                <a:lnTo>
                  <a:pt x="1168217" y="641585"/>
                </a:lnTo>
                <a:lnTo>
                  <a:pt x="1159223" y="658004"/>
                </a:lnTo>
                <a:lnTo>
                  <a:pt x="1150230" y="673629"/>
                </a:lnTo>
                <a:lnTo>
                  <a:pt x="1140443" y="689255"/>
                </a:lnTo>
                <a:lnTo>
                  <a:pt x="1130391" y="704615"/>
                </a:lnTo>
                <a:lnTo>
                  <a:pt x="1120075" y="719445"/>
                </a:lnTo>
                <a:lnTo>
                  <a:pt x="1109494" y="734276"/>
                </a:lnTo>
                <a:lnTo>
                  <a:pt x="1098385" y="748842"/>
                </a:lnTo>
                <a:lnTo>
                  <a:pt x="1087010" y="762878"/>
                </a:lnTo>
                <a:lnTo>
                  <a:pt x="1075107" y="776650"/>
                </a:lnTo>
                <a:lnTo>
                  <a:pt x="1062939" y="789891"/>
                </a:lnTo>
                <a:lnTo>
                  <a:pt x="1060559" y="792275"/>
                </a:lnTo>
                <a:lnTo>
                  <a:pt x="1058971" y="795188"/>
                </a:lnTo>
                <a:lnTo>
                  <a:pt x="1057120" y="797836"/>
                </a:lnTo>
                <a:lnTo>
                  <a:pt x="1056062" y="801014"/>
                </a:lnTo>
                <a:lnTo>
                  <a:pt x="1055004" y="803927"/>
                </a:lnTo>
                <a:lnTo>
                  <a:pt x="1054475" y="806840"/>
                </a:lnTo>
                <a:lnTo>
                  <a:pt x="1054210" y="810283"/>
                </a:lnTo>
                <a:lnTo>
                  <a:pt x="1054210" y="813461"/>
                </a:lnTo>
                <a:lnTo>
                  <a:pt x="1054210" y="816374"/>
                </a:lnTo>
                <a:lnTo>
                  <a:pt x="1054739" y="819552"/>
                </a:lnTo>
                <a:lnTo>
                  <a:pt x="1055533" y="822730"/>
                </a:lnTo>
                <a:lnTo>
                  <a:pt x="1056591" y="825379"/>
                </a:lnTo>
                <a:lnTo>
                  <a:pt x="1058178" y="828292"/>
                </a:lnTo>
                <a:lnTo>
                  <a:pt x="1060030" y="831205"/>
                </a:lnTo>
                <a:lnTo>
                  <a:pt x="1061881" y="833588"/>
                </a:lnTo>
                <a:lnTo>
                  <a:pt x="1064262" y="836237"/>
                </a:lnTo>
                <a:lnTo>
                  <a:pt x="1066907" y="838355"/>
                </a:lnTo>
                <a:lnTo>
                  <a:pt x="1069552" y="840209"/>
                </a:lnTo>
                <a:lnTo>
                  <a:pt x="1072462" y="841798"/>
                </a:lnTo>
                <a:lnTo>
                  <a:pt x="1075107" y="842858"/>
                </a:lnTo>
                <a:lnTo>
                  <a:pt x="1078281" y="843917"/>
                </a:lnTo>
                <a:lnTo>
                  <a:pt x="1081455" y="844712"/>
                </a:lnTo>
                <a:lnTo>
                  <a:pt x="1084365" y="844976"/>
                </a:lnTo>
                <a:lnTo>
                  <a:pt x="1087539" y="845241"/>
                </a:lnTo>
                <a:lnTo>
                  <a:pt x="1090978" y="844976"/>
                </a:lnTo>
                <a:lnTo>
                  <a:pt x="1093888" y="844447"/>
                </a:lnTo>
                <a:lnTo>
                  <a:pt x="1096797" y="843387"/>
                </a:lnTo>
                <a:lnTo>
                  <a:pt x="1099972" y="842328"/>
                </a:lnTo>
                <a:lnTo>
                  <a:pt x="1102617" y="841004"/>
                </a:lnTo>
                <a:lnTo>
                  <a:pt x="1105526" y="838885"/>
                </a:lnTo>
                <a:lnTo>
                  <a:pt x="1108172" y="837031"/>
                </a:lnTo>
                <a:lnTo>
                  <a:pt x="1110552" y="834648"/>
                </a:lnTo>
                <a:lnTo>
                  <a:pt x="1124043" y="819817"/>
                </a:lnTo>
                <a:lnTo>
                  <a:pt x="1137004" y="804722"/>
                </a:lnTo>
                <a:lnTo>
                  <a:pt x="1149701" y="789097"/>
                </a:lnTo>
                <a:lnTo>
                  <a:pt x="1161604" y="773471"/>
                </a:lnTo>
                <a:lnTo>
                  <a:pt x="1173507" y="757581"/>
                </a:lnTo>
                <a:lnTo>
                  <a:pt x="1184617" y="740897"/>
                </a:lnTo>
                <a:lnTo>
                  <a:pt x="1195727" y="724213"/>
                </a:lnTo>
                <a:lnTo>
                  <a:pt x="1206043" y="707528"/>
                </a:lnTo>
                <a:lnTo>
                  <a:pt x="1216094" y="690049"/>
                </a:lnTo>
                <a:lnTo>
                  <a:pt x="1225617" y="672570"/>
                </a:lnTo>
                <a:lnTo>
                  <a:pt x="1234875" y="654826"/>
                </a:lnTo>
                <a:lnTo>
                  <a:pt x="1243604" y="637082"/>
                </a:lnTo>
                <a:lnTo>
                  <a:pt x="1252069" y="618809"/>
                </a:lnTo>
                <a:lnTo>
                  <a:pt x="1260269" y="600536"/>
                </a:lnTo>
                <a:lnTo>
                  <a:pt x="1267940" y="581997"/>
                </a:lnTo>
                <a:lnTo>
                  <a:pt x="1274817" y="563459"/>
                </a:lnTo>
                <a:lnTo>
                  <a:pt x="1281959" y="544656"/>
                </a:lnTo>
                <a:lnTo>
                  <a:pt x="1288307" y="525853"/>
                </a:lnTo>
                <a:lnTo>
                  <a:pt x="1294127" y="506785"/>
                </a:lnTo>
                <a:lnTo>
                  <a:pt x="1300211" y="487187"/>
                </a:lnTo>
                <a:lnTo>
                  <a:pt x="1305501" y="468119"/>
                </a:lnTo>
                <a:lnTo>
                  <a:pt x="1310262" y="448786"/>
                </a:lnTo>
                <a:lnTo>
                  <a:pt x="1315024" y="429188"/>
                </a:lnTo>
                <a:lnTo>
                  <a:pt x="1319256" y="409591"/>
                </a:lnTo>
                <a:lnTo>
                  <a:pt x="1323224" y="389993"/>
                </a:lnTo>
                <a:lnTo>
                  <a:pt x="1326662" y="370396"/>
                </a:lnTo>
                <a:lnTo>
                  <a:pt x="1330101" y="350798"/>
                </a:lnTo>
                <a:lnTo>
                  <a:pt x="1333011" y="330936"/>
                </a:lnTo>
                <a:lnTo>
                  <a:pt x="1335391" y="311338"/>
                </a:lnTo>
                <a:lnTo>
                  <a:pt x="1337772" y="291475"/>
                </a:lnTo>
                <a:lnTo>
                  <a:pt x="1339624" y="271613"/>
                </a:lnTo>
                <a:lnTo>
                  <a:pt x="1341475" y="252015"/>
                </a:lnTo>
                <a:lnTo>
                  <a:pt x="1341475" y="248572"/>
                </a:lnTo>
                <a:lnTo>
                  <a:pt x="1341211" y="245659"/>
                </a:lnTo>
                <a:lnTo>
                  <a:pt x="1340417" y="242216"/>
                </a:lnTo>
                <a:lnTo>
                  <a:pt x="1339624" y="239039"/>
                </a:lnTo>
                <a:lnTo>
                  <a:pt x="1338566" y="236390"/>
                </a:lnTo>
                <a:lnTo>
                  <a:pt x="1337243" y="233477"/>
                </a:lnTo>
                <a:lnTo>
                  <a:pt x="1335391" y="230829"/>
                </a:lnTo>
                <a:lnTo>
                  <a:pt x="1333540" y="228445"/>
                </a:lnTo>
                <a:lnTo>
                  <a:pt x="1331159" y="226062"/>
                </a:lnTo>
                <a:lnTo>
                  <a:pt x="1329043" y="223943"/>
                </a:lnTo>
                <a:lnTo>
                  <a:pt x="1326398" y="222089"/>
                </a:lnTo>
                <a:lnTo>
                  <a:pt x="1323753" y="220500"/>
                </a:lnTo>
                <a:lnTo>
                  <a:pt x="1320579" y="219176"/>
                </a:lnTo>
                <a:lnTo>
                  <a:pt x="1317669" y="218382"/>
                </a:lnTo>
                <a:lnTo>
                  <a:pt x="1314495" y="217322"/>
                </a:lnTo>
                <a:lnTo>
                  <a:pt x="1311056" y="217057"/>
                </a:lnTo>
                <a:lnTo>
                  <a:pt x="1307617" y="216793"/>
                </a:lnTo>
                <a:close/>
                <a:moveTo>
                  <a:pt x="442912" y="112713"/>
                </a:moveTo>
                <a:lnTo>
                  <a:pt x="1493837" y="112713"/>
                </a:lnTo>
                <a:lnTo>
                  <a:pt x="1485637" y="163826"/>
                </a:lnTo>
                <a:lnTo>
                  <a:pt x="1477172" y="211761"/>
                </a:lnTo>
                <a:lnTo>
                  <a:pt x="1468708" y="257312"/>
                </a:lnTo>
                <a:lnTo>
                  <a:pt x="1460508" y="299685"/>
                </a:lnTo>
                <a:lnTo>
                  <a:pt x="1452308" y="339145"/>
                </a:lnTo>
                <a:lnTo>
                  <a:pt x="1444372" y="375427"/>
                </a:lnTo>
                <a:lnTo>
                  <a:pt x="1436437" y="408532"/>
                </a:lnTo>
                <a:lnTo>
                  <a:pt x="1429559" y="438723"/>
                </a:lnTo>
                <a:lnTo>
                  <a:pt x="1422682" y="465471"/>
                </a:lnTo>
                <a:lnTo>
                  <a:pt x="1416598" y="488776"/>
                </a:lnTo>
                <a:lnTo>
                  <a:pt x="1411308" y="508638"/>
                </a:lnTo>
                <a:lnTo>
                  <a:pt x="1406811" y="525058"/>
                </a:lnTo>
                <a:lnTo>
                  <a:pt x="1399934" y="547304"/>
                </a:lnTo>
                <a:lnTo>
                  <a:pt x="1397817" y="554719"/>
                </a:lnTo>
                <a:lnTo>
                  <a:pt x="1394114" y="564518"/>
                </a:lnTo>
                <a:lnTo>
                  <a:pt x="1390146" y="574847"/>
                </a:lnTo>
                <a:lnTo>
                  <a:pt x="1385914" y="585440"/>
                </a:lnTo>
                <a:lnTo>
                  <a:pt x="1380888" y="596563"/>
                </a:lnTo>
                <a:lnTo>
                  <a:pt x="1375863" y="608216"/>
                </a:lnTo>
                <a:lnTo>
                  <a:pt x="1370308" y="620398"/>
                </a:lnTo>
                <a:lnTo>
                  <a:pt x="1364224" y="632580"/>
                </a:lnTo>
                <a:lnTo>
                  <a:pt x="1357875" y="645027"/>
                </a:lnTo>
                <a:lnTo>
                  <a:pt x="1351263" y="658004"/>
                </a:lnTo>
                <a:lnTo>
                  <a:pt x="1343856" y="671246"/>
                </a:lnTo>
                <a:lnTo>
                  <a:pt x="1336714" y="684488"/>
                </a:lnTo>
                <a:lnTo>
                  <a:pt x="1328779" y="698259"/>
                </a:lnTo>
                <a:lnTo>
                  <a:pt x="1320579" y="711501"/>
                </a:lnTo>
                <a:lnTo>
                  <a:pt x="1312379" y="725537"/>
                </a:lnTo>
                <a:lnTo>
                  <a:pt x="1303649" y="739573"/>
                </a:lnTo>
                <a:lnTo>
                  <a:pt x="1294656" y="753609"/>
                </a:lnTo>
                <a:lnTo>
                  <a:pt x="1285133" y="767645"/>
                </a:lnTo>
                <a:lnTo>
                  <a:pt x="1275875" y="781416"/>
                </a:lnTo>
                <a:lnTo>
                  <a:pt x="1266088" y="795453"/>
                </a:lnTo>
                <a:lnTo>
                  <a:pt x="1256036" y="809489"/>
                </a:lnTo>
                <a:lnTo>
                  <a:pt x="1245720" y="823260"/>
                </a:lnTo>
                <a:lnTo>
                  <a:pt x="1235140" y="836767"/>
                </a:lnTo>
                <a:lnTo>
                  <a:pt x="1224559" y="850273"/>
                </a:lnTo>
                <a:lnTo>
                  <a:pt x="1213714" y="863779"/>
                </a:lnTo>
                <a:lnTo>
                  <a:pt x="1202340" y="877021"/>
                </a:lnTo>
                <a:lnTo>
                  <a:pt x="1191230" y="889468"/>
                </a:lnTo>
                <a:lnTo>
                  <a:pt x="1179591" y="902180"/>
                </a:lnTo>
                <a:lnTo>
                  <a:pt x="1167952" y="914627"/>
                </a:lnTo>
                <a:lnTo>
                  <a:pt x="1156049" y="926280"/>
                </a:lnTo>
                <a:lnTo>
                  <a:pt x="1144146" y="937933"/>
                </a:lnTo>
                <a:lnTo>
                  <a:pt x="1132243" y="949056"/>
                </a:lnTo>
                <a:lnTo>
                  <a:pt x="1119810" y="959914"/>
                </a:lnTo>
                <a:lnTo>
                  <a:pt x="1119810" y="992753"/>
                </a:lnTo>
                <a:lnTo>
                  <a:pt x="1119810" y="993548"/>
                </a:lnTo>
                <a:lnTo>
                  <a:pt x="1119546" y="994872"/>
                </a:lnTo>
                <a:lnTo>
                  <a:pt x="1119546" y="995666"/>
                </a:lnTo>
                <a:lnTo>
                  <a:pt x="1119546" y="996196"/>
                </a:lnTo>
                <a:lnTo>
                  <a:pt x="1119281" y="995931"/>
                </a:lnTo>
                <a:lnTo>
                  <a:pt x="1117694" y="998579"/>
                </a:lnTo>
                <a:lnTo>
                  <a:pt x="1115578" y="1001493"/>
                </a:lnTo>
                <a:lnTo>
                  <a:pt x="1112668" y="1004671"/>
                </a:lnTo>
                <a:lnTo>
                  <a:pt x="1109230" y="1007849"/>
                </a:lnTo>
                <a:lnTo>
                  <a:pt x="1101294" y="1015529"/>
                </a:lnTo>
                <a:lnTo>
                  <a:pt x="1096797" y="1020031"/>
                </a:lnTo>
                <a:lnTo>
                  <a:pt x="1092301" y="1024798"/>
                </a:lnTo>
                <a:lnTo>
                  <a:pt x="1087804" y="1030095"/>
                </a:lnTo>
                <a:lnTo>
                  <a:pt x="1083307" y="1035921"/>
                </a:lnTo>
                <a:lnTo>
                  <a:pt x="1079075" y="1042807"/>
                </a:lnTo>
                <a:lnTo>
                  <a:pt x="1074843" y="1050222"/>
                </a:lnTo>
                <a:lnTo>
                  <a:pt x="1073255" y="1053930"/>
                </a:lnTo>
                <a:lnTo>
                  <a:pt x="1071668" y="1057902"/>
                </a:lnTo>
                <a:lnTo>
                  <a:pt x="1069817" y="1062404"/>
                </a:lnTo>
                <a:lnTo>
                  <a:pt x="1068230" y="1066906"/>
                </a:lnTo>
                <a:lnTo>
                  <a:pt x="1066907" y="1071673"/>
                </a:lnTo>
                <a:lnTo>
                  <a:pt x="1065584" y="1076440"/>
                </a:lnTo>
                <a:lnTo>
                  <a:pt x="1064526" y="1081737"/>
                </a:lnTo>
                <a:lnTo>
                  <a:pt x="1063733" y="1087298"/>
                </a:lnTo>
                <a:lnTo>
                  <a:pt x="1064526" y="1089152"/>
                </a:lnTo>
                <a:lnTo>
                  <a:pt x="1064262" y="1120932"/>
                </a:lnTo>
                <a:lnTo>
                  <a:pt x="1064262" y="1121727"/>
                </a:lnTo>
                <a:lnTo>
                  <a:pt x="1064526" y="1121727"/>
                </a:lnTo>
                <a:lnTo>
                  <a:pt x="1063468" y="1124640"/>
                </a:lnTo>
                <a:lnTo>
                  <a:pt x="1062675" y="1127023"/>
                </a:lnTo>
                <a:lnTo>
                  <a:pt x="1060823" y="1130466"/>
                </a:lnTo>
                <a:lnTo>
                  <a:pt x="1058707" y="1134704"/>
                </a:lnTo>
                <a:lnTo>
                  <a:pt x="1055268" y="1139735"/>
                </a:lnTo>
                <a:lnTo>
                  <a:pt x="1053681" y="1142119"/>
                </a:lnTo>
                <a:lnTo>
                  <a:pt x="1051829" y="1144238"/>
                </a:lnTo>
                <a:lnTo>
                  <a:pt x="1048655" y="1147945"/>
                </a:lnTo>
                <a:lnTo>
                  <a:pt x="1044952" y="1150858"/>
                </a:lnTo>
                <a:lnTo>
                  <a:pt x="1041513" y="1153242"/>
                </a:lnTo>
                <a:lnTo>
                  <a:pt x="1036488" y="1156420"/>
                </a:lnTo>
                <a:lnTo>
                  <a:pt x="1035165" y="1157214"/>
                </a:lnTo>
                <a:lnTo>
                  <a:pt x="1034107" y="1157744"/>
                </a:lnTo>
                <a:lnTo>
                  <a:pt x="1030933" y="1159333"/>
                </a:lnTo>
                <a:lnTo>
                  <a:pt x="1026436" y="1161187"/>
                </a:lnTo>
                <a:lnTo>
                  <a:pt x="1017971" y="1163570"/>
                </a:lnTo>
                <a:lnTo>
                  <a:pt x="1016120" y="1168337"/>
                </a:lnTo>
                <a:lnTo>
                  <a:pt x="1016120" y="1454092"/>
                </a:lnTo>
                <a:lnTo>
                  <a:pt x="1015855" y="1473160"/>
                </a:lnTo>
                <a:lnTo>
                  <a:pt x="1030404" y="1474749"/>
                </a:lnTo>
                <a:lnTo>
                  <a:pt x="1036752" y="1475808"/>
                </a:lnTo>
                <a:lnTo>
                  <a:pt x="1042571" y="1476868"/>
                </a:lnTo>
                <a:lnTo>
                  <a:pt x="1043365" y="1477133"/>
                </a:lnTo>
                <a:lnTo>
                  <a:pt x="1046275" y="1477662"/>
                </a:lnTo>
                <a:lnTo>
                  <a:pt x="1054210" y="1479516"/>
                </a:lnTo>
                <a:lnTo>
                  <a:pt x="1057120" y="1480840"/>
                </a:lnTo>
                <a:lnTo>
                  <a:pt x="1060030" y="1481635"/>
                </a:lnTo>
                <a:lnTo>
                  <a:pt x="1062410" y="1482959"/>
                </a:lnTo>
                <a:lnTo>
                  <a:pt x="1063733" y="1484018"/>
                </a:lnTo>
                <a:lnTo>
                  <a:pt x="1064791" y="1485342"/>
                </a:lnTo>
                <a:lnTo>
                  <a:pt x="1065055" y="1486667"/>
                </a:lnTo>
                <a:lnTo>
                  <a:pt x="1065320" y="1486667"/>
                </a:lnTo>
                <a:lnTo>
                  <a:pt x="1065320" y="1507588"/>
                </a:lnTo>
                <a:lnTo>
                  <a:pt x="1065320" y="1513944"/>
                </a:lnTo>
                <a:lnTo>
                  <a:pt x="1067436" y="1516063"/>
                </a:lnTo>
                <a:lnTo>
                  <a:pt x="871958" y="1516063"/>
                </a:lnTo>
                <a:lnTo>
                  <a:pt x="871958" y="1514739"/>
                </a:lnTo>
                <a:lnTo>
                  <a:pt x="871958" y="1507588"/>
                </a:lnTo>
                <a:lnTo>
                  <a:pt x="871958" y="1486667"/>
                </a:lnTo>
                <a:lnTo>
                  <a:pt x="872223" y="1486667"/>
                </a:lnTo>
                <a:lnTo>
                  <a:pt x="872487" y="1485607"/>
                </a:lnTo>
                <a:lnTo>
                  <a:pt x="873016" y="1484283"/>
                </a:lnTo>
                <a:lnTo>
                  <a:pt x="874074" y="1483489"/>
                </a:lnTo>
                <a:lnTo>
                  <a:pt x="875926" y="1482429"/>
                </a:lnTo>
                <a:lnTo>
                  <a:pt x="877778" y="1481635"/>
                </a:lnTo>
                <a:lnTo>
                  <a:pt x="880158" y="1480575"/>
                </a:lnTo>
                <a:lnTo>
                  <a:pt x="885978" y="1478722"/>
                </a:lnTo>
                <a:lnTo>
                  <a:pt x="892855" y="1477133"/>
                </a:lnTo>
                <a:lnTo>
                  <a:pt x="901319" y="1475808"/>
                </a:lnTo>
                <a:lnTo>
                  <a:pt x="910842" y="1474219"/>
                </a:lnTo>
                <a:lnTo>
                  <a:pt x="921423" y="1473160"/>
                </a:lnTo>
                <a:lnTo>
                  <a:pt x="921423" y="1454092"/>
                </a:lnTo>
                <a:lnTo>
                  <a:pt x="921423" y="1170721"/>
                </a:lnTo>
                <a:lnTo>
                  <a:pt x="920894" y="1170721"/>
                </a:lnTo>
                <a:lnTo>
                  <a:pt x="920894" y="1168602"/>
                </a:lnTo>
                <a:lnTo>
                  <a:pt x="920365" y="1167013"/>
                </a:lnTo>
                <a:lnTo>
                  <a:pt x="919836" y="1163835"/>
                </a:lnTo>
                <a:lnTo>
                  <a:pt x="913752" y="1161981"/>
                </a:lnTo>
                <a:lnTo>
                  <a:pt x="908197" y="1160128"/>
                </a:lnTo>
                <a:lnTo>
                  <a:pt x="902642" y="1157744"/>
                </a:lnTo>
                <a:lnTo>
                  <a:pt x="901849" y="1157214"/>
                </a:lnTo>
                <a:lnTo>
                  <a:pt x="900526" y="1156420"/>
                </a:lnTo>
                <a:lnTo>
                  <a:pt x="898674" y="1155096"/>
                </a:lnTo>
                <a:lnTo>
                  <a:pt x="895765" y="1153772"/>
                </a:lnTo>
                <a:lnTo>
                  <a:pt x="892590" y="1151653"/>
                </a:lnTo>
                <a:lnTo>
                  <a:pt x="889152" y="1148475"/>
                </a:lnTo>
                <a:lnTo>
                  <a:pt x="885449" y="1144502"/>
                </a:lnTo>
                <a:lnTo>
                  <a:pt x="881481" y="1139735"/>
                </a:lnTo>
                <a:lnTo>
                  <a:pt x="877778" y="1134439"/>
                </a:lnTo>
                <a:lnTo>
                  <a:pt x="876984" y="1133115"/>
                </a:lnTo>
                <a:lnTo>
                  <a:pt x="875397" y="1130201"/>
                </a:lnTo>
                <a:lnTo>
                  <a:pt x="874603" y="1129142"/>
                </a:lnTo>
                <a:lnTo>
                  <a:pt x="873545" y="1126759"/>
                </a:lnTo>
                <a:lnTo>
                  <a:pt x="873281" y="1125964"/>
                </a:lnTo>
                <a:lnTo>
                  <a:pt x="872752" y="1124110"/>
                </a:lnTo>
                <a:lnTo>
                  <a:pt x="872487" y="1124110"/>
                </a:lnTo>
                <a:lnTo>
                  <a:pt x="872487" y="1121992"/>
                </a:lnTo>
                <a:lnTo>
                  <a:pt x="872487" y="1121727"/>
                </a:lnTo>
                <a:lnTo>
                  <a:pt x="872487" y="1121197"/>
                </a:lnTo>
                <a:lnTo>
                  <a:pt x="872487" y="1120932"/>
                </a:lnTo>
                <a:lnTo>
                  <a:pt x="872487" y="1087034"/>
                </a:lnTo>
                <a:lnTo>
                  <a:pt x="872752" y="1087034"/>
                </a:lnTo>
                <a:lnTo>
                  <a:pt x="871694" y="1080413"/>
                </a:lnTo>
                <a:lnTo>
                  <a:pt x="870636" y="1074057"/>
                </a:lnTo>
                <a:lnTo>
                  <a:pt x="868784" y="1067966"/>
                </a:lnTo>
                <a:lnTo>
                  <a:pt x="866932" y="1062404"/>
                </a:lnTo>
                <a:lnTo>
                  <a:pt x="864816" y="1057108"/>
                </a:lnTo>
                <a:lnTo>
                  <a:pt x="862700" y="1052076"/>
                </a:lnTo>
                <a:lnTo>
                  <a:pt x="860319" y="1047574"/>
                </a:lnTo>
                <a:lnTo>
                  <a:pt x="857939" y="1043071"/>
                </a:lnTo>
                <a:lnTo>
                  <a:pt x="853707" y="1036980"/>
                </a:lnTo>
                <a:lnTo>
                  <a:pt x="853442" y="1035921"/>
                </a:lnTo>
                <a:lnTo>
                  <a:pt x="849474" y="1030889"/>
                </a:lnTo>
                <a:lnTo>
                  <a:pt x="848681" y="1029830"/>
                </a:lnTo>
                <a:lnTo>
                  <a:pt x="844977" y="1025328"/>
                </a:lnTo>
                <a:lnTo>
                  <a:pt x="844184" y="1024533"/>
                </a:lnTo>
                <a:lnTo>
                  <a:pt x="840216" y="1020296"/>
                </a:lnTo>
                <a:lnTo>
                  <a:pt x="839423" y="1019501"/>
                </a:lnTo>
                <a:lnTo>
                  <a:pt x="835719" y="1015794"/>
                </a:lnTo>
                <a:lnTo>
                  <a:pt x="834661" y="1014734"/>
                </a:lnTo>
                <a:lnTo>
                  <a:pt x="831487" y="1011556"/>
                </a:lnTo>
                <a:lnTo>
                  <a:pt x="827519" y="1008113"/>
                </a:lnTo>
                <a:lnTo>
                  <a:pt x="827255" y="1007849"/>
                </a:lnTo>
                <a:lnTo>
                  <a:pt x="823816" y="1004671"/>
                </a:lnTo>
                <a:lnTo>
                  <a:pt x="821171" y="1001493"/>
                </a:lnTo>
                <a:lnTo>
                  <a:pt x="818790" y="998579"/>
                </a:lnTo>
                <a:lnTo>
                  <a:pt x="817468" y="995931"/>
                </a:lnTo>
                <a:lnTo>
                  <a:pt x="817203" y="996196"/>
                </a:lnTo>
                <a:lnTo>
                  <a:pt x="816939" y="996196"/>
                </a:lnTo>
                <a:lnTo>
                  <a:pt x="816674" y="992753"/>
                </a:lnTo>
                <a:lnTo>
                  <a:pt x="816674" y="959649"/>
                </a:lnTo>
                <a:lnTo>
                  <a:pt x="807945" y="951969"/>
                </a:lnTo>
                <a:lnTo>
                  <a:pt x="798952" y="944024"/>
                </a:lnTo>
                <a:lnTo>
                  <a:pt x="790222" y="935549"/>
                </a:lnTo>
                <a:lnTo>
                  <a:pt x="781493" y="927339"/>
                </a:lnTo>
                <a:lnTo>
                  <a:pt x="772764" y="918865"/>
                </a:lnTo>
                <a:lnTo>
                  <a:pt x="762713" y="908007"/>
                </a:lnTo>
                <a:lnTo>
                  <a:pt x="754777" y="900062"/>
                </a:lnTo>
                <a:lnTo>
                  <a:pt x="747371" y="891587"/>
                </a:lnTo>
                <a:lnTo>
                  <a:pt x="736790" y="879934"/>
                </a:lnTo>
                <a:lnTo>
                  <a:pt x="722242" y="862985"/>
                </a:lnTo>
                <a:lnTo>
                  <a:pt x="712190" y="850803"/>
                </a:lnTo>
                <a:lnTo>
                  <a:pt x="697906" y="833059"/>
                </a:lnTo>
                <a:lnTo>
                  <a:pt x="688648" y="820612"/>
                </a:lnTo>
                <a:lnTo>
                  <a:pt x="674629" y="801809"/>
                </a:lnTo>
                <a:lnTo>
                  <a:pt x="666164" y="790421"/>
                </a:lnTo>
                <a:lnTo>
                  <a:pt x="652145" y="769764"/>
                </a:lnTo>
                <a:lnTo>
                  <a:pt x="644739" y="759435"/>
                </a:lnTo>
                <a:lnTo>
                  <a:pt x="636538" y="746723"/>
                </a:lnTo>
                <a:lnTo>
                  <a:pt x="628603" y="734011"/>
                </a:lnTo>
                <a:lnTo>
                  <a:pt x="625429" y="729244"/>
                </a:lnTo>
                <a:lnTo>
                  <a:pt x="615377" y="713089"/>
                </a:lnTo>
                <a:lnTo>
                  <a:pt x="605855" y="696670"/>
                </a:lnTo>
                <a:lnTo>
                  <a:pt x="596861" y="681045"/>
                </a:lnTo>
                <a:lnTo>
                  <a:pt x="588132" y="665420"/>
                </a:lnTo>
                <a:lnTo>
                  <a:pt x="589719" y="669127"/>
                </a:lnTo>
                <a:lnTo>
                  <a:pt x="574906" y="639996"/>
                </a:lnTo>
                <a:lnTo>
                  <a:pt x="569087" y="627813"/>
                </a:lnTo>
                <a:lnTo>
                  <a:pt x="563267" y="616425"/>
                </a:lnTo>
                <a:lnTo>
                  <a:pt x="558242" y="605038"/>
                </a:lnTo>
                <a:lnTo>
                  <a:pt x="553480" y="594180"/>
                </a:lnTo>
                <a:lnTo>
                  <a:pt x="548983" y="583321"/>
                </a:lnTo>
                <a:lnTo>
                  <a:pt x="545280" y="573258"/>
                </a:lnTo>
                <a:lnTo>
                  <a:pt x="541842" y="563724"/>
                </a:lnTo>
                <a:lnTo>
                  <a:pt x="538932" y="554719"/>
                </a:lnTo>
                <a:lnTo>
                  <a:pt x="536287" y="547304"/>
                </a:lnTo>
                <a:lnTo>
                  <a:pt x="529938" y="525058"/>
                </a:lnTo>
                <a:lnTo>
                  <a:pt x="525441" y="508638"/>
                </a:lnTo>
                <a:lnTo>
                  <a:pt x="520151" y="488776"/>
                </a:lnTo>
                <a:lnTo>
                  <a:pt x="514067" y="465471"/>
                </a:lnTo>
                <a:lnTo>
                  <a:pt x="507190" y="438723"/>
                </a:lnTo>
                <a:lnTo>
                  <a:pt x="500312" y="408532"/>
                </a:lnTo>
                <a:lnTo>
                  <a:pt x="492377" y="375427"/>
                </a:lnTo>
                <a:lnTo>
                  <a:pt x="484441" y="339145"/>
                </a:lnTo>
                <a:lnTo>
                  <a:pt x="476241" y="299685"/>
                </a:lnTo>
                <a:lnTo>
                  <a:pt x="467777" y="257312"/>
                </a:lnTo>
                <a:lnTo>
                  <a:pt x="459577" y="211761"/>
                </a:lnTo>
                <a:lnTo>
                  <a:pt x="451112" y="163826"/>
                </a:lnTo>
                <a:lnTo>
                  <a:pt x="442912" y="112713"/>
                </a:lnTo>
                <a:close/>
                <a:moveTo>
                  <a:pt x="208966" y="79375"/>
                </a:moveTo>
                <a:lnTo>
                  <a:pt x="216098" y="79375"/>
                </a:lnTo>
                <a:lnTo>
                  <a:pt x="224816" y="79375"/>
                </a:lnTo>
                <a:lnTo>
                  <a:pt x="233534" y="79904"/>
                </a:lnTo>
                <a:lnTo>
                  <a:pt x="242252" y="80698"/>
                </a:lnTo>
                <a:lnTo>
                  <a:pt x="250706" y="82286"/>
                </a:lnTo>
                <a:lnTo>
                  <a:pt x="258895" y="83874"/>
                </a:lnTo>
                <a:lnTo>
                  <a:pt x="266821" y="85462"/>
                </a:lnTo>
                <a:lnTo>
                  <a:pt x="274746" y="87844"/>
                </a:lnTo>
                <a:lnTo>
                  <a:pt x="282407" y="90226"/>
                </a:lnTo>
                <a:lnTo>
                  <a:pt x="289804" y="93137"/>
                </a:lnTo>
                <a:lnTo>
                  <a:pt x="297201" y="96313"/>
                </a:lnTo>
                <a:lnTo>
                  <a:pt x="304070" y="99489"/>
                </a:lnTo>
                <a:lnTo>
                  <a:pt x="311203" y="103194"/>
                </a:lnTo>
                <a:lnTo>
                  <a:pt x="318071" y="106900"/>
                </a:lnTo>
                <a:lnTo>
                  <a:pt x="324412" y="111134"/>
                </a:lnTo>
                <a:lnTo>
                  <a:pt x="330752" y="115369"/>
                </a:lnTo>
                <a:lnTo>
                  <a:pt x="336828" y="119603"/>
                </a:lnTo>
                <a:lnTo>
                  <a:pt x="342640" y="124102"/>
                </a:lnTo>
                <a:lnTo>
                  <a:pt x="348188" y="128866"/>
                </a:lnTo>
                <a:lnTo>
                  <a:pt x="353735" y="133630"/>
                </a:lnTo>
                <a:lnTo>
                  <a:pt x="359283" y="138659"/>
                </a:lnTo>
                <a:lnTo>
                  <a:pt x="364303" y="143687"/>
                </a:lnTo>
                <a:lnTo>
                  <a:pt x="369322" y="148716"/>
                </a:lnTo>
                <a:lnTo>
                  <a:pt x="374077" y="154009"/>
                </a:lnTo>
                <a:lnTo>
                  <a:pt x="378568" y="159567"/>
                </a:lnTo>
                <a:lnTo>
                  <a:pt x="387022" y="170153"/>
                </a:lnTo>
                <a:lnTo>
                  <a:pt x="394947" y="181004"/>
                </a:lnTo>
                <a:lnTo>
                  <a:pt x="402344" y="192119"/>
                </a:lnTo>
                <a:lnTo>
                  <a:pt x="408949" y="202971"/>
                </a:lnTo>
                <a:lnTo>
                  <a:pt x="415289" y="213821"/>
                </a:lnTo>
                <a:lnTo>
                  <a:pt x="420837" y="224672"/>
                </a:lnTo>
                <a:lnTo>
                  <a:pt x="425856" y="235259"/>
                </a:lnTo>
                <a:lnTo>
                  <a:pt x="430611" y="245316"/>
                </a:lnTo>
                <a:lnTo>
                  <a:pt x="434838" y="255637"/>
                </a:lnTo>
                <a:lnTo>
                  <a:pt x="438537" y="264900"/>
                </a:lnTo>
                <a:lnTo>
                  <a:pt x="441971" y="273899"/>
                </a:lnTo>
                <a:lnTo>
                  <a:pt x="444613" y="282103"/>
                </a:lnTo>
                <a:lnTo>
                  <a:pt x="449368" y="296924"/>
                </a:lnTo>
                <a:lnTo>
                  <a:pt x="452538" y="308304"/>
                </a:lnTo>
                <a:lnTo>
                  <a:pt x="454388" y="315980"/>
                </a:lnTo>
                <a:lnTo>
                  <a:pt x="455444" y="319420"/>
                </a:lnTo>
                <a:lnTo>
                  <a:pt x="455973" y="323655"/>
                </a:lnTo>
                <a:lnTo>
                  <a:pt x="456237" y="328154"/>
                </a:lnTo>
                <a:lnTo>
                  <a:pt x="456237" y="332653"/>
                </a:lnTo>
                <a:lnTo>
                  <a:pt x="455708" y="337152"/>
                </a:lnTo>
                <a:lnTo>
                  <a:pt x="454652" y="341387"/>
                </a:lnTo>
                <a:lnTo>
                  <a:pt x="453331" y="345621"/>
                </a:lnTo>
                <a:lnTo>
                  <a:pt x="451746" y="349591"/>
                </a:lnTo>
                <a:lnTo>
                  <a:pt x="449368" y="353296"/>
                </a:lnTo>
                <a:lnTo>
                  <a:pt x="447255" y="357002"/>
                </a:lnTo>
                <a:lnTo>
                  <a:pt x="444349" y="359913"/>
                </a:lnTo>
                <a:lnTo>
                  <a:pt x="441707" y="363089"/>
                </a:lnTo>
                <a:lnTo>
                  <a:pt x="438273" y="366000"/>
                </a:lnTo>
                <a:lnTo>
                  <a:pt x="434574" y="368117"/>
                </a:lnTo>
                <a:lnTo>
                  <a:pt x="430876" y="370234"/>
                </a:lnTo>
                <a:lnTo>
                  <a:pt x="426913" y="371822"/>
                </a:lnTo>
                <a:lnTo>
                  <a:pt x="422422" y="372881"/>
                </a:lnTo>
                <a:lnTo>
                  <a:pt x="418459" y="373675"/>
                </a:lnTo>
                <a:lnTo>
                  <a:pt x="414232" y="373940"/>
                </a:lnTo>
                <a:lnTo>
                  <a:pt x="409741" y="373940"/>
                </a:lnTo>
                <a:lnTo>
                  <a:pt x="405779" y="373410"/>
                </a:lnTo>
                <a:lnTo>
                  <a:pt x="401552" y="372352"/>
                </a:lnTo>
                <a:lnTo>
                  <a:pt x="397589" y="371028"/>
                </a:lnTo>
                <a:lnTo>
                  <a:pt x="393891" y="369176"/>
                </a:lnTo>
                <a:lnTo>
                  <a:pt x="390192" y="367059"/>
                </a:lnTo>
                <a:lnTo>
                  <a:pt x="387022" y="364412"/>
                </a:lnTo>
                <a:lnTo>
                  <a:pt x="383852" y="361765"/>
                </a:lnTo>
                <a:lnTo>
                  <a:pt x="380946" y="358589"/>
                </a:lnTo>
                <a:lnTo>
                  <a:pt x="378304" y="355149"/>
                </a:lnTo>
                <a:lnTo>
                  <a:pt x="375926" y="351708"/>
                </a:lnTo>
                <a:lnTo>
                  <a:pt x="374077" y="347739"/>
                </a:lnTo>
                <a:lnTo>
                  <a:pt x="372492" y="343504"/>
                </a:lnTo>
                <a:lnTo>
                  <a:pt x="371435" y="339005"/>
                </a:lnTo>
                <a:lnTo>
                  <a:pt x="371171" y="338476"/>
                </a:lnTo>
                <a:lnTo>
                  <a:pt x="370643" y="335299"/>
                </a:lnTo>
                <a:lnTo>
                  <a:pt x="367209" y="323390"/>
                </a:lnTo>
                <a:lnTo>
                  <a:pt x="364831" y="315186"/>
                </a:lnTo>
                <a:lnTo>
                  <a:pt x="361397" y="305393"/>
                </a:lnTo>
                <a:lnTo>
                  <a:pt x="357170" y="294542"/>
                </a:lnTo>
                <a:lnTo>
                  <a:pt x="352415" y="283162"/>
                </a:lnTo>
                <a:lnTo>
                  <a:pt x="346867" y="270988"/>
                </a:lnTo>
                <a:lnTo>
                  <a:pt x="340527" y="258549"/>
                </a:lnTo>
                <a:lnTo>
                  <a:pt x="337092" y="252462"/>
                </a:lnTo>
                <a:lnTo>
                  <a:pt x="333394" y="246374"/>
                </a:lnTo>
                <a:lnTo>
                  <a:pt x="329431" y="240023"/>
                </a:lnTo>
                <a:lnTo>
                  <a:pt x="325468" y="234200"/>
                </a:lnTo>
                <a:lnTo>
                  <a:pt x="321241" y="228378"/>
                </a:lnTo>
                <a:lnTo>
                  <a:pt x="316750" y="222555"/>
                </a:lnTo>
                <a:lnTo>
                  <a:pt x="312259" y="216997"/>
                </a:lnTo>
                <a:lnTo>
                  <a:pt x="307504" y="211704"/>
                </a:lnTo>
                <a:lnTo>
                  <a:pt x="302749" y="206676"/>
                </a:lnTo>
                <a:lnTo>
                  <a:pt x="297465" y="201912"/>
                </a:lnTo>
                <a:lnTo>
                  <a:pt x="292446" y="197148"/>
                </a:lnTo>
                <a:lnTo>
                  <a:pt x="286898" y="192913"/>
                </a:lnTo>
                <a:lnTo>
                  <a:pt x="279501" y="187885"/>
                </a:lnTo>
                <a:lnTo>
                  <a:pt x="271576" y="183386"/>
                </a:lnTo>
                <a:lnTo>
                  <a:pt x="267877" y="181004"/>
                </a:lnTo>
                <a:lnTo>
                  <a:pt x="263651" y="179151"/>
                </a:lnTo>
                <a:lnTo>
                  <a:pt x="259424" y="177299"/>
                </a:lnTo>
                <a:lnTo>
                  <a:pt x="255197" y="175711"/>
                </a:lnTo>
                <a:lnTo>
                  <a:pt x="250706" y="174387"/>
                </a:lnTo>
                <a:lnTo>
                  <a:pt x="246215" y="173329"/>
                </a:lnTo>
                <a:lnTo>
                  <a:pt x="241460" y="172006"/>
                </a:lnTo>
                <a:lnTo>
                  <a:pt x="236704" y="170947"/>
                </a:lnTo>
                <a:lnTo>
                  <a:pt x="231949" y="170418"/>
                </a:lnTo>
                <a:lnTo>
                  <a:pt x="226930" y="169888"/>
                </a:lnTo>
                <a:lnTo>
                  <a:pt x="221382" y="169624"/>
                </a:lnTo>
                <a:lnTo>
                  <a:pt x="216098" y="169359"/>
                </a:lnTo>
                <a:lnTo>
                  <a:pt x="206852" y="169624"/>
                </a:lnTo>
                <a:lnTo>
                  <a:pt x="197078" y="170682"/>
                </a:lnTo>
                <a:lnTo>
                  <a:pt x="187039" y="172270"/>
                </a:lnTo>
                <a:lnTo>
                  <a:pt x="175943" y="174652"/>
                </a:lnTo>
                <a:lnTo>
                  <a:pt x="170395" y="176240"/>
                </a:lnTo>
                <a:lnTo>
                  <a:pt x="165112" y="178357"/>
                </a:lnTo>
                <a:lnTo>
                  <a:pt x="160093" y="180475"/>
                </a:lnTo>
                <a:lnTo>
                  <a:pt x="155337" y="182856"/>
                </a:lnTo>
                <a:lnTo>
                  <a:pt x="150846" y="185503"/>
                </a:lnTo>
                <a:lnTo>
                  <a:pt x="146355" y="188679"/>
                </a:lnTo>
                <a:lnTo>
                  <a:pt x="142128" y="191855"/>
                </a:lnTo>
                <a:lnTo>
                  <a:pt x="137901" y="195295"/>
                </a:lnTo>
                <a:lnTo>
                  <a:pt x="133939" y="199001"/>
                </a:lnTo>
                <a:lnTo>
                  <a:pt x="129976" y="203235"/>
                </a:lnTo>
                <a:lnTo>
                  <a:pt x="126542" y="207470"/>
                </a:lnTo>
                <a:lnTo>
                  <a:pt x="122843" y="212234"/>
                </a:lnTo>
                <a:lnTo>
                  <a:pt x="119409" y="216997"/>
                </a:lnTo>
                <a:lnTo>
                  <a:pt x="115975" y="222291"/>
                </a:lnTo>
                <a:lnTo>
                  <a:pt x="113069" y="227584"/>
                </a:lnTo>
                <a:lnTo>
                  <a:pt x="109899" y="233406"/>
                </a:lnTo>
                <a:lnTo>
                  <a:pt x="106993" y="239493"/>
                </a:lnTo>
                <a:lnTo>
                  <a:pt x="104351" y="245580"/>
                </a:lnTo>
                <a:lnTo>
                  <a:pt x="101709" y="251932"/>
                </a:lnTo>
                <a:lnTo>
                  <a:pt x="99596" y="258549"/>
                </a:lnTo>
                <a:lnTo>
                  <a:pt x="97218" y="265430"/>
                </a:lnTo>
                <a:lnTo>
                  <a:pt x="95369" y="272311"/>
                </a:lnTo>
                <a:lnTo>
                  <a:pt x="93519" y="279721"/>
                </a:lnTo>
                <a:lnTo>
                  <a:pt x="91934" y="286867"/>
                </a:lnTo>
                <a:lnTo>
                  <a:pt x="90614" y="294278"/>
                </a:lnTo>
                <a:lnTo>
                  <a:pt x="89293" y="301953"/>
                </a:lnTo>
                <a:lnTo>
                  <a:pt x="88236" y="309363"/>
                </a:lnTo>
                <a:lnTo>
                  <a:pt x="87443" y="317038"/>
                </a:lnTo>
                <a:lnTo>
                  <a:pt x="86915" y="324713"/>
                </a:lnTo>
                <a:lnTo>
                  <a:pt x="86387" y="332388"/>
                </a:lnTo>
                <a:lnTo>
                  <a:pt x="86122" y="340063"/>
                </a:lnTo>
                <a:lnTo>
                  <a:pt x="86122" y="348003"/>
                </a:lnTo>
                <a:lnTo>
                  <a:pt x="86122" y="355678"/>
                </a:lnTo>
                <a:lnTo>
                  <a:pt x="86387" y="363618"/>
                </a:lnTo>
                <a:lnTo>
                  <a:pt x="86915" y="371558"/>
                </a:lnTo>
                <a:lnTo>
                  <a:pt x="87443" y="379497"/>
                </a:lnTo>
                <a:lnTo>
                  <a:pt x="88236" y="386908"/>
                </a:lnTo>
                <a:lnTo>
                  <a:pt x="89293" y="394318"/>
                </a:lnTo>
                <a:lnTo>
                  <a:pt x="90614" y="401729"/>
                </a:lnTo>
                <a:lnTo>
                  <a:pt x="91934" y="408874"/>
                </a:lnTo>
                <a:lnTo>
                  <a:pt x="93519" y="416020"/>
                </a:lnTo>
                <a:lnTo>
                  <a:pt x="95105" y="422372"/>
                </a:lnTo>
                <a:lnTo>
                  <a:pt x="96954" y="428724"/>
                </a:lnTo>
                <a:lnTo>
                  <a:pt x="99067" y="435076"/>
                </a:lnTo>
                <a:lnTo>
                  <a:pt x="100916" y="440898"/>
                </a:lnTo>
                <a:lnTo>
                  <a:pt x="103030" y="446456"/>
                </a:lnTo>
                <a:lnTo>
                  <a:pt x="105408" y="452014"/>
                </a:lnTo>
                <a:lnTo>
                  <a:pt x="107521" y="456778"/>
                </a:lnTo>
                <a:lnTo>
                  <a:pt x="112012" y="464982"/>
                </a:lnTo>
                <a:lnTo>
                  <a:pt x="116503" y="473186"/>
                </a:lnTo>
                <a:lnTo>
                  <a:pt x="121258" y="481391"/>
                </a:lnTo>
                <a:lnTo>
                  <a:pt x="126542" y="489331"/>
                </a:lnTo>
                <a:lnTo>
                  <a:pt x="131561" y="497006"/>
                </a:lnTo>
                <a:lnTo>
                  <a:pt x="137109" y="504945"/>
                </a:lnTo>
                <a:lnTo>
                  <a:pt x="142657" y="512620"/>
                </a:lnTo>
                <a:lnTo>
                  <a:pt x="148204" y="519766"/>
                </a:lnTo>
                <a:lnTo>
                  <a:pt x="154545" y="527441"/>
                </a:lnTo>
                <a:lnTo>
                  <a:pt x="160357" y="534587"/>
                </a:lnTo>
                <a:lnTo>
                  <a:pt x="166697" y="541733"/>
                </a:lnTo>
                <a:lnTo>
                  <a:pt x="173301" y="548614"/>
                </a:lnTo>
                <a:lnTo>
                  <a:pt x="179906" y="555495"/>
                </a:lnTo>
                <a:lnTo>
                  <a:pt x="186775" y="562376"/>
                </a:lnTo>
                <a:lnTo>
                  <a:pt x="193643" y="568993"/>
                </a:lnTo>
                <a:lnTo>
                  <a:pt x="200776" y="575609"/>
                </a:lnTo>
                <a:lnTo>
                  <a:pt x="207909" y="581696"/>
                </a:lnTo>
                <a:lnTo>
                  <a:pt x="215306" y="588048"/>
                </a:lnTo>
                <a:lnTo>
                  <a:pt x="230364" y="600222"/>
                </a:lnTo>
                <a:lnTo>
                  <a:pt x="246215" y="612132"/>
                </a:lnTo>
                <a:lnTo>
                  <a:pt x="261801" y="623248"/>
                </a:lnTo>
                <a:lnTo>
                  <a:pt x="278180" y="634098"/>
                </a:lnTo>
                <a:lnTo>
                  <a:pt x="294559" y="644420"/>
                </a:lnTo>
                <a:lnTo>
                  <a:pt x="311467" y="654477"/>
                </a:lnTo>
                <a:lnTo>
                  <a:pt x="328374" y="663740"/>
                </a:lnTo>
                <a:lnTo>
                  <a:pt x="345546" y="673003"/>
                </a:lnTo>
                <a:lnTo>
                  <a:pt x="362453" y="681472"/>
                </a:lnTo>
                <a:lnTo>
                  <a:pt x="379361" y="689677"/>
                </a:lnTo>
                <a:lnTo>
                  <a:pt x="396532" y="697352"/>
                </a:lnTo>
                <a:lnTo>
                  <a:pt x="412911" y="705027"/>
                </a:lnTo>
                <a:lnTo>
                  <a:pt x="429819" y="711643"/>
                </a:lnTo>
                <a:lnTo>
                  <a:pt x="446198" y="718525"/>
                </a:lnTo>
                <a:lnTo>
                  <a:pt x="462049" y="724612"/>
                </a:lnTo>
                <a:lnTo>
                  <a:pt x="477899" y="730963"/>
                </a:lnTo>
                <a:lnTo>
                  <a:pt x="492958" y="736257"/>
                </a:lnTo>
                <a:lnTo>
                  <a:pt x="521753" y="746578"/>
                </a:lnTo>
                <a:lnTo>
                  <a:pt x="548435" y="755577"/>
                </a:lnTo>
                <a:lnTo>
                  <a:pt x="572211" y="763516"/>
                </a:lnTo>
                <a:lnTo>
                  <a:pt x="595987" y="771456"/>
                </a:lnTo>
                <a:lnTo>
                  <a:pt x="606290" y="775161"/>
                </a:lnTo>
                <a:lnTo>
                  <a:pt x="615536" y="778602"/>
                </a:lnTo>
                <a:lnTo>
                  <a:pt x="624783" y="782572"/>
                </a:lnTo>
                <a:lnTo>
                  <a:pt x="629274" y="784954"/>
                </a:lnTo>
                <a:lnTo>
                  <a:pt x="634029" y="787600"/>
                </a:lnTo>
                <a:lnTo>
                  <a:pt x="640633" y="792099"/>
                </a:lnTo>
                <a:lnTo>
                  <a:pt x="646974" y="796863"/>
                </a:lnTo>
                <a:lnTo>
                  <a:pt x="652786" y="802156"/>
                </a:lnTo>
                <a:lnTo>
                  <a:pt x="658069" y="807714"/>
                </a:lnTo>
                <a:lnTo>
                  <a:pt x="663088" y="813801"/>
                </a:lnTo>
                <a:lnTo>
                  <a:pt x="667579" y="819888"/>
                </a:lnTo>
                <a:lnTo>
                  <a:pt x="671806" y="826240"/>
                </a:lnTo>
                <a:lnTo>
                  <a:pt x="675505" y="833121"/>
                </a:lnTo>
                <a:lnTo>
                  <a:pt x="679203" y="840003"/>
                </a:lnTo>
                <a:lnTo>
                  <a:pt x="681845" y="847413"/>
                </a:lnTo>
                <a:lnTo>
                  <a:pt x="684487" y="854823"/>
                </a:lnTo>
                <a:lnTo>
                  <a:pt x="686600" y="862498"/>
                </a:lnTo>
                <a:lnTo>
                  <a:pt x="688450" y="870174"/>
                </a:lnTo>
                <a:lnTo>
                  <a:pt x="689770" y="878378"/>
                </a:lnTo>
                <a:lnTo>
                  <a:pt x="690299" y="886318"/>
                </a:lnTo>
                <a:lnTo>
                  <a:pt x="690563" y="894522"/>
                </a:lnTo>
                <a:lnTo>
                  <a:pt x="690563" y="899551"/>
                </a:lnTo>
                <a:lnTo>
                  <a:pt x="690299" y="904844"/>
                </a:lnTo>
                <a:lnTo>
                  <a:pt x="689770" y="909872"/>
                </a:lnTo>
                <a:lnTo>
                  <a:pt x="688978" y="915165"/>
                </a:lnTo>
                <a:lnTo>
                  <a:pt x="688185" y="920194"/>
                </a:lnTo>
                <a:lnTo>
                  <a:pt x="686865" y="925487"/>
                </a:lnTo>
                <a:lnTo>
                  <a:pt x="685279" y="930516"/>
                </a:lnTo>
                <a:lnTo>
                  <a:pt x="683694" y="935544"/>
                </a:lnTo>
                <a:lnTo>
                  <a:pt x="681581" y="941102"/>
                </a:lnTo>
                <a:lnTo>
                  <a:pt x="679467" y="945866"/>
                </a:lnTo>
                <a:lnTo>
                  <a:pt x="677090" y="950894"/>
                </a:lnTo>
                <a:lnTo>
                  <a:pt x="674448" y="955658"/>
                </a:lnTo>
                <a:lnTo>
                  <a:pt x="671278" y="960422"/>
                </a:lnTo>
                <a:lnTo>
                  <a:pt x="668108" y="965186"/>
                </a:lnTo>
                <a:lnTo>
                  <a:pt x="664409" y="969685"/>
                </a:lnTo>
                <a:lnTo>
                  <a:pt x="660975" y="973920"/>
                </a:lnTo>
                <a:lnTo>
                  <a:pt x="657012" y="978154"/>
                </a:lnTo>
                <a:lnTo>
                  <a:pt x="652786" y="982389"/>
                </a:lnTo>
                <a:lnTo>
                  <a:pt x="648295" y="985829"/>
                </a:lnTo>
                <a:lnTo>
                  <a:pt x="643539" y="989534"/>
                </a:lnTo>
                <a:lnTo>
                  <a:pt x="638784" y="992975"/>
                </a:lnTo>
                <a:lnTo>
                  <a:pt x="633765" y="996415"/>
                </a:lnTo>
                <a:lnTo>
                  <a:pt x="628745" y="999327"/>
                </a:lnTo>
                <a:lnTo>
                  <a:pt x="623198" y="1002238"/>
                </a:lnTo>
                <a:lnTo>
                  <a:pt x="617650" y="1004620"/>
                </a:lnTo>
                <a:lnTo>
                  <a:pt x="611838" y="1007266"/>
                </a:lnTo>
                <a:lnTo>
                  <a:pt x="606026" y="1009119"/>
                </a:lnTo>
                <a:lnTo>
                  <a:pt x="599950" y="1011501"/>
                </a:lnTo>
                <a:lnTo>
                  <a:pt x="593610" y="1013089"/>
                </a:lnTo>
                <a:lnTo>
                  <a:pt x="587005" y="1014942"/>
                </a:lnTo>
                <a:lnTo>
                  <a:pt x="580665" y="1016000"/>
                </a:lnTo>
                <a:lnTo>
                  <a:pt x="574060" y="1017323"/>
                </a:lnTo>
                <a:lnTo>
                  <a:pt x="569834" y="1017588"/>
                </a:lnTo>
                <a:lnTo>
                  <a:pt x="565343" y="1017588"/>
                </a:lnTo>
                <a:lnTo>
                  <a:pt x="561116" y="1017059"/>
                </a:lnTo>
                <a:lnTo>
                  <a:pt x="556889" y="1016265"/>
                </a:lnTo>
                <a:lnTo>
                  <a:pt x="552926" y="1015206"/>
                </a:lnTo>
                <a:lnTo>
                  <a:pt x="549228" y="1013354"/>
                </a:lnTo>
                <a:lnTo>
                  <a:pt x="545529" y="1011236"/>
                </a:lnTo>
                <a:lnTo>
                  <a:pt x="542095" y="1008854"/>
                </a:lnTo>
                <a:lnTo>
                  <a:pt x="538925" y="1006208"/>
                </a:lnTo>
                <a:lnTo>
                  <a:pt x="535755" y="1003032"/>
                </a:lnTo>
                <a:lnTo>
                  <a:pt x="533377" y="999591"/>
                </a:lnTo>
                <a:lnTo>
                  <a:pt x="530999" y="996415"/>
                </a:lnTo>
                <a:lnTo>
                  <a:pt x="528886" y="992446"/>
                </a:lnTo>
                <a:lnTo>
                  <a:pt x="527301" y="988211"/>
                </a:lnTo>
                <a:lnTo>
                  <a:pt x="525980" y="983977"/>
                </a:lnTo>
                <a:lnTo>
                  <a:pt x="525187" y="979477"/>
                </a:lnTo>
                <a:lnTo>
                  <a:pt x="524659" y="974713"/>
                </a:lnTo>
                <a:lnTo>
                  <a:pt x="524659" y="970214"/>
                </a:lnTo>
                <a:lnTo>
                  <a:pt x="525187" y="965980"/>
                </a:lnTo>
                <a:lnTo>
                  <a:pt x="525980" y="961481"/>
                </a:lnTo>
                <a:lnTo>
                  <a:pt x="527037" y="957246"/>
                </a:lnTo>
                <a:lnTo>
                  <a:pt x="528886" y="953276"/>
                </a:lnTo>
                <a:lnTo>
                  <a:pt x="530735" y="949306"/>
                </a:lnTo>
                <a:lnTo>
                  <a:pt x="533113" y="946130"/>
                </a:lnTo>
                <a:lnTo>
                  <a:pt x="535490" y="942690"/>
                </a:lnTo>
                <a:lnTo>
                  <a:pt x="538660" y="939514"/>
                </a:lnTo>
                <a:lnTo>
                  <a:pt x="541831" y="936867"/>
                </a:lnTo>
                <a:lnTo>
                  <a:pt x="545001" y="934221"/>
                </a:lnTo>
                <a:lnTo>
                  <a:pt x="548963" y="932368"/>
                </a:lnTo>
                <a:lnTo>
                  <a:pt x="552926" y="930251"/>
                </a:lnTo>
                <a:lnTo>
                  <a:pt x="556889" y="929192"/>
                </a:lnTo>
                <a:lnTo>
                  <a:pt x="561380" y="928134"/>
                </a:lnTo>
                <a:lnTo>
                  <a:pt x="569041" y="926546"/>
                </a:lnTo>
                <a:lnTo>
                  <a:pt x="575646" y="924958"/>
                </a:lnTo>
                <a:lnTo>
                  <a:pt x="581457" y="923105"/>
                </a:lnTo>
                <a:lnTo>
                  <a:pt x="586213" y="920723"/>
                </a:lnTo>
                <a:lnTo>
                  <a:pt x="590440" y="918606"/>
                </a:lnTo>
                <a:lnTo>
                  <a:pt x="593610" y="916224"/>
                </a:lnTo>
                <a:lnTo>
                  <a:pt x="596516" y="914107"/>
                </a:lnTo>
                <a:lnTo>
                  <a:pt x="598365" y="911990"/>
                </a:lnTo>
                <a:lnTo>
                  <a:pt x="599950" y="910137"/>
                </a:lnTo>
                <a:lnTo>
                  <a:pt x="601535" y="908020"/>
                </a:lnTo>
                <a:lnTo>
                  <a:pt x="602328" y="906167"/>
                </a:lnTo>
                <a:lnTo>
                  <a:pt x="603120" y="904050"/>
                </a:lnTo>
                <a:lnTo>
                  <a:pt x="603913" y="901932"/>
                </a:lnTo>
                <a:lnTo>
                  <a:pt x="604177" y="899551"/>
                </a:lnTo>
                <a:lnTo>
                  <a:pt x="604441" y="897169"/>
                </a:lnTo>
                <a:lnTo>
                  <a:pt x="604705" y="894522"/>
                </a:lnTo>
                <a:lnTo>
                  <a:pt x="604441" y="890023"/>
                </a:lnTo>
                <a:lnTo>
                  <a:pt x="603648" y="885259"/>
                </a:lnTo>
                <a:lnTo>
                  <a:pt x="602063" y="880760"/>
                </a:lnTo>
                <a:lnTo>
                  <a:pt x="599950" y="876261"/>
                </a:lnTo>
                <a:lnTo>
                  <a:pt x="597837" y="872555"/>
                </a:lnTo>
                <a:lnTo>
                  <a:pt x="595195" y="869380"/>
                </a:lnTo>
                <a:lnTo>
                  <a:pt x="593081" y="866998"/>
                </a:lnTo>
                <a:lnTo>
                  <a:pt x="590704" y="865410"/>
                </a:lnTo>
                <a:lnTo>
                  <a:pt x="590175" y="865145"/>
                </a:lnTo>
                <a:lnTo>
                  <a:pt x="587798" y="864086"/>
                </a:lnTo>
                <a:lnTo>
                  <a:pt x="577231" y="859852"/>
                </a:lnTo>
                <a:lnTo>
                  <a:pt x="561908" y="854559"/>
                </a:lnTo>
                <a:lnTo>
                  <a:pt x="542887" y="848207"/>
                </a:lnTo>
                <a:lnTo>
                  <a:pt x="520696" y="840796"/>
                </a:lnTo>
                <a:lnTo>
                  <a:pt x="495599" y="832327"/>
                </a:lnTo>
                <a:lnTo>
                  <a:pt x="468125" y="822800"/>
                </a:lnTo>
                <a:lnTo>
                  <a:pt x="438801" y="811684"/>
                </a:lnTo>
                <a:lnTo>
                  <a:pt x="423479" y="805862"/>
                </a:lnTo>
                <a:lnTo>
                  <a:pt x="407628" y="799774"/>
                </a:lnTo>
                <a:lnTo>
                  <a:pt x="391777" y="792893"/>
                </a:lnTo>
                <a:lnTo>
                  <a:pt x="375398" y="786012"/>
                </a:lnTo>
                <a:lnTo>
                  <a:pt x="358755" y="778602"/>
                </a:lnTo>
                <a:lnTo>
                  <a:pt x="342376" y="770927"/>
                </a:lnTo>
                <a:lnTo>
                  <a:pt x="325468" y="762987"/>
                </a:lnTo>
                <a:lnTo>
                  <a:pt x="308297" y="754253"/>
                </a:lnTo>
                <a:lnTo>
                  <a:pt x="291653" y="745255"/>
                </a:lnTo>
                <a:lnTo>
                  <a:pt x="274482" y="735992"/>
                </a:lnTo>
                <a:lnTo>
                  <a:pt x="257574" y="725670"/>
                </a:lnTo>
                <a:lnTo>
                  <a:pt x="240667" y="715613"/>
                </a:lnTo>
                <a:lnTo>
                  <a:pt x="224024" y="704762"/>
                </a:lnTo>
                <a:lnTo>
                  <a:pt x="207380" y="693382"/>
                </a:lnTo>
                <a:lnTo>
                  <a:pt x="191001" y="681472"/>
                </a:lnTo>
                <a:lnTo>
                  <a:pt x="174887" y="669033"/>
                </a:lnTo>
                <a:lnTo>
                  <a:pt x="164319" y="660564"/>
                </a:lnTo>
                <a:lnTo>
                  <a:pt x="154016" y="651566"/>
                </a:lnTo>
                <a:lnTo>
                  <a:pt x="143449" y="642568"/>
                </a:lnTo>
                <a:lnTo>
                  <a:pt x="133410" y="633305"/>
                </a:lnTo>
                <a:lnTo>
                  <a:pt x="123636" y="623512"/>
                </a:lnTo>
                <a:lnTo>
                  <a:pt x="113861" y="613720"/>
                </a:lnTo>
                <a:lnTo>
                  <a:pt x="104351" y="603663"/>
                </a:lnTo>
                <a:lnTo>
                  <a:pt x="95105" y="593076"/>
                </a:lnTo>
                <a:lnTo>
                  <a:pt x="86122" y="582225"/>
                </a:lnTo>
                <a:lnTo>
                  <a:pt x="77405" y="571374"/>
                </a:lnTo>
                <a:lnTo>
                  <a:pt x="68951" y="559994"/>
                </a:lnTo>
                <a:lnTo>
                  <a:pt x="60761" y="548349"/>
                </a:lnTo>
                <a:lnTo>
                  <a:pt x="52836" y="536440"/>
                </a:lnTo>
                <a:lnTo>
                  <a:pt x="45439" y="524001"/>
                </a:lnTo>
                <a:lnTo>
                  <a:pt x="38306" y="511562"/>
                </a:lnTo>
                <a:lnTo>
                  <a:pt x="31702" y="498594"/>
                </a:lnTo>
                <a:lnTo>
                  <a:pt x="27739" y="490389"/>
                </a:lnTo>
                <a:lnTo>
                  <a:pt x="24041" y="482185"/>
                </a:lnTo>
                <a:lnTo>
                  <a:pt x="20606" y="473451"/>
                </a:lnTo>
                <a:lnTo>
                  <a:pt x="17700" y="464717"/>
                </a:lnTo>
                <a:lnTo>
                  <a:pt x="14794" y="455719"/>
                </a:lnTo>
                <a:lnTo>
                  <a:pt x="12417" y="446456"/>
                </a:lnTo>
                <a:lnTo>
                  <a:pt x="10039" y="437193"/>
                </a:lnTo>
                <a:lnTo>
                  <a:pt x="7926" y="427665"/>
                </a:lnTo>
                <a:lnTo>
                  <a:pt x="6076" y="418137"/>
                </a:lnTo>
                <a:lnTo>
                  <a:pt x="4491" y="408345"/>
                </a:lnTo>
                <a:lnTo>
                  <a:pt x="3170" y="398553"/>
                </a:lnTo>
                <a:lnTo>
                  <a:pt x="1850" y="388761"/>
                </a:lnTo>
                <a:lnTo>
                  <a:pt x="1057" y="378439"/>
                </a:lnTo>
                <a:lnTo>
                  <a:pt x="529" y="368382"/>
                </a:lnTo>
                <a:lnTo>
                  <a:pt x="264" y="358060"/>
                </a:lnTo>
                <a:lnTo>
                  <a:pt x="0" y="348003"/>
                </a:lnTo>
                <a:lnTo>
                  <a:pt x="264" y="332653"/>
                </a:lnTo>
                <a:lnTo>
                  <a:pt x="1057" y="317832"/>
                </a:lnTo>
                <a:lnTo>
                  <a:pt x="2378" y="302747"/>
                </a:lnTo>
                <a:lnTo>
                  <a:pt x="4491" y="287926"/>
                </a:lnTo>
                <a:lnTo>
                  <a:pt x="6869" y="272840"/>
                </a:lnTo>
                <a:lnTo>
                  <a:pt x="10039" y="258019"/>
                </a:lnTo>
                <a:lnTo>
                  <a:pt x="11888" y="250874"/>
                </a:lnTo>
                <a:lnTo>
                  <a:pt x="14002" y="243463"/>
                </a:lnTo>
                <a:lnTo>
                  <a:pt x="15851" y="236053"/>
                </a:lnTo>
                <a:lnTo>
                  <a:pt x="18493" y="228907"/>
                </a:lnTo>
                <a:lnTo>
                  <a:pt x="20606" y="221761"/>
                </a:lnTo>
                <a:lnTo>
                  <a:pt x="23512" y="214880"/>
                </a:lnTo>
                <a:lnTo>
                  <a:pt x="26418" y="207734"/>
                </a:lnTo>
                <a:lnTo>
                  <a:pt x="29324" y="200853"/>
                </a:lnTo>
                <a:lnTo>
                  <a:pt x="32494" y="193972"/>
                </a:lnTo>
                <a:lnTo>
                  <a:pt x="36193" y="187356"/>
                </a:lnTo>
                <a:lnTo>
                  <a:pt x="39363" y="180475"/>
                </a:lnTo>
                <a:lnTo>
                  <a:pt x="43326" y="174123"/>
                </a:lnTo>
                <a:lnTo>
                  <a:pt x="47552" y="167506"/>
                </a:lnTo>
                <a:lnTo>
                  <a:pt x="51779" y="161155"/>
                </a:lnTo>
                <a:lnTo>
                  <a:pt x="56270" y="155332"/>
                </a:lnTo>
                <a:lnTo>
                  <a:pt x="60761" y="148980"/>
                </a:lnTo>
                <a:lnTo>
                  <a:pt x="65781" y="143422"/>
                </a:lnTo>
                <a:lnTo>
                  <a:pt x="70800" y="137865"/>
                </a:lnTo>
                <a:lnTo>
                  <a:pt x="76348" y="132307"/>
                </a:lnTo>
                <a:lnTo>
                  <a:pt x="81896" y="126749"/>
                </a:lnTo>
                <a:lnTo>
                  <a:pt x="89557" y="120397"/>
                </a:lnTo>
                <a:lnTo>
                  <a:pt x="98011" y="114045"/>
                </a:lnTo>
                <a:lnTo>
                  <a:pt x="106728" y="108223"/>
                </a:lnTo>
                <a:lnTo>
                  <a:pt x="115710" y="102930"/>
                </a:lnTo>
                <a:lnTo>
                  <a:pt x="124957" y="98166"/>
                </a:lnTo>
                <a:lnTo>
                  <a:pt x="134731" y="93931"/>
                </a:lnTo>
                <a:lnTo>
                  <a:pt x="139751" y="92079"/>
                </a:lnTo>
                <a:lnTo>
                  <a:pt x="145034" y="90226"/>
                </a:lnTo>
                <a:lnTo>
                  <a:pt x="150318" y="88638"/>
                </a:lnTo>
                <a:lnTo>
                  <a:pt x="155601" y="87315"/>
                </a:lnTo>
                <a:lnTo>
                  <a:pt x="163527" y="85198"/>
                </a:lnTo>
                <a:lnTo>
                  <a:pt x="170924" y="83874"/>
                </a:lnTo>
                <a:lnTo>
                  <a:pt x="178849" y="82551"/>
                </a:lnTo>
                <a:lnTo>
                  <a:pt x="186510" y="81228"/>
                </a:lnTo>
                <a:lnTo>
                  <a:pt x="193907" y="80434"/>
                </a:lnTo>
                <a:lnTo>
                  <a:pt x="201304" y="79640"/>
                </a:lnTo>
                <a:lnTo>
                  <a:pt x="208966" y="79375"/>
                </a:lnTo>
                <a:close/>
                <a:moveTo>
                  <a:pt x="1713004" y="79375"/>
                </a:moveTo>
                <a:lnTo>
                  <a:pt x="1722007" y="79375"/>
                </a:lnTo>
                <a:lnTo>
                  <a:pt x="1729156" y="79375"/>
                </a:lnTo>
                <a:lnTo>
                  <a:pt x="1736570" y="79640"/>
                </a:lnTo>
                <a:lnTo>
                  <a:pt x="1743984" y="80434"/>
                </a:lnTo>
                <a:lnTo>
                  <a:pt x="1751398" y="81228"/>
                </a:lnTo>
                <a:lnTo>
                  <a:pt x="1759077" y="82551"/>
                </a:lnTo>
                <a:lnTo>
                  <a:pt x="1767021" y="83874"/>
                </a:lnTo>
                <a:lnTo>
                  <a:pt x="1774699" y="85198"/>
                </a:lnTo>
                <a:lnTo>
                  <a:pt x="1782643" y="87315"/>
                </a:lnTo>
                <a:lnTo>
                  <a:pt x="1787674" y="88638"/>
                </a:lnTo>
                <a:lnTo>
                  <a:pt x="1792970" y="90226"/>
                </a:lnTo>
                <a:lnTo>
                  <a:pt x="1798001" y="92079"/>
                </a:lnTo>
                <a:lnTo>
                  <a:pt x="1803031" y="93931"/>
                </a:lnTo>
                <a:lnTo>
                  <a:pt x="1813093" y="98166"/>
                </a:lnTo>
                <a:lnTo>
                  <a:pt x="1822626" y="102930"/>
                </a:lnTo>
                <a:lnTo>
                  <a:pt x="1831628" y="108223"/>
                </a:lnTo>
                <a:lnTo>
                  <a:pt x="1840366" y="114045"/>
                </a:lnTo>
                <a:lnTo>
                  <a:pt x="1848310" y="120397"/>
                </a:lnTo>
                <a:lnTo>
                  <a:pt x="1856253" y="126749"/>
                </a:lnTo>
                <a:lnTo>
                  <a:pt x="1863667" y="134159"/>
                </a:lnTo>
                <a:lnTo>
                  <a:pt x="1870817" y="141570"/>
                </a:lnTo>
                <a:lnTo>
                  <a:pt x="1877436" y="148980"/>
                </a:lnTo>
                <a:lnTo>
                  <a:pt x="1883526" y="157185"/>
                </a:lnTo>
                <a:lnTo>
                  <a:pt x="1889352" y="165389"/>
                </a:lnTo>
                <a:lnTo>
                  <a:pt x="1894912" y="174123"/>
                </a:lnTo>
                <a:lnTo>
                  <a:pt x="1899943" y="182856"/>
                </a:lnTo>
                <a:lnTo>
                  <a:pt x="1904709" y="191855"/>
                </a:lnTo>
                <a:lnTo>
                  <a:pt x="1908946" y="200853"/>
                </a:lnTo>
                <a:lnTo>
                  <a:pt x="1913182" y="210116"/>
                </a:lnTo>
                <a:lnTo>
                  <a:pt x="1916625" y="219379"/>
                </a:lnTo>
                <a:lnTo>
                  <a:pt x="1920067" y="228907"/>
                </a:lnTo>
                <a:lnTo>
                  <a:pt x="1923244" y="238435"/>
                </a:lnTo>
                <a:lnTo>
                  <a:pt x="1925627" y="248227"/>
                </a:lnTo>
                <a:lnTo>
                  <a:pt x="1928275" y="258019"/>
                </a:lnTo>
                <a:lnTo>
                  <a:pt x="1930393" y="267812"/>
                </a:lnTo>
                <a:lnTo>
                  <a:pt x="1932512" y="277604"/>
                </a:lnTo>
                <a:lnTo>
                  <a:pt x="1933836" y="287926"/>
                </a:lnTo>
                <a:lnTo>
                  <a:pt x="1935160" y="297983"/>
                </a:lnTo>
                <a:lnTo>
                  <a:pt x="1936483" y="307775"/>
                </a:lnTo>
                <a:lnTo>
                  <a:pt x="1937278" y="317832"/>
                </a:lnTo>
                <a:lnTo>
                  <a:pt x="1937807" y="327889"/>
                </a:lnTo>
                <a:lnTo>
                  <a:pt x="1938337" y="337946"/>
                </a:lnTo>
                <a:lnTo>
                  <a:pt x="1938337" y="348003"/>
                </a:lnTo>
                <a:lnTo>
                  <a:pt x="1938337" y="358060"/>
                </a:lnTo>
                <a:lnTo>
                  <a:pt x="1937807" y="368382"/>
                </a:lnTo>
                <a:lnTo>
                  <a:pt x="1937278" y="378439"/>
                </a:lnTo>
                <a:lnTo>
                  <a:pt x="1936483" y="388760"/>
                </a:lnTo>
                <a:lnTo>
                  <a:pt x="1935160" y="398553"/>
                </a:lnTo>
                <a:lnTo>
                  <a:pt x="1933836" y="408345"/>
                </a:lnTo>
                <a:lnTo>
                  <a:pt x="1932512" y="418137"/>
                </a:lnTo>
                <a:lnTo>
                  <a:pt x="1930393" y="427665"/>
                </a:lnTo>
                <a:lnTo>
                  <a:pt x="1928540" y="437193"/>
                </a:lnTo>
                <a:lnTo>
                  <a:pt x="1925892" y="446456"/>
                </a:lnTo>
                <a:lnTo>
                  <a:pt x="1923509" y="455719"/>
                </a:lnTo>
                <a:lnTo>
                  <a:pt x="1920596" y="464717"/>
                </a:lnTo>
                <a:lnTo>
                  <a:pt x="1917684" y="473451"/>
                </a:lnTo>
                <a:lnTo>
                  <a:pt x="1914241" y="482185"/>
                </a:lnTo>
                <a:lnTo>
                  <a:pt x="1910535" y="490389"/>
                </a:lnTo>
                <a:lnTo>
                  <a:pt x="1906563" y="498593"/>
                </a:lnTo>
                <a:lnTo>
                  <a:pt x="1901267" y="509180"/>
                </a:lnTo>
                <a:lnTo>
                  <a:pt x="1895442" y="519502"/>
                </a:lnTo>
                <a:lnTo>
                  <a:pt x="1889352" y="529823"/>
                </a:lnTo>
                <a:lnTo>
                  <a:pt x="1883262" y="539616"/>
                </a:lnTo>
                <a:lnTo>
                  <a:pt x="1876907" y="549143"/>
                </a:lnTo>
                <a:lnTo>
                  <a:pt x="1870287" y="558671"/>
                </a:lnTo>
                <a:lnTo>
                  <a:pt x="1863403" y="567934"/>
                </a:lnTo>
                <a:lnTo>
                  <a:pt x="1856253" y="576932"/>
                </a:lnTo>
                <a:lnTo>
                  <a:pt x="1849369" y="585931"/>
                </a:lnTo>
                <a:lnTo>
                  <a:pt x="1841955" y="594664"/>
                </a:lnTo>
                <a:lnTo>
                  <a:pt x="1834276" y="603133"/>
                </a:lnTo>
                <a:lnTo>
                  <a:pt x="1826597" y="611338"/>
                </a:lnTo>
                <a:lnTo>
                  <a:pt x="1818654" y="619542"/>
                </a:lnTo>
                <a:lnTo>
                  <a:pt x="1810710" y="627482"/>
                </a:lnTo>
                <a:lnTo>
                  <a:pt x="1802502" y="635422"/>
                </a:lnTo>
                <a:lnTo>
                  <a:pt x="1794294" y="642832"/>
                </a:lnTo>
                <a:lnTo>
                  <a:pt x="1786085" y="650243"/>
                </a:lnTo>
                <a:lnTo>
                  <a:pt x="1777612" y="657653"/>
                </a:lnTo>
                <a:lnTo>
                  <a:pt x="1768874" y="664534"/>
                </a:lnTo>
                <a:lnTo>
                  <a:pt x="1760136" y="671680"/>
                </a:lnTo>
                <a:lnTo>
                  <a:pt x="1751398" y="678296"/>
                </a:lnTo>
                <a:lnTo>
                  <a:pt x="1742660" y="684648"/>
                </a:lnTo>
                <a:lnTo>
                  <a:pt x="1724655" y="697352"/>
                </a:lnTo>
                <a:lnTo>
                  <a:pt x="1706385" y="709526"/>
                </a:lnTo>
                <a:lnTo>
                  <a:pt x="1688114" y="720906"/>
                </a:lnTo>
                <a:lnTo>
                  <a:pt x="1669844" y="732022"/>
                </a:lnTo>
                <a:lnTo>
                  <a:pt x="1651309" y="742344"/>
                </a:lnTo>
                <a:lnTo>
                  <a:pt x="1632774" y="752136"/>
                </a:lnTo>
                <a:lnTo>
                  <a:pt x="1614504" y="761664"/>
                </a:lnTo>
                <a:lnTo>
                  <a:pt x="1596234" y="770397"/>
                </a:lnTo>
                <a:lnTo>
                  <a:pt x="1577964" y="778866"/>
                </a:lnTo>
                <a:lnTo>
                  <a:pt x="1559958" y="786806"/>
                </a:lnTo>
                <a:lnTo>
                  <a:pt x="1542217" y="794217"/>
                </a:lnTo>
                <a:lnTo>
                  <a:pt x="1525271" y="801362"/>
                </a:lnTo>
                <a:lnTo>
                  <a:pt x="1508060" y="807979"/>
                </a:lnTo>
                <a:lnTo>
                  <a:pt x="1491379" y="814331"/>
                </a:lnTo>
                <a:lnTo>
                  <a:pt x="1475756" y="820153"/>
                </a:lnTo>
                <a:lnTo>
                  <a:pt x="1445306" y="830739"/>
                </a:lnTo>
                <a:lnTo>
                  <a:pt x="1417768" y="840532"/>
                </a:lnTo>
                <a:lnTo>
                  <a:pt x="1393673" y="848207"/>
                </a:lnTo>
                <a:lnTo>
                  <a:pt x="1370636" y="856147"/>
                </a:lnTo>
                <a:lnTo>
                  <a:pt x="1361369" y="859323"/>
                </a:lnTo>
                <a:lnTo>
                  <a:pt x="1353955" y="861969"/>
                </a:lnTo>
                <a:lnTo>
                  <a:pt x="1348394" y="864616"/>
                </a:lnTo>
                <a:lnTo>
                  <a:pt x="1346276" y="865674"/>
                </a:lnTo>
                <a:lnTo>
                  <a:pt x="1343893" y="866998"/>
                </a:lnTo>
                <a:lnTo>
                  <a:pt x="1341775" y="869380"/>
                </a:lnTo>
                <a:lnTo>
                  <a:pt x="1339127" y="872555"/>
                </a:lnTo>
                <a:lnTo>
                  <a:pt x="1337009" y="876261"/>
                </a:lnTo>
                <a:lnTo>
                  <a:pt x="1334890" y="880760"/>
                </a:lnTo>
                <a:lnTo>
                  <a:pt x="1333566" y="885259"/>
                </a:lnTo>
                <a:lnTo>
                  <a:pt x="1332507" y="890023"/>
                </a:lnTo>
                <a:lnTo>
                  <a:pt x="1332242" y="894522"/>
                </a:lnTo>
                <a:lnTo>
                  <a:pt x="1332507" y="897169"/>
                </a:lnTo>
                <a:lnTo>
                  <a:pt x="1332772" y="899551"/>
                </a:lnTo>
                <a:lnTo>
                  <a:pt x="1333302" y="901932"/>
                </a:lnTo>
                <a:lnTo>
                  <a:pt x="1333831" y="904050"/>
                </a:lnTo>
                <a:lnTo>
                  <a:pt x="1334625" y="906167"/>
                </a:lnTo>
                <a:lnTo>
                  <a:pt x="1335685" y="908020"/>
                </a:lnTo>
                <a:lnTo>
                  <a:pt x="1337273" y="910137"/>
                </a:lnTo>
                <a:lnTo>
                  <a:pt x="1338597" y="911990"/>
                </a:lnTo>
                <a:lnTo>
                  <a:pt x="1340716" y="914107"/>
                </a:lnTo>
                <a:lnTo>
                  <a:pt x="1343363" y="916224"/>
                </a:lnTo>
                <a:lnTo>
                  <a:pt x="1346806" y="918606"/>
                </a:lnTo>
                <a:lnTo>
                  <a:pt x="1350777" y="920723"/>
                </a:lnTo>
                <a:lnTo>
                  <a:pt x="1355544" y="923105"/>
                </a:lnTo>
                <a:lnTo>
                  <a:pt x="1361369" y="924958"/>
                </a:lnTo>
                <a:lnTo>
                  <a:pt x="1367988" y="926546"/>
                </a:lnTo>
                <a:lnTo>
                  <a:pt x="1375932" y="928134"/>
                </a:lnTo>
                <a:lnTo>
                  <a:pt x="1380169" y="929192"/>
                </a:lnTo>
                <a:lnTo>
                  <a:pt x="1384405" y="930251"/>
                </a:lnTo>
                <a:lnTo>
                  <a:pt x="1388377" y="932368"/>
                </a:lnTo>
                <a:lnTo>
                  <a:pt x="1392084" y="934221"/>
                </a:lnTo>
                <a:lnTo>
                  <a:pt x="1395261" y="936867"/>
                </a:lnTo>
                <a:lnTo>
                  <a:pt x="1398704" y="939514"/>
                </a:lnTo>
                <a:lnTo>
                  <a:pt x="1401616" y="942690"/>
                </a:lnTo>
                <a:lnTo>
                  <a:pt x="1403999" y="946130"/>
                </a:lnTo>
                <a:lnTo>
                  <a:pt x="1406382" y="949306"/>
                </a:lnTo>
                <a:lnTo>
                  <a:pt x="1408236" y="953276"/>
                </a:lnTo>
                <a:lnTo>
                  <a:pt x="1410089" y="957246"/>
                </a:lnTo>
                <a:lnTo>
                  <a:pt x="1411149" y="961481"/>
                </a:lnTo>
                <a:lnTo>
                  <a:pt x="1411943" y="965980"/>
                </a:lnTo>
                <a:lnTo>
                  <a:pt x="1412472" y="970214"/>
                </a:lnTo>
                <a:lnTo>
                  <a:pt x="1412472" y="974713"/>
                </a:lnTo>
                <a:lnTo>
                  <a:pt x="1411943" y="979477"/>
                </a:lnTo>
                <a:lnTo>
                  <a:pt x="1411149" y="983977"/>
                </a:lnTo>
                <a:lnTo>
                  <a:pt x="1410089" y="988211"/>
                </a:lnTo>
                <a:lnTo>
                  <a:pt x="1408236" y="992446"/>
                </a:lnTo>
                <a:lnTo>
                  <a:pt x="1406382" y="996415"/>
                </a:lnTo>
                <a:lnTo>
                  <a:pt x="1403735" y="999591"/>
                </a:lnTo>
                <a:lnTo>
                  <a:pt x="1401351" y="1003032"/>
                </a:lnTo>
                <a:lnTo>
                  <a:pt x="1398439" y="1006208"/>
                </a:lnTo>
                <a:lnTo>
                  <a:pt x="1394997" y="1008854"/>
                </a:lnTo>
                <a:lnTo>
                  <a:pt x="1391819" y="1011236"/>
                </a:lnTo>
                <a:lnTo>
                  <a:pt x="1388112" y="1013354"/>
                </a:lnTo>
                <a:lnTo>
                  <a:pt x="1384140" y="1015206"/>
                </a:lnTo>
                <a:lnTo>
                  <a:pt x="1380169" y="1016265"/>
                </a:lnTo>
                <a:lnTo>
                  <a:pt x="1375932" y="1017059"/>
                </a:lnTo>
                <a:lnTo>
                  <a:pt x="1371695" y="1017588"/>
                </a:lnTo>
                <a:lnTo>
                  <a:pt x="1367459" y="1017588"/>
                </a:lnTo>
                <a:lnTo>
                  <a:pt x="1362958" y="1017323"/>
                </a:lnTo>
                <a:lnTo>
                  <a:pt x="1356338" y="1016000"/>
                </a:lnTo>
                <a:lnTo>
                  <a:pt x="1349718" y="1014942"/>
                </a:lnTo>
                <a:lnTo>
                  <a:pt x="1343363" y="1013089"/>
                </a:lnTo>
                <a:lnTo>
                  <a:pt x="1337273" y="1011501"/>
                </a:lnTo>
                <a:lnTo>
                  <a:pt x="1330918" y="1009119"/>
                </a:lnTo>
                <a:lnTo>
                  <a:pt x="1325093" y="1007266"/>
                </a:lnTo>
                <a:lnTo>
                  <a:pt x="1319533" y="1004620"/>
                </a:lnTo>
                <a:lnTo>
                  <a:pt x="1313972" y="1002238"/>
                </a:lnTo>
                <a:lnTo>
                  <a:pt x="1308147" y="999327"/>
                </a:lnTo>
                <a:lnTo>
                  <a:pt x="1303116" y="996415"/>
                </a:lnTo>
                <a:lnTo>
                  <a:pt x="1298085" y="992975"/>
                </a:lnTo>
                <a:lnTo>
                  <a:pt x="1293319" y="989534"/>
                </a:lnTo>
                <a:lnTo>
                  <a:pt x="1288553" y="985829"/>
                </a:lnTo>
                <a:lnTo>
                  <a:pt x="1284316" y="982389"/>
                </a:lnTo>
                <a:lnTo>
                  <a:pt x="1280080" y="978154"/>
                </a:lnTo>
                <a:lnTo>
                  <a:pt x="1276108" y="973920"/>
                </a:lnTo>
                <a:lnTo>
                  <a:pt x="1272136" y="969685"/>
                </a:lnTo>
                <a:lnTo>
                  <a:pt x="1268959" y="965186"/>
                </a:lnTo>
                <a:lnTo>
                  <a:pt x="1265516" y="960422"/>
                </a:lnTo>
                <a:lnTo>
                  <a:pt x="1262604" y="955658"/>
                </a:lnTo>
                <a:lnTo>
                  <a:pt x="1259956" y="950894"/>
                </a:lnTo>
                <a:lnTo>
                  <a:pt x="1257308" y="945866"/>
                </a:lnTo>
                <a:lnTo>
                  <a:pt x="1255190" y="941102"/>
                </a:lnTo>
                <a:lnTo>
                  <a:pt x="1253071" y="935544"/>
                </a:lnTo>
                <a:lnTo>
                  <a:pt x="1251483" y="930516"/>
                </a:lnTo>
                <a:lnTo>
                  <a:pt x="1250159" y="925487"/>
                </a:lnTo>
                <a:lnTo>
                  <a:pt x="1248570" y="920194"/>
                </a:lnTo>
                <a:lnTo>
                  <a:pt x="1247776" y="915165"/>
                </a:lnTo>
                <a:lnTo>
                  <a:pt x="1246981" y="909872"/>
                </a:lnTo>
                <a:lnTo>
                  <a:pt x="1246452" y="904844"/>
                </a:lnTo>
                <a:lnTo>
                  <a:pt x="1246187" y="899551"/>
                </a:lnTo>
                <a:lnTo>
                  <a:pt x="1246187" y="894522"/>
                </a:lnTo>
                <a:lnTo>
                  <a:pt x="1246452" y="886318"/>
                </a:lnTo>
                <a:lnTo>
                  <a:pt x="1247246" y="878378"/>
                </a:lnTo>
                <a:lnTo>
                  <a:pt x="1248305" y="870174"/>
                </a:lnTo>
                <a:lnTo>
                  <a:pt x="1250159" y="862498"/>
                </a:lnTo>
                <a:lnTo>
                  <a:pt x="1252277" y="854823"/>
                </a:lnTo>
                <a:lnTo>
                  <a:pt x="1254925" y="847413"/>
                </a:lnTo>
                <a:lnTo>
                  <a:pt x="1257838" y="840003"/>
                </a:lnTo>
                <a:lnTo>
                  <a:pt x="1261280" y="833121"/>
                </a:lnTo>
                <a:lnTo>
                  <a:pt x="1264987" y="826240"/>
                </a:lnTo>
                <a:lnTo>
                  <a:pt x="1269223" y="819888"/>
                </a:lnTo>
                <a:lnTo>
                  <a:pt x="1273990" y="813801"/>
                </a:lnTo>
                <a:lnTo>
                  <a:pt x="1278756" y="807714"/>
                </a:lnTo>
                <a:lnTo>
                  <a:pt x="1284051" y="802156"/>
                </a:lnTo>
                <a:lnTo>
                  <a:pt x="1289877" y="796863"/>
                </a:lnTo>
                <a:lnTo>
                  <a:pt x="1296232" y="792099"/>
                </a:lnTo>
                <a:lnTo>
                  <a:pt x="1302851" y="787600"/>
                </a:lnTo>
                <a:lnTo>
                  <a:pt x="1306558" y="785748"/>
                </a:lnTo>
                <a:lnTo>
                  <a:pt x="1310000" y="783630"/>
                </a:lnTo>
                <a:lnTo>
                  <a:pt x="1316620" y="780454"/>
                </a:lnTo>
                <a:lnTo>
                  <a:pt x="1324034" y="777808"/>
                </a:lnTo>
                <a:lnTo>
                  <a:pt x="1331448" y="774897"/>
                </a:lnTo>
                <a:lnTo>
                  <a:pt x="1348394" y="768809"/>
                </a:lnTo>
                <a:lnTo>
                  <a:pt x="1367988" y="762193"/>
                </a:lnTo>
                <a:lnTo>
                  <a:pt x="1390230" y="755047"/>
                </a:lnTo>
                <a:lnTo>
                  <a:pt x="1414856" y="746578"/>
                </a:lnTo>
                <a:lnTo>
                  <a:pt x="1441069" y="737580"/>
                </a:lnTo>
                <a:lnTo>
                  <a:pt x="1469137" y="727258"/>
                </a:lnTo>
                <a:lnTo>
                  <a:pt x="1483965" y="721700"/>
                </a:lnTo>
                <a:lnTo>
                  <a:pt x="1498528" y="715613"/>
                </a:lnTo>
                <a:lnTo>
                  <a:pt x="1513621" y="709526"/>
                </a:lnTo>
                <a:lnTo>
                  <a:pt x="1528978" y="702645"/>
                </a:lnTo>
                <a:lnTo>
                  <a:pt x="1544336" y="696028"/>
                </a:lnTo>
                <a:lnTo>
                  <a:pt x="1559958" y="688618"/>
                </a:lnTo>
                <a:lnTo>
                  <a:pt x="1575581" y="681472"/>
                </a:lnTo>
                <a:lnTo>
                  <a:pt x="1591203" y="673532"/>
                </a:lnTo>
                <a:lnTo>
                  <a:pt x="1606825" y="665063"/>
                </a:lnTo>
                <a:lnTo>
                  <a:pt x="1622183" y="656594"/>
                </a:lnTo>
                <a:lnTo>
                  <a:pt x="1637540" y="647596"/>
                </a:lnTo>
                <a:lnTo>
                  <a:pt x="1652898" y="638333"/>
                </a:lnTo>
                <a:lnTo>
                  <a:pt x="1667726" y="628541"/>
                </a:lnTo>
                <a:lnTo>
                  <a:pt x="1682554" y="618748"/>
                </a:lnTo>
                <a:lnTo>
                  <a:pt x="1696852" y="608162"/>
                </a:lnTo>
                <a:lnTo>
                  <a:pt x="1711151" y="597311"/>
                </a:lnTo>
                <a:lnTo>
                  <a:pt x="1720154" y="589901"/>
                </a:lnTo>
                <a:lnTo>
                  <a:pt x="1729421" y="582225"/>
                </a:lnTo>
                <a:lnTo>
                  <a:pt x="1738159" y="574286"/>
                </a:lnTo>
                <a:lnTo>
                  <a:pt x="1746897" y="566611"/>
                </a:lnTo>
                <a:lnTo>
                  <a:pt x="1755370" y="558406"/>
                </a:lnTo>
                <a:lnTo>
                  <a:pt x="1763578" y="549937"/>
                </a:lnTo>
                <a:lnTo>
                  <a:pt x="1771522" y="541468"/>
                </a:lnTo>
                <a:lnTo>
                  <a:pt x="1778936" y="532734"/>
                </a:lnTo>
                <a:lnTo>
                  <a:pt x="1786615" y="523736"/>
                </a:lnTo>
                <a:lnTo>
                  <a:pt x="1793499" y="514738"/>
                </a:lnTo>
                <a:lnTo>
                  <a:pt x="1800648" y="505475"/>
                </a:lnTo>
                <a:lnTo>
                  <a:pt x="1807003" y="496212"/>
                </a:lnTo>
                <a:lnTo>
                  <a:pt x="1813623" y="486684"/>
                </a:lnTo>
                <a:lnTo>
                  <a:pt x="1819448" y="476892"/>
                </a:lnTo>
                <a:lnTo>
                  <a:pt x="1825009" y="466835"/>
                </a:lnTo>
                <a:lnTo>
                  <a:pt x="1830304" y="456778"/>
                </a:lnTo>
                <a:lnTo>
                  <a:pt x="1832952" y="452014"/>
                </a:lnTo>
                <a:lnTo>
                  <a:pt x="1835335" y="446456"/>
                </a:lnTo>
                <a:lnTo>
                  <a:pt x="1837189" y="440898"/>
                </a:lnTo>
                <a:lnTo>
                  <a:pt x="1839307" y="435076"/>
                </a:lnTo>
                <a:lnTo>
                  <a:pt x="1841161" y="428724"/>
                </a:lnTo>
                <a:lnTo>
                  <a:pt x="1843014" y="422372"/>
                </a:lnTo>
                <a:lnTo>
                  <a:pt x="1844868" y="416020"/>
                </a:lnTo>
                <a:lnTo>
                  <a:pt x="1846192" y="408874"/>
                </a:lnTo>
                <a:lnTo>
                  <a:pt x="1847515" y="401729"/>
                </a:lnTo>
                <a:lnTo>
                  <a:pt x="1848575" y="394318"/>
                </a:lnTo>
                <a:lnTo>
                  <a:pt x="1849899" y="386908"/>
                </a:lnTo>
                <a:lnTo>
                  <a:pt x="1850693" y="379497"/>
                </a:lnTo>
                <a:lnTo>
                  <a:pt x="1851487" y="371558"/>
                </a:lnTo>
                <a:lnTo>
                  <a:pt x="1851752" y="363618"/>
                </a:lnTo>
                <a:lnTo>
                  <a:pt x="1852017" y="355678"/>
                </a:lnTo>
                <a:lnTo>
                  <a:pt x="1852282" y="348003"/>
                </a:lnTo>
                <a:lnTo>
                  <a:pt x="1852017" y="336093"/>
                </a:lnTo>
                <a:lnTo>
                  <a:pt x="1851487" y="324713"/>
                </a:lnTo>
                <a:lnTo>
                  <a:pt x="1850428" y="313068"/>
                </a:lnTo>
                <a:lnTo>
                  <a:pt x="1849104" y="301953"/>
                </a:lnTo>
                <a:lnTo>
                  <a:pt x="1846986" y="290572"/>
                </a:lnTo>
                <a:lnTo>
                  <a:pt x="1844603" y="279721"/>
                </a:lnTo>
                <a:lnTo>
                  <a:pt x="1841955" y="269135"/>
                </a:lnTo>
                <a:lnTo>
                  <a:pt x="1838513" y="258549"/>
                </a:lnTo>
                <a:lnTo>
                  <a:pt x="1835335" y="248756"/>
                </a:lnTo>
                <a:lnTo>
                  <a:pt x="1831364" y="239493"/>
                </a:lnTo>
                <a:lnTo>
                  <a:pt x="1826862" y="230495"/>
                </a:lnTo>
                <a:lnTo>
                  <a:pt x="1822361" y="222290"/>
                </a:lnTo>
                <a:lnTo>
                  <a:pt x="1817330" y="214615"/>
                </a:lnTo>
                <a:lnTo>
                  <a:pt x="1811769" y="207470"/>
                </a:lnTo>
                <a:lnTo>
                  <a:pt x="1806209" y="201118"/>
                </a:lnTo>
                <a:lnTo>
                  <a:pt x="1803031" y="198207"/>
                </a:lnTo>
                <a:lnTo>
                  <a:pt x="1800384" y="195295"/>
                </a:lnTo>
                <a:lnTo>
                  <a:pt x="1796147" y="191855"/>
                </a:lnTo>
                <a:lnTo>
                  <a:pt x="1791646" y="188679"/>
                </a:lnTo>
                <a:lnTo>
                  <a:pt x="1787409" y="185503"/>
                </a:lnTo>
                <a:lnTo>
                  <a:pt x="1782643" y="182856"/>
                </a:lnTo>
                <a:lnTo>
                  <a:pt x="1777877" y="180474"/>
                </a:lnTo>
                <a:lnTo>
                  <a:pt x="1772846" y="178357"/>
                </a:lnTo>
                <a:lnTo>
                  <a:pt x="1767550" y="176240"/>
                </a:lnTo>
                <a:lnTo>
                  <a:pt x="1761725" y="174652"/>
                </a:lnTo>
                <a:lnTo>
                  <a:pt x="1751133" y="172270"/>
                </a:lnTo>
                <a:lnTo>
                  <a:pt x="1740807" y="170682"/>
                </a:lnTo>
                <a:lnTo>
                  <a:pt x="1731010" y="169623"/>
                </a:lnTo>
                <a:lnTo>
                  <a:pt x="1722007" y="169359"/>
                </a:lnTo>
                <a:lnTo>
                  <a:pt x="1716711" y="169623"/>
                </a:lnTo>
                <a:lnTo>
                  <a:pt x="1711151" y="169888"/>
                </a:lnTo>
                <a:lnTo>
                  <a:pt x="1706120" y="170417"/>
                </a:lnTo>
                <a:lnTo>
                  <a:pt x="1701354" y="170947"/>
                </a:lnTo>
                <a:lnTo>
                  <a:pt x="1696588" y="171741"/>
                </a:lnTo>
                <a:lnTo>
                  <a:pt x="1692086" y="172799"/>
                </a:lnTo>
                <a:lnTo>
                  <a:pt x="1687585" y="174387"/>
                </a:lnTo>
                <a:lnTo>
                  <a:pt x="1683084" y="175711"/>
                </a:lnTo>
                <a:lnTo>
                  <a:pt x="1678847" y="177034"/>
                </a:lnTo>
                <a:lnTo>
                  <a:pt x="1674610" y="178886"/>
                </a:lnTo>
                <a:lnTo>
                  <a:pt x="1670903" y="180739"/>
                </a:lnTo>
                <a:lnTo>
                  <a:pt x="1666932" y="182856"/>
                </a:lnTo>
                <a:lnTo>
                  <a:pt x="1659253" y="187356"/>
                </a:lnTo>
                <a:lnTo>
                  <a:pt x="1651574" y="192384"/>
                </a:lnTo>
                <a:lnTo>
                  <a:pt x="1644690" y="197942"/>
                </a:lnTo>
                <a:lnTo>
                  <a:pt x="1637805" y="203764"/>
                </a:lnTo>
                <a:lnTo>
                  <a:pt x="1631185" y="210645"/>
                </a:lnTo>
                <a:lnTo>
                  <a:pt x="1625095" y="217262"/>
                </a:lnTo>
                <a:lnTo>
                  <a:pt x="1619005" y="224937"/>
                </a:lnTo>
                <a:lnTo>
                  <a:pt x="1613445" y="232612"/>
                </a:lnTo>
                <a:lnTo>
                  <a:pt x="1608149" y="240287"/>
                </a:lnTo>
                <a:lnTo>
                  <a:pt x="1603118" y="248227"/>
                </a:lnTo>
                <a:lnTo>
                  <a:pt x="1598352" y="256431"/>
                </a:lnTo>
                <a:lnTo>
                  <a:pt x="1594115" y="264636"/>
                </a:lnTo>
                <a:lnTo>
                  <a:pt x="1589879" y="272575"/>
                </a:lnTo>
                <a:lnTo>
                  <a:pt x="1586172" y="280515"/>
                </a:lnTo>
                <a:lnTo>
                  <a:pt x="1582730" y="288455"/>
                </a:lnTo>
                <a:lnTo>
                  <a:pt x="1580082" y="295601"/>
                </a:lnTo>
                <a:lnTo>
                  <a:pt x="1574786" y="309628"/>
                </a:lnTo>
                <a:lnTo>
                  <a:pt x="1571079" y="321537"/>
                </a:lnTo>
                <a:lnTo>
                  <a:pt x="1568167" y="330800"/>
                </a:lnTo>
                <a:lnTo>
                  <a:pt x="1566578" y="336623"/>
                </a:lnTo>
                <a:lnTo>
                  <a:pt x="1566313" y="339005"/>
                </a:lnTo>
                <a:lnTo>
                  <a:pt x="1564724" y="343504"/>
                </a:lnTo>
                <a:lnTo>
                  <a:pt x="1563400" y="347738"/>
                </a:lnTo>
                <a:lnTo>
                  <a:pt x="1561547" y="351708"/>
                </a:lnTo>
                <a:lnTo>
                  <a:pt x="1559164" y="355149"/>
                </a:lnTo>
                <a:lnTo>
                  <a:pt x="1556781" y="358589"/>
                </a:lnTo>
                <a:lnTo>
                  <a:pt x="1553603" y="361765"/>
                </a:lnTo>
                <a:lnTo>
                  <a:pt x="1550426" y="364412"/>
                </a:lnTo>
                <a:lnTo>
                  <a:pt x="1547248" y="367058"/>
                </a:lnTo>
                <a:lnTo>
                  <a:pt x="1543806" y="369176"/>
                </a:lnTo>
                <a:lnTo>
                  <a:pt x="1539834" y="371028"/>
                </a:lnTo>
                <a:lnTo>
                  <a:pt x="1535863" y="372352"/>
                </a:lnTo>
                <a:lnTo>
                  <a:pt x="1531891" y="373410"/>
                </a:lnTo>
                <a:lnTo>
                  <a:pt x="1527654" y="373940"/>
                </a:lnTo>
                <a:lnTo>
                  <a:pt x="1523418" y="373940"/>
                </a:lnTo>
                <a:lnTo>
                  <a:pt x="1518916" y="373675"/>
                </a:lnTo>
                <a:lnTo>
                  <a:pt x="1514680" y="372881"/>
                </a:lnTo>
                <a:lnTo>
                  <a:pt x="1510708" y="371822"/>
                </a:lnTo>
                <a:lnTo>
                  <a:pt x="1506736" y="370234"/>
                </a:lnTo>
                <a:lnTo>
                  <a:pt x="1502764" y="368117"/>
                </a:lnTo>
                <a:lnTo>
                  <a:pt x="1499057" y="366000"/>
                </a:lnTo>
                <a:lnTo>
                  <a:pt x="1495880" y="363089"/>
                </a:lnTo>
                <a:lnTo>
                  <a:pt x="1492967" y="359913"/>
                </a:lnTo>
                <a:lnTo>
                  <a:pt x="1490055" y="357001"/>
                </a:lnTo>
                <a:lnTo>
                  <a:pt x="1487936" y="353296"/>
                </a:lnTo>
                <a:lnTo>
                  <a:pt x="1485818" y="349591"/>
                </a:lnTo>
                <a:lnTo>
                  <a:pt x="1484229" y="345621"/>
                </a:lnTo>
                <a:lnTo>
                  <a:pt x="1482641" y="341387"/>
                </a:lnTo>
                <a:lnTo>
                  <a:pt x="1481582" y="337152"/>
                </a:lnTo>
                <a:lnTo>
                  <a:pt x="1481052" y="332653"/>
                </a:lnTo>
                <a:lnTo>
                  <a:pt x="1481052" y="328154"/>
                </a:lnTo>
                <a:lnTo>
                  <a:pt x="1481317" y="323654"/>
                </a:lnTo>
                <a:lnTo>
                  <a:pt x="1482111" y="319420"/>
                </a:lnTo>
                <a:lnTo>
                  <a:pt x="1483700" y="312539"/>
                </a:lnTo>
                <a:lnTo>
                  <a:pt x="1485553" y="305922"/>
                </a:lnTo>
                <a:lnTo>
                  <a:pt x="1488201" y="296924"/>
                </a:lnTo>
                <a:lnTo>
                  <a:pt x="1491379" y="286073"/>
                </a:lnTo>
                <a:lnTo>
                  <a:pt x="1495615" y="273899"/>
                </a:lnTo>
                <a:lnTo>
                  <a:pt x="1500646" y="260401"/>
                </a:lnTo>
                <a:lnTo>
                  <a:pt x="1507001" y="245316"/>
                </a:lnTo>
                <a:lnTo>
                  <a:pt x="1513885" y="229966"/>
                </a:lnTo>
                <a:lnTo>
                  <a:pt x="1517857" y="222026"/>
                </a:lnTo>
                <a:lnTo>
                  <a:pt x="1522094" y="213821"/>
                </a:lnTo>
                <a:lnTo>
                  <a:pt x="1526860" y="205882"/>
                </a:lnTo>
                <a:lnTo>
                  <a:pt x="1531626" y="197677"/>
                </a:lnTo>
                <a:lnTo>
                  <a:pt x="1536922" y="189208"/>
                </a:lnTo>
                <a:lnTo>
                  <a:pt x="1542747" y="181004"/>
                </a:lnTo>
                <a:lnTo>
                  <a:pt x="1548572" y="172799"/>
                </a:lnTo>
                <a:lnTo>
                  <a:pt x="1554662" y="164860"/>
                </a:lnTo>
                <a:lnTo>
                  <a:pt x="1561547" y="156655"/>
                </a:lnTo>
                <a:lnTo>
                  <a:pt x="1568431" y="148715"/>
                </a:lnTo>
                <a:lnTo>
                  <a:pt x="1575845" y="141305"/>
                </a:lnTo>
                <a:lnTo>
                  <a:pt x="1583789" y="133630"/>
                </a:lnTo>
                <a:lnTo>
                  <a:pt x="1591997" y="126484"/>
                </a:lnTo>
                <a:lnTo>
                  <a:pt x="1600735" y="119603"/>
                </a:lnTo>
                <a:lnTo>
                  <a:pt x="1607090" y="115369"/>
                </a:lnTo>
                <a:lnTo>
                  <a:pt x="1613180" y="111134"/>
                </a:lnTo>
                <a:lnTo>
                  <a:pt x="1619535" y="106899"/>
                </a:lnTo>
                <a:lnTo>
                  <a:pt x="1626419" y="103194"/>
                </a:lnTo>
                <a:lnTo>
                  <a:pt x="1633304" y="99489"/>
                </a:lnTo>
                <a:lnTo>
                  <a:pt x="1640453" y="96313"/>
                </a:lnTo>
                <a:lnTo>
                  <a:pt x="1647867" y="93137"/>
                </a:lnTo>
                <a:lnTo>
                  <a:pt x="1655281" y="90226"/>
                </a:lnTo>
                <a:lnTo>
                  <a:pt x="1663225" y="87844"/>
                </a:lnTo>
                <a:lnTo>
                  <a:pt x="1671168" y="85462"/>
                </a:lnTo>
                <a:lnTo>
                  <a:pt x="1678847" y="83874"/>
                </a:lnTo>
                <a:lnTo>
                  <a:pt x="1687320" y="82286"/>
                </a:lnTo>
                <a:lnTo>
                  <a:pt x="1695793" y="80698"/>
                </a:lnTo>
                <a:lnTo>
                  <a:pt x="1704266" y="79904"/>
                </a:lnTo>
                <a:lnTo>
                  <a:pt x="1713004" y="79375"/>
                </a:lnTo>
                <a:close/>
                <a:moveTo>
                  <a:pt x="409575" y="0"/>
                </a:moveTo>
                <a:lnTo>
                  <a:pt x="1528763" y="0"/>
                </a:lnTo>
                <a:lnTo>
                  <a:pt x="1528763" y="95250"/>
                </a:lnTo>
                <a:lnTo>
                  <a:pt x="409575" y="95250"/>
                </a:lnTo>
                <a:lnTo>
                  <a:pt x="40957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1pPr>
            <a:lvl2pPr marL="457200" indent="-1511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2pPr>
            <a:lvl3pPr marL="914400" indent="-3035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3pPr>
            <a:lvl4pPr marL="1371600" indent="-4559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4pPr>
            <a:lvl5pPr marL="1828800" indent="-608330" algn="l" defTabSz="1217295" rtl="0" eaLnBrk="0" fontAlgn="base" latinLnBrk="0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itchFamily="2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1733837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A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92163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建立专业的应急队伍：包括保安、员工等，进行定期的培训和演练</a:t>
            </a:r>
          </a:p>
        </p:txBody>
      </p:sp>
      <p:sp>
        <p:nvSpPr>
          <p:cNvPr id="19" name="矩形 18"/>
          <p:cNvSpPr/>
          <p:nvPr/>
        </p:nvSpPr>
        <p:spPr>
          <a:xfrm>
            <a:off x="5657838" y="2724204"/>
            <a:ext cx="633764" cy="633764"/>
          </a:xfrm>
          <a:prstGeom prst="rect">
            <a:avLst/>
          </a:prstGeom>
          <a:solidFill>
            <a:srgbClr val="7D8087"/>
          </a:solidFill>
          <a:ln w="3175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/>
            <a:r>
              <a:rPr lang="zh-CN" altLang="zh-CN" sz="2400" b="0" i="0">
                <a:solidFill>
                  <a:srgbClr val="FFFFFF"/>
                </a:solidFill>
                <a:latin typeface="宋体"/>
                <a:sym typeface="宋体"/>
              </a:rPr>
              <a:t>B</a:t>
            </a:r>
            <a:endParaRPr lang="zh-CN" altLang="en-US" sz="2400" b="0" i="0">
              <a:solidFill>
                <a:srgbClr val="FFFFFF"/>
              </a:solidFill>
              <a:latin typeface="宋体"/>
              <a:sym typeface="宋体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716164" y="3510865"/>
            <a:ext cx="2517111" cy="2355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1pPr>
            <a:lvl2pPr marL="608330" marR="0" indent="-1511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2pPr>
            <a:lvl3pPr marL="1217930" marR="0" indent="-3035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3pPr>
            <a:lvl4pPr marL="1827530" marR="0" indent="-4559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4pPr>
            <a:lvl5pPr marL="2437130" marR="0" indent="-608330" algn="l" defTabSz="12172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4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幼圆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b="0" i="0">
                <a:solidFill>
                  <a:schemeClr val="tx1"/>
                </a:solidFill>
                <a:latin typeface="宋体"/>
                <a:ea typeface="幼圆" panose="02010509060101010101" pitchFamily="49" charset="-122"/>
                <a:sym typeface="宋体"/>
              </a:rPr>
              <a:t>对应急队伍进行考核和评估：确保其具备应对突发事件的能力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792163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716164" y="3629465"/>
            <a:ext cx="25171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8部分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与其他相关部门的协调合作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与其他相关部门的协调合作 &gt; 1. 与消防部门的合作</a:t>
            </a:r>
          </a:p>
        </p:txBody>
      </p:sp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2662359" y="5008530"/>
            <a:ext cx="3238020" cy="48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_effect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5764235" y="5008530"/>
            <a:ext cx="3238020" cy="48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_color1"/>
          <p:cNvSpPr/>
          <p:nvPr/>
        </p:nvSpPr>
        <p:spPr>
          <a:xfrm>
            <a:off x="3110089" y="4214457"/>
            <a:ext cx="1328580" cy="869035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1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1" name="_color1"/>
          <p:cNvSpPr/>
          <p:nvPr/>
        </p:nvSpPr>
        <p:spPr>
          <a:xfrm>
            <a:off x="3096499" y="1934750"/>
            <a:ext cx="1270180" cy="858809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_color1"/>
          <p:cNvSpPr/>
          <p:nvPr/>
        </p:nvSpPr>
        <p:spPr>
          <a:xfrm>
            <a:off x="4386788" y="1936096"/>
            <a:ext cx="1327121" cy="871957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_color1"/>
          <p:cNvSpPr/>
          <p:nvPr/>
        </p:nvSpPr>
        <p:spPr>
          <a:xfrm>
            <a:off x="2842199" y="2774790"/>
            <a:ext cx="420475" cy="1466408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4" name="_color1"/>
          <p:cNvSpPr/>
          <p:nvPr/>
        </p:nvSpPr>
        <p:spPr>
          <a:xfrm>
            <a:off x="4540655" y="4224678"/>
            <a:ext cx="1265803" cy="858809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5" name="_color1"/>
          <p:cNvSpPr/>
          <p:nvPr/>
        </p:nvSpPr>
        <p:spPr>
          <a:xfrm>
            <a:off x="6055823" y="1935800"/>
            <a:ext cx="1327120" cy="869035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1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_color1"/>
          <p:cNvSpPr/>
          <p:nvPr/>
        </p:nvSpPr>
        <p:spPr>
          <a:xfrm>
            <a:off x="7462204" y="1934746"/>
            <a:ext cx="1270181" cy="858812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_color1"/>
          <p:cNvSpPr/>
          <p:nvPr/>
        </p:nvSpPr>
        <p:spPr>
          <a:xfrm>
            <a:off x="6059040" y="4224678"/>
            <a:ext cx="1273101" cy="858809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_color1"/>
          <p:cNvSpPr/>
          <p:nvPr/>
        </p:nvSpPr>
        <p:spPr>
          <a:xfrm>
            <a:off x="7390213" y="4214457"/>
            <a:ext cx="1324200" cy="869035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1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_color1"/>
          <p:cNvSpPr/>
          <p:nvPr/>
        </p:nvSpPr>
        <p:spPr>
          <a:xfrm>
            <a:off x="8542036" y="2779169"/>
            <a:ext cx="420475" cy="146202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2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_color1"/>
          <p:cNvSpPr/>
          <p:nvPr/>
        </p:nvSpPr>
        <p:spPr>
          <a:xfrm>
            <a:off x="5645402" y="2785764"/>
            <a:ext cx="565012" cy="1463483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2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5" name="TextBox 64"/>
          <p:cNvSpPr txBox="1"/>
          <p:nvPr/>
        </p:nvSpPr>
        <p:spPr>
          <a:xfrm>
            <a:off x="3262674" y="2723877"/>
            <a:ext cx="2307280" cy="1525369"/>
          </a:xfrm>
          <a:prstGeom prst="rect">
            <a:avLst/>
          </a:prstGeom>
          <a:noFill/>
        </p:spPr>
        <p:txBody>
          <a:bodyPr wrap="square" lIns="121896" tIns="60948" rIns="121896" bIns="60948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913765"/>
            <a:r>
              <a:rPr lang="zh-CN" altLang="zh-CN" sz="2665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定期与消防部门进行沟通</a:t>
            </a:r>
          </a:p>
        </p:txBody>
      </p:sp>
      <p:sp>
        <p:nvSpPr>
          <p:cNvPr id="26" name="TextBox 65"/>
          <p:cNvSpPr txBox="1"/>
          <p:nvPr/>
        </p:nvSpPr>
        <p:spPr>
          <a:xfrm>
            <a:off x="6210413" y="2714835"/>
            <a:ext cx="2331623" cy="1627962"/>
          </a:xfrm>
          <a:prstGeom prst="rect">
            <a:avLst/>
          </a:prstGeom>
          <a:noFill/>
        </p:spPr>
        <p:txBody>
          <a:bodyPr wrap="square" lIns="121896" tIns="60948" rIns="121896" bIns="60948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913765"/>
            <a:r>
              <a:rPr lang="zh-CN" altLang="zh-CN" sz="2665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及时向消防部门报告餐饮场所的消防安全情况</a:t>
            </a:r>
          </a:p>
        </p:txBody>
      </p:sp>
      <p:sp>
        <p:nvSpPr>
          <p:cNvPr id="27" name="Text Box 40"/>
          <p:cNvSpPr txBox="1">
            <a:spLocks noChangeArrowheads="1"/>
          </p:cNvSpPr>
          <p:nvPr/>
        </p:nvSpPr>
        <p:spPr>
          <a:xfrm>
            <a:off x="918785" y="5299823"/>
            <a:ext cx="5142175" cy="4149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96" tIns="60948" rIns="121896" bIns="6094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913765">
              <a:lnSpc>
                <a:spcPct val="120000"/>
              </a:lnSpc>
              <a:defRPr/>
            </a:pPr>
            <a:r>
              <a:rPr lang="zh-CN" altLang="zh-CN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了解最新的消防安全政策和法规</a:t>
            </a: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>
          <a:xfrm>
            <a:off x="6050745" y="1101535"/>
            <a:ext cx="5082894" cy="4149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96" tIns="60948" rIns="121896" bIns="6094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r" defTabSz="913765">
              <a:lnSpc>
                <a:spcPct val="120000"/>
              </a:lnSpc>
              <a:defRPr/>
            </a:pPr>
            <a:r>
              <a:rPr lang="zh-CN" altLang="zh-CN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寻求指导和帮助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1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5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23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3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35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4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4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2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2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1" animBg="1"/>
      <p:bldP spid="12" grpId="2" animBg="1"/>
      <p:bldP spid="13" grpId="3" animBg="1"/>
      <p:bldP spid="14" grpId="4" animBg="1"/>
      <p:bldP spid="15" grpId="5" animBg="1"/>
      <p:bldP spid="16" grpId="6" animBg="1"/>
      <p:bldP spid="17" grpId="7" animBg="1"/>
      <p:bldP spid="18" grpId="8" animBg="1"/>
      <p:bldP spid="19" grpId="9" animBg="1"/>
      <p:bldP spid="20" grpId="10" animBg="1"/>
      <p:bldP spid="25" grpId="11"/>
      <p:bldP spid="26" grpId="12"/>
      <p:bldP spid="27" grpId="13"/>
      <p:bldP spid="29" grpId="14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85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与其他相关部门的协调合作 &gt; 2. 与物业管理和维护部门的合作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137900" y="406400"/>
            <a:ext cx="409575" cy="508000"/>
            <a:chOff x="0" y="0"/>
            <a:chExt cx="819150" cy="1016000"/>
          </a:xfrm>
        </p:grpSpPr>
        <p:sp>
          <p:nvSpPr>
            <p:cNvPr id="7" name="Freeform 7"/>
            <p:cNvSpPr/>
            <p:nvPr/>
          </p:nvSpPr>
          <p:spPr>
            <a:xfrm>
              <a:off x="108585" y="276352"/>
              <a:ext cx="601980" cy="463296"/>
            </a:xfrm>
            <a:custGeom>
              <a:avLst/>
              <a:gdLst/>
              <a:ahLst/>
              <a:cxnLst/>
              <a:rect l="l" t="t" r="r" b="b"/>
              <a:pathLst>
                <a:path w="601980" h="463295">
                  <a:moveTo>
                    <a:pt x="0" y="0"/>
                  </a:moveTo>
                  <a:lnTo>
                    <a:pt x="601980" y="0"/>
                  </a:lnTo>
                  <a:lnTo>
                    <a:pt x="601980" y="164846"/>
                  </a:lnTo>
                  <a:lnTo>
                    <a:pt x="0" y="164846"/>
                  </a:lnTo>
                  <a:close/>
                  <a:moveTo>
                    <a:pt x="0" y="298450"/>
                  </a:moveTo>
                  <a:lnTo>
                    <a:pt x="601980" y="298450"/>
                  </a:lnTo>
                  <a:lnTo>
                    <a:pt x="601980" y="463296"/>
                  </a:lnTo>
                  <a:lnTo>
                    <a:pt x="0" y="463296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586138" y="1278873"/>
            <a:ext cx="5006524" cy="2209800"/>
          </a:xfrm>
          <a:prstGeom prst="rect">
            <a:avLst/>
          </a:prstGeom>
        </p:spPr>
        <p:txBody>
          <a:bodyPr wrap="square"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3200">
                <a:solidFill>
                  <a:srgbClr val="404040"/>
                </a:solidFill>
                <a:latin typeface="宋体"/>
                <a:ea typeface="阿里巴巴普惠体 Heavy"/>
                <a:sym typeface="宋体"/>
              </a:rPr>
              <a:t>与物业管理和维护部门保持紧密联系：共同负责餐饮场所的消防安全工作</a:t>
            </a:r>
          </a:p>
        </p:txBody>
      </p:sp>
      <p:sp>
        <p:nvSpPr>
          <p:cNvPr id="12" name="AutoShape 12"/>
          <p:cNvSpPr/>
          <p:nvPr/>
        </p:nvSpPr>
        <p:spPr>
          <a:xfrm flipH="1">
            <a:off x="4329152" y="1974780"/>
            <a:ext cx="6350" cy="700423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2977774" y="1894329"/>
            <a:ext cx="1187639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ts val="7835"/>
              </a:lnSpc>
            </a:pPr>
            <a:r>
              <a:rPr lang="zh-CN" sz="6530">
                <a:solidFill>
                  <a:srgbClr val="404040"/>
                </a:solidFill>
                <a:latin typeface="宋体"/>
                <a:sym typeface="宋体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6138" y="3686843"/>
            <a:ext cx="5003347" cy="2259279"/>
          </a:xfrm>
          <a:prstGeom prst="rect">
            <a:avLst/>
          </a:prstGeom>
        </p:spPr>
        <p:txBody>
          <a:bodyPr wrap="square"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sz="3200">
                <a:solidFill>
                  <a:srgbClr val="404040"/>
                </a:solidFill>
                <a:latin typeface="宋体"/>
                <a:ea typeface="阿里巴巴普惠体 Heavy"/>
                <a:sym typeface="宋体"/>
              </a:rPr>
              <a:t>定期与物业管理和维护部门进行消防安全检查和维护：确保消防设施的正常运行</a:t>
            </a:r>
          </a:p>
        </p:txBody>
      </p:sp>
      <p:sp>
        <p:nvSpPr>
          <p:cNvPr id="15" name="AutoShape 15"/>
          <p:cNvSpPr/>
          <p:nvPr/>
        </p:nvSpPr>
        <p:spPr>
          <a:xfrm flipH="1">
            <a:off x="4332327" y="4486305"/>
            <a:ext cx="3175" cy="787817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3094246" y="4405855"/>
            <a:ext cx="1071166" cy="882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ts val="7065"/>
              </a:lnSpc>
            </a:pPr>
            <a:r>
              <a:rPr lang="zh-CN" sz="5890">
                <a:solidFill>
                  <a:srgbClr val="404040"/>
                </a:solidFill>
                <a:latin typeface="宋体"/>
                <a:sym typeface="宋体"/>
              </a:rPr>
              <a:t>02</a:t>
            </a:r>
          </a:p>
        </p:txBody>
      </p:sp>
      <p:sp>
        <p:nvSpPr>
          <p:cNvPr id="18" name="Freeform 18"/>
          <p:cNvSpPr/>
          <p:nvPr/>
        </p:nvSpPr>
        <p:spPr>
          <a:xfrm rot="7985224">
            <a:off x="11184715" y="6181014"/>
            <a:ext cx="1589887" cy="818069"/>
          </a:xfrm>
          <a:custGeom>
            <a:avLst/>
            <a:gdLst/>
            <a:ahLst/>
            <a:cxnLst/>
            <a:rect l="l" t="t" r="r" b="b"/>
            <a:pathLst>
              <a:path w="2384831" h="1227104">
                <a:moveTo>
                  <a:pt x="0" y="0"/>
                </a:moveTo>
                <a:lnTo>
                  <a:pt x="2384831" y="0"/>
                </a:lnTo>
                <a:lnTo>
                  <a:pt x="2384831" y="1227104"/>
                </a:lnTo>
                <a:lnTo>
                  <a:pt x="0" y="1227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19" name="Group 19"/>
          <p:cNvGrpSpPr/>
          <p:nvPr/>
        </p:nvGrpSpPr>
        <p:grpSpPr>
          <a:xfrm>
            <a:off x="685800" y="3293939"/>
            <a:ext cx="194733" cy="762000"/>
            <a:chOff x="0" y="0"/>
            <a:chExt cx="389467" cy="152400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389467" cy="389467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D8087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0" y="567267"/>
              <a:ext cx="389467" cy="389467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D8087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1134533"/>
              <a:ext cx="389467" cy="389467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7D8087"/>
              </a:solidFill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</a:lstStyle>
              <a:p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与其他相关部门的协调合作 &gt; 3. 与其他部门的协同作战</a:t>
            </a:r>
          </a:p>
        </p:txBody>
      </p:sp>
      <p:sp>
        <p:nvSpPr>
          <p:cNvPr id="33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604254" y="1203305"/>
            <a:ext cx="2313491" cy="2313491"/>
          </a:xfrm>
          <a:custGeom>
            <a:avLst/>
            <a:gdLst>
              <a:gd name="connsiteX0" fmla="*/ 0 w 2313491"/>
              <a:gd name="connsiteY0" fmla="*/ 0 h 2313491"/>
              <a:gd name="connsiteX1" fmla="*/ 2313491 w 2313491"/>
              <a:gd name="connsiteY1" fmla="*/ 0 h 2313491"/>
              <a:gd name="connsiteX2" fmla="*/ 2313491 w 2313491"/>
              <a:gd name="connsiteY2" fmla="*/ 2313491 h 2313491"/>
              <a:gd name="connsiteX3" fmla="*/ 0 w 2313491"/>
              <a:gd name="connsiteY3" fmla="*/ 2313491 h 2313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491" h="2313491">
                <a:moveTo>
                  <a:pt x="0" y="0"/>
                </a:moveTo>
                <a:lnTo>
                  <a:pt x="2313491" y="0"/>
                </a:lnTo>
                <a:lnTo>
                  <a:pt x="2313491" y="2313491"/>
                </a:lnTo>
                <a:lnTo>
                  <a:pt x="0" y="2313491"/>
                </a:lnTo>
                <a:close/>
              </a:path>
            </a:pathLst>
          </a:custGeom>
        </p:spPr>
      </p:sp>
      <p:sp>
        <p:nvSpPr>
          <p:cNvPr id="34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604254" y="3711066"/>
            <a:ext cx="2313491" cy="2313491"/>
          </a:xfrm>
          <a:custGeom>
            <a:avLst/>
            <a:gdLst>
              <a:gd name="connsiteX0" fmla="*/ 0 w 2313491"/>
              <a:gd name="connsiteY0" fmla="*/ 0 h 2313491"/>
              <a:gd name="connsiteX1" fmla="*/ 2313491 w 2313491"/>
              <a:gd name="connsiteY1" fmla="*/ 0 h 2313491"/>
              <a:gd name="connsiteX2" fmla="*/ 2313491 w 2313491"/>
              <a:gd name="connsiteY2" fmla="*/ 2313491 h 2313491"/>
              <a:gd name="connsiteX3" fmla="*/ 0 w 2313491"/>
              <a:gd name="connsiteY3" fmla="*/ 2313491 h 2313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491" h="2313491">
                <a:moveTo>
                  <a:pt x="0" y="0"/>
                </a:moveTo>
                <a:lnTo>
                  <a:pt x="2313491" y="0"/>
                </a:lnTo>
                <a:lnTo>
                  <a:pt x="2313491" y="2313491"/>
                </a:lnTo>
                <a:lnTo>
                  <a:pt x="0" y="2313491"/>
                </a:lnTo>
                <a:close/>
              </a:path>
            </a:pathLst>
          </a:custGeom>
        </p:spPr>
      </p:sp>
      <p:sp>
        <p:nvSpPr>
          <p:cNvPr id="35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274254" y="1203305"/>
            <a:ext cx="2313490" cy="2313491"/>
          </a:xfrm>
          <a:custGeom>
            <a:avLst/>
            <a:gdLst>
              <a:gd name="connsiteX0" fmla="*/ 0 w 2313490"/>
              <a:gd name="connsiteY0" fmla="*/ 0 h 2313491"/>
              <a:gd name="connsiteX1" fmla="*/ 2313490 w 2313490"/>
              <a:gd name="connsiteY1" fmla="*/ 0 h 2313491"/>
              <a:gd name="connsiteX2" fmla="*/ 2313490 w 2313490"/>
              <a:gd name="connsiteY2" fmla="*/ 2313491 h 2313491"/>
              <a:gd name="connsiteX3" fmla="*/ 0 w 2313490"/>
              <a:gd name="connsiteY3" fmla="*/ 2313491 h 2313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490" h="2313491">
                <a:moveTo>
                  <a:pt x="0" y="0"/>
                </a:moveTo>
                <a:lnTo>
                  <a:pt x="2313490" y="0"/>
                </a:lnTo>
                <a:lnTo>
                  <a:pt x="2313490" y="2313491"/>
                </a:lnTo>
                <a:lnTo>
                  <a:pt x="0" y="2313491"/>
                </a:lnTo>
                <a:close/>
              </a:path>
            </a:pathLst>
          </a:custGeom>
        </p:spPr>
      </p:sp>
      <p:sp>
        <p:nvSpPr>
          <p:cNvPr id="36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274254" y="3711066"/>
            <a:ext cx="2313490" cy="2313491"/>
          </a:xfrm>
          <a:custGeom>
            <a:avLst/>
            <a:gdLst>
              <a:gd name="connsiteX0" fmla="*/ 0 w 2313490"/>
              <a:gd name="connsiteY0" fmla="*/ 0 h 2313491"/>
              <a:gd name="connsiteX1" fmla="*/ 2313490 w 2313490"/>
              <a:gd name="connsiteY1" fmla="*/ 0 h 2313491"/>
              <a:gd name="connsiteX2" fmla="*/ 2313490 w 2313490"/>
              <a:gd name="connsiteY2" fmla="*/ 2313491 h 2313491"/>
              <a:gd name="connsiteX3" fmla="*/ 0 w 2313490"/>
              <a:gd name="connsiteY3" fmla="*/ 2313491 h 2313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13490" h="2313491">
                <a:moveTo>
                  <a:pt x="0" y="0"/>
                </a:moveTo>
                <a:lnTo>
                  <a:pt x="2313490" y="0"/>
                </a:lnTo>
                <a:lnTo>
                  <a:pt x="2313490" y="2313491"/>
                </a:lnTo>
                <a:lnTo>
                  <a:pt x="0" y="2313491"/>
                </a:lnTo>
                <a:close/>
              </a:path>
            </a:pathLst>
          </a:custGeom>
        </p:spPr>
      </p:sp>
      <p:sp>
        <p:nvSpPr>
          <p:cNvPr id="4" name="Rectangle 1"/>
          <p:cNvSpPr/>
          <p:nvPr/>
        </p:nvSpPr>
        <p:spPr>
          <a:xfrm rot="16200000" flipV="1">
            <a:off x="1524898" y="1123950"/>
            <a:ext cx="2472205" cy="247220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Rectangle 2"/>
          <p:cNvSpPr/>
          <p:nvPr/>
        </p:nvSpPr>
        <p:spPr>
          <a:xfrm rot="5400000" flipH="1" flipV="1">
            <a:off x="8194898" y="1123950"/>
            <a:ext cx="2472205" cy="247220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Rectangle 3"/>
          <p:cNvSpPr/>
          <p:nvPr/>
        </p:nvSpPr>
        <p:spPr>
          <a:xfrm rot="5400000">
            <a:off x="1524898" y="3631708"/>
            <a:ext cx="2472205" cy="247220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Rectangle 4"/>
          <p:cNvSpPr/>
          <p:nvPr/>
        </p:nvSpPr>
        <p:spPr>
          <a:xfrm rot="16200000" flipH="1">
            <a:off x="8194898" y="3631708"/>
            <a:ext cx="2472205" cy="247220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Oval 16"/>
          <p:cNvSpPr/>
          <p:nvPr/>
        </p:nvSpPr>
        <p:spPr>
          <a:xfrm>
            <a:off x="5540485" y="3042629"/>
            <a:ext cx="1142776" cy="1142776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: Shape 17"/>
          <p:cNvSpPr/>
          <p:nvPr/>
        </p:nvSpPr>
        <p:spPr>
          <a:xfrm>
            <a:off x="5791978" y="3365211"/>
            <a:ext cx="639790" cy="497612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8" name="矩形 27"/>
          <p:cNvSpPr/>
          <p:nvPr/>
        </p:nvSpPr>
        <p:spPr>
          <a:xfrm>
            <a:off x="4479925" y="2025015"/>
            <a:ext cx="3263900" cy="866140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宋体"/>
                <a:cs typeface="+mn-ea"/>
                <a:sym typeface="宋体"/>
              </a:rPr>
              <a:t>与其他部门协同作战，共同应对突发事件</a:t>
            </a:r>
          </a:p>
        </p:txBody>
      </p:sp>
      <p:sp>
        <p:nvSpPr>
          <p:cNvPr id="29" name="矩形 28"/>
          <p:cNvSpPr/>
          <p:nvPr/>
        </p:nvSpPr>
        <p:spPr>
          <a:xfrm>
            <a:off x="4400566" y="1671955"/>
            <a:ext cx="3472899" cy="423545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cs typeface="+mn-ea"/>
                <a:sym typeface="宋体"/>
              </a:rPr>
              <a:t>在发生火灾等紧急情况时</a:t>
            </a:r>
          </a:p>
        </p:txBody>
      </p:sp>
      <p:sp>
        <p:nvSpPr>
          <p:cNvPr id="31" name="矩形 30"/>
          <p:cNvSpPr/>
          <p:nvPr/>
        </p:nvSpPr>
        <p:spPr>
          <a:xfrm>
            <a:off x="4479925" y="4730115"/>
            <a:ext cx="3263900" cy="866140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宋体"/>
                <a:cs typeface="+mn-ea"/>
                <a:sym typeface="宋体"/>
              </a:rPr>
              <a:t>与其他部门协同作战，共同应对突发事件</a:t>
            </a:r>
          </a:p>
        </p:txBody>
      </p:sp>
      <p:sp>
        <p:nvSpPr>
          <p:cNvPr id="32" name="矩形 31"/>
          <p:cNvSpPr/>
          <p:nvPr/>
        </p:nvSpPr>
        <p:spPr>
          <a:xfrm>
            <a:off x="4400566" y="4377055"/>
            <a:ext cx="3343259" cy="423545"/>
          </a:xfrm>
          <a:prstGeom prst="rect">
            <a:avLst/>
          </a:prstGeom>
        </p:spPr>
        <p:txBody>
          <a:bodyPr wrap="square">
            <a:norm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20000"/>
              </a:lnSpc>
            </a:pPr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cs typeface="+mn-ea"/>
                <a:sym typeface="宋体"/>
              </a:rPr>
              <a:t>建立与其他部门的沟通机制</a:t>
            </a: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tretch>
            <a:fillRect/>
          </a:stretch>
        </p:blipFill>
        <p:spPr>
          <a:xfrm>
            <a:off x="1604254" y="8315305"/>
            <a:ext cx="2313491" cy="2313491"/>
          </a:xfrm>
          <a:ln>
            <a:noFill/>
          </a:ln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tretch>
            <a:fillRect/>
          </a:stretch>
        </p:blipFill>
        <p:spPr>
          <a:xfrm>
            <a:off x="8274254" y="8315305"/>
            <a:ext cx="2313490" cy="2313491"/>
          </a:xfrm>
          <a:ln>
            <a:noFill/>
          </a:ln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tretch>
            <a:fillRect/>
          </a:stretch>
        </p:blipFill>
        <p:spPr>
          <a:xfrm>
            <a:off x="8274254" y="10823066"/>
            <a:ext cx="2313490" cy="2313491"/>
          </a:xfrm>
          <a:ln>
            <a:noFill/>
          </a:ln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tretch>
            <a:fillRect/>
          </a:stretch>
        </p:blipFill>
        <p:spPr>
          <a:xfrm>
            <a:off x="1604254" y="10823066"/>
            <a:ext cx="2313491" cy="2313491"/>
          </a:xfr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9部分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违规行为和事故的处理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违规行为和事故的处理 &gt; 1. 对违规行为的处理</a:t>
            </a:r>
          </a:p>
        </p:txBody>
      </p:sp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2662359" y="5008530"/>
            <a:ext cx="3238020" cy="48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_effect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5764235" y="5008530"/>
            <a:ext cx="3238020" cy="488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_color1"/>
          <p:cNvSpPr/>
          <p:nvPr/>
        </p:nvSpPr>
        <p:spPr>
          <a:xfrm>
            <a:off x="3110089" y="4214457"/>
            <a:ext cx="1328580" cy="869035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1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1" name="_color1"/>
          <p:cNvSpPr/>
          <p:nvPr/>
        </p:nvSpPr>
        <p:spPr>
          <a:xfrm>
            <a:off x="3096499" y="1934750"/>
            <a:ext cx="1270180" cy="858809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_color1"/>
          <p:cNvSpPr/>
          <p:nvPr/>
        </p:nvSpPr>
        <p:spPr>
          <a:xfrm>
            <a:off x="4386788" y="1936096"/>
            <a:ext cx="1327121" cy="871957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_color1"/>
          <p:cNvSpPr/>
          <p:nvPr/>
        </p:nvSpPr>
        <p:spPr>
          <a:xfrm>
            <a:off x="2842199" y="2774790"/>
            <a:ext cx="420475" cy="1466408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4" name="_color1"/>
          <p:cNvSpPr/>
          <p:nvPr/>
        </p:nvSpPr>
        <p:spPr>
          <a:xfrm>
            <a:off x="4540655" y="4224678"/>
            <a:ext cx="1265803" cy="858809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5" name="_color1"/>
          <p:cNvSpPr/>
          <p:nvPr/>
        </p:nvSpPr>
        <p:spPr>
          <a:xfrm>
            <a:off x="6055823" y="1935800"/>
            <a:ext cx="1327120" cy="869035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1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_color1"/>
          <p:cNvSpPr/>
          <p:nvPr/>
        </p:nvSpPr>
        <p:spPr>
          <a:xfrm>
            <a:off x="7462204" y="1934746"/>
            <a:ext cx="1270181" cy="858812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7" name="_color1"/>
          <p:cNvSpPr/>
          <p:nvPr/>
        </p:nvSpPr>
        <p:spPr>
          <a:xfrm>
            <a:off x="6059040" y="4224678"/>
            <a:ext cx="1273101" cy="858809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8" name="_color1"/>
          <p:cNvSpPr/>
          <p:nvPr/>
        </p:nvSpPr>
        <p:spPr>
          <a:xfrm>
            <a:off x="7390213" y="4214457"/>
            <a:ext cx="1324200" cy="869035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1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9" name="_color1"/>
          <p:cNvSpPr/>
          <p:nvPr/>
        </p:nvSpPr>
        <p:spPr>
          <a:xfrm>
            <a:off x="8542036" y="2779169"/>
            <a:ext cx="420475" cy="146202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2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solidFill>
            <a:srgbClr val="567305"/>
          </a:solidFill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000000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20" name="_color1"/>
          <p:cNvSpPr/>
          <p:nvPr/>
        </p:nvSpPr>
        <p:spPr>
          <a:xfrm>
            <a:off x="5645402" y="2785764"/>
            <a:ext cx="565012" cy="1463483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2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solidFill>
            <a:srgbClr val="000000"/>
          </a:solidFill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121896" tIns="60948" rIns="121896" bIns="60948" numCol="1" rtlCol="0" anchor="ctr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5" name="TextBox 64"/>
          <p:cNvSpPr txBox="1"/>
          <p:nvPr/>
        </p:nvSpPr>
        <p:spPr>
          <a:xfrm>
            <a:off x="3262674" y="2723877"/>
            <a:ext cx="2307280" cy="1525369"/>
          </a:xfrm>
          <a:prstGeom prst="rect">
            <a:avLst/>
          </a:prstGeom>
          <a:noFill/>
        </p:spPr>
        <p:txBody>
          <a:bodyPr wrap="square" lIns="121896" tIns="60948" rIns="121896" bIns="60948" rtlCol="0" anchor="ctr">
            <a:normAutofit fontScale="9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913765"/>
            <a:r>
              <a:rPr lang="zh-CN" altLang="zh-CN" sz="2665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对违反消防安全规定的员工进行教育和处罚</a:t>
            </a:r>
          </a:p>
        </p:txBody>
      </p:sp>
      <p:sp>
        <p:nvSpPr>
          <p:cNvPr id="26" name="TextBox 65"/>
          <p:cNvSpPr txBox="1"/>
          <p:nvPr/>
        </p:nvSpPr>
        <p:spPr>
          <a:xfrm>
            <a:off x="6210413" y="2714835"/>
            <a:ext cx="2331623" cy="1627962"/>
          </a:xfrm>
          <a:prstGeom prst="rect">
            <a:avLst/>
          </a:prstGeom>
          <a:noFill/>
        </p:spPr>
        <p:txBody>
          <a:bodyPr wrap="square" lIns="121896" tIns="60948" rIns="121896" bIns="60948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 defTabSz="913765"/>
            <a:r>
              <a:rPr lang="zh-CN" altLang="zh-CN" sz="2665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对多次违反消防安全规定的员工</a:t>
            </a:r>
          </a:p>
        </p:txBody>
      </p:sp>
      <p:sp>
        <p:nvSpPr>
          <p:cNvPr id="27" name="Text Box 40"/>
          <p:cNvSpPr txBox="1">
            <a:spLocks noChangeArrowheads="1"/>
          </p:cNvSpPr>
          <p:nvPr/>
        </p:nvSpPr>
        <p:spPr>
          <a:xfrm>
            <a:off x="918785" y="5299823"/>
            <a:ext cx="5142175" cy="4149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96" tIns="60948" rIns="121896" bIns="6094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defTabSz="913765">
              <a:lnSpc>
                <a:spcPct val="120000"/>
              </a:lnSpc>
              <a:defRPr/>
            </a:pPr>
            <a:r>
              <a:rPr lang="zh-CN" altLang="zh-CN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并责令其改正</a:t>
            </a:r>
          </a:p>
        </p:txBody>
      </p:sp>
      <p:sp>
        <p:nvSpPr>
          <p:cNvPr id="29" name="Text Box 40"/>
          <p:cNvSpPr txBox="1">
            <a:spLocks noChangeArrowheads="1"/>
          </p:cNvSpPr>
          <p:nvPr/>
        </p:nvSpPr>
        <p:spPr>
          <a:xfrm>
            <a:off x="6050745" y="1101535"/>
            <a:ext cx="5082894" cy="7078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96" tIns="60948" rIns="121896" bIns="60948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r" defTabSz="913765">
              <a:lnSpc>
                <a:spcPct val="120000"/>
              </a:lnSpc>
              <a:defRPr/>
            </a:pPr>
            <a:r>
              <a:rPr lang="zh-CN" altLang="zh-CN" sz="1600" kern="0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应采取严肃的处理措施，包括但不限于警告、罚款、解雇等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1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15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9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23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1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 prLst="">
                                      <p:cBhvr>
                                        <p:cTn id="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3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35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 prLst="">
                                      <p:cBhvr>
                                        <p:cTn id="3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4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4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2" presetClass="entr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42" presetClass="entr" presetSubtype="0" fill="hold" grpId="1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1" animBg="1"/>
      <p:bldP spid="12" grpId="2" animBg="1"/>
      <p:bldP spid="13" grpId="3" animBg="1"/>
      <p:bldP spid="14" grpId="4" animBg="1"/>
      <p:bldP spid="15" grpId="5" animBg="1"/>
      <p:bldP spid="16" grpId="6" animBg="1"/>
      <p:bldP spid="17" grpId="7" animBg="1"/>
      <p:bldP spid="18" grpId="8" animBg="1"/>
      <p:bldP spid="19" grpId="9" animBg="1"/>
      <p:bldP spid="20" grpId="10" animBg="1"/>
      <p:bldP spid="25" grpId="11"/>
      <p:bldP spid="26" grpId="12"/>
      <p:bldP spid="27" grpId="13"/>
      <p:bldP spid="29" grpId="1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违规行为和事故的处理 &gt; 2. 对事故的处理</a:t>
            </a:r>
          </a:p>
        </p:txBody>
      </p:sp>
      <p:sp>
        <p:nvSpPr>
          <p:cNvPr id="44" name="灯片编号占位符 3"/>
          <p:cNvSpPr>
            <a:spLocks noGrp="1"/>
          </p:cNvSpPr>
          <p:nvPr>
            <p:ph type="sldNum" sz="quarter" idx="4294967295"/>
          </p:nvPr>
        </p:nvSpPr>
        <p:spPr>
          <a:xfrm>
            <a:off x="8737599" y="14890752"/>
            <a:ext cx="2844800" cy="365125"/>
          </a:xfrm>
        </p:spPr>
        <p:txBody>
          <a:bodyPr/>
          <a:lstStyle/>
          <a:p>
            <a:fld id="{0C913308-F349-4B6D-A68A-DD1791B4A57B}" type="slidenum"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40</a:t>
            </a:fld>
            <a:endParaRPr lang="zh-CN" altLang="en-US">
              <a:solidFill>
                <a:srgbClr val="000000"/>
              </a:solidFill>
              <a:latin typeface="宋体"/>
              <a:sym typeface="宋体"/>
            </a:endParaRPr>
          </a:p>
        </p:txBody>
      </p:sp>
      <p:sp>
        <p:nvSpPr>
          <p:cNvPr id="34" name="矩形 4"/>
          <p:cNvSpPr/>
          <p:nvPr/>
        </p:nvSpPr>
        <p:spPr>
          <a:xfrm rot="5400000">
            <a:off x="1250997" y="2052515"/>
            <a:ext cx="1052035" cy="348622"/>
          </a:xfrm>
          <a:custGeom>
            <a:avLst/>
            <a:gdLst>
              <a:gd name="connsiteX0" fmla="*/ 0 w 1728192"/>
              <a:gd name="connsiteY0" fmla="*/ 0 h 432048"/>
              <a:gd name="connsiteX1" fmla="*/ 1728192 w 1728192"/>
              <a:gd name="connsiteY1" fmla="*/ 0 h 432048"/>
              <a:gd name="connsiteX2" fmla="*/ 1728192 w 1728192"/>
              <a:gd name="connsiteY2" fmla="*/ 432048 h 432048"/>
              <a:gd name="connsiteX3" fmla="*/ 0 w 1728192"/>
              <a:gd name="connsiteY3" fmla="*/ 432048 h 432048"/>
              <a:gd name="connsiteX4" fmla="*/ 0 w 1728192"/>
              <a:gd name="connsiteY4" fmla="*/ 0 h 432048"/>
              <a:gd name="connsiteX0dup0" fmla="*/ 0 w 1728192"/>
              <a:gd name="connsiteY0dup0" fmla="*/ 0 h 432048"/>
              <a:gd name="connsiteX1dup0" fmla="*/ 1728192 w 1728192"/>
              <a:gd name="connsiteY1dup0" fmla="*/ 0 h 432048"/>
              <a:gd name="connsiteX2dup0" fmla="*/ 1728192 w 1728192"/>
              <a:gd name="connsiteY2dup0" fmla="*/ 432048 h 432048"/>
              <a:gd name="connsiteX3dup0" fmla="*/ 316992 w 1728192"/>
              <a:gd name="connsiteY3dup0" fmla="*/ 419856 h 432048"/>
              <a:gd name="connsiteX4dup0" fmla="*/ 0 w 1728192"/>
              <a:gd name="connsiteY4dup0" fmla="*/ 0 h 432048"/>
            </a:gdLst>
            <a:ahLst/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  <a:cxn ang="0">
                <a:pos x="connsiteX3dup0" y="connsiteY3dup0"/>
              </a:cxn>
              <a:cxn ang="0">
                <a:pos x="connsiteX4dup0" y="connsiteY4dup0"/>
              </a:cxn>
            </a:cxnLst>
            <a:rect l="l" t="t" r="r" b="b"/>
            <a:pathLst>
              <a:path w="1728192" h="432048">
                <a:moveTo>
                  <a:pt x="0" y="0"/>
                </a:moveTo>
                <a:lnTo>
                  <a:pt x="1728192" y="0"/>
                </a:lnTo>
                <a:lnTo>
                  <a:pt x="1728192" y="432048"/>
                </a:lnTo>
                <a:lnTo>
                  <a:pt x="316992" y="4198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lIns="120948" tIns="60475" rIns="120948" bIns="60475" anchor="ctr"/>
          <a:lstStyle>
            <a:defPPr>
              <a:defRPr lang="zh-CN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5" name="任意多边形 34"/>
          <p:cNvSpPr/>
          <p:nvPr/>
        </p:nvSpPr>
        <p:spPr>
          <a:xfrm>
            <a:off x="1951322" y="1700812"/>
            <a:ext cx="6912000" cy="1227637"/>
          </a:xfrm>
          <a:custGeom>
            <a:avLst/>
            <a:gdLst>
              <a:gd name="connsiteX0" fmla="*/ 0 w 4068548"/>
              <a:gd name="connsiteY0" fmla="*/ 0 h 1463497"/>
              <a:gd name="connsiteX1" fmla="*/ 4068548 w 4068548"/>
              <a:gd name="connsiteY1" fmla="*/ 0 h 1463497"/>
              <a:gd name="connsiteX2" fmla="*/ 4068548 w 4068548"/>
              <a:gd name="connsiteY2" fmla="*/ 1463497 h 1463497"/>
              <a:gd name="connsiteX3" fmla="*/ 0 w 4068548"/>
              <a:gd name="connsiteY3" fmla="*/ 1463497 h 146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548" h="1463497">
                <a:moveTo>
                  <a:pt x="0" y="0"/>
                </a:moveTo>
                <a:lnTo>
                  <a:pt x="4068548" y="0"/>
                </a:lnTo>
                <a:lnTo>
                  <a:pt x="4068548" y="1463497"/>
                </a:lnTo>
                <a:lnTo>
                  <a:pt x="0" y="1463497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356" tIns="61903" rIns="119045" bIns="61903" anchor="ctr">
            <a:normAutofit/>
          </a:bodyPr>
          <a:lstStyle>
            <a:defPPr>
              <a:defRPr lang="zh-CN"/>
            </a:defPPr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5486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10972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6459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219456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74320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32918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8404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43891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1920" b="0" i="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在发生火灾等事故时：应立即启动应急预案，组织人员疏散和救援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1602701" y="1898563"/>
            <a:ext cx="1092067" cy="1227637"/>
          </a:xfrm>
          <a:custGeom>
            <a:avLst/>
            <a:gdLst>
              <a:gd name="connsiteX0" fmla="*/ 0 w 980606"/>
              <a:gd name="connsiteY0" fmla="*/ 0 h 1463497"/>
              <a:gd name="connsiteX1" fmla="*/ 980606 w 980606"/>
              <a:gd name="connsiteY1" fmla="*/ 407085 h 1463497"/>
              <a:gd name="connsiteX2" fmla="*/ 772648 w 980606"/>
              <a:gd name="connsiteY2" fmla="*/ 1454647 h 1463497"/>
              <a:gd name="connsiteX3" fmla="*/ 0 w 980606"/>
              <a:gd name="connsiteY3" fmla="*/ 1463497 h 146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606" h="1463497">
                <a:moveTo>
                  <a:pt x="0" y="0"/>
                </a:moveTo>
                <a:lnTo>
                  <a:pt x="980606" y="407085"/>
                </a:lnTo>
                <a:lnTo>
                  <a:pt x="772648" y="1454647"/>
                </a:lnTo>
                <a:lnTo>
                  <a:pt x="0" y="14634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5486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10972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6459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219456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74320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32918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8404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43891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pPr algn="ctr">
              <a:defRPr/>
            </a:pPr>
            <a:r>
              <a:rPr lang="zh-CN" altLang="zh-CN" sz="2590" b="1" i="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3</a:t>
            </a:r>
          </a:p>
        </p:txBody>
      </p:sp>
      <p:sp>
        <p:nvSpPr>
          <p:cNvPr id="37" name="矩形 4"/>
          <p:cNvSpPr/>
          <p:nvPr/>
        </p:nvSpPr>
        <p:spPr>
          <a:xfrm rot="5400000">
            <a:off x="2107849" y="3602303"/>
            <a:ext cx="1052034" cy="348622"/>
          </a:xfrm>
          <a:custGeom>
            <a:avLst/>
            <a:gdLst>
              <a:gd name="connsiteX0" fmla="*/ 0 w 1728192"/>
              <a:gd name="connsiteY0" fmla="*/ 0 h 432048"/>
              <a:gd name="connsiteX1" fmla="*/ 1728192 w 1728192"/>
              <a:gd name="connsiteY1" fmla="*/ 0 h 432048"/>
              <a:gd name="connsiteX2" fmla="*/ 1728192 w 1728192"/>
              <a:gd name="connsiteY2" fmla="*/ 432048 h 432048"/>
              <a:gd name="connsiteX3" fmla="*/ 0 w 1728192"/>
              <a:gd name="connsiteY3" fmla="*/ 432048 h 432048"/>
              <a:gd name="connsiteX4" fmla="*/ 0 w 1728192"/>
              <a:gd name="connsiteY4" fmla="*/ 0 h 432048"/>
              <a:gd name="connsiteX0dup0" fmla="*/ 0 w 1728192"/>
              <a:gd name="connsiteY0dup0" fmla="*/ 0 h 432048"/>
              <a:gd name="connsiteX1dup0" fmla="*/ 1728192 w 1728192"/>
              <a:gd name="connsiteY1dup0" fmla="*/ 0 h 432048"/>
              <a:gd name="connsiteX2dup0" fmla="*/ 1728192 w 1728192"/>
              <a:gd name="connsiteY2dup0" fmla="*/ 432048 h 432048"/>
              <a:gd name="connsiteX3dup0" fmla="*/ 316992 w 1728192"/>
              <a:gd name="connsiteY3dup0" fmla="*/ 419856 h 432048"/>
              <a:gd name="connsiteX4dup0" fmla="*/ 0 w 1728192"/>
              <a:gd name="connsiteY4dup0" fmla="*/ 0 h 432048"/>
            </a:gdLst>
            <a:ahLst/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  <a:cxn ang="0">
                <a:pos x="connsiteX3dup0" y="connsiteY3dup0"/>
              </a:cxn>
              <a:cxn ang="0">
                <a:pos x="connsiteX4dup0" y="connsiteY4dup0"/>
              </a:cxn>
            </a:cxnLst>
            <a:rect l="l" t="t" r="r" b="b"/>
            <a:pathLst>
              <a:path w="1728192" h="432048">
                <a:moveTo>
                  <a:pt x="0" y="0"/>
                </a:moveTo>
                <a:lnTo>
                  <a:pt x="1728192" y="0"/>
                </a:lnTo>
                <a:lnTo>
                  <a:pt x="1728192" y="432048"/>
                </a:lnTo>
                <a:lnTo>
                  <a:pt x="316992" y="4198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lIns="120948" tIns="60475" rIns="120948" bIns="60475" anchor="ctr"/>
          <a:lstStyle>
            <a:defPPr>
              <a:defRPr lang="zh-CN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8" name="任意多边形 37"/>
          <p:cNvSpPr/>
          <p:nvPr/>
        </p:nvSpPr>
        <p:spPr>
          <a:xfrm>
            <a:off x="2808176" y="3250594"/>
            <a:ext cx="6912000" cy="1227637"/>
          </a:xfrm>
          <a:custGeom>
            <a:avLst/>
            <a:gdLst>
              <a:gd name="connsiteX0" fmla="*/ 0 w 4068548"/>
              <a:gd name="connsiteY0" fmla="*/ 0 h 1463497"/>
              <a:gd name="connsiteX1" fmla="*/ 4068548 w 4068548"/>
              <a:gd name="connsiteY1" fmla="*/ 0 h 1463497"/>
              <a:gd name="connsiteX2" fmla="*/ 4068548 w 4068548"/>
              <a:gd name="connsiteY2" fmla="*/ 1463497 h 1463497"/>
              <a:gd name="connsiteX3" fmla="*/ 0 w 4068548"/>
              <a:gd name="connsiteY3" fmla="*/ 1463497 h 146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548" h="1463497">
                <a:moveTo>
                  <a:pt x="0" y="0"/>
                </a:moveTo>
                <a:lnTo>
                  <a:pt x="4068548" y="0"/>
                </a:lnTo>
                <a:lnTo>
                  <a:pt x="4068548" y="1463497"/>
                </a:lnTo>
                <a:lnTo>
                  <a:pt x="0" y="1463497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356" tIns="61903" rIns="119045" bIns="61903" anchor="ctr">
            <a:normAutofit/>
          </a:bodyPr>
          <a:lstStyle>
            <a:defPPr>
              <a:defRPr lang="zh-CN"/>
            </a:defPPr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5486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10972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6459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219456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74320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32918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8404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43891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1920" b="0" i="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对事故进行调查和分析：找出事故原因和责任人，并采取相应的措施进行整改和处罚</a:t>
            </a:r>
          </a:p>
        </p:txBody>
      </p:sp>
      <p:sp>
        <p:nvSpPr>
          <p:cNvPr id="39" name="任意多边形 38"/>
          <p:cNvSpPr/>
          <p:nvPr/>
        </p:nvSpPr>
        <p:spPr>
          <a:xfrm>
            <a:off x="2459554" y="3448345"/>
            <a:ext cx="1092067" cy="1227637"/>
          </a:xfrm>
          <a:custGeom>
            <a:avLst/>
            <a:gdLst>
              <a:gd name="connsiteX0" fmla="*/ 0 w 980606"/>
              <a:gd name="connsiteY0" fmla="*/ 0 h 1463497"/>
              <a:gd name="connsiteX1" fmla="*/ 980606 w 980606"/>
              <a:gd name="connsiteY1" fmla="*/ 407085 h 1463497"/>
              <a:gd name="connsiteX2" fmla="*/ 772648 w 980606"/>
              <a:gd name="connsiteY2" fmla="*/ 1454647 h 1463497"/>
              <a:gd name="connsiteX3" fmla="*/ 0 w 980606"/>
              <a:gd name="connsiteY3" fmla="*/ 1463497 h 146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606" h="1463497">
                <a:moveTo>
                  <a:pt x="0" y="0"/>
                </a:moveTo>
                <a:lnTo>
                  <a:pt x="980606" y="407085"/>
                </a:lnTo>
                <a:lnTo>
                  <a:pt x="772648" y="1454647"/>
                </a:lnTo>
                <a:lnTo>
                  <a:pt x="0" y="14634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5486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10972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6459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219456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74320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32918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8404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43891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pPr algn="ctr">
              <a:defRPr/>
            </a:pPr>
            <a:r>
              <a:rPr lang="zh-CN" altLang="zh-CN" sz="2590" b="1" i="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4</a:t>
            </a:r>
          </a:p>
        </p:txBody>
      </p:sp>
      <p:sp>
        <p:nvSpPr>
          <p:cNvPr id="40" name="矩形 4"/>
          <p:cNvSpPr/>
          <p:nvPr/>
        </p:nvSpPr>
        <p:spPr>
          <a:xfrm rot="5400000">
            <a:off x="2945801" y="5206836"/>
            <a:ext cx="1052035" cy="348622"/>
          </a:xfrm>
          <a:custGeom>
            <a:avLst/>
            <a:gdLst>
              <a:gd name="connsiteX0" fmla="*/ 0 w 1728192"/>
              <a:gd name="connsiteY0" fmla="*/ 0 h 432048"/>
              <a:gd name="connsiteX1" fmla="*/ 1728192 w 1728192"/>
              <a:gd name="connsiteY1" fmla="*/ 0 h 432048"/>
              <a:gd name="connsiteX2" fmla="*/ 1728192 w 1728192"/>
              <a:gd name="connsiteY2" fmla="*/ 432048 h 432048"/>
              <a:gd name="connsiteX3" fmla="*/ 0 w 1728192"/>
              <a:gd name="connsiteY3" fmla="*/ 432048 h 432048"/>
              <a:gd name="connsiteX4" fmla="*/ 0 w 1728192"/>
              <a:gd name="connsiteY4" fmla="*/ 0 h 432048"/>
              <a:gd name="connsiteX0dup0" fmla="*/ 0 w 1728192"/>
              <a:gd name="connsiteY0dup0" fmla="*/ 0 h 432048"/>
              <a:gd name="connsiteX1dup0" fmla="*/ 1728192 w 1728192"/>
              <a:gd name="connsiteY1dup0" fmla="*/ 0 h 432048"/>
              <a:gd name="connsiteX2dup0" fmla="*/ 1728192 w 1728192"/>
              <a:gd name="connsiteY2dup0" fmla="*/ 432048 h 432048"/>
              <a:gd name="connsiteX3dup0" fmla="*/ 316992 w 1728192"/>
              <a:gd name="connsiteY3dup0" fmla="*/ 419856 h 432048"/>
              <a:gd name="connsiteX4dup0" fmla="*/ 0 w 1728192"/>
              <a:gd name="connsiteY4dup0" fmla="*/ 0 h 432048"/>
            </a:gdLst>
            <a:ahLst/>
            <a:cxnLst>
              <a:cxn ang="0">
                <a:pos x="connsiteX0dup0" y="connsiteY0dup0"/>
              </a:cxn>
              <a:cxn ang="0">
                <a:pos x="connsiteX1dup0" y="connsiteY1dup0"/>
              </a:cxn>
              <a:cxn ang="0">
                <a:pos x="connsiteX2dup0" y="connsiteY2dup0"/>
              </a:cxn>
              <a:cxn ang="0">
                <a:pos x="connsiteX3dup0" y="connsiteY3dup0"/>
              </a:cxn>
              <a:cxn ang="0">
                <a:pos x="connsiteX4dup0" y="connsiteY4dup0"/>
              </a:cxn>
            </a:cxnLst>
            <a:rect l="l" t="t" r="r" b="b"/>
            <a:pathLst>
              <a:path w="1728192" h="432048">
                <a:moveTo>
                  <a:pt x="0" y="0"/>
                </a:moveTo>
                <a:lnTo>
                  <a:pt x="1728192" y="0"/>
                </a:lnTo>
                <a:lnTo>
                  <a:pt x="1728192" y="432048"/>
                </a:lnTo>
                <a:lnTo>
                  <a:pt x="316992" y="41985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lIns="120948" tIns="60475" rIns="120948" bIns="60475" anchor="ctr"/>
          <a:lstStyle>
            <a:defPPr>
              <a:defRPr lang="zh-CN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41" name="任意多边形 40"/>
          <p:cNvSpPr/>
          <p:nvPr/>
        </p:nvSpPr>
        <p:spPr>
          <a:xfrm>
            <a:off x="3646124" y="4855130"/>
            <a:ext cx="6912000" cy="1227637"/>
          </a:xfrm>
          <a:custGeom>
            <a:avLst/>
            <a:gdLst>
              <a:gd name="connsiteX0" fmla="*/ 0 w 4068548"/>
              <a:gd name="connsiteY0" fmla="*/ 0 h 1463497"/>
              <a:gd name="connsiteX1" fmla="*/ 4068548 w 4068548"/>
              <a:gd name="connsiteY1" fmla="*/ 0 h 1463497"/>
              <a:gd name="connsiteX2" fmla="*/ 4068548 w 4068548"/>
              <a:gd name="connsiteY2" fmla="*/ 1463497 h 1463497"/>
              <a:gd name="connsiteX3" fmla="*/ 0 w 4068548"/>
              <a:gd name="connsiteY3" fmla="*/ 1463497 h 146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8548" h="1463497">
                <a:moveTo>
                  <a:pt x="0" y="0"/>
                </a:moveTo>
                <a:lnTo>
                  <a:pt x="4068548" y="0"/>
                </a:lnTo>
                <a:lnTo>
                  <a:pt x="4068548" y="1463497"/>
                </a:lnTo>
                <a:lnTo>
                  <a:pt x="0" y="1463497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356" tIns="61903" rIns="119045" bIns="61903" anchor="ctr">
            <a:normAutofit/>
          </a:bodyPr>
          <a:lstStyle>
            <a:defPPr>
              <a:defRPr lang="zh-CN"/>
            </a:defPPr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5486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10972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6459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219456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74320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32918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8404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43891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pPr algn="just">
              <a:lnSpc>
                <a:spcPct val="130000"/>
              </a:lnSpc>
              <a:defRPr/>
            </a:pPr>
            <a:r>
              <a:rPr lang="zh-CN" altLang="en-US" sz="1920" b="0" i="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对事故受害者进行及时的救助和治疗：并给予其合理的赔偿和抚慰</a:t>
            </a:r>
          </a:p>
        </p:txBody>
      </p:sp>
      <p:sp>
        <p:nvSpPr>
          <p:cNvPr id="42" name="任意多边形 41"/>
          <p:cNvSpPr/>
          <p:nvPr/>
        </p:nvSpPr>
        <p:spPr>
          <a:xfrm>
            <a:off x="3297508" y="5052882"/>
            <a:ext cx="1089968" cy="1227637"/>
          </a:xfrm>
          <a:custGeom>
            <a:avLst/>
            <a:gdLst>
              <a:gd name="connsiteX0" fmla="*/ 0 w 980606"/>
              <a:gd name="connsiteY0" fmla="*/ 0 h 1463497"/>
              <a:gd name="connsiteX1" fmla="*/ 980606 w 980606"/>
              <a:gd name="connsiteY1" fmla="*/ 407085 h 1463497"/>
              <a:gd name="connsiteX2" fmla="*/ 772648 w 980606"/>
              <a:gd name="connsiteY2" fmla="*/ 1454647 h 1463497"/>
              <a:gd name="connsiteX3" fmla="*/ 0 w 980606"/>
              <a:gd name="connsiteY3" fmla="*/ 1463497 h 146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606" h="1463497">
                <a:moveTo>
                  <a:pt x="0" y="0"/>
                </a:moveTo>
                <a:lnTo>
                  <a:pt x="980606" y="407085"/>
                </a:lnTo>
                <a:lnTo>
                  <a:pt x="772648" y="1454647"/>
                </a:lnTo>
                <a:lnTo>
                  <a:pt x="0" y="14634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/>
            </a:defPPr>
            <a:lvl1pPr marL="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5486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10972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6459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219456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74320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329184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84048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4389120" marR="0" indent="0" algn="l" defTabSz="109728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16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pPr algn="ctr">
              <a:defRPr/>
            </a:pPr>
            <a:r>
              <a:rPr lang="zh-CN" altLang="zh-CN" sz="2590" b="1" i="0">
                <a:solidFill>
                  <a:schemeClr val="bg1"/>
                </a:solidFill>
                <a:latin typeface="宋体"/>
                <a:ea typeface="微软雅黑" panose="020B0503020204020204" pitchFamily="34" charset="-122"/>
                <a:sym typeface="宋体"/>
              </a:rPr>
              <a:t>5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268368" y="8720101"/>
            <a:ext cx="3050788" cy="492277"/>
          </a:xfrm>
        </p:spPr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 prLst="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1" animBg="1"/>
      <p:bldP spid="36" grpId="2" animBg="1"/>
      <p:bldP spid="37" grpId="3" animBg="1"/>
      <p:bldP spid="38" grpId="4" animBg="1"/>
      <p:bldP spid="39" grpId="5" animBg="1"/>
      <p:bldP spid="40" grpId="6" animBg="1"/>
      <p:bldP spid="41" grpId="7" animBg="1"/>
      <p:bldP spid="42" grpId="8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10部分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消防安全日常管理与维护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消防安全日常管理与维护 &gt; 1. 日常巡查</a:t>
            </a:r>
          </a:p>
        </p:txBody>
      </p:sp>
      <p:sp>
        <p:nvSpPr>
          <p:cNvPr id="25" name="Freeform 5"/>
          <p:cNvSpPr>
            <a:spLocks noEditPoints="1"/>
          </p:cNvSpPr>
          <p:nvPr/>
        </p:nvSpPr>
        <p:spPr>
          <a:xfrm>
            <a:off x="1580515" y="3041650"/>
            <a:ext cx="3409950" cy="2546350"/>
          </a:xfrm>
          <a:custGeom>
            <a:avLst/>
            <a:gdLst>
              <a:gd name="T0" fmla="*/ 221 w 552"/>
              <a:gd name="T1" fmla="*/ 173 h 412"/>
              <a:gd name="T2" fmla="*/ 122 w 552"/>
              <a:gd name="T3" fmla="*/ 165 h 412"/>
              <a:gd name="T4" fmla="*/ 61 w 552"/>
              <a:gd name="T5" fmla="*/ 206 h 412"/>
              <a:gd name="T6" fmla="*/ 20 w 552"/>
              <a:gd name="T7" fmla="*/ 308 h 412"/>
              <a:gd name="T8" fmla="*/ 3 w 552"/>
              <a:gd name="T9" fmla="*/ 364 h 412"/>
              <a:gd name="T10" fmla="*/ 31 w 552"/>
              <a:gd name="T11" fmla="*/ 376 h 412"/>
              <a:gd name="T12" fmla="*/ 60 w 552"/>
              <a:gd name="T13" fmla="*/ 394 h 412"/>
              <a:gd name="T14" fmla="*/ 95 w 552"/>
              <a:gd name="T15" fmla="*/ 412 h 412"/>
              <a:gd name="T16" fmla="*/ 215 w 552"/>
              <a:gd name="T17" fmla="*/ 357 h 412"/>
              <a:gd name="T18" fmla="*/ 231 w 552"/>
              <a:gd name="T19" fmla="*/ 370 h 412"/>
              <a:gd name="T20" fmla="*/ 251 w 552"/>
              <a:gd name="T21" fmla="*/ 382 h 412"/>
              <a:gd name="T22" fmla="*/ 401 w 552"/>
              <a:gd name="T23" fmla="*/ 333 h 412"/>
              <a:gd name="T24" fmla="*/ 417 w 552"/>
              <a:gd name="T25" fmla="*/ 342 h 412"/>
              <a:gd name="T26" fmla="*/ 549 w 552"/>
              <a:gd name="T27" fmla="*/ 310 h 412"/>
              <a:gd name="T28" fmla="*/ 444 w 552"/>
              <a:gd name="T29" fmla="*/ 126 h 412"/>
              <a:gd name="T30" fmla="*/ 408 w 552"/>
              <a:gd name="T31" fmla="*/ 195 h 412"/>
              <a:gd name="T32" fmla="*/ 348 w 552"/>
              <a:gd name="T33" fmla="*/ 198 h 412"/>
              <a:gd name="T34" fmla="*/ 267 w 552"/>
              <a:gd name="T35" fmla="*/ 7 h 412"/>
              <a:gd name="T36" fmla="*/ 192 w 552"/>
              <a:gd name="T37" fmla="*/ 313 h 412"/>
              <a:gd name="T38" fmla="*/ 270 w 552"/>
              <a:gd name="T39" fmla="*/ 129 h 412"/>
              <a:gd name="T40" fmla="*/ 210 w 552"/>
              <a:gd name="T41" fmla="*/ 236 h 412"/>
              <a:gd name="T42" fmla="*/ 269 w 552"/>
              <a:gd name="T43" fmla="*/ 94 h 412"/>
              <a:gd name="T44" fmla="*/ 240 w 552"/>
              <a:gd name="T45" fmla="*/ 132 h 412"/>
              <a:gd name="T46" fmla="*/ 188 w 552"/>
              <a:gd name="T47" fmla="*/ 301 h 412"/>
              <a:gd name="T48" fmla="*/ 191 w 552"/>
              <a:gd name="T49" fmla="*/ 309 h 412"/>
              <a:gd name="T50" fmla="*/ 21 w 552"/>
              <a:gd name="T51" fmla="*/ 333 h 412"/>
              <a:gd name="T52" fmla="*/ 9 w 552"/>
              <a:gd name="T53" fmla="*/ 358 h 412"/>
              <a:gd name="T54" fmla="*/ 59 w 552"/>
              <a:gd name="T55" fmla="*/ 229 h 412"/>
              <a:gd name="T56" fmla="*/ 93 w 552"/>
              <a:gd name="T57" fmla="*/ 158 h 412"/>
              <a:gd name="T58" fmla="*/ 94 w 552"/>
              <a:gd name="T59" fmla="*/ 179 h 412"/>
              <a:gd name="T60" fmla="*/ 36 w 552"/>
              <a:gd name="T61" fmla="*/ 292 h 412"/>
              <a:gd name="T62" fmla="*/ 24 w 552"/>
              <a:gd name="T63" fmla="*/ 323 h 412"/>
              <a:gd name="T64" fmla="*/ 33 w 552"/>
              <a:gd name="T65" fmla="*/ 370 h 412"/>
              <a:gd name="T66" fmla="*/ 51 w 552"/>
              <a:gd name="T67" fmla="*/ 375 h 412"/>
              <a:gd name="T68" fmla="*/ 62 w 552"/>
              <a:gd name="T69" fmla="*/ 388 h 412"/>
              <a:gd name="T70" fmla="*/ 78 w 552"/>
              <a:gd name="T71" fmla="*/ 398 h 412"/>
              <a:gd name="T72" fmla="*/ 81 w 552"/>
              <a:gd name="T73" fmla="*/ 400 h 412"/>
              <a:gd name="T74" fmla="*/ 102 w 552"/>
              <a:gd name="T75" fmla="*/ 288 h 412"/>
              <a:gd name="T76" fmla="*/ 100 w 552"/>
              <a:gd name="T77" fmla="*/ 216 h 412"/>
              <a:gd name="T78" fmla="*/ 193 w 552"/>
              <a:gd name="T79" fmla="*/ 339 h 412"/>
              <a:gd name="T80" fmla="*/ 200 w 552"/>
              <a:gd name="T81" fmla="*/ 348 h 412"/>
              <a:gd name="T82" fmla="*/ 203 w 552"/>
              <a:gd name="T83" fmla="*/ 336 h 412"/>
              <a:gd name="T84" fmla="*/ 269 w 552"/>
              <a:gd name="T85" fmla="*/ 310 h 412"/>
              <a:gd name="T86" fmla="*/ 239 w 552"/>
              <a:gd name="T87" fmla="*/ 365 h 412"/>
              <a:gd name="T88" fmla="*/ 257 w 552"/>
              <a:gd name="T89" fmla="*/ 376 h 412"/>
              <a:gd name="T90" fmla="*/ 398 w 552"/>
              <a:gd name="T91" fmla="*/ 325 h 412"/>
              <a:gd name="T92" fmla="*/ 438 w 552"/>
              <a:gd name="T93" fmla="*/ 288 h 412"/>
              <a:gd name="T94" fmla="*/ 439 w 552"/>
              <a:gd name="T95" fmla="*/ 208 h 412"/>
              <a:gd name="T96" fmla="*/ 383 w 552"/>
              <a:gd name="T97" fmla="*/ 290 h 412"/>
              <a:gd name="T98" fmla="*/ 420 w 552"/>
              <a:gd name="T99" fmla="*/ 336 h 412"/>
              <a:gd name="T100" fmla="*/ 423 w 552"/>
              <a:gd name="T101" fmla="*/ 337 h 412"/>
              <a:gd name="T102" fmla="*/ 445 w 552"/>
              <a:gd name="T103" fmla="*/ 282 h 412"/>
              <a:gd name="T104" fmla="*/ 446 w 552"/>
              <a:gd name="T105" fmla="*/ 172 h 412"/>
              <a:gd name="T106" fmla="*/ 438 w 552"/>
              <a:gd name="T107" fmla="*/ 173 h 412"/>
              <a:gd name="T108" fmla="*/ 404 w 552"/>
              <a:gd name="T109" fmla="*/ 220 h 412"/>
              <a:gd name="T110" fmla="*/ 381 w 552"/>
              <a:gd name="T111" fmla="*/ 287 h 412"/>
              <a:gd name="T112" fmla="*/ 385 w 552"/>
              <a:gd name="T113" fmla="*/ 318 h 412"/>
              <a:gd name="T114" fmla="*/ 276 w 552"/>
              <a:gd name="T115" fmla="*/ 379 h 412"/>
              <a:gd name="T116" fmla="*/ 269 w 552"/>
              <a:gd name="T117" fmla="*/ 6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2" h="412">
                <a:moveTo>
                  <a:pt x="240" y="100"/>
                </a:moveTo>
                <a:cubicBezTo>
                  <a:pt x="239" y="101"/>
                  <a:pt x="239" y="102"/>
                  <a:pt x="240" y="102"/>
                </a:cubicBezTo>
                <a:cubicBezTo>
                  <a:pt x="240" y="103"/>
                  <a:pt x="241" y="103"/>
                  <a:pt x="242" y="102"/>
                </a:cubicBezTo>
                <a:cubicBezTo>
                  <a:pt x="236" y="124"/>
                  <a:pt x="230" y="146"/>
                  <a:pt x="224" y="168"/>
                </a:cubicBezTo>
                <a:cubicBezTo>
                  <a:pt x="223" y="169"/>
                  <a:pt x="222" y="170"/>
                  <a:pt x="221" y="171"/>
                </a:cubicBezTo>
                <a:cubicBezTo>
                  <a:pt x="220" y="171"/>
                  <a:pt x="220" y="172"/>
                  <a:pt x="221" y="173"/>
                </a:cubicBezTo>
                <a:cubicBezTo>
                  <a:pt x="221" y="173"/>
                  <a:pt x="222" y="173"/>
                  <a:pt x="222" y="173"/>
                </a:cubicBezTo>
                <a:cubicBezTo>
                  <a:pt x="212" y="208"/>
                  <a:pt x="202" y="243"/>
                  <a:pt x="191" y="275"/>
                </a:cubicBezTo>
                <a:cubicBezTo>
                  <a:pt x="191" y="275"/>
                  <a:pt x="190" y="275"/>
                  <a:pt x="190" y="275"/>
                </a:cubicBezTo>
                <a:cubicBezTo>
                  <a:pt x="189" y="276"/>
                  <a:pt x="189" y="277"/>
                  <a:pt x="190" y="278"/>
                </a:cubicBezTo>
                <a:cubicBezTo>
                  <a:pt x="188" y="283"/>
                  <a:pt x="186" y="289"/>
                  <a:pt x="184" y="294"/>
                </a:cubicBezTo>
                <a:cubicBezTo>
                  <a:pt x="163" y="251"/>
                  <a:pt x="142" y="208"/>
                  <a:pt x="122" y="165"/>
                </a:cubicBezTo>
                <a:cubicBezTo>
                  <a:pt x="112" y="145"/>
                  <a:pt x="102" y="124"/>
                  <a:pt x="99" y="102"/>
                </a:cubicBezTo>
                <a:cubicBezTo>
                  <a:pt x="99" y="100"/>
                  <a:pt x="97" y="99"/>
                  <a:pt x="95" y="99"/>
                </a:cubicBezTo>
                <a:cubicBezTo>
                  <a:pt x="94" y="99"/>
                  <a:pt x="92" y="101"/>
                  <a:pt x="93" y="102"/>
                </a:cubicBezTo>
                <a:cubicBezTo>
                  <a:pt x="93" y="103"/>
                  <a:pt x="93" y="103"/>
                  <a:pt x="93" y="104"/>
                </a:cubicBezTo>
                <a:cubicBezTo>
                  <a:pt x="92" y="104"/>
                  <a:pt x="91" y="105"/>
                  <a:pt x="91" y="105"/>
                </a:cubicBezTo>
                <a:cubicBezTo>
                  <a:pt x="82" y="139"/>
                  <a:pt x="72" y="173"/>
                  <a:pt x="61" y="206"/>
                </a:cubicBezTo>
                <a:cubicBezTo>
                  <a:pt x="60" y="207"/>
                  <a:pt x="58" y="208"/>
                  <a:pt x="57" y="209"/>
                </a:cubicBezTo>
                <a:cubicBezTo>
                  <a:pt x="56" y="210"/>
                  <a:pt x="56" y="211"/>
                  <a:pt x="57" y="211"/>
                </a:cubicBezTo>
                <a:cubicBezTo>
                  <a:pt x="57" y="212"/>
                  <a:pt x="58" y="212"/>
                  <a:pt x="59" y="211"/>
                </a:cubicBezTo>
                <a:cubicBezTo>
                  <a:pt x="49" y="241"/>
                  <a:pt x="38" y="271"/>
                  <a:pt x="26" y="300"/>
                </a:cubicBezTo>
                <a:cubicBezTo>
                  <a:pt x="24" y="302"/>
                  <a:pt x="22" y="304"/>
                  <a:pt x="20" y="306"/>
                </a:cubicBezTo>
                <a:cubicBezTo>
                  <a:pt x="20" y="306"/>
                  <a:pt x="19" y="307"/>
                  <a:pt x="20" y="308"/>
                </a:cubicBezTo>
                <a:cubicBezTo>
                  <a:pt x="21" y="309"/>
                  <a:pt x="22" y="309"/>
                  <a:pt x="22" y="308"/>
                </a:cubicBezTo>
                <a:cubicBezTo>
                  <a:pt x="23" y="308"/>
                  <a:pt x="23" y="307"/>
                  <a:pt x="24" y="307"/>
                </a:cubicBezTo>
                <a:cubicBezTo>
                  <a:pt x="17" y="323"/>
                  <a:pt x="10" y="340"/>
                  <a:pt x="3" y="356"/>
                </a:cubicBezTo>
                <a:cubicBezTo>
                  <a:pt x="2" y="356"/>
                  <a:pt x="1" y="357"/>
                  <a:pt x="1" y="358"/>
                </a:cubicBezTo>
                <a:cubicBezTo>
                  <a:pt x="0" y="359"/>
                  <a:pt x="0" y="360"/>
                  <a:pt x="1" y="361"/>
                </a:cubicBezTo>
                <a:cubicBezTo>
                  <a:pt x="1" y="363"/>
                  <a:pt x="2" y="364"/>
                  <a:pt x="3" y="364"/>
                </a:cubicBezTo>
                <a:cubicBezTo>
                  <a:pt x="4" y="365"/>
                  <a:pt x="6" y="365"/>
                  <a:pt x="7" y="364"/>
                </a:cubicBezTo>
                <a:cubicBezTo>
                  <a:pt x="14" y="367"/>
                  <a:pt x="21" y="371"/>
                  <a:pt x="28" y="374"/>
                </a:cubicBezTo>
                <a:cubicBezTo>
                  <a:pt x="27" y="375"/>
                  <a:pt x="27" y="375"/>
                  <a:pt x="26" y="375"/>
                </a:cubicBezTo>
                <a:cubicBezTo>
                  <a:pt x="26" y="376"/>
                  <a:pt x="26" y="377"/>
                  <a:pt x="26" y="378"/>
                </a:cubicBezTo>
                <a:cubicBezTo>
                  <a:pt x="27" y="378"/>
                  <a:pt x="28" y="378"/>
                  <a:pt x="28" y="378"/>
                </a:cubicBezTo>
                <a:cubicBezTo>
                  <a:pt x="29" y="377"/>
                  <a:pt x="30" y="376"/>
                  <a:pt x="31" y="376"/>
                </a:cubicBezTo>
                <a:cubicBezTo>
                  <a:pt x="38" y="380"/>
                  <a:pt x="45" y="385"/>
                  <a:pt x="52" y="389"/>
                </a:cubicBezTo>
                <a:cubicBezTo>
                  <a:pt x="54" y="390"/>
                  <a:pt x="55" y="391"/>
                  <a:pt x="57" y="392"/>
                </a:cubicBezTo>
                <a:cubicBezTo>
                  <a:pt x="57" y="393"/>
                  <a:pt x="56" y="393"/>
                  <a:pt x="56" y="393"/>
                </a:cubicBezTo>
                <a:cubicBezTo>
                  <a:pt x="55" y="394"/>
                  <a:pt x="55" y="395"/>
                  <a:pt x="55" y="396"/>
                </a:cubicBezTo>
                <a:cubicBezTo>
                  <a:pt x="56" y="396"/>
                  <a:pt x="57" y="396"/>
                  <a:pt x="58" y="396"/>
                </a:cubicBezTo>
                <a:cubicBezTo>
                  <a:pt x="58" y="395"/>
                  <a:pt x="59" y="395"/>
                  <a:pt x="60" y="394"/>
                </a:cubicBezTo>
                <a:cubicBezTo>
                  <a:pt x="64" y="397"/>
                  <a:pt x="69" y="400"/>
                  <a:pt x="73" y="402"/>
                </a:cubicBezTo>
                <a:cubicBezTo>
                  <a:pt x="73" y="403"/>
                  <a:pt x="73" y="403"/>
                  <a:pt x="73" y="404"/>
                </a:cubicBezTo>
                <a:cubicBezTo>
                  <a:pt x="74" y="405"/>
                  <a:pt x="75" y="405"/>
                  <a:pt x="76" y="404"/>
                </a:cubicBezTo>
                <a:cubicBezTo>
                  <a:pt x="76" y="404"/>
                  <a:pt x="76" y="404"/>
                  <a:pt x="76" y="404"/>
                </a:cubicBezTo>
                <a:cubicBezTo>
                  <a:pt x="81" y="407"/>
                  <a:pt x="86" y="409"/>
                  <a:pt x="92" y="412"/>
                </a:cubicBezTo>
                <a:cubicBezTo>
                  <a:pt x="93" y="412"/>
                  <a:pt x="94" y="412"/>
                  <a:pt x="95" y="412"/>
                </a:cubicBezTo>
                <a:cubicBezTo>
                  <a:pt x="120" y="402"/>
                  <a:pt x="140" y="390"/>
                  <a:pt x="158" y="379"/>
                </a:cubicBezTo>
                <a:cubicBezTo>
                  <a:pt x="174" y="369"/>
                  <a:pt x="189" y="360"/>
                  <a:pt x="206" y="355"/>
                </a:cubicBezTo>
                <a:cubicBezTo>
                  <a:pt x="206" y="355"/>
                  <a:pt x="206" y="355"/>
                  <a:pt x="206" y="355"/>
                </a:cubicBezTo>
                <a:cubicBezTo>
                  <a:pt x="207" y="357"/>
                  <a:pt x="209" y="358"/>
                  <a:pt x="210" y="357"/>
                </a:cubicBezTo>
                <a:cubicBezTo>
                  <a:pt x="211" y="357"/>
                  <a:pt x="211" y="356"/>
                  <a:pt x="212" y="355"/>
                </a:cubicBezTo>
                <a:cubicBezTo>
                  <a:pt x="213" y="356"/>
                  <a:pt x="214" y="357"/>
                  <a:pt x="215" y="357"/>
                </a:cubicBezTo>
                <a:cubicBezTo>
                  <a:pt x="215" y="358"/>
                  <a:pt x="214" y="359"/>
                  <a:pt x="213" y="359"/>
                </a:cubicBezTo>
                <a:cubicBezTo>
                  <a:pt x="213" y="360"/>
                  <a:pt x="213" y="361"/>
                  <a:pt x="213" y="362"/>
                </a:cubicBezTo>
                <a:cubicBezTo>
                  <a:pt x="214" y="362"/>
                  <a:pt x="215" y="362"/>
                  <a:pt x="215" y="362"/>
                </a:cubicBezTo>
                <a:cubicBezTo>
                  <a:pt x="216" y="361"/>
                  <a:pt x="217" y="360"/>
                  <a:pt x="218" y="359"/>
                </a:cubicBezTo>
                <a:cubicBezTo>
                  <a:pt x="222" y="362"/>
                  <a:pt x="227" y="365"/>
                  <a:pt x="231" y="368"/>
                </a:cubicBezTo>
                <a:cubicBezTo>
                  <a:pt x="231" y="368"/>
                  <a:pt x="231" y="369"/>
                  <a:pt x="231" y="370"/>
                </a:cubicBezTo>
                <a:cubicBezTo>
                  <a:pt x="232" y="370"/>
                  <a:pt x="233" y="370"/>
                  <a:pt x="233" y="370"/>
                </a:cubicBezTo>
                <a:cubicBezTo>
                  <a:pt x="233" y="370"/>
                  <a:pt x="234" y="370"/>
                  <a:pt x="234" y="370"/>
                </a:cubicBezTo>
                <a:cubicBezTo>
                  <a:pt x="239" y="373"/>
                  <a:pt x="244" y="376"/>
                  <a:pt x="250" y="379"/>
                </a:cubicBezTo>
                <a:cubicBezTo>
                  <a:pt x="249" y="379"/>
                  <a:pt x="249" y="380"/>
                  <a:pt x="249" y="380"/>
                </a:cubicBezTo>
                <a:cubicBezTo>
                  <a:pt x="248" y="380"/>
                  <a:pt x="248" y="381"/>
                  <a:pt x="249" y="382"/>
                </a:cubicBezTo>
                <a:cubicBezTo>
                  <a:pt x="250" y="383"/>
                  <a:pt x="251" y="383"/>
                  <a:pt x="251" y="382"/>
                </a:cubicBezTo>
                <a:cubicBezTo>
                  <a:pt x="252" y="382"/>
                  <a:pt x="252" y="381"/>
                  <a:pt x="253" y="381"/>
                </a:cubicBezTo>
                <a:cubicBezTo>
                  <a:pt x="257" y="383"/>
                  <a:pt x="262" y="386"/>
                  <a:pt x="268" y="388"/>
                </a:cubicBezTo>
                <a:cubicBezTo>
                  <a:pt x="268" y="388"/>
                  <a:pt x="269" y="388"/>
                  <a:pt x="270" y="388"/>
                </a:cubicBezTo>
                <a:cubicBezTo>
                  <a:pt x="298" y="377"/>
                  <a:pt x="319" y="364"/>
                  <a:pt x="339" y="352"/>
                </a:cubicBezTo>
                <a:cubicBezTo>
                  <a:pt x="356" y="342"/>
                  <a:pt x="371" y="333"/>
                  <a:pt x="388" y="327"/>
                </a:cubicBezTo>
                <a:cubicBezTo>
                  <a:pt x="392" y="329"/>
                  <a:pt x="396" y="331"/>
                  <a:pt x="401" y="333"/>
                </a:cubicBezTo>
                <a:cubicBezTo>
                  <a:pt x="400" y="334"/>
                  <a:pt x="399" y="334"/>
                  <a:pt x="399" y="335"/>
                </a:cubicBezTo>
                <a:cubicBezTo>
                  <a:pt x="398" y="335"/>
                  <a:pt x="398" y="336"/>
                  <a:pt x="399" y="337"/>
                </a:cubicBezTo>
                <a:cubicBezTo>
                  <a:pt x="399" y="338"/>
                  <a:pt x="400" y="338"/>
                  <a:pt x="401" y="337"/>
                </a:cubicBezTo>
                <a:cubicBezTo>
                  <a:pt x="402" y="337"/>
                  <a:pt x="403" y="336"/>
                  <a:pt x="404" y="335"/>
                </a:cubicBezTo>
                <a:cubicBezTo>
                  <a:pt x="408" y="337"/>
                  <a:pt x="412" y="339"/>
                  <a:pt x="417" y="341"/>
                </a:cubicBezTo>
                <a:cubicBezTo>
                  <a:pt x="417" y="342"/>
                  <a:pt x="417" y="342"/>
                  <a:pt x="417" y="342"/>
                </a:cubicBezTo>
                <a:cubicBezTo>
                  <a:pt x="418" y="343"/>
                  <a:pt x="418" y="342"/>
                  <a:pt x="419" y="342"/>
                </a:cubicBezTo>
                <a:cubicBezTo>
                  <a:pt x="425" y="345"/>
                  <a:pt x="431" y="347"/>
                  <a:pt x="438" y="349"/>
                </a:cubicBezTo>
                <a:cubicBezTo>
                  <a:pt x="439" y="349"/>
                  <a:pt x="439" y="349"/>
                  <a:pt x="439" y="349"/>
                </a:cubicBezTo>
                <a:cubicBezTo>
                  <a:pt x="463" y="342"/>
                  <a:pt x="482" y="333"/>
                  <a:pt x="499" y="326"/>
                </a:cubicBezTo>
                <a:cubicBezTo>
                  <a:pt x="514" y="319"/>
                  <a:pt x="529" y="312"/>
                  <a:pt x="544" y="309"/>
                </a:cubicBezTo>
                <a:cubicBezTo>
                  <a:pt x="545" y="310"/>
                  <a:pt x="547" y="311"/>
                  <a:pt x="549" y="310"/>
                </a:cubicBezTo>
                <a:cubicBezTo>
                  <a:pt x="550" y="309"/>
                  <a:pt x="550" y="308"/>
                  <a:pt x="550" y="307"/>
                </a:cubicBezTo>
                <a:cubicBezTo>
                  <a:pt x="551" y="306"/>
                  <a:pt x="552" y="305"/>
                  <a:pt x="552" y="304"/>
                </a:cubicBezTo>
                <a:cubicBezTo>
                  <a:pt x="551" y="302"/>
                  <a:pt x="550" y="301"/>
                  <a:pt x="548" y="301"/>
                </a:cubicBezTo>
                <a:cubicBezTo>
                  <a:pt x="548" y="301"/>
                  <a:pt x="547" y="301"/>
                  <a:pt x="547" y="302"/>
                </a:cubicBezTo>
                <a:cubicBezTo>
                  <a:pt x="520" y="258"/>
                  <a:pt x="492" y="214"/>
                  <a:pt x="465" y="171"/>
                </a:cubicBezTo>
                <a:cubicBezTo>
                  <a:pt x="456" y="156"/>
                  <a:pt x="447" y="142"/>
                  <a:pt x="444" y="126"/>
                </a:cubicBezTo>
                <a:cubicBezTo>
                  <a:pt x="443" y="124"/>
                  <a:pt x="442" y="123"/>
                  <a:pt x="440" y="123"/>
                </a:cubicBezTo>
                <a:cubicBezTo>
                  <a:pt x="438" y="124"/>
                  <a:pt x="437" y="125"/>
                  <a:pt x="437" y="127"/>
                </a:cubicBezTo>
                <a:cubicBezTo>
                  <a:pt x="437" y="127"/>
                  <a:pt x="436" y="128"/>
                  <a:pt x="436" y="128"/>
                </a:cubicBezTo>
                <a:cubicBezTo>
                  <a:pt x="431" y="143"/>
                  <a:pt x="421" y="167"/>
                  <a:pt x="409" y="193"/>
                </a:cubicBezTo>
                <a:cubicBezTo>
                  <a:pt x="409" y="193"/>
                  <a:pt x="409" y="193"/>
                  <a:pt x="409" y="193"/>
                </a:cubicBezTo>
                <a:cubicBezTo>
                  <a:pt x="408" y="194"/>
                  <a:pt x="408" y="194"/>
                  <a:pt x="408" y="195"/>
                </a:cubicBezTo>
                <a:cubicBezTo>
                  <a:pt x="404" y="205"/>
                  <a:pt x="400" y="215"/>
                  <a:pt x="395" y="224"/>
                </a:cubicBezTo>
                <a:cubicBezTo>
                  <a:pt x="394" y="225"/>
                  <a:pt x="394" y="225"/>
                  <a:pt x="393" y="225"/>
                </a:cubicBezTo>
                <a:cubicBezTo>
                  <a:pt x="393" y="226"/>
                  <a:pt x="392" y="227"/>
                  <a:pt x="393" y="227"/>
                </a:cubicBezTo>
                <a:cubicBezTo>
                  <a:pt x="393" y="228"/>
                  <a:pt x="393" y="228"/>
                  <a:pt x="393" y="228"/>
                </a:cubicBezTo>
                <a:cubicBezTo>
                  <a:pt x="387" y="242"/>
                  <a:pt x="380" y="256"/>
                  <a:pt x="374" y="269"/>
                </a:cubicBezTo>
                <a:cubicBezTo>
                  <a:pt x="366" y="247"/>
                  <a:pt x="357" y="223"/>
                  <a:pt x="348" y="198"/>
                </a:cubicBezTo>
                <a:cubicBezTo>
                  <a:pt x="332" y="153"/>
                  <a:pt x="316" y="107"/>
                  <a:pt x="299" y="73"/>
                </a:cubicBezTo>
                <a:cubicBezTo>
                  <a:pt x="288" y="50"/>
                  <a:pt x="278" y="28"/>
                  <a:pt x="274" y="3"/>
                </a:cubicBezTo>
                <a:cubicBezTo>
                  <a:pt x="274" y="1"/>
                  <a:pt x="272" y="0"/>
                  <a:pt x="271" y="0"/>
                </a:cubicBezTo>
                <a:cubicBezTo>
                  <a:pt x="269" y="1"/>
                  <a:pt x="268" y="2"/>
                  <a:pt x="268" y="4"/>
                </a:cubicBezTo>
                <a:cubicBezTo>
                  <a:pt x="268" y="4"/>
                  <a:pt x="268" y="5"/>
                  <a:pt x="268" y="5"/>
                </a:cubicBezTo>
                <a:cubicBezTo>
                  <a:pt x="268" y="6"/>
                  <a:pt x="267" y="6"/>
                  <a:pt x="267" y="7"/>
                </a:cubicBezTo>
                <a:cubicBezTo>
                  <a:pt x="259" y="34"/>
                  <a:pt x="252" y="64"/>
                  <a:pt x="243" y="95"/>
                </a:cubicBezTo>
                <a:cubicBezTo>
                  <a:pt x="242" y="97"/>
                  <a:pt x="241" y="98"/>
                  <a:pt x="240" y="100"/>
                </a:cubicBezTo>
                <a:close/>
                <a:moveTo>
                  <a:pt x="269" y="250"/>
                </a:moveTo>
                <a:cubicBezTo>
                  <a:pt x="269" y="277"/>
                  <a:pt x="269" y="277"/>
                  <a:pt x="269" y="277"/>
                </a:cubicBezTo>
                <a:cubicBezTo>
                  <a:pt x="247" y="295"/>
                  <a:pt x="224" y="314"/>
                  <a:pt x="202" y="333"/>
                </a:cubicBezTo>
                <a:cubicBezTo>
                  <a:pt x="199" y="326"/>
                  <a:pt x="196" y="319"/>
                  <a:pt x="192" y="313"/>
                </a:cubicBezTo>
                <a:cubicBezTo>
                  <a:pt x="216" y="290"/>
                  <a:pt x="242" y="269"/>
                  <a:pt x="269" y="250"/>
                </a:cubicBezTo>
                <a:close/>
                <a:moveTo>
                  <a:pt x="270" y="155"/>
                </a:moveTo>
                <a:cubicBezTo>
                  <a:pt x="269" y="155"/>
                  <a:pt x="269" y="155"/>
                  <a:pt x="269" y="155"/>
                </a:cubicBezTo>
                <a:cubicBezTo>
                  <a:pt x="254" y="169"/>
                  <a:pt x="238" y="182"/>
                  <a:pt x="223" y="195"/>
                </a:cubicBezTo>
                <a:cubicBezTo>
                  <a:pt x="225" y="185"/>
                  <a:pt x="228" y="176"/>
                  <a:pt x="231" y="166"/>
                </a:cubicBezTo>
                <a:cubicBezTo>
                  <a:pt x="244" y="155"/>
                  <a:pt x="257" y="142"/>
                  <a:pt x="270" y="129"/>
                </a:cubicBezTo>
                <a:cubicBezTo>
                  <a:pt x="270" y="138"/>
                  <a:pt x="270" y="147"/>
                  <a:pt x="270" y="155"/>
                </a:cubicBezTo>
                <a:close/>
                <a:moveTo>
                  <a:pt x="221" y="200"/>
                </a:moveTo>
                <a:cubicBezTo>
                  <a:pt x="238" y="186"/>
                  <a:pt x="254" y="173"/>
                  <a:pt x="270" y="158"/>
                </a:cubicBezTo>
                <a:cubicBezTo>
                  <a:pt x="270" y="160"/>
                  <a:pt x="270" y="162"/>
                  <a:pt x="270" y="164"/>
                </a:cubicBezTo>
                <a:cubicBezTo>
                  <a:pt x="270" y="170"/>
                  <a:pt x="270" y="176"/>
                  <a:pt x="270" y="182"/>
                </a:cubicBezTo>
                <a:cubicBezTo>
                  <a:pt x="250" y="200"/>
                  <a:pt x="230" y="218"/>
                  <a:pt x="210" y="236"/>
                </a:cubicBezTo>
                <a:cubicBezTo>
                  <a:pt x="214" y="224"/>
                  <a:pt x="217" y="212"/>
                  <a:pt x="221" y="200"/>
                </a:cubicBezTo>
                <a:close/>
                <a:moveTo>
                  <a:pt x="269" y="94"/>
                </a:moveTo>
                <a:cubicBezTo>
                  <a:pt x="261" y="105"/>
                  <a:pt x="251" y="116"/>
                  <a:pt x="242" y="126"/>
                </a:cubicBezTo>
                <a:cubicBezTo>
                  <a:pt x="245" y="114"/>
                  <a:pt x="248" y="103"/>
                  <a:pt x="251" y="91"/>
                </a:cubicBezTo>
                <a:cubicBezTo>
                  <a:pt x="257" y="84"/>
                  <a:pt x="263" y="77"/>
                  <a:pt x="269" y="69"/>
                </a:cubicBezTo>
                <a:cubicBezTo>
                  <a:pt x="269" y="78"/>
                  <a:pt x="269" y="86"/>
                  <a:pt x="269" y="94"/>
                </a:cubicBezTo>
                <a:close/>
                <a:moveTo>
                  <a:pt x="240" y="132"/>
                </a:moveTo>
                <a:cubicBezTo>
                  <a:pt x="250" y="122"/>
                  <a:pt x="260" y="111"/>
                  <a:pt x="269" y="99"/>
                </a:cubicBezTo>
                <a:cubicBezTo>
                  <a:pt x="269" y="108"/>
                  <a:pt x="270" y="117"/>
                  <a:pt x="270" y="126"/>
                </a:cubicBezTo>
                <a:cubicBezTo>
                  <a:pt x="269" y="126"/>
                  <a:pt x="269" y="126"/>
                  <a:pt x="269" y="126"/>
                </a:cubicBezTo>
                <a:cubicBezTo>
                  <a:pt x="257" y="138"/>
                  <a:pt x="245" y="150"/>
                  <a:pt x="232" y="161"/>
                </a:cubicBezTo>
                <a:cubicBezTo>
                  <a:pt x="235" y="151"/>
                  <a:pt x="237" y="142"/>
                  <a:pt x="240" y="132"/>
                </a:cubicBezTo>
                <a:close/>
                <a:moveTo>
                  <a:pt x="208" y="242"/>
                </a:moveTo>
                <a:cubicBezTo>
                  <a:pt x="229" y="223"/>
                  <a:pt x="249" y="205"/>
                  <a:pt x="270" y="186"/>
                </a:cubicBezTo>
                <a:cubicBezTo>
                  <a:pt x="270" y="197"/>
                  <a:pt x="270" y="207"/>
                  <a:pt x="269" y="216"/>
                </a:cubicBezTo>
                <a:cubicBezTo>
                  <a:pt x="247" y="234"/>
                  <a:pt x="223" y="252"/>
                  <a:pt x="199" y="269"/>
                </a:cubicBezTo>
                <a:cubicBezTo>
                  <a:pt x="202" y="260"/>
                  <a:pt x="205" y="251"/>
                  <a:pt x="208" y="242"/>
                </a:cubicBezTo>
                <a:close/>
                <a:moveTo>
                  <a:pt x="188" y="301"/>
                </a:moveTo>
                <a:cubicBezTo>
                  <a:pt x="191" y="292"/>
                  <a:pt x="195" y="283"/>
                  <a:pt x="198" y="274"/>
                </a:cubicBezTo>
                <a:cubicBezTo>
                  <a:pt x="222" y="257"/>
                  <a:pt x="246" y="239"/>
                  <a:pt x="269" y="220"/>
                </a:cubicBezTo>
                <a:cubicBezTo>
                  <a:pt x="269" y="223"/>
                  <a:pt x="269" y="226"/>
                  <a:pt x="269" y="228"/>
                </a:cubicBezTo>
                <a:cubicBezTo>
                  <a:pt x="269" y="228"/>
                  <a:pt x="269" y="247"/>
                  <a:pt x="269" y="247"/>
                </a:cubicBezTo>
                <a:cubicBezTo>
                  <a:pt x="242" y="265"/>
                  <a:pt x="216" y="286"/>
                  <a:pt x="192" y="308"/>
                </a:cubicBezTo>
                <a:cubicBezTo>
                  <a:pt x="192" y="308"/>
                  <a:pt x="191" y="308"/>
                  <a:pt x="191" y="309"/>
                </a:cubicBezTo>
                <a:cubicBezTo>
                  <a:pt x="190" y="307"/>
                  <a:pt x="188" y="304"/>
                  <a:pt x="187" y="302"/>
                </a:cubicBezTo>
                <a:cubicBezTo>
                  <a:pt x="188" y="302"/>
                  <a:pt x="188" y="301"/>
                  <a:pt x="188" y="301"/>
                </a:cubicBezTo>
                <a:close/>
                <a:moveTo>
                  <a:pt x="9" y="358"/>
                </a:moveTo>
                <a:cubicBezTo>
                  <a:pt x="12" y="350"/>
                  <a:pt x="16" y="343"/>
                  <a:pt x="19" y="335"/>
                </a:cubicBezTo>
                <a:cubicBezTo>
                  <a:pt x="20" y="335"/>
                  <a:pt x="20" y="335"/>
                  <a:pt x="20" y="334"/>
                </a:cubicBezTo>
                <a:cubicBezTo>
                  <a:pt x="21" y="334"/>
                  <a:pt x="21" y="333"/>
                  <a:pt x="21" y="333"/>
                </a:cubicBezTo>
                <a:cubicBezTo>
                  <a:pt x="21" y="331"/>
                  <a:pt x="21" y="331"/>
                  <a:pt x="21" y="331"/>
                </a:cubicBezTo>
                <a:cubicBezTo>
                  <a:pt x="21" y="331"/>
                  <a:pt x="21" y="330"/>
                  <a:pt x="21" y="330"/>
                </a:cubicBezTo>
                <a:cubicBezTo>
                  <a:pt x="43" y="308"/>
                  <a:pt x="68" y="288"/>
                  <a:pt x="94" y="271"/>
                </a:cubicBezTo>
                <a:cubicBezTo>
                  <a:pt x="94" y="294"/>
                  <a:pt x="94" y="294"/>
                  <a:pt x="94" y="294"/>
                </a:cubicBezTo>
                <a:cubicBezTo>
                  <a:pt x="66" y="314"/>
                  <a:pt x="39" y="336"/>
                  <a:pt x="15" y="361"/>
                </a:cubicBezTo>
                <a:cubicBezTo>
                  <a:pt x="13" y="360"/>
                  <a:pt x="11" y="359"/>
                  <a:pt x="9" y="358"/>
                </a:cubicBezTo>
                <a:close/>
                <a:moveTo>
                  <a:pt x="94" y="203"/>
                </a:moveTo>
                <a:cubicBezTo>
                  <a:pt x="83" y="210"/>
                  <a:pt x="72" y="217"/>
                  <a:pt x="61" y="224"/>
                </a:cubicBezTo>
                <a:cubicBezTo>
                  <a:pt x="63" y="218"/>
                  <a:pt x="66" y="211"/>
                  <a:pt x="68" y="204"/>
                </a:cubicBezTo>
                <a:cubicBezTo>
                  <a:pt x="77" y="197"/>
                  <a:pt x="85" y="190"/>
                  <a:pt x="94" y="183"/>
                </a:cubicBezTo>
                <a:cubicBezTo>
                  <a:pt x="94" y="190"/>
                  <a:pt x="94" y="197"/>
                  <a:pt x="94" y="203"/>
                </a:cubicBezTo>
                <a:close/>
                <a:moveTo>
                  <a:pt x="59" y="229"/>
                </a:moveTo>
                <a:cubicBezTo>
                  <a:pt x="71" y="222"/>
                  <a:pt x="83" y="214"/>
                  <a:pt x="94" y="207"/>
                </a:cubicBezTo>
                <a:cubicBezTo>
                  <a:pt x="94" y="210"/>
                  <a:pt x="94" y="213"/>
                  <a:pt x="94" y="216"/>
                </a:cubicBezTo>
                <a:cubicBezTo>
                  <a:pt x="94" y="218"/>
                  <a:pt x="94" y="219"/>
                  <a:pt x="94" y="221"/>
                </a:cubicBezTo>
                <a:cubicBezTo>
                  <a:pt x="80" y="231"/>
                  <a:pt x="65" y="242"/>
                  <a:pt x="51" y="252"/>
                </a:cubicBezTo>
                <a:cubicBezTo>
                  <a:pt x="54" y="245"/>
                  <a:pt x="57" y="237"/>
                  <a:pt x="59" y="229"/>
                </a:cubicBezTo>
                <a:close/>
                <a:moveTo>
                  <a:pt x="93" y="158"/>
                </a:moveTo>
                <a:cubicBezTo>
                  <a:pt x="88" y="163"/>
                  <a:pt x="83" y="168"/>
                  <a:pt x="78" y="173"/>
                </a:cubicBezTo>
                <a:cubicBezTo>
                  <a:pt x="83" y="157"/>
                  <a:pt x="88" y="141"/>
                  <a:pt x="92" y="126"/>
                </a:cubicBezTo>
                <a:cubicBezTo>
                  <a:pt x="92" y="136"/>
                  <a:pt x="93" y="147"/>
                  <a:pt x="93" y="158"/>
                </a:cubicBezTo>
                <a:close/>
                <a:moveTo>
                  <a:pt x="76" y="179"/>
                </a:moveTo>
                <a:cubicBezTo>
                  <a:pt x="82" y="173"/>
                  <a:pt x="88" y="168"/>
                  <a:pt x="93" y="162"/>
                </a:cubicBezTo>
                <a:cubicBezTo>
                  <a:pt x="94" y="168"/>
                  <a:pt x="94" y="174"/>
                  <a:pt x="94" y="179"/>
                </a:cubicBezTo>
                <a:cubicBezTo>
                  <a:pt x="86" y="186"/>
                  <a:pt x="78" y="192"/>
                  <a:pt x="70" y="199"/>
                </a:cubicBezTo>
                <a:cubicBezTo>
                  <a:pt x="72" y="192"/>
                  <a:pt x="74" y="186"/>
                  <a:pt x="76" y="179"/>
                </a:cubicBezTo>
                <a:close/>
                <a:moveTo>
                  <a:pt x="49" y="258"/>
                </a:moveTo>
                <a:cubicBezTo>
                  <a:pt x="64" y="247"/>
                  <a:pt x="79" y="236"/>
                  <a:pt x="94" y="225"/>
                </a:cubicBezTo>
                <a:cubicBezTo>
                  <a:pt x="94" y="232"/>
                  <a:pt x="94" y="239"/>
                  <a:pt x="94" y="246"/>
                </a:cubicBezTo>
                <a:cubicBezTo>
                  <a:pt x="74" y="261"/>
                  <a:pt x="55" y="276"/>
                  <a:pt x="36" y="292"/>
                </a:cubicBezTo>
                <a:cubicBezTo>
                  <a:pt x="41" y="280"/>
                  <a:pt x="45" y="269"/>
                  <a:pt x="49" y="258"/>
                </a:cubicBezTo>
                <a:close/>
                <a:moveTo>
                  <a:pt x="94" y="250"/>
                </a:moveTo>
                <a:cubicBezTo>
                  <a:pt x="94" y="255"/>
                  <a:pt x="94" y="260"/>
                  <a:pt x="94" y="265"/>
                </a:cubicBezTo>
                <a:cubicBezTo>
                  <a:pt x="94" y="265"/>
                  <a:pt x="94" y="268"/>
                  <a:pt x="94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68" y="284"/>
                  <a:pt x="45" y="302"/>
                  <a:pt x="24" y="323"/>
                </a:cubicBezTo>
                <a:cubicBezTo>
                  <a:pt x="27" y="314"/>
                  <a:pt x="31" y="306"/>
                  <a:pt x="34" y="298"/>
                </a:cubicBezTo>
                <a:cubicBezTo>
                  <a:pt x="53" y="281"/>
                  <a:pt x="73" y="265"/>
                  <a:pt x="94" y="250"/>
                </a:cubicBezTo>
                <a:close/>
                <a:moveTo>
                  <a:pt x="18" y="362"/>
                </a:moveTo>
                <a:cubicBezTo>
                  <a:pt x="42" y="339"/>
                  <a:pt x="67" y="317"/>
                  <a:pt x="94" y="298"/>
                </a:cubicBezTo>
                <a:cubicBezTo>
                  <a:pt x="94" y="318"/>
                  <a:pt x="94" y="318"/>
                  <a:pt x="94" y="318"/>
                </a:cubicBezTo>
                <a:cubicBezTo>
                  <a:pt x="73" y="335"/>
                  <a:pt x="53" y="352"/>
                  <a:pt x="33" y="370"/>
                </a:cubicBezTo>
                <a:cubicBezTo>
                  <a:pt x="28" y="367"/>
                  <a:pt x="23" y="365"/>
                  <a:pt x="18" y="362"/>
                </a:cubicBezTo>
                <a:close/>
                <a:moveTo>
                  <a:pt x="55" y="384"/>
                </a:moveTo>
                <a:cubicBezTo>
                  <a:pt x="49" y="380"/>
                  <a:pt x="43" y="376"/>
                  <a:pt x="36" y="371"/>
                </a:cubicBezTo>
                <a:cubicBezTo>
                  <a:pt x="55" y="354"/>
                  <a:pt x="74" y="338"/>
                  <a:pt x="94" y="322"/>
                </a:cubicBezTo>
                <a:cubicBezTo>
                  <a:pt x="94" y="345"/>
                  <a:pt x="94" y="345"/>
                  <a:pt x="94" y="345"/>
                </a:cubicBezTo>
                <a:cubicBezTo>
                  <a:pt x="79" y="355"/>
                  <a:pt x="65" y="365"/>
                  <a:pt x="51" y="375"/>
                </a:cubicBezTo>
                <a:cubicBezTo>
                  <a:pt x="50" y="376"/>
                  <a:pt x="50" y="377"/>
                  <a:pt x="50" y="377"/>
                </a:cubicBezTo>
                <a:cubicBezTo>
                  <a:pt x="51" y="378"/>
                  <a:pt x="52" y="378"/>
                  <a:pt x="53" y="378"/>
                </a:cubicBezTo>
                <a:cubicBezTo>
                  <a:pt x="66" y="368"/>
                  <a:pt x="80" y="358"/>
                  <a:pt x="94" y="349"/>
                </a:cubicBezTo>
                <a:cubicBezTo>
                  <a:pt x="94" y="364"/>
                  <a:pt x="94" y="364"/>
                  <a:pt x="94" y="364"/>
                </a:cubicBezTo>
                <a:cubicBezTo>
                  <a:pt x="93" y="364"/>
                  <a:pt x="93" y="364"/>
                  <a:pt x="92" y="364"/>
                </a:cubicBezTo>
                <a:cubicBezTo>
                  <a:pt x="82" y="372"/>
                  <a:pt x="72" y="380"/>
                  <a:pt x="62" y="388"/>
                </a:cubicBezTo>
                <a:cubicBezTo>
                  <a:pt x="60" y="387"/>
                  <a:pt x="58" y="385"/>
                  <a:pt x="55" y="384"/>
                </a:cubicBezTo>
                <a:close/>
                <a:moveTo>
                  <a:pt x="81" y="400"/>
                </a:moveTo>
                <a:cubicBezTo>
                  <a:pt x="85" y="396"/>
                  <a:pt x="89" y="393"/>
                  <a:pt x="92" y="389"/>
                </a:cubicBezTo>
                <a:cubicBezTo>
                  <a:pt x="92" y="388"/>
                  <a:pt x="92" y="387"/>
                  <a:pt x="92" y="387"/>
                </a:cubicBezTo>
                <a:cubicBezTo>
                  <a:pt x="91" y="386"/>
                  <a:pt x="90" y="386"/>
                  <a:pt x="89" y="387"/>
                </a:cubicBezTo>
                <a:cubicBezTo>
                  <a:pt x="86" y="391"/>
                  <a:pt x="82" y="395"/>
                  <a:pt x="78" y="398"/>
                </a:cubicBezTo>
                <a:cubicBezTo>
                  <a:pt x="74" y="395"/>
                  <a:pt x="69" y="393"/>
                  <a:pt x="65" y="390"/>
                </a:cubicBezTo>
                <a:cubicBezTo>
                  <a:pt x="75" y="382"/>
                  <a:pt x="84" y="375"/>
                  <a:pt x="94" y="367"/>
                </a:cubicBezTo>
                <a:cubicBezTo>
                  <a:pt x="94" y="404"/>
                  <a:pt x="94" y="404"/>
                  <a:pt x="94" y="404"/>
                </a:cubicBezTo>
                <a:cubicBezTo>
                  <a:pt x="94" y="404"/>
                  <a:pt x="94" y="405"/>
                  <a:pt x="94" y="405"/>
                </a:cubicBezTo>
                <a:cubicBezTo>
                  <a:pt x="94" y="405"/>
                  <a:pt x="94" y="405"/>
                  <a:pt x="94" y="406"/>
                </a:cubicBezTo>
                <a:cubicBezTo>
                  <a:pt x="89" y="404"/>
                  <a:pt x="85" y="402"/>
                  <a:pt x="81" y="400"/>
                </a:cubicBezTo>
                <a:close/>
                <a:moveTo>
                  <a:pt x="155" y="373"/>
                </a:moveTo>
                <a:cubicBezTo>
                  <a:pt x="139" y="383"/>
                  <a:pt x="121" y="394"/>
                  <a:pt x="100" y="403"/>
                </a:cubicBezTo>
                <a:cubicBezTo>
                  <a:pt x="100" y="293"/>
                  <a:pt x="100" y="293"/>
                  <a:pt x="100" y="293"/>
                </a:cubicBezTo>
                <a:cubicBezTo>
                  <a:pt x="101" y="292"/>
                  <a:pt x="102" y="291"/>
                  <a:pt x="104" y="290"/>
                </a:cubicBezTo>
                <a:cubicBezTo>
                  <a:pt x="105" y="290"/>
                  <a:pt x="105" y="289"/>
                  <a:pt x="104" y="288"/>
                </a:cubicBezTo>
                <a:cubicBezTo>
                  <a:pt x="104" y="287"/>
                  <a:pt x="103" y="287"/>
                  <a:pt x="102" y="288"/>
                </a:cubicBezTo>
                <a:cubicBezTo>
                  <a:pt x="101" y="288"/>
                  <a:pt x="101" y="289"/>
                  <a:pt x="100" y="289"/>
                </a:cubicBezTo>
                <a:cubicBezTo>
                  <a:pt x="100" y="265"/>
                  <a:pt x="100" y="265"/>
                  <a:pt x="100" y="265"/>
                </a:cubicBezTo>
                <a:cubicBezTo>
                  <a:pt x="100" y="258"/>
                  <a:pt x="100" y="252"/>
                  <a:pt x="100" y="245"/>
                </a:cubicBezTo>
                <a:cubicBezTo>
                  <a:pt x="100" y="244"/>
                  <a:pt x="100" y="244"/>
                  <a:pt x="100" y="244"/>
                </a:cubicBezTo>
                <a:cubicBezTo>
                  <a:pt x="100" y="236"/>
                  <a:pt x="100" y="227"/>
                  <a:pt x="100" y="219"/>
                </a:cubicBezTo>
                <a:cubicBezTo>
                  <a:pt x="100" y="218"/>
                  <a:pt x="100" y="217"/>
                  <a:pt x="100" y="216"/>
                </a:cubicBezTo>
                <a:cubicBezTo>
                  <a:pt x="100" y="186"/>
                  <a:pt x="100" y="156"/>
                  <a:pt x="98" y="126"/>
                </a:cubicBezTo>
                <a:cubicBezTo>
                  <a:pt x="103" y="140"/>
                  <a:pt x="109" y="154"/>
                  <a:pt x="116" y="168"/>
                </a:cubicBezTo>
                <a:cubicBezTo>
                  <a:pt x="143" y="224"/>
                  <a:pt x="170" y="280"/>
                  <a:pt x="197" y="337"/>
                </a:cubicBezTo>
                <a:cubicBezTo>
                  <a:pt x="197" y="336"/>
                  <a:pt x="196" y="336"/>
                  <a:pt x="195" y="336"/>
                </a:cubicBezTo>
                <a:cubicBezTo>
                  <a:pt x="194" y="336"/>
                  <a:pt x="194" y="336"/>
                  <a:pt x="193" y="337"/>
                </a:cubicBezTo>
                <a:cubicBezTo>
                  <a:pt x="193" y="337"/>
                  <a:pt x="193" y="338"/>
                  <a:pt x="193" y="339"/>
                </a:cubicBezTo>
                <a:cubicBezTo>
                  <a:pt x="193" y="339"/>
                  <a:pt x="193" y="340"/>
                  <a:pt x="194" y="340"/>
                </a:cubicBezTo>
                <a:cubicBezTo>
                  <a:pt x="195" y="341"/>
                  <a:pt x="195" y="341"/>
                  <a:pt x="195" y="341"/>
                </a:cubicBezTo>
                <a:cubicBezTo>
                  <a:pt x="197" y="341"/>
                  <a:pt x="198" y="340"/>
                  <a:pt x="199" y="340"/>
                </a:cubicBezTo>
                <a:cubicBezTo>
                  <a:pt x="199" y="341"/>
                  <a:pt x="200" y="342"/>
                  <a:pt x="200" y="343"/>
                </a:cubicBezTo>
                <a:cubicBezTo>
                  <a:pt x="199" y="343"/>
                  <a:pt x="199" y="343"/>
                  <a:pt x="199" y="344"/>
                </a:cubicBezTo>
                <a:cubicBezTo>
                  <a:pt x="198" y="345"/>
                  <a:pt x="198" y="347"/>
                  <a:pt x="200" y="348"/>
                </a:cubicBezTo>
                <a:cubicBezTo>
                  <a:pt x="201" y="349"/>
                  <a:pt x="201" y="349"/>
                  <a:pt x="202" y="350"/>
                </a:cubicBezTo>
                <a:cubicBezTo>
                  <a:pt x="186" y="355"/>
                  <a:pt x="171" y="364"/>
                  <a:pt x="155" y="373"/>
                </a:cubicBezTo>
                <a:close/>
                <a:moveTo>
                  <a:pt x="213" y="349"/>
                </a:moveTo>
                <a:cubicBezTo>
                  <a:pt x="213" y="348"/>
                  <a:pt x="212" y="347"/>
                  <a:pt x="210" y="347"/>
                </a:cubicBezTo>
                <a:cubicBezTo>
                  <a:pt x="210" y="347"/>
                  <a:pt x="209" y="347"/>
                  <a:pt x="209" y="346"/>
                </a:cubicBezTo>
                <a:cubicBezTo>
                  <a:pt x="207" y="343"/>
                  <a:pt x="205" y="339"/>
                  <a:pt x="203" y="336"/>
                </a:cubicBezTo>
                <a:cubicBezTo>
                  <a:pt x="225" y="317"/>
                  <a:pt x="247" y="299"/>
                  <a:pt x="269" y="281"/>
                </a:cubicBezTo>
                <a:cubicBezTo>
                  <a:pt x="269" y="306"/>
                  <a:pt x="269" y="306"/>
                  <a:pt x="269" y="306"/>
                </a:cubicBezTo>
                <a:cubicBezTo>
                  <a:pt x="269" y="306"/>
                  <a:pt x="268" y="306"/>
                  <a:pt x="268" y="307"/>
                </a:cubicBezTo>
                <a:cubicBezTo>
                  <a:pt x="251" y="322"/>
                  <a:pt x="235" y="337"/>
                  <a:pt x="220" y="353"/>
                </a:cubicBezTo>
                <a:cubicBezTo>
                  <a:pt x="218" y="352"/>
                  <a:pt x="216" y="350"/>
                  <a:pt x="213" y="349"/>
                </a:cubicBezTo>
                <a:close/>
                <a:moveTo>
                  <a:pt x="269" y="310"/>
                </a:moveTo>
                <a:cubicBezTo>
                  <a:pt x="269" y="336"/>
                  <a:pt x="269" y="336"/>
                  <a:pt x="269" y="336"/>
                </a:cubicBezTo>
                <a:cubicBezTo>
                  <a:pt x="269" y="336"/>
                  <a:pt x="268" y="336"/>
                  <a:pt x="268" y="336"/>
                </a:cubicBezTo>
                <a:cubicBezTo>
                  <a:pt x="257" y="345"/>
                  <a:pt x="247" y="354"/>
                  <a:pt x="236" y="364"/>
                </a:cubicBezTo>
                <a:cubicBezTo>
                  <a:pt x="232" y="361"/>
                  <a:pt x="227" y="358"/>
                  <a:pt x="222" y="355"/>
                </a:cubicBezTo>
                <a:cubicBezTo>
                  <a:pt x="238" y="339"/>
                  <a:pt x="253" y="324"/>
                  <a:pt x="269" y="310"/>
                </a:cubicBezTo>
                <a:close/>
                <a:moveTo>
                  <a:pt x="239" y="365"/>
                </a:moveTo>
                <a:cubicBezTo>
                  <a:pt x="249" y="356"/>
                  <a:pt x="259" y="348"/>
                  <a:pt x="269" y="339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9" y="360"/>
                  <a:pt x="269" y="360"/>
                  <a:pt x="269" y="360"/>
                </a:cubicBezTo>
                <a:cubicBezTo>
                  <a:pt x="264" y="365"/>
                  <a:pt x="259" y="370"/>
                  <a:pt x="254" y="375"/>
                </a:cubicBezTo>
                <a:cubicBezTo>
                  <a:pt x="249" y="372"/>
                  <a:pt x="244" y="369"/>
                  <a:pt x="239" y="365"/>
                </a:cubicBezTo>
                <a:close/>
                <a:moveTo>
                  <a:pt x="257" y="376"/>
                </a:moveTo>
                <a:cubicBezTo>
                  <a:pt x="261" y="372"/>
                  <a:pt x="265" y="368"/>
                  <a:pt x="269" y="364"/>
                </a:cubicBezTo>
                <a:cubicBezTo>
                  <a:pt x="269" y="380"/>
                  <a:pt x="269" y="380"/>
                  <a:pt x="269" y="380"/>
                </a:cubicBezTo>
                <a:cubicBezTo>
                  <a:pt x="269" y="380"/>
                  <a:pt x="270" y="381"/>
                  <a:pt x="270" y="381"/>
                </a:cubicBezTo>
                <a:cubicBezTo>
                  <a:pt x="270" y="381"/>
                  <a:pt x="269" y="381"/>
                  <a:pt x="269" y="382"/>
                </a:cubicBezTo>
                <a:cubicBezTo>
                  <a:pt x="265" y="380"/>
                  <a:pt x="261" y="378"/>
                  <a:pt x="257" y="376"/>
                </a:cubicBezTo>
                <a:close/>
                <a:moveTo>
                  <a:pt x="398" y="325"/>
                </a:moveTo>
                <a:cubicBezTo>
                  <a:pt x="398" y="325"/>
                  <a:pt x="398" y="324"/>
                  <a:pt x="398" y="324"/>
                </a:cubicBezTo>
                <a:cubicBezTo>
                  <a:pt x="399" y="323"/>
                  <a:pt x="400" y="322"/>
                  <a:pt x="400" y="320"/>
                </a:cubicBezTo>
                <a:cubicBezTo>
                  <a:pt x="399" y="319"/>
                  <a:pt x="397" y="318"/>
                  <a:pt x="396" y="318"/>
                </a:cubicBezTo>
                <a:cubicBezTo>
                  <a:pt x="396" y="318"/>
                  <a:pt x="395" y="318"/>
                  <a:pt x="395" y="318"/>
                </a:cubicBezTo>
                <a:cubicBezTo>
                  <a:pt x="395" y="318"/>
                  <a:pt x="394" y="317"/>
                  <a:pt x="394" y="316"/>
                </a:cubicBezTo>
                <a:cubicBezTo>
                  <a:pt x="409" y="307"/>
                  <a:pt x="424" y="297"/>
                  <a:pt x="438" y="288"/>
                </a:cubicBezTo>
                <a:cubicBezTo>
                  <a:pt x="438" y="303"/>
                  <a:pt x="438" y="303"/>
                  <a:pt x="438" y="303"/>
                </a:cubicBezTo>
                <a:cubicBezTo>
                  <a:pt x="428" y="312"/>
                  <a:pt x="417" y="321"/>
                  <a:pt x="406" y="329"/>
                </a:cubicBezTo>
                <a:cubicBezTo>
                  <a:pt x="403" y="328"/>
                  <a:pt x="401" y="327"/>
                  <a:pt x="398" y="325"/>
                </a:cubicBezTo>
                <a:close/>
                <a:moveTo>
                  <a:pt x="402" y="225"/>
                </a:moveTo>
                <a:cubicBezTo>
                  <a:pt x="415" y="218"/>
                  <a:pt x="428" y="209"/>
                  <a:pt x="439" y="199"/>
                </a:cubicBezTo>
                <a:cubicBezTo>
                  <a:pt x="439" y="202"/>
                  <a:pt x="439" y="205"/>
                  <a:pt x="439" y="208"/>
                </a:cubicBezTo>
                <a:cubicBezTo>
                  <a:pt x="439" y="213"/>
                  <a:pt x="439" y="219"/>
                  <a:pt x="439" y="224"/>
                </a:cubicBezTo>
                <a:cubicBezTo>
                  <a:pt x="423" y="236"/>
                  <a:pt x="406" y="247"/>
                  <a:pt x="388" y="255"/>
                </a:cubicBezTo>
                <a:cubicBezTo>
                  <a:pt x="392" y="245"/>
                  <a:pt x="397" y="235"/>
                  <a:pt x="402" y="225"/>
                </a:cubicBezTo>
                <a:close/>
                <a:moveTo>
                  <a:pt x="438" y="284"/>
                </a:moveTo>
                <a:cubicBezTo>
                  <a:pt x="423" y="294"/>
                  <a:pt x="408" y="304"/>
                  <a:pt x="393" y="313"/>
                </a:cubicBezTo>
                <a:cubicBezTo>
                  <a:pt x="389" y="306"/>
                  <a:pt x="386" y="298"/>
                  <a:pt x="383" y="290"/>
                </a:cubicBezTo>
                <a:cubicBezTo>
                  <a:pt x="383" y="290"/>
                  <a:pt x="383" y="290"/>
                  <a:pt x="383" y="290"/>
                </a:cubicBezTo>
                <a:cubicBezTo>
                  <a:pt x="401" y="278"/>
                  <a:pt x="420" y="267"/>
                  <a:pt x="438" y="255"/>
                </a:cubicBezTo>
                <a:lnTo>
                  <a:pt x="438" y="284"/>
                </a:lnTo>
                <a:close/>
                <a:moveTo>
                  <a:pt x="438" y="307"/>
                </a:moveTo>
                <a:cubicBezTo>
                  <a:pt x="439" y="325"/>
                  <a:pt x="439" y="325"/>
                  <a:pt x="439" y="325"/>
                </a:cubicBezTo>
                <a:cubicBezTo>
                  <a:pt x="431" y="327"/>
                  <a:pt x="425" y="331"/>
                  <a:pt x="420" y="336"/>
                </a:cubicBezTo>
                <a:cubicBezTo>
                  <a:pt x="416" y="334"/>
                  <a:pt x="413" y="333"/>
                  <a:pt x="409" y="331"/>
                </a:cubicBezTo>
                <a:cubicBezTo>
                  <a:pt x="419" y="323"/>
                  <a:pt x="429" y="315"/>
                  <a:pt x="438" y="307"/>
                </a:cubicBezTo>
                <a:close/>
                <a:moveTo>
                  <a:pt x="423" y="337"/>
                </a:moveTo>
                <a:cubicBezTo>
                  <a:pt x="427" y="333"/>
                  <a:pt x="433" y="330"/>
                  <a:pt x="439" y="329"/>
                </a:cubicBezTo>
                <a:cubicBezTo>
                  <a:pt x="439" y="343"/>
                  <a:pt x="439" y="343"/>
                  <a:pt x="439" y="343"/>
                </a:cubicBezTo>
                <a:cubicBezTo>
                  <a:pt x="433" y="341"/>
                  <a:pt x="428" y="339"/>
                  <a:pt x="423" y="337"/>
                </a:cubicBezTo>
                <a:close/>
                <a:moveTo>
                  <a:pt x="460" y="174"/>
                </a:moveTo>
                <a:cubicBezTo>
                  <a:pt x="487" y="217"/>
                  <a:pt x="514" y="260"/>
                  <a:pt x="541" y="303"/>
                </a:cubicBezTo>
                <a:cubicBezTo>
                  <a:pt x="525" y="307"/>
                  <a:pt x="511" y="313"/>
                  <a:pt x="496" y="320"/>
                </a:cubicBezTo>
                <a:cubicBezTo>
                  <a:pt x="481" y="327"/>
                  <a:pt x="465" y="335"/>
                  <a:pt x="445" y="341"/>
                </a:cubicBezTo>
                <a:cubicBezTo>
                  <a:pt x="445" y="284"/>
                  <a:pt x="445" y="284"/>
                  <a:pt x="445" y="284"/>
                </a:cubicBezTo>
                <a:cubicBezTo>
                  <a:pt x="445" y="283"/>
                  <a:pt x="445" y="283"/>
                  <a:pt x="445" y="282"/>
                </a:cubicBezTo>
                <a:cubicBezTo>
                  <a:pt x="445" y="282"/>
                  <a:pt x="445" y="243"/>
                  <a:pt x="445" y="243"/>
                </a:cubicBezTo>
                <a:cubicBezTo>
                  <a:pt x="445" y="232"/>
                  <a:pt x="445" y="220"/>
                  <a:pt x="445" y="208"/>
                </a:cubicBezTo>
                <a:cubicBezTo>
                  <a:pt x="445" y="203"/>
                  <a:pt x="445" y="198"/>
                  <a:pt x="445" y="193"/>
                </a:cubicBezTo>
                <a:cubicBezTo>
                  <a:pt x="445" y="192"/>
                  <a:pt x="445" y="192"/>
                  <a:pt x="445" y="191"/>
                </a:cubicBezTo>
                <a:cubicBezTo>
                  <a:pt x="445" y="185"/>
                  <a:pt x="445" y="179"/>
                  <a:pt x="444" y="173"/>
                </a:cubicBezTo>
                <a:cubicBezTo>
                  <a:pt x="445" y="173"/>
                  <a:pt x="446" y="173"/>
                  <a:pt x="446" y="172"/>
                </a:cubicBezTo>
                <a:cubicBezTo>
                  <a:pt x="447" y="172"/>
                  <a:pt x="447" y="171"/>
                  <a:pt x="447" y="170"/>
                </a:cubicBezTo>
                <a:cubicBezTo>
                  <a:pt x="446" y="169"/>
                  <a:pt x="445" y="169"/>
                  <a:pt x="445" y="170"/>
                </a:cubicBezTo>
                <a:cubicBezTo>
                  <a:pt x="444" y="161"/>
                  <a:pt x="444" y="153"/>
                  <a:pt x="443" y="145"/>
                </a:cubicBezTo>
                <a:cubicBezTo>
                  <a:pt x="448" y="155"/>
                  <a:pt x="454" y="165"/>
                  <a:pt x="460" y="174"/>
                </a:cubicBezTo>
                <a:close/>
                <a:moveTo>
                  <a:pt x="437" y="144"/>
                </a:moveTo>
                <a:cubicBezTo>
                  <a:pt x="437" y="154"/>
                  <a:pt x="438" y="164"/>
                  <a:pt x="438" y="173"/>
                </a:cubicBezTo>
                <a:cubicBezTo>
                  <a:pt x="432" y="177"/>
                  <a:pt x="425" y="181"/>
                  <a:pt x="419" y="185"/>
                </a:cubicBezTo>
                <a:cubicBezTo>
                  <a:pt x="426" y="170"/>
                  <a:pt x="432" y="156"/>
                  <a:pt x="437" y="144"/>
                </a:cubicBezTo>
                <a:close/>
                <a:moveTo>
                  <a:pt x="417" y="191"/>
                </a:moveTo>
                <a:cubicBezTo>
                  <a:pt x="424" y="186"/>
                  <a:pt x="431" y="181"/>
                  <a:pt x="438" y="177"/>
                </a:cubicBezTo>
                <a:cubicBezTo>
                  <a:pt x="438" y="183"/>
                  <a:pt x="439" y="189"/>
                  <a:pt x="439" y="194"/>
                </a:cubicBezTo>
                <a:cubicBezTo>
                  <a:pt x="428" y="205"/>
                  <a:pt x="417" y="213"/>
                  <a:pt x="404" y="220"/>
                </a:cubicBezTo>
                <a:cubicBezTo>
                  <a:pt x="408" y="210"/>
                  <a:pt x="413" y="200"/>
                  <a:pt x="417" y="191"/>
                </a:cubicBezTo>
                <a:close/>
                <a:moveTo>
                  <a:pt x="386" y="259"/>
                </a:moveTo>
                <a:cubicBezTo>
                  <a:pt x="404" y="251"/>
                  <a:pt x="422" y="241"/>
                  <a:pt x="439" y="228"/>
                </a:cubicBezTo>
                <a:cubicBezTo>
                  <a:pt x="438" y="233"/>
                  <a:pt x="438" y="238"/>
                  <a:pt x="438" y="243"/>
                </a:cubicBezTo>
                <a:cubicBezTo>
                  <a:pt x="438" y="243"/>
                  <a:pt x="438" y="252"/>
                  <a:pt x="438" y="252"/>
                </a:cubicBezTo>
                <a:cubicBezTo>
                  <a:pt x="419" y="263"/>
                  <a:pt x="400" y="275"/>
                  <a:pt x="381" y="287"/>
                </a:cubicBezTo>
                <a:cubicBezTo>
                  <a:pt x="380" y="284"/>
                  <a:pt x="379" y="280"/>
                  <a:pt x="377" y="277"/>
                </a:cubicBezTo>
                <a:cubicBezTo>
                  <a:pt x="380" y="271"/>
                  <a:pt x="383" y="265"/>
                  <a:pt x="386" y="259"/>
                </a:cubicBezTo>
                <a:close/>
                <a:moveTo>
                  <a:pt x="294" y="75"/>
                </a:moveTo>
                <a:cubicBezTo>
                  <a:pt x="310" y="109"/>
                  <a:pt x="326" y="155"/>
                  <a:pt x="343" y="201"/>
                </a:cubicBezTo>
                <a:cubicBezTo>
                  <a:pt x="358" y="242"/>
                  <a:pt x="372" y="284"/>
                  <a:pt x="387" y="317"/>
                </a:cubicBezTo>
                <a:cubicBezTo>
                  <a:pt x="387" y="317"/>
                  <a:pt x="386" y="318"/>
                  <a:pt x="385" y="318"/>
                </a:cubicBezTo>
                <a:cubicBezTo>
                  <a:pt x="384" y="319"/>
                  <a:pt x="384" y="320"/>
                  <a:pt x="385" y="320"/>
                </a:cubicBezTo>
                <a:cubicBezTo>
                  <a:pt x="385" y="321"/>
                  <a:pt x="386" y="321"/>
                  <a:pt x="387" y="321"/>
                </a:cubicBezTo>
                <a:cubicBezTo>
                  <a:pt x="387" y="320"/>
                  <a:pt x="388" y="320"/>
                  <a:pt x="389" y="320"/>
                </a:cubicBezTo>
                <a:cubicBezTo>
                  <a:pt x="389" y="320"/>
                  <a:pt x="389" y="320"/>
                  <a:pt x="389" y="320"/>
                </a:cubicBezTo>
                <a:cubicBezTo>
                  <a:pt x="370" y="326"/>
                  <a:pt x="354" y="336"/>
                  <a:pt x="336" y="346"/>
                </a:cubicBezTo>
                <a:cubicBezTo>
                  <a:pt x="318" y="357"/>
                  <a:pt x="299" y="369"/>
                  <a:pt x="276" y="379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6" y="210"/>
                  <a:pt x="276" y="188"/>
                  <a:pt x="276" y="164"/>
                </a:cubicBezTo>
                <a:cubicBezTo>
                  <a:pt x="276" y="118"/>
                  <a:pt x="275" y="67"/>
                  <a:pt x="274" y="28"/>
                </a:cubicBezTo>
                <a:cubicBezTo>
                  <a:pt x="279" y="44"/>
                  <a:pt x="286" y="60"/>
                  <a:pt x="294" y="75"/>
                </a:cubicBezTo>
                <a:close/>
                <a:moveTo>
                  <a:pt x="267" y="28"/>
                </a:moveTo>
                <a:cubicBezTo>
                  <a:pt x="268" y="40"/>
                  <a:pt x="268" y="52"/>
                  <a:pt x="269" y="65"/>
                </a:cubicBezTo>
                <a:cubicBezTo>
                  <a:pt x="268" y="65"/>
                  <a:pt x="268" y="66"/>
                  <a:pt x="268" y="66"/>
                </a:cubicBezTo>
                <a:cubicBezTo>
                  <a:pt x="263" y="72"/>
                  <a:pt x="258" y="78"/>
                  <a:pt x="253" y="84"/>
                </a:cubicBezTo>
                <a:cubicBezTo>
                  <a:pt x="258" y="65"/>
                  <a:pt x="263" y="46"/>
                  <a:pt x="267" y="28"/>
                </a:cubicBezTo>
                <a:close/>
              </a:path>
            </a:pathLst>
          </a:custGeom>
          <a:solidFill>
            <a:srgbClr val="567305"/>
          </a:solidFill>
          <a:ln w="9525">
            <a:solidFill>
              <a:srgbClr val="567305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6" name="Freeform 6"/>
          <p:cNvSpPr>
            <a:spLocks noEditPoints="1"/>
          </p:cNvSpPr>
          <p:nvPr/>
        </p:nvSpPr>
        <p:spPr>
          <a:xfrm>
            <a:off x="2092960" y="2584450"/>
            <a:ext cx="1006475" cy="803275"/>
          </a:xfrm>
          <a:custGeom>
            <a:avLst/>
            <a:gdLst>
              <a:gd name="T0" fmla="*/ 0 w 163"/>
              <a:gd name="T1" fmla="*/ 7 h 130"/>
              <a:gd name="T2" fmla="*/ 0 w 163"/>
              <a:gd name="T3" fmla="*/ 30 h 130"/>
              <a:gd name="T4" fmla="*/ 2 w 163"/>
              <a:gd name="T5" fmla="*/ 128 h 130"/>
              <a:gd name="T6" fmla="*/ 3 w 163"/>
              <a:gd name="T7" fmla="*/ 130 h 130"/>
              <a:gd name="T8" fmla="*/ 5 w 163"/>
              <a:gd name="T9" fmla="*/ 130 h 130"/>
              <a:gd name="T10" fmla="*/ 15 w 163"/>
              <a:gd name="T11" fmla="*/ 123 h 130"/>
              <a:gd name="T12" fmla="*/ 24 w 163"/>
              <a:gd name="T13" fmla="*/ 108 h 130"/>
              <a:gd name="T14" fmla="*/ 34 w 163"/>
              <a:gd name="T15" fmla="*/ 96 h 130"/>
              <a:gd name="T16" fmla="*/ 33 w 163"/>
              <a:gd name="T17" fmla="*/ 93 h 130"/>
              <a:gd name="T18" fmla="*/ 34 w 163"/>
              <a:gd name="T19" fmla="*/ 96 h 130"/>
              <a:gd name="T20" fmla="*/ 49 w 163"/>
              <a:gd name="T21" fmla="*/ 92 h 130"/>
              <a:gd name="T22" fmla="*/ 57 w 163"/>
              <a:gd name="T23" fmla="*/ 93 h 130"/>
              <a:gd name="T24" fmla="*/ 91 w 163"/>
              <a:gd name="T25" fmla="*/ 94 h 130"/>
              <a:gd name="T26" fmla="*/ 157 w 163"/>
              <a:gd name="T27" fmla="*/ 90 h 130"/>
              <a:gd name="T28" fmla="*/ 159 w 163"/>
              <a:gd name="T29" fmla="*/ 88 h 130"/>
              <a:gd name="T30" fmla="*/ 163 w 163"/>
              <a:gd name="T31" fmla="*/ 49 h 130"/>
              <a:gd name="T32" fmla="*/ 157 w 163"/>
              <a:gd name="T33" fmla="*/ 2 h 130"/>
              <a:gd name="T34" fmla="*/ 154 w 163"/>
              <a:gd name="T35" fmla="*/ 0 h 130"/>
              <a:gd name="T36" fmla="*/ 2 w 163"/>
              <a:gd name="T37" fmla="*/ 5 h 130"/>
              <a:gd name="T38" fmla="*/ 0 w 163"/>
              <a:gd name="T39" fmla="*/ 7 h 130"/>
              <a:gd name="T40" fmla="*/ 158 w 163"/>
              <a:gd name="T41" fmla="*/ 49 h 130"/>
              <a:gd name="T42" fmla="*/ 154 w 163"/>
              <a:gd name="T43" fmla="*/ 85 h 130"/>
              <a:gd name="T44" fmla="*/ 91 w 163"/>
              <a:gd name="T45" fmla="*/ 89 h 130"/>
              <a:gd name="T46" fmla="*/ 58 w 163"/>
              <a:gd name="T47" fmla="*/ 88 h 130"/>
              <a:gd name="T48" fmla="*/ 49 w 163"/>
              <a:gd name="T49" fmla="*/ 87 h 130"/>
              <a:gd name="T50" fmla="*/ 32 w 163"/>
              <a:gd name="T51" fmla="*/ 91 h 130"/>
              <a:gd name="T52" fmla="*/ 17 w 163"/>
              <a:gd name="T53" fmla="*/ 110 h 130"/>
              <a:gd name="T54" fmla="*/ 11 w 163"/>
              <a:gd name="T55" fmla="*/ 120 h 130"/>
              <a:gd name="T56" fmla="*/ 7 w 163"/>
              <a:gd name="T57" fmla="*/ 123 h 130"/>
              <a:gd name="T58" fmla="*/ 5 w 163"/>
              <a:gd name="T59" fmla="*/ 30 h 130"/>
              <a:gd name="T60" fmla="*/ 5 w 163"/>
              <a:gd name="T61" fmla="*/ 10 h 130"/>
              <a:gd name="T62" fmla="*/ 152 w 163"/>
              <a:gd name="T63" fmla="*/ 6 h 130"/>
              <a:gd name="T64" fmla="*/ 158 w 163"/>
              <a:gd name="T65" fmla="*/ 4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130">
                <a:moveTo>
                  <a:pt x="0" y="7"/>
                </a:moveTo>
                <a:cubicBezTo>
                  <a:pt x="0" y="15"/>
                  <a:pt x="0" y="22"/>
                  <a:pt x="0" y="30"/>
                </a:cubicBezTo>
                <a:cubicBezTo>
                  <a:pt x="0" y="63"/>
                  <a:pt x="0" y="95"/>
                  <a:pt x="2" y="128"/>
                </a:cubicBezTo>
                <a:cubicBezTo>
                  <a:pt x="2" y="129"/>
                  <a:pt x="2" y="129"/>
                  <a:pt x="3" y="130"/>
                </a:cubicBezTo>
                <a:cubicBezTo>
                  <a:pt x="3" y="130"/>
                  <a:pt x="4" y="130"/>
                  <a:pt x="5" y="130"/>
                </a:cubicBezTo>
                <a:cubicBezTo>
                  <a:pt x="9" y="129"/>
                  <a:pt x="12" y="126"/>
                  <a:pt x="15" y="123"/>
                </a:cubicBezTo>
                <a:cubicBezTo>
                  <a:pt x="19" y="118"/>
                  <a:pt x="21" y="113"/>
                  <a:pt x="24" y="108"/>
                </a:cubicBezTo>
                <a:cubicBezTo>
                  <a:pt x="27" y="103"/>
                  <a:pt x="30" y="98"/>
                  <a:pt x="34" y="96"/>
                </a:cubicBezTo>
                <a:cubicBezTo>
                  <a:pt x="33" y="93"/>
                  <a:pt x="33" y="93"/>
                  <a:pt x="33" y="93"/>
                </a:cubicBezTo>
                <a:cubicBezTo>
                  <a:pt x="34" y="96"/>
                  <a:pt x="34" y="96"/>
                  <a:pt x="34" y="96"/>
                </a:cubicBezTo>
                <a:cubicBezTo>
                  <a:pt x="38" y="93"/>
                  <a:pt x="43" y="92"/>
                  <a:pt x="49" y="92"/>
                </a:cubicBezTo>
                <a:cubicBezTo>
                  <a:pt x="52" y="92"/>
                  <a:pt x="54" y="93"/>
                  <a:pt x="57" y="93"/>
                </a:cubicBezTo>
                <a:cubicBezTo>
                  <a:pt x="68" y="93"/>
                  <a:pt x="80" y="94"/>
                  <a:pt x="91" y="94"/>
                </a:cubicBezTo>
                <a:cubicBezTo>
                  <a:pt x="113" y="94"/>
                  <a:pt x="135" y="92"/>
                  <a:pt x="157" y="90"/>
                </a:cubicBezTo>
                <a:cubicBezTo>
                  <a:pt x="158" y="90"/>
                  <a:pt x="159" y="89"/>
                  <a:pt x="159" y="88"/>
                </a:cubicBezTo>
                <a:cubicBezTo>
                  <a:pt x="162" y="75"/>
                  <a:pt x="163" y="62"/>
                  <a:pt x="163" y="49"/>
                </a:cubicBezTo>
                <a:cubicBezTo>
                  <a:pt x="163" y="33"/>
                  <a:pt x="161" y="18"/>
                  <a:pt x="157" y="2"/>
                </a:cubicBezTo>
                <a:cubicBezTo>
                  <a:pt x="157" y="1"/>
                  <a:pt x="156" y="0"/>
                  <a:pt x="154" y="0"/>
                </a:cubicBezTo>
                <a:cubicBezTo>
                  <a:pt x="104" y="2"/>
                  <a:pt x="53" y="3"/>
                  <a:pt x="2" y="5"/>
                </a:cubicBezTo>
                <a:cubicBezTo>
                  <a:pt x="1" y="5"/>
                  <a:pt x="0" y="6"/>
                  <a:pt x="0" y="7"/>
                </a:cubicBezTo>
                <a:close/>
                <a:moveTo>
                  <a:pt x="158" y="49"/>
                </a:moveTo>
                <a:cubicBezTo>
                  <a:pt x="158" y="61"/>
                  <a:pt x="157" y="73"/>
                  <a:pt x="154" y="85"/>
                </a:cubicBezTo>
                <a:cubicBezTo>
                  <a:pt x="133" y="87"/>
                  <a:pt x="112" y="89"/>
                  <a:pt x="91" y="89"/>
                </a:cubicBezTo>
                <a:cubicBezTo>
                  <a:pt x="80" y="89"/>
                  <a:pt x="69" y="88"/>
                  <a:pt x="58" y="88"/>
                </a:cubicBezTo>
                <a:cubicBezTo>
                  <a:pt x="55" y="88"/>
                  <a:pt x="52" y="87"/>
                  <a:pt x="49" y="87"/>
                </a:cubicBezTo>
                <a:cubicBezTo>
                  <a:pt x="43" y="87"/>
                  <a:pt x="37" y="88"/>
                  <a:pt x="32" y="91"/>
                </a:cubicBezTo>
                <a:cubicBezTo>
                  <a:pt x="24" y="96"/>
                  <a:pt x="21" y="104"/>
                  <a:pt x="17" y="110"/>
                </a:cubicBezTo>
                <a:cubicBezTo>
                  <a:pt x="15" y="114"/>
                  <a:pt x="13" y="117"/>
                  <a:pt x="11" y="120"/>
                </a:cubicBezTo>
                <a:cubicBezTo>
                  <a:pt x="10" y="121"/>
                  <a:pt x="8" y="122"/>
                  <a:pt x="7" y="123"/>
                </a:cubicBezTo>
                <a:cubicBezTo>
                  <a:pt x="5" y="92"/>
                  <a:pt x="5" y="61"/>
                  <a:pt x="5" y="30"/>
                </a:cubicBezTo>
                <a:cubicBezTo>
                  <a:pt x="5" y="23"/>
                  <a:pt x="5" y="16"/>
                  <a:pt x="5" y="10"/>
                </a:cubicBezTo>
                <a:cubicBezTo>
                  <a:pt x="54" y="8"/>
                  <a:pt x="103" y="7"/>
                  <a:pt x="152" y="6"/>
                </a:cubicBezTo>
                <a:cubicBezTo>
                  <a:pt x="156" y="20"/>
                  <a:pt x="158" y="35"/>
                  <a:pt x="158" y="49"/>
                </a:cubicBezTo>
                <a:close/>
              </a:path>
            </a:pathLst>
          </a:custGeom>
          <a:solidFill>
            <a:srgbClr val="567305"/>
          </a:solidFill>
          <a:ln w="9525">
            <a:solidFill>
              <a:srgbClr val="567305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7" name="Freeform 7"/>
          <p:cNvSpPr>
            <a:spLocks noEditPoints="1"/>
          </p:cNvSpPr>
          <p:nvPr/>
        </p:nvSpPr>
        <p:spPr>
          <a:xfrm>
            <a:off x="3242310" y="2084070"/>
            <a:ext cx="1006475" cy="803275"/>
          </a:xfrm>
          <a:custGeom>
            <a:avLst/>
            <a:gdLst>
              <a:gd name="T0" fmla="*/ 2 w 163"/>
              <a:gd name="T1" fmla="*/ 130 h 130"/>
              <a:gd name="T2" fmla="*/ 5 w 163"/>
              <a:gd name="T3" fmla="*/ 130 h 130"/>
              <a:gd name="T4" fmla="*/ 14 w 163"/>
              <a:gd name="T5" fmla="*/ 123 h 130"/>
              <a:gd name="T6" fmla="*/ 24 w 163"/>
              <a:gd name="T7" fmla="*/ 108 h 130"/>
              <a:gd name="T8" fmla="*/ 34 w 163"/>
              <a:gd name="T9" fmla="*/ 96 h 130"/>
              <a:gd name="T10" fmla="*/ 33 w 163"/>
              <a:gd name="T11" fmla="*/ 93 h 130"/>
              <a:gd name="T12" fmla="*/ 34 w 163"/>
              <a:gd name="T13" fmla="*/ 96 h 130"/>
              <a:gd name="T14" fmla="*/ 49 w 163"/>
              <a:gd name="T15" fmla="*/ 92 h 130"/>
              <a:gd name="T16" fmla="*/ 57 w 163"/>
              <a:gd name="T17" fmla="*/ 93 h 130"/>
              <a:gd name="T18" fmla="*/ 91 w 163"/>
              <a:gd name="T19" fmla="*/ 94 h 130"/>
              <a:gd name="T20" fmla="*/ 157 w 163"/>
              <a:gd name="T21" fmla="*/ 90 h 130"/>
              <a:gd name="T22" fmla="*/ 159 w 163"/>
              <a:gd name="T23" fmla="*/ 88 h 130"/>
              <a:gd name="T24" fmla="*/ 163 w 163"/>
              <a:gd name="T25" fmla="*/ 49 h 130"/>
              <a:gd name="T26" fmla="*/ 157 w 163"/>
              <a:gd name="T27" fmla="*/ 2 h 130"/>
              <a:gd name="T28" fmla="*/ 154 w 163"/>
              <a:gd name="T29" fmla="*/ 0 h 130"/>
              <a:gd name="T30" fmla="*/ 2 w 163"/>
              <a:gd name="T31" fmla="*/ 5 h 130"/>
              <a:gd name="T32" fmla="*/ 0 w 163"/>
              <a:gd name="T33" fmla="*/ 7 h 130"/>
              <a:gd name="T34" fmla="*/ 0 w 163"/>
              <a:gd name="T35" fmla="*/ 30 h 130"/>
              <a:gd name="T36" fmla="*/ 1 w 163"/>
              <a:gd name="T37" fmla="*/ 128 h 130"/>
              <a:gd name="T38" fmla="*/ 2 w 163"/>
              <a:gd name="T39" fmla="*/ 130 h 130"/>
              <a:gd name="T40" fmla="*/ 158 w 163"/>
              <a:gd name="T41" fmla="*/ 49 h 130"/>
              <a:gd name="T42" fmla="*/ 154 w 163"/>
              <a:gd name="T43" fmla="*/ 85 h 130"/>
              <a:gd name="T44" fmla="*/ 91 w 163"/>
              <a:gd name="T45" fmla="*/ 89 h 130"/>
              <a:gd name="T46" fmla="*/ 57 w 163"/>
              <a:gd name="T47" fmla="*/ 88 h 130"/>
              <a:gd name="T48" fmla="*/ 49 w 163"/>
              <a:gd name="T49" fmla="*/ 87 h 130"/>
              <a:gd name="T50" fmla="*/ 31 w 163"/>
              <a:gd name="T51" fmla="*/ 91 h 130"/>
              <a:gd name="T52" fmla="*/ 16 w 163"/>
              <a:gd name="T53" fmla="*/ 110 h 130"/>
              <a:gd name="T54" fmla="*/ 11 w 163"/>
              <a:gd name="T55" fmla="*/ 120 h 130"/>
              <a:gd name="T56" fmla="*/ 6 w 163"/>
              <a:gd name="T57" fmla="*/ 123 h 130"/>
              <a:gd name="T58" fmla="*/ 5 w 163"/>
              <a:gd name="T59" fmla="*/ 30 h 130"/>
              <a:gd name="T60" fmla="*/ 5 w 163"/>
              <a:gd name="T61" fmla="*/ 10 h 130"/>
              <a:gd name="T62" fmla="*/ 152 w 163"/>
              <a:gd name="T63" fmla="*/ 6 h 130"/>
              <a:gd name="T64" fmla="*/ 158 w 163"/>
              <a:gd name="T65" fmla="*/ 4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130">
                <a:moveTo>
                  <a:pt x="2" y="130"/>
                </a:moveTo>
                <a:cubicBezTo>
                  <a:pt x="3" y="130"/>
                  <a:pt x="4" y="130"/>
                  <a:pt x="5" y="130"/>
                </a:cubicBezTo>
                <a:cubicBezTo>
                  <a:pt x="9" y="129"/>
                  <a:pt x="12" y="126"/>
                  <a:pt x="14" y="123"/>
                </a:cubicBezTo>
                <a:cubicBezTo>
                  <a:pt x="18" y="118"/>
                  <a:pt x="21" y="113"/>
                  <a:pt x="24" y="108"/>
                </a:cubicBezTo>
                <a:cubicBezTo>
                  <a:pt x="27" y="103"/>
                  <a:pt x="30" y="98"/>
                  <a:pt x="34" y="96"/>
                </a:cubicBezTo>
                <a:cubicBezTo>
                  <a:pt x="33" y="93"/>
                  <a:pt x="33" y="93"/>
                  <a:pt x="33" y="93"/>
                </a:cubicBezTo>
                <a:cubicBezTo>
                  <a:pt x="34" y="96"/>
                  <a:pt x="34" y="96"/>
                  <a:pt x="34" y="96"/>
                </a:cubicBezTo>
                <a:cubicBezTo>
                  <a:pt x="38" y="93"/>
                  <a:pt x="43" y="92"/>
                  <a:pt x="49" y="92"/>
                </a:cubicBezTo>
                <a:cubicBezTo>
                  <a:pt x="51" y="92"/>
                  <a:pt x="54" y="93"/>
                  <a:pt x="57" y="93"/>
                </a:cubicBezTo>
                <a:cubicBezTo>
                  <a:pt x="68" y="93"/>
                  <a:pt x="79" y="94"/>
                  <a:pt x="91" y="94"/>
                </a:cubicBezTo>
                <a:cubicBezTo>
                  <a:pt x="113" y="94"/>
                  <a:pt x="135" y="92"/>
                  <a:pt x="157" y="90"/>
                </a:cubicBezTo>
                <a:cubicBezTo>
                  <a:pt x="158" y="90"/>
                  <a:pt x="158" y="89"/>
                  <a:pt x="159" y="88"/>
                </a:cubicBezTo>
                <a:cubicBezTo>
                  <a:pt x="162" y="75"/>
                  <a:pt x="163" y="62"/>
                  <a:pt x="163" y="49"/>
                </a:cubicBezTo>
                <a:cubicBezTo>
                  <a:pt x="163" y="33"/>
                  <a:pt x="161" y="18"/>
                  <a:pt x="157" y="2"/>
                </a:cubicBezTo>
                <a:cubicBezTo>
                  <a:pt x="156" y="1"/>
                  <a:pt x="155" y="0"/>
                  <a:pt x="154" y="0"/>
                </a:cubicBezTo>
                <a:cubicBezTo>
                  <a:pt x="103" y="2"/>
                  <a:pt x="53" y="3"/>
                  <a:pt x="2" y="5"/>
                </a:cubicBezTo>
                <a:cubicBezTo>
                  <a:pt x="1" y="5"/>
                  <a:pt x="0" y="6"/>
                  <a:pt x="0" y="7"/>
                </a:cubicBezTo>
                <a:cubicBezTo>
                  <a:pt x="0" y="15"/>
                  <a:pt x="0" y="22"/>
                  <a:pt x="0" y="30"/>
                </a:cubicBezTo>
                <a:cubicBezTo>
                  <a:pt x="0" y="63"/>
                  <a:pt x="0" y="95"/>
                  <a:pt x="1" y="128"/>
                </a:cubicBezTo>
                <a:cubicBezTo>
                  <a:pt x="1" y="129"/>
                  <a:pt x="2" y="129"/>
                  <a:pt x="2" y="130"/>
                </a:cubicBezTo>
                <a:close/>
                <a:moveTo>
                  <a:pt x="158" y="49"/>
                </a:moveTo>
                <a:cubicBezTo>
                  <a:pt x="158" y="61"/>
                  <a:pt x="157" y="73"/>
                  <a:pt x="154" y="85"/>
                </a:cubicBezTo>
                <a:cubicBezTo>
                  <a:pt x="133" y="87"/>
                  <a:pt x="112" y="89"/>
                  <a:pt x="91" y="89"/>
                </a:cubicBezTo>
                <a:cubicBezTo>
                  <a:pt x="79" y="89"/>
                  <a:pt x="68" y="88"/>
                  <a:pt x="57" y="88"/>
                </a:cubicBezTo>
                <a:cubicBezTo>
                  <a:pt x="54" y="88"/>
                  <a:pt x="52" y="87"/>
                  <a:pt x="49" y="87"/>
                </a:cubicBezTo>
                <a:cubicBezTo>
                  <a:pt x="43" y="87"/>
                  <a:pt x="37" y="88"/>
                  <a:pt x="31" y="91"/>
                </a:cubicBezTo>
                <a:cubicBezTo>
                  <a:pt x="24" y="96"/>
                  <a:pt x="20" y="103"/>
                  <a:pt x="16" y="110"/>
                </a:cubicBezTo>
                <a:cubicBezTo>
                  <a:pt x="15" y="114"/>
                  <a:pt x="13" y="117"/>
                  <a:pt x="11" y="120"/>
                </a:cubicBezTo>
                <a:cubicBezTo>
                  <a:pt x="9" y="121"/>
                  <a:pt x="8" y="122"/>
                  <a:pt x="6" y="123"/>
                </a:cubicBezTo>
                <a:cubicBezTo>
                  <a:pt x="5" y="92"/>
                  <a:pt x="5" y="61"/>
                  <a:pt x="5" y="30"/>
                </a:cubicBezTo>
                <a:cubicBezTo>
                  <a:pt x="5" y="23"/>
                  <a:pt x="5" y="16"/>
                  <a:pt x="5" y="10"/>
                </a:cubicBezTo>
                <a:cubicBezTo>
                  <a:pt x="54" y="8"/>
                  <a:pt x="103" y="7"/>
                  <a:pt x="152" y="6"/>
                </a:cubicBezTo>
                <a:cubicBezTo>
                  <a:pt x="156" y="20"/>
                  <a:pt x="158" y="35"/>
                  <a:pt x="158" y="49"/>
                </a:cubicBezTo>
                <a:close/>
              </a:path>
            </a:pathLst>
          </a:custGeom>
          <a:solidFill>
            <a:srgbClr val="567305"/>
          </a:solidFill>
          <a:ln w="9525">
            <a:solidFill>
              <a:srgbClr val="567305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8" name="Freeform 8"/>
          <p:cNvSpPr>
            <a:spLocks noEditPoints="1"/>
          </p:cNvSpPr>
          <p:nvPr/>
        </p:nvSpPr>
        <p:spPr>
          <a:xfrm>
            <a:off x="4261485" y="2855595"/>
            <a:ext cx="1006475" cy="803275"/>
          </a:xfrm>
          <a:custGeom>
            <a:avLst/>
            <a:gdLst>
              <a:gd name="T0" fmla="*/ 3 w 163"/>
              <a:gd name="T1" fmla="*/ 130 h 130"/>
              <a:gd name="T2" fmla="*/ 5 w 163"/>
              <a:gd name="T3" fmla="*/ 130 h 130"/>
              <a:gd name="T4" fmla="*/ 15 w 163"/>
              <a:gd name="T5" fmla="*/ 123 h 130"/>
              <a:gd name="T6" fmla="*/ 24 w 163"/>
              <a:gd name="T7" fmla="*/ 108 h 130"/>
              <a:gd name="T8" fmla="*/ 34 w 163"/>
              <a:gd name="T9" fmla="*/ 96 h 130"/>
              <a:gd name="T10" fmla="*/ 33 w 163"/>
              <a:gd name="T11" fmla="*/ 93 h 130"/>
              <a:gd name="T12" fmla="*/ 34 w 163"/>
              <a:gd name="T13" fmla="*/ 96 h 130"/>
              <a:gd name="T14" fmla="*/ 49 w 163"/>
              <a:gd name="T15" fmla="*/ 92 h 130"/>
              <a:gd name="T16" fmla="*/ 57 w 163"/>
              <a:gd name="T17" fmla="*/ 93 h 130"/>
              <a:gd name="T18" fmla="*/ 91 w 163"/>
              <a:gd name="T19" fmla="*/ 94 h 130"/>
              <a:gd name="T20" fmla="*/ 157 w 163"/>
              <a:gd name="T21" fmla="*/ 90 h 130"/>
              <a:gd name="T22" fmla="*/ 159 w 163"/>
              <a:gd name="T23" fmla="*/ 88 h 130"/>
              <a:gd name="T24" fmla="*/ 163 w 163"/>
              <a:gd name="T25" fmla="*/ 49 h 130"/>
              <a:gd name="T26" fmla="*/ 157 w 163"/>
              <a:gd name="T27" fmla="*/ 2 h 130"/>
              <a:gd name="T28" fmla="*/ 154 w 163"/>
              <a:gd name="T29" fmla="*/ 0 h 130"/>
              <a:gd name="T30" fmla="*/ 3 w 163"/>
              <a:gd name="T31" fmla="*/ 4 h 130"/>
              <a:gd name="T32" fmla="*/ 0 w 163"/>
              <a:gd name="T33" fmla="*/ 7 h 130"/>
              <a:gd name="T34" fmla="*/ 0 w 163"/>
              <a:gd name="T35" fmla="*/ 30 h 130"/>
              <a:gd name="T36" fmla="*/ 2 w 163"/>
              <a:gd name="T37" fmla="*/ 128 h 130"/>
              <a:gd name="T38" fmla="*/ 3 w 163"/>
              <a:gd name="T39" fmla="*/ 130 h 130"/>
              <a:gd name="T40" fmla="*/ 158 w 163"/>
              <a:gd name="T41" fmla="*/ 49 h 130"/>
              <a:gd name="T42" fmla="*/ 155 w 163"/>
              <a:gd name="T43" fmla="*/ 85 h 130"/>
              <a:gd name="T44" fmla="*/ 91 w 163"/>
              <a:gd name="T45" fmla="*/ 89 h 130"/>
              <a:gd name="T46" fmla="*/ 58 w 163"/>
              <a:gd name="T47" fmla="*/ 88 h 130"/>
              <a:gd name="T48" fmla="*/ 49 w 163"/>
              <a:gd name="T49" fmla="*/ 87 h 130"/>
              <a:gd name="T50" fmla="*/ 32 w 163"/>
              <a:gd name="T51" fmla="*/ 91 h 130"/>
              <a:gd name="T52" fmla="*/ 17 w 163"/>
              <a:gd name="T53" fmla="*/ 110 h 130"/>
              <a:gd name="T54" fmla="*/ 11 w 163"/>
              <a:gd name="T55" fmla="*/ 119 h 130"/>
              <a:gd name="T56" fmla="*/ 7 w 163"/>
              <a:gd name="T57" fmla="*/ 123 h 130"/>
              <a:gd name="T58" fmla="*/ 5 w 163"/>
              <a:gd name="T59" fmla="*/ 30 h 130"/>
              <a:gd name="T60" fmla="*/ 5 w 163"/>
              <a:gd name="T61" fmla="*/ 9 h 130"/>
              <a:gd name="T62" fmla="*/ 153 w 163"/>
              <a:gd name="T63" fmla="*/ 5 h 130"/>
              <a:gd name="T64" fmla="*/ 158 w 163"/>
              <a:gd name="T65" fmla="*/ 49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3" h="130">
                <a:moveTo>
                  <a:pt x="3" y="130"/>
                </a:moveTo>
                <a:cubicBezTo>
                  <a:pt x="4" y="130"/>
                  <a:pt x="4" y="130"/>
                  <a:pt x="5" y="130"/>
                </a:cubicBezTo>
                <a:cubicBezTo>
                  <a:pt x="9" y="128"/>
                  <a:pt x="12" y="126"/>
                  <a:pt x="15" y="123"/>
                </a:cubicBezTo>
                <a:cubicBezTo>
                  <a:pt x="19" y="118"/>
                  <a:pt x="21" y="113"/>
                  <a:pt x="24" y="108"/>
                </a:cubicBezTo>
                <a:cubicBezTo>
                  <a:pt x="27" y="103"/>
                  <a:pt x="30" y="98"/>
                  <a:pt x="34" y="96"/>
                </a:cubicBezTo>
                <a:cubicBezTo>
                  <a:pt x="33" y="93"/>
                  <a:pt x="33" y="93"/>
                  <a:pt x="33" y="93"/>
                </a:cubicBezTo>
                <a:cubicBezTo>
                  <a:pt x="34" y="96"/>
                  <a:pt x="34" y="96"/>
                  <a:pt x="34" y="96"/>
                </a:cubicBezTo>
                <a:cubicBezTo>
                  <a:pt x="39" y="93"/>
                  <a:pt x="44" y="92"/>
                  <a:pt x="49" y="92"/>
                </a:cubicBezTo>
                <a:cubicBezTo>
                  <a:pt x="52" y="92"/>
                  <a:pt x="55" y="92"/>
                  <a:pt x="57" y="93"/>
                </a:cubicBezTo>
                <a:cubicBezTo>
                  <a:pt x="69" y="93"/>
                  <a:pt x="80" y="94"/>
                  <a:pt x="91" y="94"/>
                </a:cubicBezTo>
                <a:cubicBezTo>
                  <a:pt x="113" y="94"/>
                  <a:pt x="135" y="92"/>
                  <a:pt x="157" y="90"/>
                </a:cubicBezTo>
                <a:cubicBezTo>
                  <a:pt x="158" y="90"/>
                  <a:pt x="159" y="89"/>
                  <a:pt x="159" y="88"/>
                </a:cubicBezTo>
                <a:cubicBezTo>
                  <a:pt x="162" y="75"/>
                  <a:pt x="163" y="62"/>
                  <a:pt x="163" y="49"/>
                </a:cubicBezTo>
                <a:cubicBezTo>
                  <a:pt x="163" y="33"/>
                  <a:pt x="161" y="17"/>
                  <a:pt x="157" y="2"/>
                </a:cubicBezTo>
                <a:cubicBezTo>
                  <a:pt x="157" y="1"/>
                  <a:pt x="156" y="0"/>
                  <a:pt x="154" y="0"/>
                </a:cubicBezTo>
                <a:cubicBezTo>
                  <a:pt x="104" y="2"/>
                  <a:pt x="53" y="3"/>
                  <a:pt x="3" y="4"/>
                </a:cubicBezTo>
                <a:cubicBezTo>
                  <a:pt x="1" y="5"/>
                  <a:pt x="0" y="6"/>
                  <a:pt x="0" y="7"/>
                </a:cubicBezTo>
                <a:cubicBezTo>
                  <a:pt x="0" y="15"/>
                  <a:pt x="0" y="22"/>
                  <a:pt x="0" y="30"/>
                </a:cubicBezTo>
                <a:cubicBezTo>
                  <a:pt x="0" y="63"/>
                  <a:pt x="1" y="95"/>
                  <a:pt x="2" y="128"/>
                </a:cubicBezTo>
                <a:cubicBezTo>
                  <a:pt x="2" y="128"/>
                  <a:pt x="2" y="129"/>
                  <a:pt x="3" y="130"/>
                </a:cubicBezTo>
                <a:close/>
                <a:moveTo>
                  <a:pt x="158" y="49"/>
                </a:moveTo>
                <a:cubicBezTo>
                  <a:pt x="158" y="61"/>
                  <a:pt x="157" y="73"/>
                  <a:pt x="155" y="85"/>
                </a:cubicBezTo>
                <a:cubicBezTo>
                  <a:pt x="133" y="87"/>
                  <a:pt x="112" y="89"/>
                  <a:pt x="91" y="89"/>
                </a:cubicBezTo>
                <a:cubicBezTo>
                  <a:pt x="80" y="89"/>
                  <a:pt x="69" y="88"/>
                  <a:pt x="58" y="88"/>
                </a:cubicBezTo>
                <a:cubicBezTo>
                  <a:pt x="55" y="87"/>
                  <a:pt x="52" y="87"/>
                  <a:pt x="49" y="87"/>
                </a:cubicBezTo>
                <a:cubicBezTo>
                  <a:pt x="43" y="87"/>
                  <a:pt x="37" y="88"/>
                  <a:pt x="32" y="91"/>
                </a:cubicBezTo>
                <a:cubicBezTo>
                  <a:pt x="24" y="96"/>
                  <a:pt x="21" y="103"/>
                  <a:pt x="17" y="110"/>
                </a:cubicBezTo>
                <a:cubicBezTo>
                  <a:pt x="15" y="114"/>
                  <a:pt x="13" y="117"/>
                  <a:pt x="11" y="119"/>
                </a:cubicBezTo>
                <a:cubicBezTo>
                  <a:pt x="10" y="121"/>
                  <a:pt x="8" y="122"/>
                  <a:pt x="7" y="123"/>
                </a:cubicBezTo>
                <a:cubicBezTo>
                  <a:pt x="6" y="92"/>
                  <a:pt x="5" y="61"/>
                  <a:pt x="5" y="30"/>
                </a:cubicBezTo>
                <a:cubicBezTo>
                  <a:pt x="5" y="23"/>
                  <a:pt x="5" y="16"/>
                  <a:pt x="5" y="9"/>
                </a:cubicBezTo>
                <a:cubicBezTo>
                  <a:pt x="54" y="8"/>
                  <a:pt x="103" y="7"/>
                  <a:pt x="153" y="5"/>
                </a:cubicBezTo>
                <a:cubicBezTo>
                  <a:pt x="156" y="20"/>
                  <a:pt x="158" y="34"/>
                  <a:pt x="158" y="49"/>
                </a:cubicBezTo>
                <a:close/>
              </a:path>
            </a:pathLst>
          </a:custGeom>
          <a:solidFill>
            <a:srgbClr val="567305"/>
          </a:solidFill>
          <a:ln w="9525">
            <a:solidFill>
              <a:srgbClr val="567305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2" name="文本框 31"/>
          <p:cNvSpPr txBox="1"/>
          <p:nvPr/>
        </p:nvSpPr>
        <p:spPr>
          <a:xfrm>
            <a:off x="6722095" y="1927665"/>
            <a:ext cx="4006232" cy="539632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/>
            <a:r>
              <a:rPr lang="zh-CN" altLang="en-US" sz="2000" b="1">
                <a:solidFill>
                  <a:schemeClr val="tx1"/>
                </a:solidFill>
                <a:uFillTx/>
                <a:latin typeface="宋体"/>
                <a:ea typeface="微软雅黑 Light" panose="020B0502040204020203" charset="-122"/>
                <a:sym typeface="宋体"/>
              </a:rPr>
              <a:t>安排专人负责日常巡查</a:t>
            </a:r>
          </a:p>
        </p:txBody>
      </p:sp>
      <p:sp>
        <p:nvSpPr>
          <p:cNvPr id="34" name="Freeform 30"/>
          <p:cNvSpPr>
            <a:spLocks noEditPoints="1"/>
          </p:cNvSpPr>
          <p:nvPr/>
        </p:nvSpPr>
        <p:spPr>
          <a:xfrm>
            <a:off x="6387133" y="192776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567305"/>
          </a:solidFill>
          <a:ln>
            <a:solidFill>
              <a:srgbClr val="567305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5" name="文本框 34"/>
          <p:cNvSpPr txBox="1"/>
          <p:nvPr/>
        </p:nvSpPr>
        <p:spPr>
          <a:xfrm>
            <a:off x="6722110" y="3916681"/>
            <a:ext cx="4006217" cy="474024"/>
          </a:xfrm>
          <a:prstGeom prst="rect">
            <a:avLst/>
          </a:prstGeom>
          <a:noFill/>
        </p:spPr>
        <p:txBody>
          <a:bodyPr wrap="square" rtlCol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lvl="0" algn="l">
              <a:buClrTx/>
              <a:buSzTx/>
              <a:buFontTx/>
            </a:pPr>
            <a:r>
              <a:rPr lang="zh-CN" altLang="en-US" sz="2000" b="1">
                <a:solidFill>
                  <a:srgbClr val="000000"/>
                </a:solidFill>
                <a:uFillTx/>
                <a:latin typeface="宋体"/>
                <a:ea typeface="微软雅黑 Light" panose="020B0502040204020203" charset="-122"/>
                <a:sym typeface="宋体"/>
              </a:rPr>
              <a:t>对重点区域和设备进行定期检查</a:t>
            </a:r>
          </a:p>
        </p:txBody>
      </p:sp>
      <p:sp>
        <p:nvSpPr>
          <p:cNvPr id="37" name="Freeform 30"/>
          <p:cNvSpPr>
            <a:spLocks noEditPoints="1"/>
          </p:cNvSpPr>
          <p:nvPr/>
        </p:nvSpPr>
        <p:spPr>
          <a:xfrm>
            <a:off x="6387133" y="3916967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solidFill>
            <a:srgbClr val="567305"/>
          </a:solidFill>
          <a:ln>
            <a:solidFill>
              <a:srgbClr val="567305"/>
            </a:solidFill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8" name="文本框 37"/>
          <p:cNvSpPr txBox="1"/>
          <p:nvPr/>
        </p:nvSpPr>
        <p:spPr>
          <a:xfrm>
            <a:off x="6781055" y="2467296"/>
            <a:ext cx="4006233" cy="1014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just" defTabSz="914400" rtl="0" eaLnBrk="1" latinLnBrk="0" hangingPunct="1">
              <a:lnSpc>
                <a:spcPct val="125000"/>
              </a:lnSpc>
              <a:defRPr sz="1600" kern="12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/>
            <a:r>
              <a:rPr lang="zh-CN" altLang="en-US" sz="1800">
                <a:solidFill>
                  <a:schemeClr val="tx1"/>
                </a:solidFill>
                <a:latin typeface="宋体"/>
                <a:ea typeface="微软雅黑 Light" panose="020B0502040204020203" charset="-122"/>
                <a:sym typeface="宋体"/>
              </a:rPr>
              <a:t>检查消防设施、器材是否完好有效，发现隐患及时处理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781055" y="4456501"/>
            <a:ext cx="4006233" cy="1014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just" defTabSz="914400" rtl="0" eaLnBrk="1" latinLnBrk="0" hangingPunct="1">
              <a:lnSpc>
                <a:spcPct val="125000"/>
              </a:lnSpc>
              <a:defRPr sz="1600" kern="1200">
                <a:solidFill>
                  <a:schemeClr val="accent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l"/>
            <a:r>
              <a:rPr lang="zh-CN" altLang="en-US" sz="1800">
                <a:solidFill>
                  <a:schemeClr val="tx1"/>
                </a:solidFill>
                <a:latin typeface="宋体"/>
                <a:ea typeface="微软雅黑 Light" panose="020B0502040204020203" charset="-122"/>
                <a:sym typeface="宋体"/>
              </a:rPr>
              <a:t>确保其处于良好状态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消防安全日常管理与维护 &gt; 2. 维护保养</a:t>
            </a: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2672741" y="2418898"/>
            <a:ext cx="8156185" cy="1173787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fontAlgn="auto">
              <a:lnSpc>
                <a:spcPct val="100000"/>
              </a:lnSpc>
            </a:pPr>
            <a:r>
              <a:rPr lang="zh-CN" altLang="en-US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定期对消防设施、器材进行维护保养：确保其正常运行</a:t>
            </a: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648202" y="4106136"/>
            <a:ext cx="8156185" cy="1173787"/>
          </a:xfrm>
          <a:prstGeom prst="rect">
            <a:avLst/>
          </a:prstGeom>
        </p:spPr>
        <p:txBody>
          <a:bodyPr wrap="square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fontAlgn="auto">
              <a:lnSpc>
                <a:spcPct val="100000"/>
              </a:lnSpc>
            </a:pPr>
            <a:r>
              <a:rPr lang="zh-CN" altLang="en-US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对老旧、损坏的消防设施、器材及时进行更换和维修</a:t>
            </a:r>
          </a:p>
        </p:txBody>
      </p:sp>
      <p:sp>
        <p:nvSpPr>
          <p:cNvPr id="8" name="圆角矩形 7"/>
          <p:cNvSpPr/>
          <p:nvPr>
            <p:custDataLst>
              <p:tags r:id="rId3"/>
            </p:custDataLst>
          </p:nvPr>
        </p:nvSpPr>
        <p:spPr>
          <a:xfrm>
            <a:off x="1363710" y="2462298"/>
            <a:ext cx="1041698" cy="1041697"/>
          </a:xfrm>
          <a:prstGeom prst="roundRect">
            <a:avLst/>
          </a:prstGeom>
          <a:solidFill>
            <a:srgbClr val="567305"/>
          </a:solidFill>
          <a:ln>
            <a:noFill/>
          </a:ln>
        </p:spPr>
        <p:style>
          <a:lnRef idx="2">
            <a:srgbClr val="B680DA">
              <a:shade val="50000"/>
            </a:srgbClr>
          </a:lnRef>
          <a:fillRef idx="1">
            <a:srgbClr val="B680DA"/>
          </a:fillRef>
          <a:effectRef idx="0">
            <a:srgbClr val="B680DA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9" name="圆角矩形 8"/>
          <p:cNvSpPr/>
          <p:nvPr>
            <p:custDataLst>
              <p:tags r:id="rId4"/>
            </p:custDataLst>
          </p:nvPr>
        </p:nvSpPr>
        <p:spPr>
          <a:xfrm>
            <a:off x="1363710" y="4149536"/>
            <a:ext cx="1041698" cy="1041697"/>
          </a:xfrm>
          <a:prstGeom prst="roundRect">
            <a:avLst/>
          </a:prstGeom>
          <a:solidFill>
            <a:srgbClr val="567305">
              <a:alpha val="69804"/>
            </a:srgbClr>
          </a:solidFill>
          <a:ln>
            <a:noFill/>
          </a:ln>
        </p:spPr>
        <p:style>
          <a:lnRef idx="2">
            <a:srgbClr val="B680DA">
              <a:shade val="50000"/>
            </a:srgbClr>
          </a:lnRef>
          <a:fillRef idx="1">
            <a:srgbClr val="B680DA"/>
          </a:fillRef>
          <a:effectRef idx="0">
            <a:srgbClr val="B680DA"/>
          </a:effectRef>
          <a:fontRef idx="minor">
            <a:sysClr val="window" lastClr="FFFFFF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Freeform 9"/>
          <p:cNvSpPr>
            <a:spLocks noEditPoints="1"/>
          </p:cNvSpPr>
          <p:nvPr>
            <p:custDataLst>
              <p:tags r:id="rId5"/>
            </p:custDataLst>
          </p:nvPr>
        </p:nvSpPr>
        <p:spPr>
          <a:xfrm>
            <a:off x="1543232" y="4387763"/>
            <a:ext cx="682650" cy="565245"/>
          </a:xfrm>
          <a:custGeom>
            <a:avLst/>
            <a:gdLst>
              <a:gd name="T0" fmla="*/ 1197 w 1907"/>
              <a:gd name="T1" fmla="*/ 1489 h 1579"/>
              <a:gd name="T2" fmla="*/ 1173 w 1907"/>
              <a:gd name="T3" fmla="*/ 1460 h 1579"/>
              <a:gd name="T4" fmla="*/ 1168 w 1907"/>
              <a:gd name="T5" fmla="*/ 1360 h 1579"/>
              <a:gd name="T6" fmla="*/ 1011 w 1907"/>
              <a:gd name="T7" fmla="*/ 1360 h 1579"/>
              <a:gd name="T8" fmla="*/ 906 w 1907"/>
              <a:gd name="T9" fmla="*/ 1360 h 1579"/>
              <a:gd name="T10" fmla="*/ 744 w 1907"/>
              <a:gd name="T11" fmla="*/ 1360 h 1579"/>
              <a:gd name="T12" fmla="*/ 739 w 1907"/>
              <a:gd name="T13" fmla="*/ 1460 h 1579"/>
              <a:gd name="T14" fmla="*/ 715 w 1907"/>
              <a:gd name="T15" fmla="*/ 1489 h 1579"/>
              <a:gd name="T16" fmla="*/ 630 w 1907"/>
              <a:gd name="T17" fmla="*/ 1565 h 1579"/>
              <a:gd name="T18" fmla="*/ 644 w 1907"/>
              <a:gd name="T19" fmla="*/ 1579 h 1579"/>
              <a:gd name="T20" fmla="*/ 906 w 1907"/>
              <a:gd name="T21" fmla="*/ 1579 h 1579"/>
              <a:gd name="T22" fmla="*/ 1011 w 1907"/>
              <a:gd name="T23" fmla="*/ 1579 h 1579"/>
              <a:gd name="T24" fmla="*/ 1268 w 1907"/>
              <a:gd name="T25" fmla="*/ 1579 h 1579"/>
              <a:gd name="T26" fmla="*/ 1283 w 1907"/>
              <a:gd name="T27" fmla="*/ 1565 h 1579"/>
              <a:gd name="T28" fmla="*/ 1197 w 1907"/>
              <a:gd name="T29" fmla="*/ 1489 h 1579"/>
              <a:gd name="T30" fmla="*/ 1197 w 1907"/>
              <a:gd name="T31" fmla="*/ 1489 h 1579"/>
              <a:gd name="T32" fmla="*/ 1850 w 1907"/>
              <a:gd name="T33" fmla="*/ 0 h 1579"/>
              <a:gd name="T34" fmla="*/ 57 w 1907"/>
              <a:gd name="T35" fmla="*/ 0 h 1579"/>
              <a:gd name="T36" fmla="*/ 0 w 1907"/>
              <a:gd name="T37" fmla="*/ 57 h 1579"/>
              <a:gd name="T38" fmla="*/ 0 w 1907"/>
              <a:gd name="T39" fmla="*/ 1264 h 1579"/>
              <a:gd name="T40" fmla="*/ 57 w 1907"/>
              <a:gd name="T41" fmla="*/ 1321 h 1579"/>
              <a:gd name="T42" fmla="*/ 1850 w 1907"/>
              <a:gd name="T43" fmla="*/ 1321 h 1579"/>
              <a:gd name="T44" fmla="*/ 1907 w 1907"/>
              <a:gd name="T45" fmla="*/ 1264 h 1579"/>
              <a:gd name="T46" fmla="*/ 1907 w 1907"/>
              <a:gd name="T47" fmla="*/ 57 h 1579"/>
              <a:gd name="T48" fmla="*/ 1850 w 1907"/>
              <a:gd name="T49" fmla="*/ 0 h 1579"/>
              <a:gd name="T50" fmla="*/ 1817 w 1907"/>
              <a:gd name="T51" fmla="*/ 1083 h 1579"/>
              <a:gd name="T52" fmla="*/ 91 w 1907"/>
              <a:gd name="T53" fmla="*/ 1083 h 1579"/>
              <a:gd name="T54" fmla="*/ 91 w 1907"/>
              <a:gd name="T55" fmla="*/ 95 h 1579"/>
              <a:gd name="T56" fmla="*/ 1817 w 1907"/>
              <a:gd name="T57" fmla="*/ 95 h 1579"/>
              <a:gd name="T58" fmla="*/ 1817 w 1907"/>
              <a:gd name="T59" fmla="*/ 1083 h 1579"/>
              <a:gd name="T60" fmla="*/ 1817 w 1907"/>
              <a:gd name="T61" fmla="*/ 1083 h 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7" h="1579">
                <a:moveTo>
                  <a:pt x="1197" y="1489"/>
                </a:moveTo>
                <a:cubicBezTo>
                  <a:pt x="1197" y="1489"/>
                  <a:pt x="1178" y="1469"/>
                  <a:pt x="1173" y="1460"/>
                </a:cubicBezTo>
                <a:cubicBezTo>
                  <a:pt x="1168" y="1441"/>
                  <a:pt x="1168" y="1384"/>
                  <a:pt x="1168" y="1360"/>
                </a:cubicBezTo>
                <a:cubicBezTo>
                  <a:pt x="1011" y="1360"/>
                  <a:pt x="1011" y="1360"/>
                  <a:pt x="1011" y="1360"/>
                </a:cubicBezTo>
                <a:cubicBezTo>
                  <a:pt x="906" y="1360"/>
                  <a:pt x="906" y="1360"/>
                  <a:pt x="906" y="1360"/>
                </a:cubicBezTo>
                <a:cubicBezTo>
                  <a:pt x="744" y="1360"/>
                  <a:pt x="744" y="1360"/>
                  <a:pt x="744" y="1360"/>
                </a:cubicBezTo>
                <a:cubicBezTo>
                  <a:pt x="744" y="1384"/>
                  <a:pt x="749" y="1441"/>
                  <a:pt x="739" y="1460"/>
                </a:cubicBezTo>
                <a:cubicBezTo>
                  <a:pt x="734" y="1469"/>
                  <a:pt x="715" y="1489"/>
                  <a:pt x="715" y="1489"/>
                </a:cubicBezTo>
                <a:cubicBezTo>
                  <a:pt x="630" y="1565"/>
                  <a:pt x="630" y="1565"/>
                  <a:pt x="630" y="1565"/>
                </a:cubicBezTo>
                <a:cubicBezTo>
                  <a:pt x="630" y="1574"/>
                  <a:pt x="639" y="1579"/>
                  <a:pt x="644" y="1579"/>
                </a:cubicBezTo>
                <a:cubicBezTo>
                  <a:pt x="906" y="1579"/>
                  <a:pt x="906" y="1579"/>
                  <a:pt x="906" y="1579"/>
                </a:cubicBezTo>
                <a:cubicBezTo>
                  <a:pt x="1011" y="1579"/>
                  <a:pt x="1011" y="1579"/>
                  <a:pt x="1011" y="1579"/>
                </a:cubicBezTo>
                <a:cubicBezTo>
                  <a:pt x="1268" y="1579"/>
                  <a:pt x="1268" y="1579"/>
                  <a:pt x="1268" y="1579"/>
                </a:cubicBezTo>
                <a:cubicBezTo>
                  <a:pt x="1273" y="1579"/>
                  <a:pt x="1283" y="1574"/>
                  <a:pt x="1283" y="1565"/>
                </a:cubicBezTo>
                <a:cubicBezTo>
                  <a:pt x="1197" y="1489"/>
                  <a:pt x="1197" y="1489"/>
                  <a:pt x="1197" y="1489"/>
                </a:cubicBezTo>
                <a:cubicBezTo>
                  <a:pt x="1197" y="1489"/>
                  <a:pt x="1197" y="1489"/>
                  <a:pt x="1197" y="1489"/>
                </a:cubicBezTo>
                <a:close/>
                <a:moveTo>
                  <a:pt x="1850" y="0"/>
                </a:moveTo>
                <a:cubicBezTo>
                  <a:pt x="57" y="0"/>
                  <a:pt x="57" y="0"/>
                  <a:pt x="57" y="0"/>
                </a:cubicBezTo>
                <a:cubicBezTo>
                  <a:pt x="24" y="0"/>
                  <a:pt x="0" y="23"/>
                  <a:pt x="0" y="57"/>
                </a:cubicBezTo>
                <a:cubicBezTo>
                  <a:pt x="0" y="1264"/>
                  <a:pt x="0" y="1264"/>
                  <a:pt x="0" y="1264"/>
                </a:cubicBezTo>
                <a:cubicBezTo>
                  <a:pt x="0" y="1298"/>
                  <a:pt x="24" y="1321"/>
                  <a:pt x="57" y="1321"/>
                </a:cubicBezTo>
                <a:cubicBezTo>
                  <a:pt x="1850" y="1321"/>
                  <a:pt x="1850" y="1321"/>
                  <a:pt x="1850" y="1321"/>
                </a:cubicBezTo>
                <a:cubicBezTo>
                  <a:pt x="1884" y="1321"/>
                  <a:pt x="1907" y="1298"/>
                  <a:pt x="1907" y="1264"/>
                </a:cubicBezTo>
                <a:cubicBezTo>
                  <a:pt x="1907" y="57"/>
                  <a:pt x="1907" y="57"/>
                  <a:pt x="1907" y="57"/>
                </a:cubicBezTo>
                <a:cubicBezTo>
                  <a:pt x="1907" y="23"/>
                  <a:pt x="1884" y="0"/>
                  <a:pt x="1850" y="0"/>
                </a:cubicBezTo>
                <a:close/>
                <a:moveTo>
                  <a:pt x="1817" y="1083"/>
                </a:moveTo>
                <a:cubicBezTo>
                  <a:pt x="91" y="1083"/>
                  <a:pt x="91" y="1083"/>
                  <a:pt x="91" y="1083"/>
                </a:cubicBezTo>
                <a:cubicBezTo>
                  <a:pt x="91" y="95"/>
                  <a:pt x="91" y="95"/>
                  <a:pt x="91" y="95"/>
                </a:cubicBezTo>
                <a:cubicBezTo>
                  <a:pt x="1817" y="95"/>
                  <a:pt x="1817" y="95"/>
                  <a:pt x="1817" y="95"/>
                </a:cubicBezTo>
                <a:cubicBezTo>
                  <a:pt x="1817" y="1083"/>
                  <a:pt x="1817" y="1083"/>
                  <a:pt x="1817" y="1083"/>
                </a:cubicBezTo>
                <a:cubicBezTo>
                  <a:pt x="1817" y="1083"/>
                  <a:pt x="1817" y="1083"/>
                  <a:pt x="1817" y="108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Freeform 8"/>
          <p:cNvSpPr>
            <a:spLocks noEditPoints="1"/>
          </p:cNvSpPr>
          <p:nvPr>
            <p:custDataLst>
              <p:tags r:id="rId6"/>
            </p:custDataLst>
          </p:nvPr>
        </p:nvSpPr>
        <p:spPr>
          <a:xfrm>
            <a:off x="1631046" y="2734531"/>
            <a:ext cx="507024" cy="497231"/>
          </a:xfrm>
          <a:custGeom>
            <a:avLst/>
            <a:gdLst>
              <a:gd name="T0" fmla="*/ 197 w 197"/>
              <a:gd name="T1" fmla="*/ 75 h 193"/>
              <a:gd name="T2" fmla="*/ 195 w 197"/>
              <a:gd name="T3" fmla="*/ 69 h 193"/>
              <a:gd name="T4" fmla="*/ 103 w 197"/>
              <a:gd name="T5" fmla="*/ 2 h 193"/>
              <a:gd name="T6" fmla="*/ 95 w 197"/>
              <a:gd name="T7" fmla="*/ 2 h 193"/>
              <a:gd name="T8" fmla="*/ 3 w 197"/>
              <a:gd name="T9" fmla="*/ 69 h 193"/>
              <a:gd name="T10" fmla="*/ 0 w 197"/>
              <a:gd name="T11" fmla="*/ 75 h 193"/>
              <a:gd name="T12" fmla="*/ 0 w 197"/>
              <a:gd name="T13" fmla="*/ 187 h 193"/>
              <a:gd name="T14" fmla="*/ 7 w 197"/>
              <a:gd name="T15" fmla="*/ 193 h 193"/>
              <a:gd name="T16" fmla="*/ 191 w 197"/>
              <a:gd name="T17" fmla="*/ 193 h 193"/>
              <a:gd name="T18" fmla="*/ 195 w 197"/>
              <a:gd name="T19" fmla="*/ 191 h 193"/>
              <a:gd name="T20" fmla="*/ 197 w 197"/>
              <a:gd name="T21" fmla="*/ 187 h 193"/>
              <a:gd name="T22" fmla="*/ 197 w 197"/>
              <a:gd name="T23" fmla="*/ 75 h 193"/>
              <a:gd name="T24" fmla="*/ 99 w 197"/>
              <a:gd name="T25" fmla="*/ 16 h 193"/>
              <a:gd name="T26" fmla="*/ 184 w 197"/>
              <a:gd name="T27" fmla="*/ 78 h 193"/>
              <a:gd name="T28" fmla="*/ 184 w 197"/>
              <a:gd name="T29" fmla="*/ 87 h 193"/>
              <a:gd name="T30" fmla="*/ 125 w 197"/>
              <a:gd name="T31" fmla="*/ 129 h 193"/>
              <a:gd name="T32" fmla="*/ 172 w 197"/>
              <a:gd name="T33" fmla="*/ 158 h 193"/>
              <a:gd name="T34" fmla="*/ 174 w 197"/>
              <a:gd name="T35" fmla="*/ 168 h 193"/>
              <a:gd name="T36" fmla="*/ 168 w 197"/>
              <a:gd name="T37" fmla="*/ 171 h 193"/>
              <a:gd name="T38" fmla="*/ 165 w 197"/>
              <a:gd name="T39" fmla="*/ 170 h 193"/>
              <a:gd name="T40" fmla="*/ 99 w 197"/>
              <a:gd name="T41" fmla="*/ 129 h 193"/>
              <a:gd name="T42" fmla="*/ 33 w 197"/>
              <a:gd name="T43" fmla="*/ 170 h 193"/>
              <a:gd name="T44" fmla="*/ 29 w 197"/>
              <a:gd name="T45" fmla="*/ 171 h 193"/>
              <a:gd name="T46" fmla="*/ 24 w 197"/>
              <a:gd name="T47" fmla="*/ 168 h 193"/>
              <a:gd name="T48" fmla="*/ 26 w 197"/>
              <a:gd name="T49" fmla="*/ 158 h 193"/>
              <a:gd name="T50" fmla="*/ 72 w 197"/>
              <a:gd name="T51" fmla="*/ 129 h 193"/>
              <a:gd name="T52" fmla="*/ 14 w 197"/>
              <a:gd name="T53" fmla="*/ 87 h 193"/>
              <a:gd name="T54" fmla="*/ 14 w 197"/>
              <a:gd name="T55" fmla="*/ 78 h 193"/>
              <a:gd name="T56" fmla="*/ 99 w 197"/>
              <a:gd name="T57" fmla="*/ 16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97" h="193">
                <a:moveTo>
                  <a:pt x="197" y="75"/>
                </a:moveTo>
                <a:cubicBezTo>
                  <a:pt x="197" y="73"/>
                  <a:pt x="196" y="71"/>
                  <a:pt x="195" y="69"/>
                </a:cubicBezTo>
                <a:cubicBezTo>
                  <a:pt x="103" y="2"/>
                  <a:pt x="103" y="2"/>
                  <a:pt x="103" y="2"/>
                </a:cubicBezTo>
                <a:cubicBezTo>
                  <a:pt x="100" y="0"/>
                  <a:pt x="97" y="0"/>
                  <a:pt x="95" y="2"/>
                </a:cubicBezTo>
                <a:cubicBezTo>
                  <a:pt x="3" y="69"/>
                  <a:pt x="3" y="69"/>
                  <a:pt x="3" y="69"/>
                </a:cubicBezTo>
                <a:cubicBezTo>
                  <a:pt x="1" y="71"/>
                  <a:pt x="0" y="73"/>
                  <a:pt x="0" y="75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190"/>
                  <a:pt x="3" y="193"/>
                  <a:pt x="7" y="193"/>
                </a:cubicBezTo>
                <a:cubicBezTo>
                  <a:pt x="191" y="193"/>
                  <a:pt x="191" y="193"/>
                  <a:pt x="191" y="193"/>
                </a:cubicBezTo>
                <a:cubicBezTo>
                  <a:pt x="192" y="193"/>
                  <a:pt x="194" y="193"/>
                  <a:pt x="195" y="191"/>
                </a:cubicBezTo>
                <a:cubicBezTo>
                  <a:pt x="197" y="190"/>
                  <a:pt x="197" y="188"/>
                  <a:pt x="197" y="187"/>
                </a:cubicBezTo>
                <a:lnTo>
                  <a:pt x="197" y="75"/>
                </a:lnTo>
                <a:close/>
                <a:moveTo>
                  <a:pt x="99" y="16"/>
                </a:moveTo>
                <a:cubicBezTo>
                  <a:pt x="184" y="78"/>
                  <a:pt x="184" y="78"/>
                  <a:pt x="184" y="78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25" y="129"/>
                  <a:pt x="125" y="129"/>
                  <a:pt x="125" y="129"/>
                </a:cubicBezTo>
                <a:cubicBezTo>
                  <a:pt x="172" y="158"/>
                  <a:pt x="172" y="158"/>
                  <a:pt x="172" y="158"/>
                </a:cubicBezTo>
                <a:cubicBezTo>
                  <a:pt x="175" y="160"/>
                  <a:pt x="176" y="165"/>
                  <a:pt x="174" y="168"/>
                </a:cubicBezTo>
                <a:cubicBezTo>
                  <a:pt x="173" y="170"/>
                  <a:pt x="171" y="171"/>
                  <a:pt x="168" y="171"/>
                </a:cubicBezTo>
                <a:cubicBezTo>
                  <a:pt x="167" y="171"/>
                  <a:pt x="166" y="171"/>
                  <a:pt x="165" y="170"/>
                </a:cubicBezTo>
                <a:cubicBezTo>
                  <a:pt x="99" y="129"/>
                  <a:pt x="99" y="129"/>
                  <a:pt x="99" y="129"/>
                </a:cubicBezTo>
                <a:cubicBezTo>
                  <a:pt x="33" y="170"/>
                  <a:pt x="33" y="170"/>
                  <a:pt x="33" y="170"/>
                </a:cubicBezTo>
                <a:cubicBezTo>
                  <a:pt x="32" y="171"/>
                  <a:pt x="31" y="171"/>
                  <a:pt x="29" y="171"/>
                </a:cubicBezTo>
                <a:cubicBezTo>
                  <a:pt x="27" y="171"/>
                  <a:pt x="25" y="170"/>
                  <a:pt x="24" y="168"/>
                </a:cubicBezTo>
                <a:cubicBezTo>
                  <a:pt x="22" y="165"/>
                  <a:pt x="22" y="160"/>
                  <a:pt x="26" y="158"/>
                </a:cubicBezTo>
                <a:cubicBezTo>
                  <a:pt x="72" y="129"/>
                  <a:pt x="72" y="129"/>
                  <a:pt x="72" y="129"/>
                </a:cubicBezTo>
                <a:cubicBezTo>
                  <a:pt x="14" y="87"/>
                  <a:pt x="14" y="87"/>
                  <a:pt x="14" y="87"/>
                </a:cubicBezTo>
                <a:cubicBezTo>
                  <a:pt x="14" y="78"/>
                  <a:pt x="14" y="78"/>
                  <a:pt x="14" y="78"/>
                </a:cubicBezTo>
                <a:lnTo>
                  <a:pt x="99" y="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消防安全日常管理与维护 &gt; 3. 记录与报告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建立消防安全工作记录和档案：记录日常巡查、维护保养、演练等情况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定期向上级主管部门报告消防安全工作情况：及时反映存在的问题和困难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消防安全日常管理与维护 &gt; 4. 消防安全责任制落实</a:t>
            </a: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984895" y="3039151"/>
            <a:ext cx="5632123" cy="93209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7C895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800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落实消防安全责任制</a:t>
            </a:r>
          </a:p>
        </p:txBody>
      </p:sp>
      <p:sp>
        <p:nvSpPr>
          <p:cNvPr id="52" name="文本框 51"/>
          <p:cNvSpPr txBox="1"/>
          <p:nvPr>
            <p:custDataLst>
              <p:tags r:id="rId2"/>
            </p:custDataLst>
          </p:nvPr>
        </p:nvSpPr>
        <p:spPr>
          <a:xfrm>
            <a:off x="984893" y="2351695"/>
            <a:ext cx="5632125" cy="670797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kern="1200">
                <a:solidFill>
                  <a:srgbClr val="D45A1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FFFFFF">
                    <a:lumMod val="50000"/>
                  </a:srgbClr>
                </a:solidFill>
                <a:latin typeface="宋体"/>
                <a:ea typeface="黑体" panose="02010609060101010101" charset="-122"/>
                <a:cs typeface="+mn-ea"/>
                <a:sym typeface="宋体"/>
              </a:rPr>
              <a:t>明确餐饮场所的消防安全责任人</a:t>
            </a:r>
          </a:p>
        </p:txBody>
      </p:sp>
      <p:sp>
        <p:nvSpPr>
          <p:cNvPr id="53" name="文本框 52"/>
          <p:cNvSpPr txBox="1"/>
          <p:nvPr>
            <p:custDataLst>
              <p:tags r:id="rId3"/>
            </p:custDataLst>
          </p:nvPr>
        </p:nvSpPr>
        <p:spPr>
          <a:xfrm>
            <a:off x="984895" y="5001112"/>
            <a:ext cx="5632123" cy="93209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7C895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800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确保责任人履行职责</a:t>
            </a:r>
          </a:p>
        </p:txBody>
      </p:sp>
      <p:sp>
        <p:nvSpPr>
          <p:cNvPr id="54" name="文本框 53"/>
          <p:cNvSpPr txBox="1"/>
          <p:nvPr>
            <p:custDataLst>
              <p:tags r:id="rId4"/>
            </p:custDataLst>
          </p:nvPr>
        </p:nvSpPr>
        <p:spPr>
          <a:xfrm>
            <a:off x="984893" y="4313656"/>
            <a:ext cx="5632125" cy="670797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kern="1200">
                <a:solidFill>
                  <a:srgbClr val="D45A1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FFFFFF">
                    <a:lumMod val="50000"/>
                  </a:srgbClr>
                </a:solidFill>
                <a:latin typeface="宋体"/>
                <a:ea typeface="黑体" panose="02010609060101010101" charset="-122"/>
                <a:cs typeface="+mn-ea"/>
                <a:sym typeface="宋体"/>
              </a:rPr>
              <a:t>对消防安全工作进行定期考核和评估</a:t>
            </a:r>
          </a:p>
        </p:txBody>
      </p:sp>
      <p:sp>
        <p:nvSpPr>
          <p:cNvPr id="7" name="Freeform 42"/>
          <p:cNvSpPr/>
          <p:nvPr>
            <p:custDataLst>
              <p:tags r:id="rId5"/>
            </p:custDataLst>
          </p:nvPr>
        </p:nvSpPr>
        <p:spPr>
          <a:xfrm>
            <a:off x="8033663" y="2837672"/>
            <a:ext cx="696459" cy="780607"/>
          </a:xfrm>
          <a:custGeom>
            <a:avLst/>
            <a:gdLst>
              <a:gd name="T0" fmla="*/ 195 w 389"/>
              <a:gd name="T1" fmla="*/ 0 h 436"/>
              <a:gd name="T2" fmla="*/ 0 w 389"/>
              <a:gd name="T3" fmla="*/ 351 h 436"/>
              <a:gd name="T4" fmla="*/ 195 w 389"/>
              <a:gd name="T5" fmla="*/ 436 h 436"/>
              <a:gd name="T6" fmla="*/ 389 w 389"/>
              <a:gd name="T7" fmla="*/ 351 h 436"/>
              <a:gd name="T8" fmla="*/ 195 w 389"/>
              <a:gd name="T9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" h="436">
                <a:moveTo>
                  <a:pt x="195" y="0"/>
                </a:moveTo>
                <a:lnTo>
                  <a:pt x="0" y="351"/>
                </a:lnTo>
                <a:lnTo>
                  <a:pt x="195" y="436"/>
                </a:lnTo>
                <a:lnTo>
                  <a:pt x="389" y="351"/>
                </a:lnTo>
                <a:lnTo>
                  <a:pt x="19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8" name="Line 43"/>
          <p:cNvSpPr>
            <a:spLocks noChangeShapeType="1"/>
          </p:cNvSpPr>
          <p:nvPr>
            <p:custDataLst>
              <p:tags r:id="rId6"/>
            </p:custDataLst>
          </p:nvPr>
        </p:nvSpPr>
        <p:spPr>
          <a:xfrm flipH="1">
            <a:off x="8382787" y="2706974"/>
            <a:ext cx="0" cy="0"/>
          </a:xfrm>
          <a:prstGeom prst="line">
            <a:avLst/>
          </a:prstGeom>
          <a:noFill/>
          <a:ln w="15875" cap="flat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9" name="Freeform 44"/>
          <p:cNvSpPr/>
          <p:nvPr>
            <p:custDataLst>
              <p:tags r:id="rId7"/>
            </p:custDataLst>
          </p:nvPr>
        </p:nvSpPr>
        <p:spPr>
          <a:xfrm>
            <a:off x="8382787" y="2031999"/>
            <a:ext cx="3806356" cy="2494005"/>
          </a:xfrm>
          <a:custGeom>
            <a:avLst/>
            <a:gdLst>
              <a:gd name="T0" fmla="*/ 0 w 2126"/>
              <a:gd name="T1" fmla="*/ 947 h 1393"/>
              <a:gd name="T2" fmla="*/ 0 w 2126"/>
              <a:gd name="T3" fmla="*/ 1393 h 1393"/>
              <a:gd name="T4" fmla="*/ 2126 w 2126"/>
              <a:gd name="T5" fmla="*/ 450 h 1393"/>
              <a:gd name="T6" fmla="*/ 2126 w 2126"/>
              <a:gd name="T7" fmla="*/ 0 h 1393"/>
              <a:gd name="T8" fmla="*/ 0 w 2126"/>
              <a:gd name="T9" fmla="*/ 947 h 1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6" h="1393">
                <a:moveTo>
                  <a:pt x="0" y="947"/>
                </a:moveTo>
                <a:lnTo>
                  <a:pt x="0" y="1393"/>
                </a:lnTo>
                <a:lnTo>
                  <a:pt x="2126" y="450"/>
                </a:lnTo>
                <a:lnTo>
                  <a:pt x="2126" y="0"/>
                </a:lnTo>
                <a:lnTo>
                  <a:pt x="0" y="947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0" name="Line 45"/>
          <p:cNvSpPr>
            <a:spLocks noChangeShapeType="1"/>
          </p:cNvSpPr>
          <p:nvPr>
            <p:custDataLst>
              <p:tags r:id="rId8"/>
            </p:custDataLst>
          </p:nvPr>
        </p:nvSpPr>
        <p:spPr>
          <a:xfrm flipH="1">
            <a:off x="8776672" y="35502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1" name="Line 46"/>
          <p:cNvSpPr>
            <a:spLocks noChangeShapeType="1"/>
          </p:cNvSpPr>
          <p:nvPr>
            <p:custDataLst>
              <p:tags r:id="rId9"/>
            </p:custDataLst>
          </p:nvPr>
        </p:nvSpPr>
        <p:spPr>
          <a:xfrm flipH="1">
            <a:off x="8776672" y="35502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Freeform 47"/>
          <p:cNvSpPr/>
          <p:nvPr>
            <p:custDataLst>
              <p:tags r:id="rId10"/>
            </p:custDataLst>
          </p:nvPr>
        </p:nvSpPr>
        <p:spPr>
          <a:xfrm>
            <a:off x="7632617" y="3550244"/>
            <a:ext cx="750170" cy="975760"/>
          </a:xfrm>
          <a:custGeom>
            <a:avLst/>
            <a:gdLst>
              <a:gd name="T0" fmla="*/ 419 w 419"/>
              <a:gd name="T1" fmla="*/ 99 h 545"/>
              <a:gd name="T2" fmla="*/ 196 w 419"/>
              <a:gd name="T3" fmla="*/ 0 h 545"/>
              <a:gd name="T4" fmla="*/ 0 w 419"/>
              <a:gd name="T5" fmla="*/ 355 h 545"/>
              <a:gd name="T6" fmla="*/ 419 w 419"/>
              <a:gd name="T7" fmla="*/ 545 h 545"/>
              <a:gd name="T8" fmla="*/ 419 w 419"/>
              <a:gd name="T9" fmla="*/ 99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545">
                <a:moveTo>
                  <a:pt x="419" y="99"/>
                </a:moveTo>
                <a:lnTo>
                  <a:pt x="196" y="0"/>
                </a:lnTo>
                <a:lnTo>
                  <a:pt x="0" y="355"/>
                </a:lnTo>
                <a:lnTo>
                  <a:pt x="419" y="545"/>
                </a:lnTo>
                <a:lnTo>
                  <a:pt x="419" y="99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Freeform 48"/>
          <p:cNvSpPr/>
          <p:nvPr>
            <p:custDataLst>
              <p:tags r:id="rId11"/>
            </p:custDataLst>
          </p:nvPr>
        </p:nvSpPr>
        <p:spPr>
          <a:xfrm>
            <a:off x="8382787" y="2837672"/>
            <a:ext cx="347334" cy="780607"/>
          </a:xfrm>
          <a:custGeom>
            <a:avLst/>
            <a:gdLst>
              <a:gd name="T0" fmla="*/ 0 w 194"/>
              <a:gd name="T1" fmla="*/ 0 h 436"/>
              <a:gd name="T2" fmla="*/ 0 w 194"/>
              <a:gd name="T3" fmla="*/ 436 h 436"/>
              <a:gd name="T4" fmla="*/ 194 w 194"/>
              <a:gd name="T5" fmla="*/ 351 h 436"/>
              <a:gd name="T6" fmla="*/ 0 w 194"/>
              <a:gd name="T7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" h="436">
                <a:moveTo>
                  <a:pt x="0" y="0"/>
                </a:moveTo>
                <a:lnTo>
                  <a:pt x="0" y="436"/>
                </a:lnTo>
                <a:lnTo>
                  <a:pt x="194" y="351"/>
                </a:lnTo>
                <a:lnTo>
                  <a:pt x="0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5" name="Freeform 50"/>
          <p:cNvSpPr/>
          <p:nvPr>
            <p:custDataLst>
              <p:tags r:id="rId12"/>
            </p:custDataLst>
          </p:nvPr>
        </p:nvSpPr>
        <p:spPr>
          <a:xfrm>
            <a:off x="8382787" y="2973741"/>
            <a:ext cx="3806356" cy="2492214"/>
          </a:xfrm>
          <a:custGeom>
            <a:avLst/>
            <a:gdLst>
              <a:gd name="T0" fmla="*/ 0 w 2126"/>
              <a:gd name="T1" fmla="*/ 947 h 1392"/>
              <a:gd name="T2" fmla="*/ 0 w 2126"/>
              <a:gd name="T3" fmla="*/ 1392 h 1392"/>
              <a:gd name="T4" fmla="*/ 2126 w 2126"/>
              <a:gd name="T5" fmla="*/ 450 h 1392"/>
              <a:gd name="T6" fmla="*/ 2126 w 2126"/>
              <a:gd name="T7" fmla="*/ 0 h 1392"/>
              <a:gd name="T8" fmla="*/ 0 w 2126"/>
              <a:gd name="T9" fmla="*/ 947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6" h="1392">
                <a:moveTo>
                  <a:pt x="0" y="947"/>
                </a:moveTo>
                <a:lnTo>
                  <a:pt x="0" y="1392"/>
                </a:lnTo>
                <a:lnTo>
                  <a:pt x="2126" y="450"/>
                </a:lnTo>
                <a:lnTo>
                  <a:pt x="2126" y="0"/>
                </a:lnTo>
                <a:lnTo>
                  <a:pt x="0" y="947"/>
                </a:lnTo>
                <a:close/>
              </a:path>
            </a:pathLst>
          </a:custGeom>
          <a:solidFill>
            <a:srgbClr val="000000">
              <a:lumMod val="95000"/>
              <a:lumOff val="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6" name="Freeform 51"/>
          <p:cNvSpPr/>
          <p:nvPr>
            <p:custDataLst>
              <p:tags r:id="rId13"/>
            </p:custDataLst>
          </p:nvPr>
        </p:nvSpPr>
        <p:spPr>
          <a:xfrm>
            <a:off x="7217248" y="4303996"/>
            <a:ext cx="1165539" cy="1161960"/>
          </a:xfrm>
          <a:custGeom>
            <a:avLst/>
            <a:gdLst>
              <a:gd name="T0" fmla="*/ 651 w 651"/>
              <a:gd name="T1" fmla="*/ 649 h 649"/>
              <a:gd name="T2" fmla="*/ 651 w 651"/>
              <a:gd name="T3" fmla="*/ 204 h 649"/>
              <a:gd name="T4" fmla="*/ 194 w 651"/>
              <a:gd name="T5" fmla="*/ 0 h 649"/>
              <a:gd name="T6" fmla="*/ 0 w 651"/>
              <a:gd name="T7" fmla="*/ 351 h 649"/>
              <a:gd name="T8" fmla="*/ 651 w 651"/>
              <a:gd name="T9" fmla="*/ 64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" h="649">
                <a:moveTo>
                  <a:pt x="651" y="649"/>
                </a:moveTo>
                <a:lnTo>
                  <a:pt x="651" y="204"/>
                </a:lnTo>
                <a:lnTo>
                  <a:pt x="194" y="0"/>
                </a:lnTo>
                <a:lnTo>
                  <a:pt x="0" y="351"/>
                </a:lnTo>
                <a:lnTo>
                  <a:pt x="651" y="649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7" name="Freeform 52"/>
          <p:cNvSpPr/>
          <p:nvPr>
            <p:custDataLst>
              <p:tags r:id="rId14"/>
            </p:custDataLst>
          </p:nvPr>
        </p:nvSpPr>
        <p:spPr>
          <a:xfrm>
            <a:off x="7217248" y="4303996"/>
            <a:ext cx="1165539" cy="1161960"/>
          </a:xfrm>
          <a:custGeom>
            <a:avLst/>
            <a:gdLst>
              <a:gd name="T0" fmla="*/ 651 w 651"/>
              <a:gd name="T1" fmla="*/ 649 h 649"/>
              <a:gd name="T2" fmla="*/ 651 w 651"/>
              <a:gd name="T3" fmla="*/ 204 h 649"/>
              <a:gd name="T4" fmla="*/ 194 w 651"/>
              <a:gd name="T5" fmla="*/ 0 h 649"/>
              <a:gd name="T6" fmla="*/ 0 w 651"/>
              <a:gd name="T7" fmla="*/ 351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1" h="649">
                <a:moveTo>
                  <a:pt x="651" y="649"/>
                </a:moveTo>
                <a:lnTo>
                  <a:pt x="651" y="204"/>
                </a:lnTo>
                <a:lnTo>
                  <a:pt x="194" y="0"/>
                </a:lnTo>
                <a:lnTo>
                  <a:pt x="0" y="35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1" name="Freeform 56"/>
          <p:cNvSpPr/>
          <p:nvPr>
            <p:custDataLst>
              <p:tags r:id="rId15"/>
            </p:custDataLst>
          </p:nvPr>
        </p:nvSpPr>
        <p:spPr>
          <a:xfrm>
            <a:off x="8382787" y="4303996"/>
            <a:ext cx="1172701" cy="1161960"/>
          </a:xfrm>
          <a:custGeom>
            <a:avLst/>
            <a:gdLst>
              <a:gd name="T0" fmla="*/ 0 w 655"/>
              <a:gd name="T1" fmla="*/ 649 h 649"/>
              <a:gd name="T2" fmla="*/ 0 w 655"/>
              <a:gd name="T3" fmla="*/ 204 h 649"/>
              <a:gd name="T4" fmla="*/ 457 w 655"/>
              <a:gd name="T5" fmla="*/ 0 h 649"/>
              <a:gd name="T6" fmla="*/ 655 w 655"/>
              <a:gd name="T7" fmla="*/ 36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5" h="649">
                <a:moveTo>
                  <a:pt x="0" y="649"/>
                </a:moveTo>
                <a:lnTo>
                  <a:pt x="0" y="204"/>
                </a:lnTo>
                <a:lnTo>
                  <a:pt x="457" y="0"/>
                </a:lnTo>
                <a:lnTo>
                  <a:pt x="655" y="3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0" name="Line 15"/>
          <p:cNvSpPr>
            <a:spLocks noChangeShapeType="1"/>
          </p:cNvSpPr>
          <p:nvPr>
            <p:custDataLst>
              <p:tags r:id="rId16"/>
            </p:custDataLst>
          </p:nvPr>
        </p:nvSpPr>
        <p:spPr>
          <a:xfrm flipH="1">
            <a:off x="8275648" y="2767647"/>
            <a:ext cx="0" cy="0"/>
          </a:xfrm>
          <a:prstGeom prst="line">
            <a:avLst/>
          </a:prstGeom>
          <a:noFill/>
          <a:ln w="15875" cap="flat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2" name="KSO_Shape"/>
          <p:cNvSpPr/>
          <p:nvPr>
            <p:custDataLst>
              <p:tags r:id="rId17"/>
            </p:custDataLst>
          </p:nvPr>
        </p:nvSpPr>
        <p:spPr>
          <a:xfrm>
            <a:off x="7836821" y="3860410"/>
            <a:ext cx="362317" cy="271738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rgbClr val="F39332">
              <a:shade val="50000"/>
            </a:srgbClr>
          </a:lnRef>
          <a:fillRef idx="1">
            <a:srgbClr val="F39332"/>
          </a:fillRef>
          <a:effectRef idx="0">
            <a:srgbClr val="F39332"/>
          </a:effectRef>
          <a:fontRef idx="minor">
            <a:srgbClr val="FFFFFF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KSO_Shape"/>
          <p:cNvSpPr/>
          <p:nvPr>
            <p:custDataLst>
              <p:tags r:id="rId18"/>
            </p:custDataLst>
          </p:nvPr>
        </p:nvSpPr>
        <p:spPr>
          <a:xfrm>
            <a:off x="7609811" y="4516307"/>
            <a:ext cx="380413" cy="546047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63" name="文本框 62"/>
          <p:cNvSpPr txBox="1"/>
          <p:nvPr>
            <p:custDataLst>
              <p:tags r:id="rId19"/>
            </p:custDataLst>
          </p:nvPr>
        </p:nvSpPr>
        <p:spPr>
          <a:xfrm rot="20159630">
            <a:off x="8385770" y="3038823"/>
            <a:ext cx="3235348" cy="739511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800">
                <a:solidFill>
                  <a:srgbClr val="000000"/>
                </a:solidFill>
                <a:latin typeface="宋体"/>
                <a:ea typeface="+mn-ea"/>
                <a:cs typeface="+mn-ea"/>
                <a:sym typeface="宋体"/>
              </a:rPr>
              <a:t>LOREM IPSUM DOLOR</a:t>
            </a:r>
            <a:endParaRPr lang="zh-CN" altLang="en-US" sz="1800">
              <a:solidFill>
                <a:srgbClr val="000000"/>
              </a:solidFill>
              <a:latin typeface="宋体"/>
              <a:ea typeface="黑体" panose="02010609060101010101" charset="-122"/>
              <a:cs typeface="+mn-ea"/>
              <a:sym typeface="宋体"/>
            </a:endParaRPr>
          </a:p>
        </p:txBody>
      </p:sp>
      <p:sp>
        <p:nvSpPr>
          <p:cNvPr id="64" name="文本框 63"/>
          <p:cNvSpPr txBox="1"/>
          <p:nvPr>
            <p:custDataLst>
              <p:tags r:id="rId20"/>
            </p:custDataLst>
          </p:nvPr>
        </p:nvSpPr>
        <p:spPr>
          <a:xfrm rot="20159630">
            <a:off x="8380706" y="3985447"/>
            <a:ext cx="3235348" cy="714621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800">
                <a:solidFill>
                  <a:srgbClr val="000000"/>
                </a:solidFill>
                <a:latin typeface="宋体"/>
                <a:ea typeface="+mn-ea"/>
                <a:cs typeface="+mn-ea"/>
                <a:sym typeface="宋体"/>
              </a:rPr>
              <a:t>LOREM IPSUM DOLOR</a:t>
            </a:r>
            <a:endParaRPr lang="zh-CN" altLang="en-US" sz="1800">
              <a:solidFill>
                <a:srgbClr val="000000"/>
              </a:solidFill>
              <a:latin typeface="宋体"/>
              <a:ea typeface="黑体" panose="02010609060101010101" charset="-122"/>
              <a:cs typeface="+mn-ea"/>
              <a:sym typeface="宋体"/>
            </a:endParaRPr>
          </a:p>
        </p:txBody>
      </p:sp>
      <p:sp>
        <p:nvSpPr>
          <p:cNvPr id="67" name="Freeform 119"/>
          <p:cNvSpPr>
            <a:spLocks noChangeArrowheads="1"/>
          </p:cNvSpPr>
          <p:nvPr>
            <p:custDataLst>
              <p:tags r:id="rId21"/>
            </p:custDataLst>
          </p:nvPr>
        </p:nvSpPr>
        <p:spPr>
          <a:xfrm>
            <a:off x="8170857" y="3239057"/>
            <a:ext cx="170752" cy="152620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2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11部分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培训与宣传强化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培训与宣传强化 &gt; 1. 员工培训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对新员工进行消防安全知识培训：确保其了解消防安全基本知识和操作规程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2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对老员工进行定期的消防安全知识复训：提高其应急处理能力和安全意识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培训与宣传强化 &gt; 2. 宣传活动</a:t>
            </a:r>
          </a:p>
        </p:txBody>
      </p:sp>
      <p:sp>
        <p:nvSpPr>
          <p:cNvPr id="3" name="PA-矩形: 圆角 13"/>
          <p:cNvSpPr/>
          <p:nvPr>
            <p:custDataLst>
              <p:tags r:id="rId1"/>
            </p:custDataLst>
          </p:nvPr>
        </p:nvSpPr>
        <p:spPr>
          <a:xfrm>
            <a:off x="997494" y="2427152"/>
            <a:ext cx="4782820" cy="3235960"/>
          </a:xfrm>
          <a:prstGeom prst="roundRect">
            <a:avLst>
              <a:gd name="adj" fmla="val 6999"/>
            </a:avLst>
          </a:prstGeom>
          <a:solidFill>
            <a:srgbClr val="000000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PA-矩形 9"/>
          <p:cNvSpPr/>
          <p:nvPr>
            <p:custDataLst>
              <p:tags r:id="rId2"/>
            </p:custDataLst>
          </p:nvPr>
        </p:nvSpPr>
        <p:spPr>
          <a:xfrm>
            <a:off x="1428659" y="3746682"/>
            <a:ext cx="3921125" cy="138366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宋体"/>
                <a:cs typeface="+mn-ea"/>
                <a:sym typeface="宋体"/>
              </a:rPr>
              <a:t>如消防知识竞赛、消防演练等，提高员工的消防安全意识和参与度</a:t>
            </a:r>
          </a:p>
        </p:txBody>
      </p:sp>
      <p:sp>
        <p:nvSpPr>
          <p:cNvPr id="6" name="PA-矩形: 圆角 13"/>
          <p:cNvSpPr/>
          <p:nvPr>
            <p:custDataLst>
              <p:tags r:id="rId3"/>
            </p:custDataLst>
          </p:nvPr>
        </p:nvSpPr>
        <p:spPr>
          <a:xfrm>
            <a:off x="6323420" y="2427152"/>
            <a:ext cx="4782820" cy="3235960"/>
          </a:xfrm>
          <a:prstGeom prst="roundRect">
            <a:avLst>
              <a:gd name="adj" fmla="val 6999"/>
            </a:avLst>
          </a:prstGeom>
          <a:solidFill>
            <a:srgbClr val="000000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PA-矩形 15"/>
          <p:cNvSpPr/>
          <p:nvPr>
            <p:custDataLst>
              <p:tags r:id="rId4"/>
            </p:custDataLst>
          </p:nvPr>
        </p:nvSpPr>
        <p:spPr>
          <a:xfrm>
            <a:off x="6754585" y="3730807"/>
            <a:ext cx="3921125" cy="138366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宋体"/>
                <a:cs typeface="+mn-ea"/>
                <a:sym typeface="宋体"/>
              </a:rPr>
              <a:t>营造良好的消防安全氛围</a:t>
            </a:r>
          </a:p>
        </p:txBody>
      </p:sp>
      <p:sp>
        <p:nvSpPr>
          <p:cNvPr id="9" name="PA-矩形: 圆角 1"/>
          <p:cNvSpPr/>
          <p:nvPr>
            <p:custDataLst>
              <p:tags r:id="rId5"/>
            </p:custDataLst>
          </p:nvPr>
        </p:nvSpPr>
        <p:spPr>
          <a:xfrm>
            <a:off x="997726" y="2014430"/>
            <a:ext cx="2219498" cy="1463858"/>
          </a:xfrm>
          <a:prstGeom prst="roundRect">
            <a:avLst>
              <a:gd name="adj" fmla="val 6999"/>
            </a:avLst>
          </a:prstGeom>
          <a:solidFill>
            <a:srgbClr val="7D808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PA-任意多边形 5"/>
          <p:cNvSpPr/>
          <p:nvPr>
            <p:custDataLst>
              <p:tags r:id="rId6"/>
            </p:custDataLst>
          </p:nvPr>
        </p:nvSpPr>
        <p:spPr>
          <a:xfrm>
            <a:off x="2223586" y="2665877"/>
            <a:ext cx="820737" cy="623761"/>
          </a:xfrm>
          <a:custGeom>
            <a:avLst/>
            <a:gdLst>
              <a:gd name="T0" fmla="*/ 466 w 851"/>
              <a:gd name="T1" fmla="*/ 8 h 641"/>
              <a:gd name="T2" fmla="*/ 518 w 851"/>
              <a:gd name="T3" fmla="*/ 62 h 641"/>
              <a:gd name="T4" fmla="*/ 511 w 851"/>
              <a:gd name="T5" fmla="*/ 156 h 641"/>
              <a:gd name="T6" fmla="*/ 462 w 851"/>
              <a:gd name="T7" fmla="*/ 244 h 641"/>
              <a:gd name="T8" fmla="*/ 502 w 851"/>
              <a:gd name="T9" fmla="*/ 355 h 641"/>
              <a:gd name="T10" fmla="*/ 600 w 851"/>
              <a:gd name="T11" fmla="*/ 408 h 641"/>
              <a:gd name="T12" fmla="*/ 687 w 851"/>
              <a:gd name="T13" fmla="*/ 366 h 641"/>
              <a:gd name="T14" fmla="*/ 735 w 851"/>
              <a:gd name="T15" fmla="*/ 276 h 641"/>
              <a:gd name="T16" fmla="*/ 686 w 851"/>
              <a:gd name="T17" fmla="*/ 199 h 641"/>
              <a:gd name="T18" fmla="*/ 710 w 851"/>
              <a:gd name="T19" fmla="*/ 140 h 641"/>
              <a:gd name="T20" fmla="*/ 769 w 851"/>
              <a:gd name="T21" fmla="*/ 115 h 641"/>
              <a:gd name="T22" fmla="*/ 827 w 851"/>
              <a:gd name="T23" fmla="*/ 140 h 641"/>
              <a:gd name="T24" fmla="*/ 851 w 851"/>
              <a:gd name="T25" fmla="*/ 199 h 641"/>
              <a:gd name="T26" fmla="*/ 804 w 851"/>
              <a:gd name="T27" fmla="*/ 276 h 641"/>
              <a:gd name="T28" fmla="*/ 772 w 851"/>
              <a:gd name="T29" fmla="*/ 440 h 641"/>
              <a:gd name="T30" fmla="*/ 709 w 851"/>
              <a:gd name="T31" fmla="*/ 590 h 641"/>
              <a:gd name="T32" fmla="*/ 425 w 851"/>
              <a:gd name="T33" fmla="*/ 641 h 641"/>
              <a:gd name="T34" fmla="*/ 141 w 851"/>
              <a:gd name="T35" fmla="*/ 590 h 641"/>
              <a:gd name="T36" fmla="*/ 78 w 851"/>
              <a:gd name="T37" fmla="*/ 440 h 641"/>
              <a:gd name="T38" fmla="*/ 46 w 851"/>
              <a:gd name="T39" fmla="*/ 276 h 641"/>
              <a:gd name="T40" fmla="*/ 0 w 851"/>
              <a:gd name="T41" fmla="*/ 199 h 641"/>
              <a:gd name="T42" fmla="*/ 24 w 851"/>
              <a:gd name="T43" fmla="*/ 140 h 641"/>
              <a:gd name="T44" fmla="*/ 81 w 851"/>
              <a:gd name="T45" fmla="*/ 115 h 641"/>
              <a:gd name="T46" fmla="*/ 139 w 851"/>
              <a:gd name="T47" fmla="*/ 140 h 641"/>
              <a:gd name="T48" fmla="*/ 163 w 851"/>
              <a:gd name="T49" fmla="*/ 199 h 641"/>
              <a:gd name="T50" fmla="*/ 114 w 851"/>
              <a:gd name="T51" fmla="*/ 276 h 641"/>
              <a:gd name="T52" fmla="*/ 163 w 851"/>
              <a:gd name="T53" fmla="*/ 367 h 641"/>
              <a:gd name="T54" fmla="*/ 250 w 851"/>
              <a:gd name="T55" fmla="*/ 410 h 641"/>
              <a:gd name="T56" fmla="*/ 348 w 851"/>
              <a:gd name="T57" fmla="*/ 357 h 641"/>
              <a:gd name="T58" fmla="*/ 389 w 851"/>
              <a:gd name="T59" fmla="*/ 244 h 641"/>
              <a:gd name="T60" fmla="*/ 341 w 851"/>
              <a:gd name="T61" fmla="*/ 153 h 641"/>
              <a:gd name="T62" fmla="*/ 335 w 851"/>
              <a:gd name="T63" fmla="*/ 62 h 641"/>
              <a:gd name="T64" fmla="*/ 388 w 851"/>
              <a:gd name="T65" fmla="*/ 8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51" h="641">
                <a:moveTo>
                  <a:pt x="427" y="0"/>
                </a:moveTo>
                <a:cubicBezTo>
                  <a:pt x="441" y="0"/>
                  <a:pt x="453" y="2"/>
                  <a:pt x="466" y="8"/>
                </a:cubicBezTo>
                <a:cubicBezTo>
                  <a:pt x="478" y="13"/>
                  <a:pt x="488" y="20"/>
                  <a:pt x="497" y="30"/>
                </a:cubicBezTo>
                <a:cubicBezTo>
                  <a:pt x="506" y="39"/>
                  <a:pt x="513" y="50"/>
                  <a:pt x="518" y="62"/>
                </a:cubicBezTo>
                <a:cubicBezTo>
                  <a:pt x="524" y="74"/>
                  <a:pt x="526" y="87"/>
                  <a:pt x="526" y="101"/>
                </a:cubicBezTo>
                <a:cubicBezTo>
                  <a:pt x="526" y="121"/>
                  <a:pt x="521" y="140"/>
                  <a:pt x="511" y="156"/>
                </a:cubicBezTo>
                <a:cubicBezTo>
                  <a:pt x="500" y="172"/>
                  <a:pt x="487" y="184"/>
                  <a:pt x="470" y="192"/>
                </a:cubicBezTo>
                <a:cubicBezTo>
                  <a:pt x="465" y="209"/>
                  <a:pt x="462" y="226"/>
                  <a:pt x="462" y="244"/>
                </a:cubicBezTo>
                <a:cubicBezTo>
                  <a:pt x="462" y="263"/>
                  <a:pt x="465" y="283"/>
                  <a:pt x="472" y="302"/>
                </a:cubicBezTo>
                <a:cubicBezTo>
                  <a:pt x="480" y="322"/>
                  <a:pt x="489" y="339"/>
                  <a:pt x="502" y="355"/>
                </a:cubicBezTo>
                <a:cubicBezTo>
                  <a:pt x="515" y="371"/>
                  <a:pt x="529" y="384"/>
                  <a:pt x="546" y="394"/>
                </a:cubicBezTo>
                <a:cubicBezTo>
                  <a:pt x="563" y="403"/>
                  <a:pt x="581" y="408"/>
                  <a:pt x="600" y="408"/>
                </a:cubicBezTo>
                <a:cubicBezTo>
                  <a:pt x="617" y="408"/>
                  <a:pt x="632" y="404"/>
                  <a:pt x="647" y="396"/>
                </a:cubicBezTo>
                <a:cubicBezTo>
                  <a:pt x="661" y="388"/>
                  <a:pt x="675" y="378"/>
                  <a:pt x="687" y="366"/>
                </a:cubicBezTo>
                <a:cubicBezTo>
                  <a:pt x="699" y="353"/>
                  <a:pt x="709" y="339"/>
                  <a:pt x="717" y="323"/>
                </a:cubicBezTo>
                <a:cubicBezTo>
                  <a:pt x="725" y="307"/>
                  <a:pt x="731" y="292"/>
                  <a:pt x="735" y="276"/>
                </a:cubicBezTo>
                <a:cubicBezTo>
                  <a:pt x="721" y="269"/>
                  <a:pt x="709" y="259"/>
                  <a:pt x="700" y="245"/>
                </a:cubicBezTo>
                <a:cubicBezTo>
                  <a:pt x="691" y="231"/>
                  <a:pt x="686" y="216"/>
                  <a:pt x="686" y="199"/>
                </a:cubicBezTo>
                <a:cubicBezTo>
                  <a:pt x="686" y="187"/>
                  <a:pt x="689" y="176"/>
                  <a:pt x="693" y="166"/>
                </a:cubicBezTo>
                <a:cubicBezTo>
                  <a:pt x="697" y="156"/>
                  <a:pt x="703" y="147"/>
                  <a:pt x="710" y="140"/>
                </a:cubicBezTo>
                <a:cubicBezTo>
                  <a:pt x="718" y="132"/>
                  <a:pt x="727" y="126"/>
                  <a:pt x="737" y="122"/>
                </a:cubicBezTo>
                <a:cubicBezTo>
                  <a:pt x="747" y="117"/>
                  <a:pt x="758" y="115"/>
                  <a:pt x="769" y="115"/>
                </a:cubicBezTo>
                <a:cubicBezTo>
                  <a:pt x="780" y="115"/>
                  <a:pt x="791" y="117"/>
                  <a:pt x="801" y="122"/>
                </a:cubicBezTo>
                <a:cubicBezTo>
                  <a:pt x="811" y="126"/>
                  <a:pt x="820" y="132"/>
                  <a:pt x="827" y="140"/>
                </a:cubicBezTo>
                <a:cubicBezTo>
                  <a:pt x="835" y="147"/>
                  <a:pt x="841" y="156"/>
                  <a:pt x="845" y="166"/>
                </a:cubicBezTo>
                <a:cubicBezTo>
                  <a:pt x="849" y="176"/>
                  <a:pt x="851" y="187"/>
                  <a:pt x="851" y="199"/>
                </a:cubicBezTo>
                <a:cubicBezTo>
                  <a:pt x="851" y="216"/>
                  <a:pt x="847" y="231"/>
                  <a:pt x="838" y="245"/>
                </a:cubicBezTo>
                <a:cubicBezTo>
                  <a:pt x="829" y="258"/>
                  <a:pt x="818" y="269"/>
                  <a:pt x="804" y="276"/>
                </a:cubicBezTo>
                <a:cubicBezTo>
                  <a:pt x="801" y="302"/>
                  <a:pt x="797" y="329"/>
                  <a:pt x="792" y="357"/>
                </a:cubicBezTo>
                <a:cubicBezTo>
                  <a:pt x="787" y="385"/>
                  <a:pt x="780" y="413"/>
                  <a:pt x="772" y="440"/>
                </a:cubicBezTo>
                <a:cubicBezTo>
                  <a:pt x="764" y="467"/>
                  <a:pt x="755" y="494"/>
                  <a:pt x="744" y="520"/>
                </a:cubicBezTo>
                <a:cubicBezTo>
                  <a:pt x="733" y="545"/>
                  <a:pt x="722" y="569"/>
                  <a:pt x="709" y="590"/>
                </a:cubicBezTo>
                <a:cubicBezTo>
                  <a:pt x="665" y="607"/>
                  <a:pt x="619" y="619"/>
                  <a:pt x="571" y="628"/>
                </a:cubicBezTo>
                <a:cubicBezTo>
                  <a:pt x="524" y="637"/>
                  <a:pt x="475" y="641"/>
                  <a:pt x="425" y="641"/>
                </a:cubicBezTo>
                <a:cubicBezTo>
                  <a:pt x="375" y="641"/>
                  <a:pt x="326" y="637"/>
                  <a:pt x="279" y="628"/>
                </a:cubicBezTo>
                <a:cubicBezTo>
                  <a:pt x="232" y="619"/>
                  <a:pt x="186" y="607"/>
                  <a:pt x="141" y="590"/>
                </a:cubicBezTo>
                <a:cubicBezTo>
                  <a:pt x="128" y="569"/>
                  <a:pt x="116" y="545"/>
                  <a:pt x="106" y="520"/>
                </a:cubicBezTo>
                <a:cubicBezTo>
                  <a:pt x="95" y="494"/>
                  <a:pt x="86" y="467"/>
                  <a:pt x="78" y="440"/>
                </a:cubicBezTo>
                <a:cubicBezTo>
                  <a:pt x="70" y="413"/>
                  <a:pt x="63" y="385"/>
                  <a:pt x="57" y="357"/>
                </a:cubicBezTo>
                <a:cubicBezTo>
                  <a:pt x="52" y="329"/>
                  <a:pt x="48" y="302"/>
                  <a:pt x="46" y="276"/>
                </a:cubicBezTo>
                <a:cubicBezTo>
                  <a:pt x="32" y="269"/>
                  <a:pt x="21" y="258"/>
                  <a:pt x="12" y="245"/>
                </a:cubicBezTo>
                <a:cubicBezTo>
                  <a:pt x="4" y="231"/>
                  <a:pt x="0" y="216"/>
                  <a:pt x="0" y="199"/>
                </a:cubicBezTo>
                <a:cubicBezTo>
                  <a:pt x="0" y="187"/>
                  <a:pt x="2" y="176"/>
                  <a:pt x="6" y="166"/>
                </a:cubicBezTo>
                <a:cubicBezTo>
                  <a:pt x="11" y="156"/>
                  <a:pt x="16" y="147"/>
                  <a:pt x="24" y="140"/>
                </a:cubicBezTo>
                <a:cubicBezTo>
                  <a:pt x="31" y="132"/>
                  <a:pt x="39" y="126"/>
                  <a:pt x="49" y="122"/>
                </a:cubicBezTo>
                <a:cubicBezTo>
                  <a:pt x="59" y="117"/>
                  <a:pt x="70" y="115"/>
                  <a:pt x="81" y="115"/>
                </a:cubicBezTo>
                <a:cubicBezTo>
                  <a:pt x="92" y="115"/>
                  <a:pt x="103" y="117"/>
                  <a:pt x="113" y="122"/>
                </a:cubicBezTo>
                <a:cubicBezTo>
                  <a:pt x="123" y="126"/>
                  <a:pt x="132" y="132"/>
                  <a:pt x="139" y="140"/>
                </a:cubicBezTo>
                <a:cubicBezTo>
                  <a:pt x="147" y="147"/>
                  <a:pt x="153" y="156"/>
                  <a:pt x="157" y="166"/>
                </a:cubicBezTo>
                <a:cubicBezTo>
                  <a:pt x="161" y="176"/>
                  <a:pt x="163" y="187"/>
                  <a:pt x="163" y="199"/>
                </a:cubicBezTo>
                <a:cubicBezTo>
                  <a:pt x="163" y="216"/>
                  <a:pt x="159" y="232"/>
                  <a:pt x="150" y="246"/>
                </a:cubicBezTo>
                <a:cubicBezTo>
                  <a:pt x="141" y="260"/>
                  <a:pt x="129" y="270"/>
                  <a:pt x="114" y="276"/>
                </a:cubicBezTo>
                <a:cubicBezTo>
                  <a:pt x="118" y="292"/>
                  <a:pt x="124" y="308"/>
                  <a:pt x="132" y="324"/>
                </a:cubicBezTo>
                <a:cubicBezTo>
                  <a:pt x="141" y="340"/>
                  <a:pt x="151" y="354"/>
                  <a:pt x="163" y="367"/>
                </a:cubicBezTo>
                <a:cubicBezTo>
                  <a:pt x="175" y="380"/>
                  <a:pt x="188" y="390"/>
                  <a:pt x="203" y="398"/>
                </a:cubicBezTo>
                <a:cubicBezTo>
                  <a:pt x="217" y="406"/>
                  <a:pt x="233" y="410"/>
                  <a:pt x="250" y="410"/>
                </a:cubicBezTo>
                <a:cubicBezTo>
                  <a:pt x="269" y="410"/>
                  <a:pt x="287" y="405"/>
                  <a:pt x="304" y="395"/>
                </a:cubicBezTo>
                <a:cubicBezTo>
                  <a:pt x="320" y="385"/>
                  <a:pt x="335" y="373"/>
                  <a:pt x="348" y="357"/>
                </a:cubicBezTo>
                <a:cubicBezTo>
                  <a:pt x="361" y="341"/>
                  <a:pt x="371" y="323"/>
                  <a:pt x="378" y="304"/>
                </a:cubicBezTo>
                <a:cubicBezTo>
                  <a:pt x="385" y="284"/>
                  <a:pt x="389" y="264"/>
                  <a:pt x="389" y="244"/>
                </a:cubicBezTo>
                <a:cubicBezTo>
                  <a:pt x="389" y="226"/>
                  <a:pt x="385" y="208"/>
                  <a:pt x="378" y="190"/>
                </a:cubicBezTo>
                <a:cubicBezTo>
                  <a:pt x="363" y="181"/>
                  <a:pt x="351" y="169"/>
                  <a:pt x="341" y="153"/>
                </a:cubicBezTo>
                <a:cubicBezTo>
                  <a:pt x="332" y="137"/>
                  <a:pt x="327" y="120"/>
                  <a:pt x="327" y="101"/>
                </a:cubicBezTo>
                <a:cubicBezTo>
                  <a:pt x="327" y="87"/>
                  <a:pt x="330" y="74"/>
                  <a:pt x="335" y="62"/>
                </a:cubicBezTo>
                <a:cubicBezTo>
                  <a:pt x="341" y="50"/>
                  <a:pt x="348" y="39"/>
                  <a:pt x="357" y="30"/>
                </a:cubicBezTo>
                <a:cubicBezTo>
                  <a:pt x="366" y="20"/>
                  <a:pt x="376" y="13"/>
                  <a:pt x="388" y="8"/>
                </a:cubicBezTo>
                <a:cubicBezTo>
                  <a:pt x="400" y="2"/>
                  <a:pt x="413" y="0"/>
                  <a:pt x="427" y="0"/>
                </a:cubicBez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PA-矩形 8"/>
          <p:cNvSpPr/>
          <p:nvPr>
            <p:custDataLst>
              <p:tags r:id="rId7"/>
            </p:custDataLst>
          </p:nvPr>
        </p:nvSpPr>
        <p:spPr>
          <a:xfrm>
            <a:off x="1221245" y="2196675"/>
            <a:ext cx="1823077" cy="1151235"/>
          </a:xfrm>
          <a:prstGeom prst="rect">
            <a:avLst/>
          </a:prstGeom>
          <a:solidFill>
            <a:srgbClr val="7D8087"/>
          </a:solidFill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600">
                <a:solidFill>
                  <a:schemeClr val="bg1">
                    <a:lumMod val="95000"/>
                  </a:schemeClr>
                </a:solidFill>
                <a:latin typeface="宋体"/>
                <a:cs typeface="+mn-ea"/>
                <a:sym typeface="宋体"/>
              </a:rPr>
              <a:t>定期开展消防安全宣传活动</a:t>
            </a:r>
          </a:p>
        </p:txBody>
      </p:sp>
      <p:sp>
        <p:nvSpPr>
          <p:cNvPr id="14" name="PA-矩形: 圆角 1"/>
          <p:cNvSpPr/>
          <p:nvPr>
            <p:custDataLst>
              <p:tags r:id="rId8"/>
            </p:custDataLst>
          </p:nvPr>
        </p:nvSpPr>
        <p:spPr>
          <a:xfrm>
            <a:off x="6323635" y="2014430"/>
            <a:ext cx="2219498" cy="1463858"/>
          </a:xfrm>
          <a:prstGeom prst="roundRect">
            <a:avLst>
              <a:gd name="adj" fmla="val 6999"/>
            </a:avLst>
          </a:prstGeom>
          <a:solidFill>
            <a:srgbClr val="7D808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PA-矩形 14"/>
          <p:cNvSpPr/>
          <p:nvPr>
            <p:custDataLst>
              <p:tags r:id="rId9"/>
            </p:custDataLst>
          </p:nvPr>
        </p:nvSpPr>
        <p:spPr>
          <a:xfrm>
            <a:off x="6487885" y="2144486"/>
            <a:ext cx="1820125" cy="1203424"/>
          </a:xfrm>
          <a:prstGeom prst="rect">
            <a:avLst/>
          </a:prstGeom>
          <a:solidFill>
            <a:srgbClr val="7D8087"/>
          </a:solidFill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600">
                <a:solidFill>
                  <a:schemeClr val="bg1">
                    <a:lumMod val="95000"/>
                  </a:schemeClr>
                </a:solidFill>
                <a:latin typeface="宋体"/>
                <a:cs typeface="+mn-ea"/>
                <a:sym typeface="宋体"/>
              </a:rPr>
              <a:t>利用宣传栏、横幅、标语等多种形式进行宣传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培训与宣传强化 &gt; 3. 培训内容与形式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培训内容包括火灾的危害性、预防措施、应急处理等基本知识和技能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可以采取集中培训、分组讨论、现场演示等多种形式进行培训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12部分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技术支持与信息化管理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技术支持与信息化管理 &gt; 1. 技术支持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217545" y="1204264"/>
            <a:ext cx="8179435" cy="2406015"/>
            <a:chOff x="0" y="0"/>
            <a:chExt cx="16154402" cy="53833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54400" cy="5383276"/>
            </a:xfrm>
            <a:custGeom>
              <a:avLst/>
              <a:gdLst/>
              <a:ahLst/>
              <a:cxnLst/>
              <a:rect l="l" t="t" r="r" b="b"/>
              <a:pathLst>
                <a:path w="16154400" h="5383276">
                  <a:moveTo>
                    <a:pt x="0" y="0"/>
                  </a:moveTo>
                  <a:lnTo>
                    <a:pt x="16154400" y="0"/>
                  </a:lnTo>
                  <a:lnTo>
                    <a:pt x="16154400" y="5383276"/>
                  </a:lnTo>
                  <a:lnTo>
                    <a:pt x="0" y="5383276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31031" y="975358"/>
            <a:ext cx="8435340" cy="2406015"/>
            <a:chOff x="0" y="0"/>
            <a:chExt cx="16659374" cy="53833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659352" cy="5383276"/>
            </a:xfrm>
            <a:custGeom>
              <a:avLst/>
              <a:gdLst/>
              <a:ahLst/>
              <a:cxnLst/>
              <a:rect l="l" t="t" r="r" b="b"/>
              <a:pathLst>
                <a:path w="16659352" h="5383276">
                  <a:moveTo>
                    <a:pt x="0" y="0"/>
                  </a:moveTo>
                  <a:lnTo>
                    <a:pt x="16659352" y="0"/>
                  </a:lnTo>
                  <a:lnTo>
                    <a:pt x="16659352" y="5383276"/>
                  </a:lnTo>
                  <a:lnTo>
                    <a:pt x="0" y="5383276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5019" y="4023995"/>
            <a:ext cx="4886113" cy="41275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4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利用现代科技手段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0930" y="4023995"/>
            <a:ext cx="5226050" cy="4127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8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引入专业的消防安全技术团队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18515" y="4566920"/>
            <a:ext cx="1312545" cy="32385"/>
            <a:chOff x="0" y="0"/>
            <a:chExt cx="2592000" cy="72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70930" y="4566920"/>
            <a:ext cx="1312545" cy="32385"/>
            <a:chOff x="0" y="0"/>
            <a:chExt cx="2592000" cy="72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18515" y="4894580"/>
            <a:ext cx="4543425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如物联网、智能监控等，对餐饮场所的消防安全进行实时监控和管理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70930" y="4894580"/>
            <a:ext cx="5058724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为餐饮场所提供技术支持和咨询服务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技术支持与信息化管理 &gt; 2. 信息化管理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建立消防安全信息化管理系统：对消防设施、器材、巡查记录等进行信息化管理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通过信息化手段：实现消防安全信息的共享和传递，提高管理效率和响应速度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13部分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建立奖惩机制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建立奖惩机制 &gt; 1. 奖励机制</a:t>
            </a:r>
          </a:p>
        </p:txBody>
      </p:sp>
      <p:sp>
        <p:nvSpPr>
          <p:cNvPr id="48" name="淘宝网Chenying0907出品 36"/>
          <p:cNvSpPr/>
          <p:nvPr/>
        </p:nvSpPr>
        <p:spPr>
          <a:xfrm>
            <a:off x="1569384" y="2215891"/>
            <a:ext cx="9376918" cy="96108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  <a:defRPr/>
            </a:pPr>
            <a:r>
              <a:rPr kumimoji="1" lang="zh-CN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 panose="020B0503020204020204" pitchFamily="34" charset="-122"/>
                <a:cs typeface="Impact" panose="020B0806030902050204"/>
                <a:sym typeface="宋体"/>
              </a:rPr>
              <a:t>对在消防安全工作中表现突出的员工进行奖励</a:t>
            </a:r>
          </a:p>
          <a:p>
            <a:pPr>
              <a:lnSpc>
                <a:spcPct val="150000"/>
              </a:lnSpc>
              <a:defRPr/>
            </a:pPr>
            <a:r>
              <a: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鼓励其继续发扬优良作风</a:t>
            </a:r>
          </a:p>
        </p:txBody>
      </p:sp>
      <p:sp>
        <p:nvSpPr>
          <p:cNvPr id="50" name="圆角淘宝网Chenying0907出品 39"/>
          <p:cNvSpPr/>
          <p:nvPr/>
        </p:nvSpPr>
        <p:spPr>
          <a:xfrm>
            <a:off x="1255065" y="2256502"/>
            <a:ext cx="83084" cy="911719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53" name="圆角淘宝网Chenying0907出品 42"/>
          <p:cNvSpPr/>
          <p:nvPr/>
        </p:nvSpPr>
        <p:spPr>
          <a:xfrm>
            <a:off x="1255065" y="4084271"/>
            <a:ext cx="83084" cy="911719"/>
          </a:xfrm>
          <a:prstGeom prst="roundRect">
            <a:avLst>
              <a:gd name="adj" fmla="val 50000"/>
            </a:avLst>
          </a:prstGeom>
          <a:solidFill>
            <a:srgbClr val="56730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等线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淘宝网Chenying0907出品 36"/>
          <p:cNvSpPr/>
          <p:nvPr/>
        </p:nvSpPr>
        <p:spPr>
          <a:xfrm>
            <a:off x="1569384" y="4246158"/>
            <a:ext cx="9376918" cy="54918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  <a:defRPr/>
            </a:pPr>
            <a:r>
              <a:rPr kumimoji="1" lang="zh-CN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宋体"/>
                <a:ea typeface="微软雅黑" panose="020B0503020204020204" pitchFamily="34" charset="-122"/>
                <a:cs typeface="Impact" panose="020B0806030902050204"/>
                <a:sym typeface="宋体"/>
              </a:rPr>
              <a:t>对积极参与消防安全宣传和培训的员工给予一定的物质或精神奖励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1" animBg="1"/>
      <p:bldP spid="53" grpId="2" animBg="1"/>
      <p:bldP spid="8" grpId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建立奖惩机制 &gt; 2. 惩罚机制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对违反消防安全规定的员工进行处罚：包括但不限于警告、罚款、解雇等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对造成火灾事故的直接责任人：应依法追究其法律责任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建立奖惩机制</a:t>
            </a:r>
          </a:p>
        </p:txBody>
      </p:sp>
      <p:sp>
        <p:nvSpPr>
          <p:cNvPr id="8" name="Freeform 8"/>
          <p:cNvSpPr/>
          <p:nvPr/>
        </p:nvSpPr>
        <p:spPr>
          <a:xfrm>
            <a:off x="4318100" y="1743135"/>
            <a:ext cx="3334398" cy="1642949"/>
          </a:xfrm>
          <a:custGeom>
            <a:avLst/>
            <a:gdLst/>
            <a:ahLst/>
            <a:cxnLst/>
            <a:rect l="l" t="t" r="r" b="b"/>
            <a:pathLst>
              <a:path w="5001597" h="2464423">
                <a:moveTo>
                  <a:pt x="0" y="0"/>
                </a:moveTo>
                <a:lnTo>
                  <a:pt x="5001597" y="0"/>
                </a:lnTo>
                <a:lnTo>
                  <a:pt x="5001597" y="2464423"/>
                </a:lnTo>
                <a:lnTo>
                  <a:pt x="0" y="24644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2743200" y="2172983"/>
            <a:ext cx="6268720" cy="2682197"/>
          </a:xfrm>
          <a:prstGeom prst="rect">
            <a:avLst/>
          </a:prstGeom>
        </p:spPr>
        <p:txBody>
          <a:bodyPr lIns="0" tIns="0" rIns="0" bIns="0" rtlCol="0" anchor="ctr" anchorCtr="0">
            <a:normAutofit fontScale="62500"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7080">
                <a:solidFill>
                  <a:srgbClr val="000000"/>
                </a:solidFill>
                <a:latin typeface="宋体"/>
                <a:ea typeface="字由点字倔强黑 2" panose="00020600040101010101" charset="-122"/>
                <a:sym typeface="宋体"/>
              </a:rPr>
              <a:t>通过以上措施的实施，可以有效地提高餐饮场所的消防安全水平，确保员工和顾客的生命财产安全</a:t>
            </a:r>
          </a:p>
        </p:txBody>
      </p:sp>
      <p:sp>
        <p:nvSpPr>
          <p:cNvPr id="20" name="Freeform 20"/>
          <p:cNvSpPr/>
          <p:nvPr/>
        </p:nvSpPr>
        <p:spPr>
          <a:xfrm rot="-1243533" flipH="1">
            <a:off x="3756935" y="4941457"/>
            <a:ext cx="1893103" cy="377170"/>
          </a:xfrm>
          <a:custGeom>
            <a:avLst/>
            <a:gdLst/>
            <a:ahLst/>
            <a:cxnLst/>
            <a:rect l="l" t="t" r="r" b="b"/>
            <a:pathLst>
              <a:path w="2839655" h="565755">
                <a:moveTo>
                  <a:pt x="2839655" y="0"/>
                </a:moveTo>
                <a:lnTo>
                  <a:pt x="0" y="0"/>
                </a:lnTo>
                <a:lnTo>
                  <a:pt x="0" y="565755"/>
                </a:lnTo>
                <a:lnTo>
                  <a:pt x="2839655" y="565755"/>
                </a:lnTo>
                <a:lnTo>
                  <a:pt x="283965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14部分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安全风险评估与整改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安全风险评估与整改 &gt; 1. 安全风险评估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定期对餐饮场所进行安全风险评估：识别潜在的消防安全隐患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2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评估结果应向全体员工公布：并作为改进消防安全工作的依据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安全风险评估与整改 &gt; 2. 整改措施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217545" y="1204264"/>
            <a:ext cx="8179435" cy="2406015"/>
            <a:chOff x="0" y="0"/>
            <a:chExt cx="16154402" cy="53833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54400" cy="5383276"/>
            </a:xfrm>
            <a:custGeom>
              <a:avLst/>
              <a:gdLst/>
              <a:ahLst/>
              <a:cxnLst/>
              <a:rect l="l" t="t" r="r" b="b"/>
              <a:pathLst>
                <a:path w="16154400" h="5383276">
                  <a:moveTo>
                    <a:pt x="0" y="0"/>
                  </a:moveTo>
                  <a:lnTo>
                    <a:pt x="16154400" y="0"/>
                  </a:lnTo>
                  <a:lnTo>
                    <a:pt x="16154400" y="5383276"/>
                  </a:lnTo>
                  <a:lnTo>
                    <a:pt x="0" y="5383276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31031" y="975358"/>
            <a:ext cx="8435340" cy="2406015"/>
            <a:chOff x="0" y="0"/>
            <a:chExt cx="16659374" cy="53833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659352" cy="5383276"/>
            </a:xfrm>
            <a:custGeom>
              <a:avLst/>
              <a:gdLst/>
              <a:ahLst/>
              <a:cxnLst/>
              <a:rect l="l" t="t" r="r" b="b"/>
              <a:pathLst>
                <a:path w="16659352" h="5383276">
                  <a:moveTo>
                    <a:pt x="0" y="0"/>
                  </a:moveTo>
                  <a:lnTo>
                    <a:pt x="16659352" y="0"/>
                  </a:lnTo>
                  <a:lnTo>
                    <a:pt x="16659352" y="5383276"/>
                  </a:lnTo>
                  <a:lnTo>
                    <a:pt x="0" y="5383276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5019" y="4023995"/>
            <a:ext cx="4886113" cy="41275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4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针对评估中发现的问题和隐患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0930" y="4023995"/>
            <a:ext cx="5226050" cy="4127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8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责任到人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18515" y="4566920"/>
            <a:ext cx="1312545" cy="32385"/>
            <a:chOff x="0" y="0"/>
            <a:chExt cx="2592000" cy="72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70930" y="4566920"/>
            <a:ext cx="1312545" cy="32385"/>
            <a:chOff x="0" y="0"/>
            <a:chExt cx="2592000" cy="72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18515" y="4894580"/>
            <a:ext cx="4543425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制定详细的整改措施和计划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70930" y="4894580"/>
            <a:ext cx="5058724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确保整改措施的落实和完成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安全风险评估与整改 &gt; 3. 跟踪与验证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对整改措施的落实情况进行跟踪和验证：确保整改到位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对未按时完成整改的部门或个人：应采取相应的督促和处罚措施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15部分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建立应急救援队伍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建立应急救援队伍 &gt; 1. 组建应急救援队伍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根据餐饮场所的规模和特点：组建专业的应急救援队伍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2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应急救援队伍应包括保安、员工等：经过专业的培训和演练，具备应急处理能力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建立应急救援队伍 &gt; 2. 培训与演练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080471" y="2357357"/>
            <a:ext cx="798285" cy="798285"/>
            <a:chOff x="2959100" y="1866900"/>
            <a:chExt cx="1536700" cy="1536700"/>
          </a:xfrm>
        </p:grpSpPr>
        <p:sp>
          <p:nvSpPr>
            <p:cNvPr id="18" name="椭圆 17"/>
            <p:cNvSpPr/>
            <p:nvPr/>
          </p:nvSpPr>
          <p:spPr>
            <a:xfrm>
              <a:off x="2959100" y="1866900"/>
              <a:ext cx="1536700" cy="15367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9" name="椭圆 2"/>
            <p:cNvSpPr/>
            <p:nvPr/>
          </p:nvSpPr>
          <p:spPr>
            <a:xfrm>
              <a:off x="3420804" y="2269390"/>
              <a:ext cx="613291" cy="731720"/>
            </a:xfrm>
            <a:custGeom>
              <a:avLst/>
              <a:gdLst>
                <a:gd name="connsiteX0" fmla="*/ 105284 w 507577"/>
                <a:gd name="connsiteY0" fmla="*/ 315145 h 605592"/>
                <a:gd name="connsiteX1" fmla="*/ 328130 w 507577"/>
                <a:gd name="connsiteY1" fmla="*/ 315145 h 605592"/>
                <a:gd name="connsiteX2" fmla="*/ 328130 w 507577"/>
                <a:gd name="connsiteY2" fmla="*/ 339913 h 605592"/>
                <a:gd name="connsiteX3" fmla="*/ 105284 w 507577"/>
                <a:gd name="connsiteY3" fmla="*/ 339913 h 605592"/>
                <a:gd name="connsiteX4" fmla="*/ 445650 w 507577"/>
                <a:gd name="connsiteY4" fmla="*/ 296632 h 605592"/>
                <a:gd name="connsiteX5" fmla="*/ 445650 w 507577"/>
                <a:gd name="connsiteY5" fmla="*/ 346039 h 605592"/>
                <a:gd name="connsiteX6" fmla="*/ 482788 w 507577"/>
                <a:gd name="connsiteY6" fmla="*/ 346039 h 605592"/>
                <a:gd name="connsiteX7" fmla="*/ 482788 w 507577"/>
                <a:gd name="connsiteY7" fmla="*/ 296632 h 605592"/>
                <a:gd name="connsiteX8" fmla="*/ 105284 w 507577"/>
                <a:gd name="connsiteY8" fmla="*/ 265749 h 605592"/>
                <a:gd name="connsiteX9" fmla="*/ 198148 w 507577"/>
                <a:gd name="connsiteY9" fmla="*/ 265749 h 605592"/>
                <a:gd name="connsiteX10" fmla="*/ 198148 w 507577"/>
                <a:gd name="connsiteY10" fmla="*/ 290447 h 605592"/>
                <a:gd name="connsiteX11" fmla="*/ 105284 w 507577"/>
                <a:gd name="connsiteY11" fmla="*/ 290447 h 605592"/>
                <a:gd name="connsiteX12" fmla="*/ 451901 w 507577"/>
                <a:gd name="connsiteY12" fmla="*/ 234771 h 605592"/>
                <a:gd name="connsiteX13" fmla="*/ 476669 w 507577"/>
                <a:gd name="connsiteY13" fmla="*/ 234771 h 605592"/>
                <a:gd name="connsiteX14" fmla="*/ 476669 w 507577"/>
                <a:gd name="connsiteY14" fmla="*/ 259539 h 605592"/>
                <a:gd name="connsiteX15" fmla="*/ 451901 w 507577"/>
                <a:gd name="connsiteY15" fmla="*/ 259539 h 605592"/>
                <a:gd name="connsiteX16" fmla="*/ 445650 w 507577"/>
                <a:gd name="connsiteY16" fmla="*/ 222474 h 605592"/>
                <a:gd name="connsiteX17" fmla="*/ 445650 w 507577"/>
                <a:gd name="connsiteY17" fmla="*/ 271881 h 605592"/>
                <a:gd name="connsiteX18" fmla="*/ 482788 w 507577"/>
                <a:gd name="connsiteY18" fmla="*/ 271881 h 605592"/>
                <a:gd name="connsiteX19" fmla="*/ 482788 w 507577"/>
                <a:gd name="connsiteY19" fmla="*/ 222474 h 605592"/>
                <a:gd name="connsiteX20" fmla="*/ 445650 w 507577"/>
                <a:gd name="connsiteY20" fmla="*/ 148316 h 605592"/>
                <a:gd name="connsiteX21" fmla="*/ 445650 w 507577"/>
                <a:gd name="connsiteY21" fmla="*/ 197724 h 605592"/>
                <a:gd name="connsiteX22" fmla="*/ 482788 w 507577"/>
                <a:gd name="connsiteY22" fmla="*/ 197724 h 605592"/>
                <a:gd name="connsiteX23" fmla="*/ 482788 w 507577"/>
                <a:gd name="connsiteY23" fmla="*/ 148316 h 605592"/>
                <a:gd name="connsiteX24" fmla="*/ 451901 w 507577"/>
                <a:gd name="connsiteY24" fmla="*/ 86513 h 605592"/>
                <a:gd name="connsiteX25" fmla="*/ 476669 w 507577"/>
                <a:gd name="connsiteY25" fmla="*/ 86513 h 605592"/>
                <a:gd name="connsiteX26" fmla="*/ 476669 w 507577"/>
                <a:gd name="connsiteY26" fmla="*/ 111211 h 605592"/>
                <a:gd name="connsiteX27" fmla="*/ 451901 w 507577"/>
                <a:gd name="connsiteY27" fmla="*/ 111211 h 605592"/>
                <a:gd name="connsiteX28" fmla="*/ 129981 w 507577"/>
                <a:gd name="connsiteY28" fmla="*/ 80361 h 605592"/>
                <a:gd name="connsiteX29" fmla="*/ 129981 w 507577"/>
                <a:gd name="connsiteY29" fmla="*/ 160651 h 605592"/>
                <a:gd name="connsiteX30" fmla="*/ 346680 w 507577"/>
                <a:gd name="connsiteY30" fmla="*/ 160651 h 605592"/>
                <a:gd name="connsiteX31" fmla="*/ 346680 w 507577"/>
                <a:gd name="connsiteY31" fmla="*/ 185406 h 605592"/>
                <a:gd name="connsiteX32" fmla="*/ 129981 w 507577"/>
                <a:gd name="connsiteY32" fmla="*/ 185406 h 605592"/>
                <a:gd name="connsiteX33" fmla="*/ 129981 w 507577"/>
                <a:gd name="connsiteY33" fmla="*/ 203948 h 605592"/>
                <a:gd name="connsiteX34" fmla="*/ 365248 w 507577"/>
                <a:gd name="connsiteY34" fmla="*/ 203948 h 605592"/>
                <a:gd name="connsiteX35" fmla="*/ 365248 w 507577"/>
                <a:gd name="connsiteY35" fmla="*/ 80361 h 605592"/>
                <a:gd name="connsiteX36" fmla="*/ 445650 w 507577"/>
                <a:gd name="connsiteY36" fmla="*/ 74158 h 605592"/>
                <a:gd name="connsiteX37" fmla="*/ 445650 w 507577"/>
                <a:gd name="connsiteY37" fmla="*/ 123566 h 605592"/>
                <a:gd name="connsiteX38" fmla="*/ 482788 w 507577"/>
                <a:gd name="connsiteY38" fmla="*/ 123566 h 605592"/>
                <a:gd name="connsiteX39" fmla="*/ 482788 w 507577"/>
                <a:gd name="connsiteY39" fmla="*/ 74158 h 605592"/>
                <a:gd name="connsiteX40" fmla="*/ 117632 w 507577"/>
                <a:gd name="connsiteY40" fmla="*/ 55606 h 605592"/>
                <a:gd name="connsiteX41" fmla="*/ 377597 w 507577"/>
                <a:gd name="connsiteY41" fmla="*/ 55606 h 605592"/>
                <a:gd name="connsiteX42" fmla="*/ 389945 w 507577"/>
                <a:gd name="connsiteY42" fmla="*/ 67937 h 605592"/>
                <a:gd name="connsiteX43" fmla="*/ 389945 w 507577"/>
                <a:gd name="connsiteY43" fmla="*/ 216279 h 605592"/>
                <a:gd name="connsiteX44" fmla="*/ 377597 w 507577"/>
                <a:gd name="connsiteY44" fmla="*/ 228703 h 605592"/>
                <a:gd name="connsiteX45" fmla="*/ 117632 w 507577"/>
                <a:gd name="connsiteY45" fmla="*/ 228703 h 605592"/>
                <a:gd name="connsiteX46" fmla="*/ 105284 w 507577"/>
                <a:gd name="connsiteY46" fmla="*/ 216279 h 605592"/>
                <a:gd name="connsiteX47" fmla="*/ 105284 w 507577"/>
                <a:gd name="connsiteY47" fmla="*/ 67937 h 605592"/>
                <a:gd name="connsiteX48" fmla="*/ 117632 w 507577"/>
                <a:gd name="connsiteY48" fmla="*/ 55606 h 605592"/>
                <a:gd name="connsiteX49" fmla="*/ 24789 w 507577"/>
                <a:gd name="connsiteY49" fmla="*/ 24750 h 605592"/>
                <a:gd name="connsiteX50" fmla="*/ 24789 w 507577"/>
                <a:gd name="connsiteY50" fmla="*/ 580935 h 605592"/>
                <a:gd name="connsiteX51" fmla="*/ 408513 w 507577"/>
                <a:gd name="connsiteY51" fmla="*/ 580935 h 605592"/>
                <a:gd name="connsiteX52" fmla="*/ 420954 w 507577"/>
                <a:gd name="connsiteY52" fmla="*/ 568513 h 605592"/>
                <a:gd name="connsiteX53" fmla="*/ 420954 w 507577"/>
                <a:gd name="connsiteY53" fmla="*/ 37079 h 605592"/>
                <a:gd name="connsiteX54" fmla="*/ 408513 w 507577"/>
                <a:gd name="connsiteY54" fmla="*/ 24750 h 605592"/>
                <a:gd name="connsiteX55" fmla="*/ 74275 w 507577"/>
                <a:gd name="connsiteY55" fmla="*/ 24750 h 605592"/>
                <a:gd name="connsiteX56" fmla="*/ 74275 w 507577"/>
                <a:gd name="connsiteY56" fmla="*/ 531434 h 605592"/>
                <a:gd name="connsiteX57" fmla="*/ 49579 w 507577"/>
                <a:gd name="connsiteY57" fmla="*/ 531434 h 605592"/>
                <a:gd name="connsiteX58" fmla="*/ 49579 w 507577"/>
                <a:gd name="connsiteY58" fmla="*/ 24750 h 605592"/>
                <a:gd name="connsiteX59" fmla="*/ 12441 w 507577"/>
                <a:gd name="connsiteY59" fmla="*/ 0 h 605592"/>
                <a:gd name="connsiteX60" fmla="*/ 408513 w 507577"/>
                <a:gd name="connsiteY60" fmla="*/ 0 h 605592"/>
                <a:gd name="connsiteX61" fmla="*/ 445650 w 507577"/>
                <a:gd name="connsiteY61" fmla="*/ 37079 h 605592"/>
                <a:gd name="connsiteX62" fmla="*/ 445650 w 507577"/>
                <a:gd name="connsiteY62" fmla="*/ 49408 h 605592"/>
                <a:gd name="connsiteX63" fmla="*/ 495229 w 507577"/>
                <a:gd name="connsiteY63" fmla="*/ 49408 h 605592"/>
                <a:gd name="connsiteX64" fmla="*/ 507577 w 507577"/>
                <a:gd name="connsiteY64" fmla="*/ 61829 h 605592"/>
                <a:gd name="connsiteX65" fmla="*/ 507577 w 507577"/>
                <a:gd name="connsiteY65" fmla="*/ 358461 h 605592"/>
                <a:gd name="connsiteX66" fmla="*/ 495229 w 507577"/>
                <a:gd name="connsiteY66" fmla="*/ 370790 h 605592"/>
                <a:gd name="connsiteX67" fmla="*/ 445650 w 507577"/>
                <a:gd name="connsiteY67" fmla="*/ 370790 h 605592"/>
                <a:gd name="connsiteX68" fmla="*/ 445650 w 507577"/>
                <a:gd name="connsiteY68" fmla="*/ 568513 h 605592"/>
                <a:gd name="connsiteX69" fmla="*/ 408513 w 507577"/>
                <a:gd name="connsiteY69" fmla="*/ 605592 h 605592"/>
                <a:gd name="connsiteX70" fmla="*/ 12441 w 507577"/>
                <a:gd name="connsiteY70" fmla="*/ 605592 h 605592"/>
                <a:gd name="connsiteX71" fmla="*/ 0 w 507577"/>
                <a:gd name="connsiteY71" fmla="*/ 593263 h 605592"/>
                <a:gd name="connsiteX72" fmla="*/ 0 w 507577"/>
                <a:gd name="connsiteY72" fmla="*/ 12329 h 605592"/>
                <a:gd name="connsiteX73" fmla="*/ 12441 w 507577"/>
                <a:gd name="connsiteY73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507577" h="605592">
                  <a:moveTo>
                    <a:pt x="105284" y="315145"/>
                  </a:moveTo>
                  <a:lnTo>
                    <a:pt x="328130" y="315145"/>
                  </a:lnTo>
                  <a:lnTo>
                    <a:pt x="328130" y="339913"/>
                  </a:lnTo>
                  <a:lnTo>
                    <a:pt x="105284" y="339913"/>
                  </a:lnTo>
                  <a:close/>
                  <a:moveTo>
                    <a:pt x="445650" y="296632"/>
                  </a:moveTo>
                  <a:lnTo>
                    <a:pt x="445650" y="346039"/>
                  </a:lnTo>
                  <a:lnTo>
                    <a:pt x="482788" y="346039"/>
                  </a:lnTo>
                  <a:lnTo>
                    <a:pt x="482788" y="296632"/>
                  </a:lnTo>
                  <a:close/>
                  <a:moveTo>
                    <a:pt x="105284" y="265749"/>
                  </a:moveTo>
                  <a:lnTo>
                    <a:pt x="198148" y="265749"/>
                  </a:lnTo>
                  <a:lnTo>
                    <a:pt x="198148" y="290447"/>
                  </a:lnTo>
                  <a:lnTo>
                    <a:pt x="105284" y="290447"/>
                  </a:lnTo>
                  <a:close/>
                  <a:moveTo>
                    <a:pt x="451901" y="234771"/>
                  </a:moveTo>
                  <a:lnTo>
                    <a:pt x="476669" y="234771"/>
                  </a:lnTo>
                  <a:lnTo>
                    <a:pt x="476669" y="259539"/>
                  </a:lnTo>
                  <a:lnTo>
                    <a:pt x="451901" y="259539"/>
                  </a:lnTo>
                  <a:close/>
                  <a:moveTo>
                    <a:pt x="445650" y="222474"/>
                  </a:moveTo>
                  <a:lnTo>
                    <a:pt x="445650" y="271881"/>
                  </a:lnTo>
                  <a:lnTo>
                    <a:pt x="482788" y="271881"/>
                  </a:lnTo>
                  <a:lnTo>
                    <a:pt x="482788" y="222474"/>
                  </a:lnTo>
                  <a:close/>
                  <a:moveTo>
                    <a:pt x="445650" y="148316"/>
                  </a:moveTo>
                  <a:lnTo>
                    <a:pt x="445650" y="197724"/>
                  </a:lnTo>
                  <a:lnTo>
                    <a:pt x="482788" y="197724"/>
                  </a:lnTo>
                  <a:lnTo>
                    <a:pt x="482788" y="148316"/>
                  </a:lnTo>
                  <a:close/>
                  <a:moveTo>
                    <a:pt x="451901" y="86513"/>
                  </a:moveTo>
                  <a:lnTo>
                    <a:pt x="476669" y="86513"/>
                  </a:lnTo>
                  <a:lnTo>
                    <a:pt x="476669" y="111211"/>
                  </a:lnTo>
                  <a:lnTo>
                    <a:pt x="451901" y="111211"/>
                  </a:lnTo>
                  <a:close/>
                  <a:moveTo>
                    <a:pt x="129981" y="80361"/>
                  </a:moveTo>
                  <a:lnTo>
                    <a:pt x="129981" y="160651"/>
                  </a:lnTo>
                  <a:lnTo>
                    <a:pt x="346680" y="160651"/>
                  </a:lnTo>
                  <a:lnTo>
                    <a:pt x="346680" y="185406"/>
                  </a:lnTo>
                  <a:lnTo>
                    <a:pt x="129981" y="185406"/>
                  </a:lnTo>
                  <a:lnTo>
                    <a:pt x="129981" y="203948"/>
                  </a:lnTo>
                  <a:lnTo>
                    <a:pt x="365248" y="203948"/>
                  </a:lnTo>
                  <a:lnTo>
                    <a:pt x="365248" y="80361"/>
                  </a:lnTo>
                  <a:close/>
                  <a:moveTo>
                    <a:pt x="445650" y="74158"/>
                  </a:moveTo>
                  <a:lnTo>
                    <a:pt x="445650" y="123566"/>
                  </a:lnTo>
                  <a:lnTo>
                    <a:pt x="482788" y="123566"/>
                  </a:lnTo>
                  <a:lnTo>
                    <a:pt x="482788" y="74158"/>
                  </a:lnTo>
                  <a:close/>
                  <a:moveTo>
                    <a:pt x="117632" y="55606"/>
                  </a:moveTo>
                  <a:lnTo>
                    <a:pt x="377597" y="55606"/>
                  </a:lnTo>
                  <a:cubicBezTo>
                    <a:pt x="384467" y="55606"/>
                    <a:pt x="389945" y="61169"/>
                    <a:pt x="389945" y="67937"/>
                  </a:cubicBezTo>
                  <a:lnTo>
                    <a:pt x="389945" y="216279"/>
                  </a:lnTo>
                  <a:cubicBezTo>
                    <a:pt x="389945" y="223140"/>
                    <a:pt x="384467" y="228703"/>
                    <a:pt x="377597" y="228703"/>
                  </a:cubicBezTo>
                  <a:lnTo>
                    <a:pt x="117632" y="228703"/>
                  </a:lnTo>
                  <a:cubicBezTo>
                    <a:pt x="110762" y="228703"/>
                    <a:pt x="105284" y="223140"/>
                    <a:pt x="105284" y="216279"/>
                  </a:cubicBezTo>
                  <a:lnTo>
                    <a:pt x="105284" y="67937"/>
                  </a:lnTo>
                  <a:cubicBezTo>
                    <a:pt x="105284" y="61169"/>
                    <a:pt x="110762" y="55606"/>
                    <a:pt x="117632" y="55606"/>
                  </a:cubicBezTo>
                  <a:close/>
                  <a:moveTo>
                    <a:pt x="24789" y="24750"/>
                  </a:moveTo>
                  <a:lnTo>
                    <a:pt x="24789" y="580935"/>
                  </a:lnTo>
                  <a:lnTo>
                    <a:pt x="408513" y="580935"/>
                  </a:lnTo>
                  <a:cubicBezTo>
                    <a:pt x="415383" y="580935"/>
                    <a:pt x="420954" y="575373"/>
                    <a:pt x="420954" y="568513"/>
                  </a:cubicBezTo>
                  <a:lnTo>
                    <a:pt x="420954" y="37079"/>
                  </a:lnTo>
                  <a:cubicBezTo>
                    <a:pt x="420954" y="30219"/>
                    <a:pt x="415383" y="24750"/>
                    <a:pt x="408513" y="24750"/>
                  </a:cubicBezTo>
                  <a:lnTo>
                    <a:pt x="74275" y="24750"/>
                  </a:lnTo>
                  <a:lnTo>
                    <a:pt x="74275" y="531434"/>
                  </a:lnTo>
                  <a:lnTo>
                    <a:pt x="49579" y="531434"/>
                  </a:lnTo>
                  <a:lnTo>
                    <a:pt x="49579" y="24750"/>
                  </a:lnTo>
                  <a:close/>
                  <a:moveTo>
                    <a:pt x="12441" y="0"/>
                  </a:moveTo>
                  <a:lnTo>
                    <a:pt x="408513" y="0"/>
                  </a:lnTo>
                  <a:cubicBezTo>
                    <a:pt x="429031" y="0"/>
                    <a:pt x="445650" y="16593"/>
                    <a:pt x="445650" y="37079"/>
                  </a:cubicBezTo>
                  <a:lnTo>
                    <a:pt x="445650" y="49408"/>
                  </a:lnTo>
                  <a:lnTo>
                    <a:pt x="495229" y="49408"/>
                  </a:lnTo>
                  <a:cubicBezTo>
                    <a:pt x="502006" y="49408"/>
                    <a:pt x="507577" y="54970"/>
                    <a:pt x="507577" y="61829"/>
                  </a:cubicBezTo>
                  <a:lnTo>
                    <a:pt x="507577" y="358461"/>
                  </a:lnTo>
                  <a:cubicBezTo>
                    <a:pt x="507577" y="365228"/>
                    <a:pt x="502006" y="370790"/>
                    <a:pt x="495229" y="370790"/>
                  </a:cubicBezTo>
                  <a:lnTo>
                    <a:pt x="445650" y="370790"/>
                  </a:lnTo>
                  <a:lnTo>
                    <a:pt x="445650" y="568513"/>
                  </a:lnTo>
                  <a:cubicBezTo>
                    <a:pt x="445650" y="588999"/>
                    <a:pt x="429031" y="605592"/>
                    <a:pt x="408513" y="605592"/>
                  </a:cubicBezTo>
                  <a:lnTo>
                    <a:pt x="12441" y="605592"/>
                  </a:lnTo>
                  <a:cubicBezTo>
                    <a:pt x="5571" y="605592"/>
                    <a:pt x="0" y="600123"/>
                    <a:pt x="0" y="593263"/>
                  </a:cubicBezTo>
                  <a:lnTo>
                    <a:pt x="0" y="12329"/>
                  </a:lnTo>
                  <a:cubicBezTo>
                    <a:pt x="0" y="5562"/>
                    <a:pt x="5571" y="0"/>
                    <a:pt x="124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731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80471" y="4488397"/>
            <a:ext cx="798285" cy="798285"/>
            <a:chOff x="2959100" y="1866900"/>
            <a:chExt cx="1536700" cy="1536700"/>
          </a:xfrm>
        </p:grpSpPr>
        <p:sp>
          <p:nvSpPr>
            <p:cNvPr id="25" name="椭圆 24"/>
            <p:cNvSpPr/>
            <p:nvPr/>
          </p:nvSpPr>
          <p:spPr>
            <a:xfrm>
              <a:off x="2959100" y="1866900"/>
              <a:ext cx="1536700" cy="1536700"/>
            </a:xfrm>
            <a:prstGeom prst="ellipse">
              <a:avLst/>
            </a:prstGeom>
            <a:solidFill>
              <a:srgbClr val="56730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26" name="椭圆 2"/>
            <p:cNvSpPr/>
            <p:nvPr/>
          </p:nvSpPr>
          <p:spPr>
            <a:xfrm>
              <a:off x="3361590" y="2269986"/>
              <a:ext cx="731720" cy="730528"/>
            </a:xfrm>
            <a:custGeom>
              <a:avLst/>
              <a:gdLst>
                <a:gd name="connsiteX0" fmla="*/ 521716 w 606580"/>
                <a:gd name="connsiteY0" fmla="*/ 473869 h 605592"/>
                <a:gd name="connsiteX1" fmla="*/ 474642 w 606580"/>
                <a:gd name="connsiteY1" fmla="*/ 520867 h 605592"/>
                <a:gd name="connsiteX2" fmla="*/ 521716 w 606580"/>
                <a:gd name="connsiteY2" fmla="*/ 567772 h 605592"/>
                <a:gd name="connsiteX3" fmla="*/ 568698 w 606580"/>
                <a:gd name="connsiteY3" fmla="*/ 520867 h 605592"/>
                <a:gd name="connsiteX4" fmla="*/ 521716 w 606580"/>
                <a:gd name="connsiteY4" fmla="*/ 473869 h 605592"/>
                <a:gd name="connsiteX5" fmla="*/ 60630 w 606580"/>
                <a:gd name="connsiteY5" fmla="*/ 401194 h 605592"/>
                <a:gd name="connsiteX6" fmla="*/ 37882 w 606580"/>
                <a:gd name="connsiteY6" fmla="*/ 423905 h 605592"/>
                <a:gd name="connsiteX7" fmla="*/ 60630 w 606580"/>
                <a:gd name="connsiteY7" fmla="*/ 446616 h 605592"/>
                <a:gd name="connsiteX8" fmla="*/ 83378 w 606580"/>
                <a:gd name="connsiteY8" fmla="*/ 423905 h 605592"/>
                <a:gd name="connsiteX9" fmla="*/ 60630 w 606580"/>
                <a:gd name="connsiteY9" fmla="*/ 401194 h 605592"/>
                <a:gd name="connsiteX10" fmla="*/ 242639 w 606580"/>
                <a:gd name="connsiteY10" fmla="*/ 218047 h 605592"/>
                <a:gd name="connsiteX11" fmla="*/ 291153 w 606580"/>
                <a:gd name="connsiteY11" fmla="*/ 266490 h 605592"/>
                <a:gd name="connsiteX12" fmla="*/ 242639 w 606580"/>
                <a:gd name="connsiteY12" fmla="*/ 314933 h 605592"/>
                <a:gd name="connsiteX13" fmla="*/ 194125 w 606580"/>
                <a:gd name="connsiteY13" fmla="*/ 266490 h 605592"/>
                <a:gd name="connsiteX14" fmla="*/ 242639 w 606580"/>
                <a:gd name="connsiteY14" fmla="*/ 218047 h 605592"/>
                <a:gd name="connsiteX15" fmla="*/ 242613 w 606580"/>
                <a:gd name="connsiteY15" fmla="*/ 183170 h 605592"/>
                <a:gd name="connsiteX16" fmla="*/ 159235 w 606580"/>
                <a:gd name="connsiteY16" fmla="*/ 266505 h 605592"/>
                <a:gd name="connsiteX17" fmla="*/ 242613 w 606580"/>
                <a:gd name="connsiteY17" fmla="*/ 349747 h 605592"/>
                <a:gd name="connsiteX18" fmla="*/ 326084 w 606580"/>
                <a:gd name="connsiteY18" fmla="*/ 266505 h 605592"/>
                <a:gd name="connsiteX19" fmla="*/ 242613 w 606580"/>
                <a:gd name="connsiteY19" fmla="*/ 183170 h 605592"/>
                <a:gd name="connsiteX20" fmla="*/ 448923 w 606580"/>
                <a:gd name="connsiteY20" fmla="*/ 37821 h 605592"/>
                <a:gd name="connsiteX21" fmla="*/ 426175 w 606580"/>
                <a:gd name="connsiteY21" fmla="*/ 60532 h 605592"/>
                <a:gd name="connsiteX22" fmla="*/ 448923 w 606580"/>
                <a:gd name="connsiteY22" fmla="*/ 83242 h 605592"/>
                <a:gd name="connsiteX23" fmla="*/ 471671 w 606580"/>
                <a:gd name="connsiteY23" fmla="*/ 60532 h 605592"/>
                <a:gd name="connsiteX24" fmla="*/ 448923 w 606580"/>
                <a:gd name="connsiteY24" fmla="*/ 37821 h 605592"/>
                <a:gd name="connsiteX25" fmla="*/ 448923 w 606580"/>
                <a:gd name="connsiteY25" fmla="*/ 0 h 605592"/>
                <a:gd name="connsiteX26" fmla="*/ 509553 w 606580"/>
                <a:gd name="connsiteY26" fmla="*/ 60532 h 605592"/>
                <a:gd name="connsiteX27" fmla="*/ 448923 w 606580"/>
                <a:gd name="connsiteY27" fmla="*/ 121156 h 605592"/>
                <a:gd name="connsiteX28" fmla="*/ 424132 w 606580"/>
                <a:gd name="connsiteY28" fmla="*/ 115779 h 605592"/>
                <a:gd name="connsiteX29" fmla="*/ 338340 w 606580"/>
                <a:gd name="connsiteY29" fmla="*/ 192255 h 605592"/>
                <a:gd name="connsiteX30" fmla="*/ 363967 w 606580"/>
                <a:gd name="connsiteY30" fmla="*/ 266505 h 605592"/>
                <a:gd name="connsiteX31" fmla="*/ 340662 w 606580"/>
                <a:gd name="connsiteY31" fmla="*/ 337604 h 605592"/>
                <a:gd name="connsiteX32" fmla="*/ 463036 w 606580"/>
                <a:gd name="connsiteY32" fmla="*/ 459779 h 605592"/>
                <a:gd name="connsiteX33" fmla="*/ 521716 w 606580"/>
                <a:gd name="connsiteY33" fmla="*/ 436049 h 605592"/>
                <a:gd name="connsiteX34" fmla="*/ 606580 w 606580"/>
                <a:gd name="connsiteY34" fmla="*/ 520867 h 605592"/>
                <a:gd name="connsiteX35" fmla="*/ 521624 w 606580"/>
                <a:gd name="connsiteY35" fmla="*/ 605592 h 605592"/>
                <a:gd name="connsiteX36" fmla="*/ 436760 w 606580"/>
                <a:gd name="connsiteY36" fmla="*/ 520867 h 605592"/>
                <a:gd name="connsiteX37" fmla="*/ 442052 w 606580"/>
                <a:gd name="connsiteY37" fmla="*/ 492316 h 605592"/>
                <a:gd name="connsiteX38" fmla="*/ 313921 w 606580"/>
                <a:gd name="connsiteY38" fmla="*/ 364394 h 605592"/>
                <a:gd name="connsiteX39" fmla="*/ 242613 w 606580"/>
                <a:gd name="connsiteY39" fmla="*/ 387568 h 605592"/>
                <a:gd name="connsiteX40" fmla="*/ 162764 w 606580"/>
                <a:gd name="connsiteY40" fmla="*/ 357534 h 605592"/>
                <a:gd name="connsiteX41" fmla="*/ 114947 w 606580"/>
                <a:gd name="connsiteY41" fmla="*/ 397394 h 605592"/>
                <a:gd name="connsiteX42" fmla="*/ 121353 w 606580"/>
                <a:gd name="connsiteY42" fmla="*/ 423905 h 605592"/>
                <a:gd name="connsiteX43" fmla="*/ 60630 w 606580"/>
                <a:gd name="connsiteY43" fmla="*/ 484529 h 605592"/>
                <a:gd name="connsiteX44" fmla="*/ 0 w 606580"/>
                <a:gd name="connsiteY44" fmla="*/ 423905 h 605592"/>
                <a:gd name="connsiteX45" fmla="*/ 60630 w 606580"/>
                <a:gd name="connsiteY45" fmla="*/ 363374 h 605592"/>
                <a:gd name="connsiteX46" fmla="*/ 88299 w 606580"/>
                <a:gd name="connsiteY46" fmla="*/ 370326 h 605592"/>
                <a:gd name="connsiteX47" fmla="*/ 138530 w 606580"/>
                <a:gd name="connsiteY47" fmla="*/ 328427 h 605592"/>
                <a:gd name="connsiteX48" fmla="*/ 121353 w 606580"/>
                <a:gd name="connsiteY48" fmla="*/ 266505 h 605592"/>
                <a:gd name="connsiteX49" fmla="*/ 151715 w 606580"/>
                <a:gd name="connsiteY49" fmla="*/ 186507 h 605592"/>
                <a:gd name="connsiteX50" fmla="*/ 90620 w 606580"/>
                <a:gd name="connsiteY50" fmla="*/ 127830 h 605592"/>
                <a:gd name="connsiteX51" fmla="*/ 81057 w 606580"/>
                <a:gd name="connsiteY51" fmla="*/ 129313 h 605592"/>
                <a:gd name="connsiteX52" fmla="*/ 44660 w 606580"/>
                <a:gd name="connsiteY52" fmla="*/ 92976 h 605592"/>
                <a:gd name="connsiteX53" fmla="*/ 81057 w 606580"/>
                <a:gd name="connsiteY53" fmla="*/ 56638 h 605592"/>
                <a:gd name="connsiteX54" fmla="*/ 117454 w 606580"/>
                <a:gd name="connsiteY54" fmla="*/ 92976 h 605592"/>
                <a:gd name="connsiteX55" fmla="*/ 116618 w 606580"/>
                <a:gd name="connsiteY55" fmla="*/ 100299 h 605592"/>
                <a:gd name="connsiteX56" fmla="*/ 181148 w 606580"/>
                <a:gd name="connsiteY56" fmla="*/ 162221 h 605592"/>
                <a:gd name="connsiteX57" fmla="*/ 242613 w 606580"/>
                <a:gd name="connsiteY57" fmla="*/ 145350 h 605592"/>
                <a:gd name="connsiteX58" fmla="*/ 310579 w 606580"/>
                <a:gd name="connsiteY58" fmla="*/ 166114 h 605592"/>
                <a:gd name="connsiteX59" fmla="*/ 396092 w 606580"/>
                <a:gd name="connsiteY59" fmla="*/ 89917 h 605592"/>
                <a:gd name="connsiteX60" fmla="*/ 388200 w 606580"/>
                <a:gd name="connsiteY60" fmla="*/ 60532 h 605592"/>
                <a:gd name="connsiteX61" fmla="*/ 448923 w 606580"/>
                <a:gd name="connsiteY6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606580" h="605592">
                  <a:moveTo>
                    <a:pt x="521716" y="473869"/>
                  </a:moveTo>
                  <a:cubicBezTo>
                    <a:pt x="495812" y="473869"/>
                    <a:pt x="474642" y="494911"/>
                    <a:pt x="474642" y="520867"/>
                  </a:cubicBezTo>
                  <a:cubicBezTo>
                    <a:pt x="474642" y="546729"/>
                    <a:pt x="495812" y="567772"/>
                    <a:pt x="521716" y="567772"/>
                  </a:cubicBezTo>
                  <a:cubicBezTo>
                    <a:pt x="547621" y="567772"/>
                    <a:pt x="568698" y="546729"/>
                    <a:pt x="568698" y="520867"/>
                  </a:cubicBezTo>
                  <a:cubicBezTo>
                    <a:pt x="568698" y="495004"/>
                    <a:pt x="547621" y="473869"/>
                    <a:pt x="521716" y="473869"/>
                  </a:cubicBezTo>
                  <a:close/>
                  <a:moveTo>
                    <a:pt x="60630" y="401194"/>
                  </a:moveTo>
                  <a:cubicBezTo>
                    <a:pt x="48096" y="401194"/>
                    <a:pt x="37882" y="411391"/>
                    <a:pt x="37882" y="423905"/>
                  </a:cubicBezTo>
                  <a:cubicBezTo>
                    <a:pt x="37882" y="436512"/>
                    <a:pt x="48096" y="446616"/>
                    <a:pt x="60630" y="446616"/>
                  </a:cubicBezTo>
                  <a:cubicBezTo>
                    <a:pt x="73165" y="446616"/>
                    <a:pt x="83378" y="436512"/>
                    <a:pt x="83378" y="423905"/>
                  </a:cubicBezTo>
                  <a:cubicBezTo>
                    <a:pt x="83378" y="411391"/>
                    <a:pt x="73165" y="401194"/>
                    <a:pt x="60630" y="401194"/>
                  </a:cubicBezTo>
                  <a:close/>
                  <a:moveTo>
                    <a:pt x="242639" y="218047"/>
                  </a:moveTo>
                  <a:cubicBezTo>
                    <a:pt x="269433" y="218047"/>
                    <a:pt x="291153" y="239736"/>
                    <a:pt x="291153" y="266490"/>
                  </a:cubicBezTo>
                  <a:cubicBezTo>
                    <a:pt x="291153" y="293244"/>
                    <a:pt x="269433" y="314933"/>
                    <a:pt x="242639" y="314933"/>
                  </a:cubicBezTo>
                  <a:cubicBezTo>
                    <a:pt x="215845" y="314933"/>
                    <a:pt x="194125" y="293244"/>
                    <a:pt x="194125" y="266490"/>
                  </a:cubicBezTo>
                  <a:cubicBezTo>
                    <a:pt x="194125" y="239736"/>
                    <a:pt x="215845" y="218047"/>
                    <a:pt x="242639" y="218047"/>
                  </a:cubicBezTo>
                  <a:close/>
                  <a:moveTo>
                    <a:pt x="242613" y="183170"/>
                  </a:moveTo>
                  <a:cubicBezTo>
                    <a:pt x="196653" y="183170"/>
                    <a:pt x="159235" y="220527"/>
                    <a:pt x="159235" y="266505"/>
                  </a:cubicBezTo>
                  <a:cubicBezTo>
                    <a:pt x="159235" y="312390"/>
                    <a:pt x="196653" y="349747"/>
                    <a:pt x="242613" y="349747"/>
                  </a:cubicBezTo>
                  <a:cubicBezTo>
                    <a:pt x="288666" y="349747"/>
                    <a:pt x="326084" y="312390"/>
                    <a:pt x="326084" y="266505"/>
                  </a:cubicBezTo>
                  <a:cubicBezTo>
                    <a:pt x="326084" y="220527"/>
                    <a:pt x="288666" y="183170"/>
                    <a:pt x="242613" y="183170"/>
                  </a:cubicBezTo>
                  <a:close/>
                  <a:moveTo>
                    <a:pt x="448923" y="37821"/>
                  </a:moveTo>
                  <a:cubicBezTo>
                    <a:pt x="436389" y="37821"/>
                    <a:pt x="426175" y="48017"/>
                    <a:pt x="426175" y="60532"/>
                  </a:cubicBezTo>
                  <a:cubicBezTo>
                    <a:pt x="426175" y="73138"/>
                    <a:pt x="436389" y="83242"/>
                    <a:pt x="448923" y="83242"/>
                  </a:cubicBezTo>
                  <a:cubicBezTo>
                    <a:pt x="461458" y="83242"/>
                    <a:pt x="471671" y="73138"/>
                    <a:pt x="471671" y="60532"/>
                  </a:cubicBezTo>
                  <a:cubicBezTo>
                    <a:pt x="471671" y="48017"/>
                    <a:pt x="461458" y="37821"/>
                    <a:pt x="448923" y="37821"/>
                  </a:cubicBezTo>
                  <a:close/>
                  <a:moveTo>
                    <a:pt x="448923" y="0"/>
                  </a:moveTo>
                  <a:cubicBezTo>
                    <a:pt x="482349" y="0"/>
                    <a:pt x="509553" y="27160"/>
                    <a:pt x="509553" y="60532"/>
                  </a:cubicBezTo>
                  <a:cubicBezTo>
                    <a:pt x="509553" y="93995"/>
                    <a:pt x="482441" y="121156"/>
                    <a:pt x="448923" y="121156"/>
                  </a:cubicBezTo>
                  <a:cubicBezTo>
                    <a:pt x="440102" y="121156"/>
                    <a:pt x="431653" y="119116"/>
                    <a:pt x="424132" y="115779"/>
                  </a:cubicBezTo>
                  <a:lnTo>
                    <a:pt x="338340" y="192255"/>
                  </a:lnTo>
                  <a:cubicBezTo>
                    <a:pt x="354310" y="212741"/>
                    <a:pt x="363967" y="238510"/>
                    <a:pt x="363967" y="266505"/>
                  </a:cubicBezTo>
                  <a:cubicBezTo>
                    <a:pt x="363967" y="293109"/>
                    <a:pt x="355239" y="317674"/>
                    <a:pt x="340662" y="337604"/>
                  </a:cubicBezTo>
                  <a:lnTo>
                    <a:pt x="463036" y="459779"/>
                  </a:lnTo>
                  <a:cubicBezTo>
                    <a:pt x="478263" y="445133"/>
                    <a:pt x="498876" y="436049"/>
                    <a:pt x="521716" y="436049"/>
                  </a:cubicBezTo>
                  <a:cubicBezTo>
                    <a:pt x="568605" y="436049"/>
                    <a:pt x="606580" y="474055"/>
                    <a:pt x="606580" y="520867"/>
                  </a:cubicBezTo>
                  <a:cubicBezTo>
                    <a:pt x="606580" y="567679"/>
                    <a:pt x="568605" y="605592"/>
                    <a:pt x="521624" y="605592"/>
                  </a:cubicBezTo>
                  <a:cubicBezTo>
                    <a:pt x="474735" y="605592"/>
                    <a:pt x="436760" y="567679"/>
                    <a:pt x="436760" y="520867"/>
                  </a:cubicBezTo>
                  <a:cubicBezTo>
                    <a:pt x="436760" y="510763"/>
                    <a:pt x="438803" y="501215"/>
                    <a:pt x="442052" y="492316"/>
                  </a:cubicBezTo>
                  <a:lnTo>
                    <a:pt x="313921" y="364394"/>
                  </a:lnTo>
                  <a:cubicBezTo>
                    <a:pt x="293866" y="378947"/>
                    <a:pt x="269261" y="387568"/>
                    <a:pt x="242613" y="387568"/>
                  </a:cubicBezTo>
                  <a:cubicBezTo>
                    <a:pt x="211973" y="387568"/>
                    <a:pt x="184119" y="376166"/>
                    <a:pt x="162764" y="357534"/>
                  </a:cubicBezTo>
                  <a:lnTo>
                    <a:pt x="114947" y="397394"/>
                  </a:lnTo>
                  <a:cubicBezTo>
                    <a:pt x="118939" y="405458"/>
                    <a:pt x="121353" y="414357"/>
                    <a:pt x="121353" y="423905"/>
                  </a:cubicBezTo>
                  <a:cubicBezTo>
                    <a:pt x="121353" y="457369"/>
                    <a:pt x="94149" y="484529"/>
                    <a:pt x="60630" y="484529"/>
                  </a:cubicBezTo>
                  <a:cubicBezTo>
                    <a:pt x="27205" y="484529"/>
                    <a:pt x="0" y="457369"/>
                    <a:pt x="0" y="423905"/>
                  </a:cubicBezTo>
                  <a:cubicBezTo>
                    <a:pt x="0" y="390534"/>
                    <a:pt x="27205" y="363374"/>
                    <a:pt x="60630" y="363374"/>
                  </a:cubicBezTo>
                  <a:cubicBezTo>
                    <a:pt x="70658" y="363374"/>
                    <a:pt x="79943" y="366062"/>
                    <a:pt x="88299" y="370326"/>
                  </a:cubicBezTo>
                  <a:lnTo>
                    <a:pt x="138530" y="328427"/>
                  </a:lnTo>
                  <a:cubicBezTo>
                    <a:pt x="127667" y="310258"/>
                    <a:pt x="121353" y="289123"/>
                    <a:pt x="121353" y="266505"/>
                  </a:cubicBezTo>
                  <a:cubicBezTo>
                    <a:pt x="121353" y="235822"/>
                    <a:pt x="132866" y="207828"/>
                    <a:pt x="151715" y="186507"/>
                  </a:cubicBezTo>
                  <a:lnTo>
                    <a:pt x="90620" y="127830"/>
                  </a:lnTo>
                  <a:cubicBezTo>
                    <a:pt x="87556" y="128757"/>
                    <a:pt x="84399" y="129313"/>
                    <a:pt x="81057" y="129313"/>
                  </a:cubicBezTo>
                  <a:cubicBezTo>
                    <a:pt x="60909" y="129313"/>
                    <a:pt x="44660" y="113091"/>
                    <a:pt x="44660" y="92976"/>
                  </a:cubicBezTo>
                  <a:cubicBezTo>
                    <a:pt x="44660" y="72953"/>
                    <a:pt x="60909" y="56638"/>
                    <a:pt x="81057" y="56638"/>
                  </a:cubicBezTo>
                  <a:cubicBezTo>
                    <a:pt x="101112" y="56638"/>
                    <a:pt x="117454" y="72953"/>
                    <a:pt x="117454" y="92976"/>
                  </a:cubicBezTo>
                  <a:cubicBezTo>
                    <a:pt x="117454" y="95478"/>
                    <a:pt x="117175" y="97981"/>
                    <a:pt x="116618" y="100299"/>
                  </a:cubicBezTo>
                  <a:lnTo>
                    <a:pt x="181148" y="162221"/>
                  </a:lnTo>
                  <a:cubicBezTo>
                    <a:pt x="199160" y="151560"/>
                    <a:pt x="220144" y="145350"/>
                    <a:pt x="242613" y="145350"/>
                  </a:cubicBezTo>
                  <a:cubicBezTo>
                    <a:pt x="267868" y="145350"/>
                    <a:pt x="291266" y="153044"/>
                    <a:pt x="310579" y="166114"/>
                  </a:cubicBezTo>
                  <a:lnTo>
                    <a:pt x="396092" y="89917"/>
                  </a:lnTo>
                  <a:cubicBezTo>
                    <a:pt x="391264" y="81203"/>
                    <a:pt x="388200" y="71284"/>
                    <a:pt x="388200" y="60532"/>
                  </a:cubicBezTo>
                  <a:cubicBezTo>
                    <a:pt x="388200" y="27160"/>
                    <a:pt x="415405" y="0"/>
                    <a:pt x="4489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731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992934" y="3771075"/>
            <a:ext cx="5218113" cy="0"/>
          </a:xfrm>
          <a:prstGeom prst="line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占位符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008" y="1873478"/>
            <a:ext cx="3831772" cy="3831770"/>
          </a:xfrm>
          <a:prstGeom prst="rect">
            <a:avLst/>
          </a:prstGeom>
          <a:ln w="19050">
            <a:noFill/>
          </a:ln>
        </p:spPr>
      </p:pic>
      <p:sp>
        <p:nvSpPr>
          <p:cNvPr id="29" name="矩形 28"/>
          <p:cNvSpPr/>
          <p:nvPr/>
        </p:nvSpPr>
        <p:spPr>
          <a:xfrm>
            <a:off x="1976876" y="2157732"/>
            <a:ext cx="4458858" cy="1197536"/>
          </a:xfrm>
          <a:prstGeom prst="rect">
            <a:avLst/>
          </a:prstGeom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5000"/>
              </a:lnSpc>
            </a:pPr>
            <a:r>
              <a:rPr lang="zh-CN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对应急救援队伍进行定期的培训和演练</a:t>
            </a:r>
          </a:p>
          <a:p>
            <a:pPr>
              <a:lnSpc>
                <a:spcPct val="125000"/>
              </a:lnSpc>
            </a:pPr>
            <a:r>
              <a: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提高其应急处理能力和协同作战能力</a:t>
            </a:r>
          </a:p>
        </p:txBody>
      </p:sp>
      <p:sp>
        <p:nvSpPr>
          <p:cNvPr id="30" name="矩形 29"/>
          <p:cNvSpPr/>
          <p:nvPr/>
        </p:nvSpPr>
        <p:spPr>
          <a:xfrm>
            <a:off x="1976876" y="4288772"/>
            <a:ext cx="4458858" cy="1197536"/>
          </a:xfrm>
          <a:prstGeom prst="rect">
            <a:avLst/>
          </a:prstGeom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25000"/>
              </a:lnSpc>
            </a:pPr>
            <a:r>
              <a:rPr lang="zh-CN" altLang="zh-CN" sz="2000" b="1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通过演练发现队伍中存在的问题和不足</a:t>
            </a:r>
          </a:p>
          <a:p>
            <a:pPr>
              <a:lnSpc>
                <a:spcPct val="125000"/>
              </a:lnSpc>
            </a:pPr>
            <a:r>
              <a:rPr lang="zh-CN" altLang="zh-CN">
                <a:solidFill>
                  <a:schemeClr val="tx1">
                    <a:lumMod val="65000"/>
                    <a:lumOff val="35000"/>
                  </a:schemeClr>
                </a:solidFill>
                <a:latin typeface="宋体"/>
                <a:ea typeface="微软雅黑" panose="020B0503020204020204" pitchFamily="34" charset="-122"/>
                <a:sym typeface="宋体"/>
              </a:rPr>
              <a:t>及时进行修订和完善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 prLst="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16部分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与其他场所的联动机制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与其他场所的联动机制 &gt; 1. 与周边单位的联动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与周边单位建立消防安全联动机制：共同应对突发火灾事故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2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定期与周边单位进行沟通和交流：共享消防安全信息和资源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与其他场所的联动机制 &gt; 2. 与专业救援机构的合作</a:t>
            </a: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984895" y="3039151"/>
            <a:ext cx="5632123" cy="93209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7C895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800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寻求其技术支持和帮助</a:t>
            </a:r>
          </a:p>
        </p:txBody>
      </p:sp>
      <p:sp>
        <p:nvSpPr>
          <p:cNvPr id="52" name="文本框 51"/>
          <p:cNvSpPr txBox="1"/>
          <p:nvPr>
            <p:custDataLst>
              <p:tags r:id="rId2"/>
            </p:custDataLst>
          </p:nvPr>
        </p:nvSpPr>
        <p:spPr>
          <a:xfrm>
            <a:off x="984893" y="2351695"/>
            <a:ext cx="5632125" cy="670797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kern="1200">
                <a:solidFill>
                  <a:srgbClr val="D45A1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FFFFFF">
                    <a:lumMod val="50000"/>
                  </a:srgbClr>
                </a:solidFill>
                <a:latin typeface="宋体"/>
                <a:ea typeface="黑体" panose="02010609060101010101" charset="-122"/>
                <a:cs typeface="+mn-ea"/>
                <a:sym typeface="宋体"/>
              </a:rPr>
              <a:t>与专业的消防救援机构建立合作关系</a:t>
            </a:r>
          </a:p>
        </p:txBody>
      </p:sp>
      <p:sp>
        <p:nvSpPr>
          <p:cNvPr id="53" name="文本框 52"/>
          <p:cNvSpPr txBox="1"/>
          <p:nvPr>
            <p:custDataLst>
              <p:tags r:id="rId3"/>
            </p:custDataLst>
          </p:nvPr>
        </p:nvSpPr>
        <p:spPr>
          <a:xfrm>
            <a:off x="984895" y="5001112"/>
            <a:ext cx="5632123" cy="93209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7C895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800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及时与专业救援机构联系，请求其提供支持和协助</a:t>
            </a:r>
          </a:p>
        </p:txBody>
      </p:sp>
      <p:sp>
        <p:nvSpPr>
          <p:cNvPr id="54" name="文本框 53"/>
          <p:cNvSpPr txBox="1"/>
          <p:nvPr>
            <p:custDataLst>
              <p:tags r:id="rId4"/>
            </p:custDataLst>
          </p:nvPr>
        </p:nvSpPr>
        <p:spPr>
          <a:xfrm>
            <a:off x="984893" y="4313656"/>
            <a:ext cx="5632125" cy="670797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kern="1200">
                <a:solidFill>
                  <a:srgbClr val="D45A1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FFFFFF">
                    <a:lumMod val="50000"/>
                  </a:srgbClr>
                </a:solidFill>
                <a:latin typeface="宋体"/>
                <a:ea typeface="黑体" panose="02010609060101010101" charset="-122"/>
                <a:cs typeface="+mn-ea"/>
                <a:sym typeface="宋体"/>
              </a:rPr>
              <a:t>在发生火灾等紧急情况时</a:t>
            </a:r>
          </a:p>
        </p:txBody>
      </p:sp>
      <p:sp>
        <p:nvSpPr>
          <p:cNvPr id="7" name="Freeform 42"/>
          <p:cNvSpPr/>
          <p:nvPr>
            <p:custDataLst>
              <p:tags r:id="rId5"/>
            </p:custDataLst>
          </p:nvPr>
        </p:nvSpPr>
        <p:spPr>
          <a:xfrm>
            <a:off x="8033663" y="2837672"/>
            <a:ext cx="696459" cy="780607"/>
          </a:xfrm>
          <a:custGeom>
            <a:avLst/>
            <a:gdLst>
              <a:gd name="T0" fmla="*/ 195 w 389"/>
              <a:gd name="T1" fmla="*/ 0 h 436"/>
              <a:gd name="T2" fmla="*/ 0 w 389"/>
              <a:gd name="T3" fmla="*/ 351 h 436"/>
              <a:gd name="T4" fmla="*/ 195 w 389"/>
              <a:gd name="T5" fmla="*/ 436 h 436"/>
              <a:gd name="T6" fmla="*/ 389 w 389"/>
              <a:gd name="T7" fmla="*/ 351 h 436"/>
              <a:gd name="T8" fmla="*/ 195 w 389"/>
              <a:gd name="T9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" h="436">
                <a:moveTo>
                  <a:pt x="195" y="0"/>
                </a:moveTo>
                <a:lnTo>
                  <a:pt x="0" y="351"/>
                </a:lnTo>
                <a:lnTo>
                  <a:pt x="195" y="436"/>
                </a:lnTo>
                <a:lnTo>
                  <a:pt x="389" y="351"/>
                </a:lnTo>
                <a:lnTo>
                  <a:pt x="19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8" name="Line 43"/>
          <p:cNvSpPr>
            <a:spLocks noChangeShapeType="1"/>
          </p:cNvSpPr>
          <p:nvPr>
            <p:custDataLst>
              <p:tags r:id="rId6"/>
            </p:custDataLst>
          </p:nvPr>
        </p:nvSpPr>
        <p:spPr>
          <a:xfrm flipH="1">
            <a:off x="8382787" y="2706974"/>
            <a:ext cx="0" cy="0"/>
          </a:xfrm>
          <a:prstGeom prst="line">
            <a:avLst/>
          </a:prstGeom>
          <a:noFill/>
          <a:ln w="15875" cap="flat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9" name="Freeform 44"/>
          <p:cNvSpPr/>
          <p:nvPr>
            <p:custDataLst>
              <p:tags r:id="rId7"/>
            </p:custDataLst>
          </p:nvPr>
        </p:nvSpPr>
        <p:spPr>
          <a:xfrm>
            <a:off x="8382787" y="2031999"/>
            <a:ext cx="3806356" cy="2494005"/>
          </a:xfrm>
          <a:custGeom>
            <a:avLst/>
            <a:gdLst>
              <a:gd name="T0" fmla="*/ 0 w 2126"/>
              <a:gd name="T1" fmla="*/ 947 h 1393"/>
              <a:gd name="T2" fmla="*/ 0 w 2126"/>
              <a:gd name="T3" fmla="*/ 1393 h 1393"/>
              <a:gd name="T4" fmla="*/ 2126 w 2126"/>
              <a:gd name="T5" fmla="*/ 450 h 1393"/>
              <a:gd name="T6" fmla="*/ 2126 w 2126"/>
              <a:gd name="T7" fmla="*/ 0 h 1393"/>
              <a:gd name="T8" fmla="*/ 0 w 2126"/>
              <a:gd name="T9" fmla="*/ 947 h 1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6" h="1393">
                <a:moveTo>
                  <a:pt x="0" y="947"/>
                </a:moveTo>
                <a:lnTo>
                  <a:pt x="0" y="1393"/>
                </a:lnTo>
                <a:lnTo>
                  <a:pt x="2126" y="450"/>
                </a:lnTo>
                <a:lnTo>
                  <a:pt x="2126" y="0"/>
                </a:lnTo>
                <a:lnTo>
                  <a:pt x="0" y="947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0" name="Line 45"/>
          <p:cNvSpPr>
            <a:spLocks noChangeShapeType="1"/>
          </p:cNvSpPr>
          <p:nvPr>
            <p:custDataLst>
              <p:tags r:id="rId8"/>
            </p:custDataLst>
          </p:nvPr>
        </p:nvSpPr>
        <p:spPr>
          <a:xfrm flipH="1">
            <a:off x="8776672" y="35502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1" name="Line 46"/>
          <p:cNvSpPr>
            <a:spLocks noChangeShapeType="1"/>
          </p:cNvSpPr>
          <p:nvPr>
            <p:custDataLst>
              <p:tags r:id="rId9"/>
            </p:custDataLst>
          </p:nvPr>
        </p:nvSpPr>
        <p:spPr>
          <a:xfrm flipH="1">
            <a:off x="8776672" y="35502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Freeform 47"/>
          <p:cNvSpPr/>
          <p:nvPr>
            <p:custDataLst>
              <p:tags r:id="rId10"/>
            </p:custDataLst>
          </p:nvPr>
        </p:nvSpPr>
        <p:spPr>
          <a:xfrm>
            <a:off x="7632617" y="3550244"/>
            <a:ext cx="750170" cy="975760"/>
          </a:xfrm>
          <a:custGeom>
            <a:avLst/>
            <a:gdLst>
              <a:gd name="T0" fmla="*/ 419 w 419"/>
              <a:gd name="T1" fmla="*/ 99 h 545"/>
              <a:gd name="T2" fmla="*/ 196 w 419"/>
              <a:gd name="T3" fmla="*/ 0 h 545"/>
              <a:gd name="T4" fmla="*/ 0 w 419"/>
              <a:gd name="T5" fmla="*/ 355 h 545"/>
              <a:gd name="T6" fmla="*/ 419 w 419"/>
              <a:gd name="T7" fmla="*/ 545 h 545"/>
              <a:gd name="T8" fmla="*/ 419 w 419"/>
              <a:gd name="T9" fmla="*/ 99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545">
                <a:moveTo>
                  <a:pt x="419" y="99"/>
                </a:moveTo>
                <a:lnTo>
                  <a:pt x="196" y="0"/>
                </a:lnTo>
                <a:lnTo>
                  <a:pt x="0" y="355"/>
                </a:lnTo>
                <a:lnTo>
                  <a:pt x="419" y="545"/>
                </a:lnTo>
                <a:lnTo>
                  <a:pt x="419" y="99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Freeform 48"/>
          <p:cNvSpPr/>
          <p:nvPr>
            <p:custDataLst>
              <p:tags r:id="rId11"/>
            </p:custDataLst>
          </p:nvPr>
        </p:nvSpPr>
        <p:spPr>
          <a:xfrm>
            <a:off x="8382787" y="2837672"/>
            <a:ext cx="347334" cy="780607"/>
          </a:xfrm>
          <a:custGeom>
            <a:avLst/>
            <a:gdLst>
              <a:gd name="T0" fmla="*/ 0 w 194"/>
              <a:gd name="T1" fmla="*/ 0 h 436"/>
              <a:gd name="T2" fmla="*/ 0 w 194"/>
              <a:gd name="T3" fmla="*/ 436 h 436"/>
              <a:gd name="T4" fmla="*/ 194 w 194"/>
              <a:gd name="T5" fmla="*/ 351 h 436"/>
              <a:gd name="T6" fmla="*/ 0 w 194"/>
              <a:gd name="T7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" h="436">
                <a:moveTo>
                  <a:pt x="0" y="0"/>
                </a:moveTo>
                <a:lnTo>
                  <a:pt x="0" y="436"/>
                </a:lnTo>
                <a:lnTo>
                  <a:pt x="194" y="351"/>
                </a:lnTo>
                <a:lnTo>
                  <a:pt x="0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5" name="Freeform 50"/>
          <p:cNvSpPr/>
          <p:nvPr>
            <p:custDataLst>
              <p:tags r:id="rId12"/>
            </p:custDataLst>
          </p:nvPr>
        </p:nvSpPr>
        <p:spPr>
          <a:xfrm>
            <a:off x="8382787" y="2973741"/>
            <a:ext cx="3806356" cy="2492214"/>
          </a:xfrm>
          <a:custGeom>
            <a:avLst/>
            <a:gdLst>
              <a:gd name="T0" fmla="*/ 0 w 2126"/>
              <a:gd name="T1" fmla="*/ 947 h 1392"/>
              <a:gd name="T2" fmla="*/ 0 w 2126"/>
              <a:gd name="T3" fmla="*/ 1392 h 1392"/>
              <a:gd name="T4" fmla="*/ 2126 w 2126"/>
              <a:gd name="T5" fmla="*/ 450 h 1392"/>
              <a:gd name="T6" fmla="*/ 2126 w 2126"/>
              <a:gd name="T7" fmla="*/ 0 h 1392"/>
              <a:gd name="T8" fmla="*/ 0 w 2126"/>
              <a:gd name="T9" fmla="*/ 947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6" h="1392">
                <a:moveTo>
                  <a:pt x="0" y="947"/>
                </a:moveTo>
                <a:lnTo>
                  <a:pt x="0" y="1392"/>
                </a:lnTo>
                <a:lnTo>
                  <a:pt x="2126" y="450"/>
                </a:lnTo>
                <a:lnTo>
                  <a:pt x="2126" y="0"/>
                </a:lnTo>
                <a:lnTo>
                  <a:pt x="0" y="947"/>
                </a:lnTo>
                <a:close/>
              </a:path>
            </a:pathLst>
          </a:custGeom>
          <a:solidFill>
            <a:srgbClr val="000000">
              <a:lumMod val="95000"/>
              <a:lumOff val="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6" name="Freeform 51"/>
          <p:cNvSpPr/>
          <p:nvPr>
            <p:custDataLst>
              <p:tags r:id="rId13"/>
            </p:custDataLst>
          </p:nvPr>
        </p:nvSpPr>
        <p:spPr>
          <a:xfrm>
            <a:off x="7217248" y="4303996"/>
            <a:ext cx="1165539" cy="1161960"/>
          </a:xfrm>
          <a:custGeom>
            <a:avLst/>
            <a:gdLst>
              <a:gd name="T0" fmla="*/ 651 w 651"/>
              <a:gd name="T1" fmla="*/ 649 h 649"/>
              <a:gd name="T2" fmla="*/ 651 w 651"/>
              <a:gd name="T3" fmla="*/ 204 h 649"/>
              <a:gd name="T4" fmla="*/ 194 w 651"/>
              <a:gd name="T5" fmla="*/ 0 h 649"/>
              <a:gd name="T6" fmla="*/ 0 w 651"/>
              <a:gd name="T7" fmla="*/ 351 h 649"/>
              <a:gd name="T8" fmla="*/ 651 w 651"/>
              <a:gd name="T9" fmla="*/ 64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" h="649">
                <a:moveTo>
                  <a:pt x="651" y="649"/>
                </a:moveTo>
                <a:lnTo>
                  <a:pt x="651" y="204"/>
                </a:lnTo>
                <a:lnTo>
                  <a:pt x="194" y="0"/>
                </a:lnTo>
                <a:lnTo>
                  <a:pt x="0" y="351"/>
                </a:lnTo>
                <a:lnTo>
                  <a:pt x="651" y="649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7" name="Freeform 52"/>
          <p:cNvSpPr/>
          <p:nvPr>
            <p:custDataLst>
              <p:tags r:id="rId14"/>
            </p:custDataLst>
          </p:nvPr>
        </p:nvSpPr>
        <p:spPr>
          <a:xfrm>
            <a:off x="7217248" y="4303996"/>
            <a:ext cx="1165539" cy="1161960"/>
          </a:xfrm>
          <a:custGeom>
            <a:avLst/>
            <a:gdLst>
              <a:gd name="T0" fmla="*/ 651 w 651"/>
              <a:gd name="T1" fmla="*/ 649 h 649"/>
              <a:gd name="T2" fmla="*/ 651 w 651"/>
              <a:gd name="T3" fmla="*/ 204 h 649"/>
              <a:gd name="T4" fmla="*/ 194 w 651"/>
              <a:gd name="T5" fmla="*/ 0 h 649"/>
              <a:gd name="T6" fmla="*/ 0 w 651"/>
              <a:gd name="T7" fmla="*/ 351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1" h="649">
                <a:moveTo>
                  <a:pt x="651" y="649"/>
                </a:moveTo>
                <a:lnTo>
                  <a:pt x="651" y="204"/>
                </a:lnTo>
                <a:lnTo>
                  <a:pt x="194" y="0"/>
                </a:lnTo>
                <a:lnTo>
                  <a:pt x="0" y="35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1" name="Freeform 56"/>
          <p:cNvSpPr/>
          <p:nvPr>
            <p:custDataLst>
              <p:tags r:id="rId15"/>
            </p:custDataLst>
          </p:nvPr>
        </p:nvSpPr>
        <p:spPr>
          <a:xfrm>
            <a:off x="8382787" y="4303996"/>
            <a:ext cx="1172701" cy="1161960"/>
          </a:xfrm>
          <a:custGeom>
            <a:avLst/>
            <a:gdLst>
              <a:gd name="T0" fmla="*/ 0 w 655"/>
              <a:gd name="T1" fmla="*/ 649 h 649"/>
              <a:gd name="T2" fmla="*/ 0 w 655"/>
              <a:gd name="T3" fmla="*/ 204 h 649"/>
              <a:gd name="T4" fmla="*/ 457 w 655"/>
              <a:gd name="T5" fmla="*/ 0 h 649"/>
              <a:gd name="T6" fmla="*/ 655 w 655"/>
              <a:gd name="T7" fmla="*/ 36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5" h="649">
                <a:moveTo>
                  <a:pt x="0" y="649"/>
                </a:moveTo>
                <a:lnTo>
                  <a:pt x="0" y="204"/>
                </a:lnTo>
                <a:lnTo>
                  <a:pt x="457" y="0"/>
                </a:lnTo>
                <a:lnTo>
                  <a:pt x="655" y="3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0" name="Line 15"/>
          <p:cNvSpPr>
            <a:spLocks noChangeShapeType="1"/>
          </p:cNvSpPr>
          <p:nvPr>
            <p:custDataLst>
              <p:tags r:id="rId16"/>
            </p:custDataLst>
          </p:nvPr>
        </p:nvSpPr>
        <p:spPr>
          <a:xfrm flipH="1">
            <a:off x="8275648" y="2767647"/>
            <a:ext cx="0" cy="0"/>
          </a:xfrm>
          <a:prstGeom prst="line">
            <a:avLst/>
          </a:prstGeom>
          <a:noFill/>
          <a:ln w="15875" cap="flat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2" name="KSO_Shape"/>
          <p:cNvSpPr/>
          <p:nvPr>
            <p:custDataLst>
              <p:tags r:id="rId17"/>
            </p:custDataLst>
          </p:nvPr>
        </p:nvSpPr>
        <p:spPr>
          <a:xfrm>
            <a:off x="7836821" y="3860410"/>
            <a:ext cx="362317" cy="271738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rgbClr val="F39332">
              <a:shade val="50000"/>
            </a:srgbClr>
          </a:lnRef>
          <a:fillRef idx="1">
            <a:srgbClr val="F39332"/>
          </a:fillRef>
          <a:effectRef idx="0">
            <a:srgbClr val="F39332"/>
          </a:effectRef>
          <a:fontRef idx="minor">
            <a:srgbClr val="FFFFFF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KSO_Shape"/>
          <p:cNvSpPr/>
          <p:nvPr>
            <p:custDataLst>
              <p:tags r:id="rId18"/>
            </p:custDataLst>
          </p:nvPr>
        </p:nvSpPr>
        <p:spPr>
          <a:xfrm>
            <a:off x="7609811" y="4516307"/>
            <a:ext cx="380413" cy="546047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63" name="文本框 62"/>
          <p:cNvSpPr txBox="1"/>
          <p:nvPr>
            <p:custDataLst>
              <p:tags r:id="rId19"/>
            </p:custDataLst>
          </p:nvPr>
        </p:nvSpPr>
        <p:spPr>
          <a:xfrm rot="20159630">
            <a:off x="8385770" y="3038823"/>
            <a:ext cx="3235348" cy="739511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800">
                <a:solidFill>
                  <a:srgbClr val="000000"/>
                </a:solidFill>
                <a:latin typeface="宋体"/>
                <a:ea typeface="+mn-ea"/>
                <a:cs typeface="+mn-ea"/>
                <a:sym typeface="宋体"/>
              </a:rPr>
              <a:t>LOREM IPSUM DOLOR</a:t>
            </a:r>
            <a:endParaRPr lang="zh-CN" altLang="en-US" sz="1800">
              <a:solidFill>
                <a:srgbClr val="000000"/>
              </a:solidFill>
              <a:latin typeface="宋体"/>
              <a:ea typeface="黑体" panose="02010609060101010101" charset="-122"/>
              <a:cs typeface="+mn-ea"/>
              <a:sym typeface="宋体"/>
            </a:endParaRPr>
          </a:p>
        </p:txBody>
      </p:sp>
      <p:sp>
        <p:nvSpPr>
          <p:cNvPr id="64" name="文本框 63"/>
          <p:cNvSpPr txBox="1"/>
          <p:nvPr>
            <p:custDataLst>
              <p:tags r:id="rId20"/>
            </p:custDataLst>
          </p:nvPr>
        </p:nvSpPr>
        <p:spPr>
          <a:xfrm rot="20159630">
            <a:off x="8380706" y="3985447"/>
            <a:ext cx="3235348" cy="714621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800">
                <a:solidFill>
                  <a:srgbClr val="000000"/>
                </a:solidFill>
                <a:latin typeface="宋体"/>
                <a:ea typeface="+mn-ea"/>
                <a:cs typeface="+mn-ea"/>
                <a:sym typeface="宋体"/>
              </a:rPr>
              <a:t>LOREM IPSUM DOLOR</a:t>
            </a:r>
            <a:endParaRPr lang="zh-CN" altLang="en-US" sz="1800">
              <a:solidFill>
                <a:srgbClr val="000000"/>
              </a:solidFill>
              <a:latin typeface="宋体"/>
              <a:ea typeface="黑体" panose="02010609060101010101" charset="-122"/>
              <a:cs typeface="+mn-ea"/>
              <a:sym typeface="宋体"/>
            </a:endParaRPr>
          </a:p>
        </p:txBody>
      </p:sp>
      <p:sp>
        <p:nvSpPr>
          <p:cNvPr id="67" name="Freeform 119"/>
          <p:cNvSpPr>
            <a:spLocks noChangeArrowheads="1"/>
          </p:cNvSpPr>
          <p:nvPr>
            <p:custDataLst>
              <p:tags r:id="rId21"/>
            </p:custDataLst>
          </p:nvPr>
        </p:nvSpPr>
        <p:spPr>
          <a:xfrm>
            <a:off x="8170857" y="3239057"/>
            <a:ext cx="170752" cy="152620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2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与其他场所的联动机制</a:t>
            </a:r>
          </a:p>
        </p:txBody>
      </p:sp>
      <p:sp>
        <p:nvSpPr>
          <p:cNvPr id="25616" name="页脚占位符 4"/>
          <p:cNvSpPr>
            <a:spLocks noGrp="1"/>
          </p:cNvSpPr>
          <p:nvPr>
            <p:ph type="ftr" sz="quarter" idx="4294967295"/>
          </p:nvPr>
        </p:nvSpPr>
        <p:spPr>
          <a:xfrm>
            <a:off x="4038600" y="13468350"/>
            <a:ext cx="41148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5617" name="灯片编号占位符 5"/>
          <p:cNvSpPr>
            <a:spLocks noGrp="1"/>
          </p:cNvSpPr>
          <p:nvPr>
            <p:ph type="sldNum" sz="quarter" idx="4294967295"/>
          </p:nvPr>
        </p:nvSpPr>
        <p:spPr>
          <a:xfrm>
            <a:off x="8610600" y="13468350"/>
            <a:ext cx="27432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fld id="{E8CC5C86-E918-44D6-AE76-BDADF1E7B2AA}" type="slidenum">
              <a:rPr lang="zh-CN" altLang="en-US">
                <a:solidFill>
                  <a:srgbClr val="000000"/>
                </a:solidFill>
                <a:latin typeface="宋体"/>
                <a:sym typeface="宋体"/>
              </a:rPr>
              <a:t>67</a:t>
            </a:fld>
            <a:endParaRPr lang="zh-CN" altLang="en-US">
              <a:solidFill>
                <a:srgbClr val="000000"/>
              </a:solidFill>
              <a:latin typeface="宋体"/>
              <a:sym typeface="宋体"/>
            </a:endParaRPr>
          </a:p>
        </p:txBody>
      </p:sp>
      <p:sp>
        <p:nvSpPr>
          <p:cNvPr id="25603" name="文本框 62"/>
          <p:cNvSpPr txBox="1">
            <a:spLocks noChangeArrowheads="1"/>
          </p:cNvSpPr>
          <p:nvPr/>
        </p:nvSpPr>
        <p:spPr>
          <a:xfrm>
            <a:off x="1866054" y="1916832"/>
            <a:ext cx="8297558" cy="320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+mn-c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90204" pitchFamily="34" charset="0"/>
              <a:buChar char="•"/>
              <a:defRPr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6600" b="1">
                <a:solidFill>
                  <a:schemeClr val="tx1">
                    <a:lumMod val="50000"/>
                    <a:lumOff val="50000"/>
                  </a:schemeClr>
                </a:solidFill>
                <a:latin typeface="宋体"/>
                <a:sym typeface="宋体"/>
              </a:rPr>
              <a:t>通过以上措施的实施，可以有效地提高餐饮场所的消防安全水平，减少火灾事故的发生，保障员工和顾客的生命财产安全</a:t>
            </a:r>
          </a:p>
        </p:txBody>
      </p:sp>
      <p:sp>
        <p:nvSpPr>
          <p:cNvPr id="1068" name="矩形 1067"/>
          <p:cNvSpPr/>
          <p:nvPr/>
        </p:nvSpPr>
        <p:spPr>
          <a:xfrm>
            <a:off x="1562277" y="1628800"/>
            <a:ext cx="9001000" cy="3816424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069" name="矩形 1068"/>
          <p:cNvSpPr/>
          <p:nvPr/>
        </p:nvSpPr>
        <p:spPr>
          <a:xfrm>
            <a:off x="10260257" y="5121374"/>
            <a:ext cx="476250" cy="4762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17" name="矩形 116"/>
          <p:cNvSpPr/>
          <p:nvPr/>
        </p:nvSpPr>
        <p:spPr>
          <a:xfrm>
            <a:off x="9991970" y="4892774"/>
            <a:ext cx="474662" cy="474662"/>
          </a:xfrm>
          <a:prstGeom prst="rect">
            <a:avLst/>
          </a:prstGeom>
          <a:solidFill>
            <a:srgbClr val="000000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18" name="矩形 117"/>
          <p:cNvSpPr/>
          <p:nvPr/>
        </p:nvSpPr>
        <p:spPr>
          <a:xfrm>
            <a:off x="1238991" y="1476400"/>
            <a:ext cx="474663" cy="47466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  <p:sp>
        <p:nvSpPr>
          <p:cNvPr id="119" name="矩形 118"/>
          <p:cNvSpPr/>
          <p:nvPr/>
        </p:nvSpPr>
        <p:spPr>
          <a:xfrm>
            <a:off x="1391391" y="1628800"/>
            <a:ext cx="474663" cy="474662"/>
          </a:xfrm>
          <a:prstGeom prst="rect">
            <a:avLst/>
          </a:prstGeom>
          <a:solidFill>
            <a:srgbClr val="000000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1pPr>
            <a:lvl2pPr marL="4572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2pPr>
            <a:lvl3pPr marL="9144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3pPr>
            <a:lvl4pPr marL="13716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4pPr>
            <a:lvl5pPr marL="182880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Arial" panose="020B0604020202090204"/>
                <a:ea typeface="微软雅黑" panose="020B0503020204020204" pitchFamily="34" charset="-122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17部分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定期自查与监管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定期自查与监管 &gt; 1. 定期自查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217545" y="1204264"/>
            <a:ext cx="8179435" cy="2406015"/>
            <a:chOff x="0" y="0"/>
            <a:chExt cx="16154402" cy="53833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54400" cy="5383276"/>
            </a:xfrm>
            <a:custGeom>
              <a:avLst/>
              <a:gdLst/>
              <a:ahLst/>
              <a:cxnLst/>
              <a:rect l="l" t="t" r="r" b="b"/>
              <a:pathLst>
                <a:path w="16154400" h="5383276">
                  <a:moveTo>
                    <a:pt x="0" y="0"/>
                  </a:moveTo>
                  <a:lnTo>
                    <a:pt x="16154400" y="0"/>
                  </a:lnTo>
                  <a:lnTo>
                    <a:pt x="16154400" y="5383276"/>
                  </a:lnTo>
                  <a:lnTo>
                    <a:pt x="0" y="5383276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31031" y="975358"/>
            <a:ext cx="8435340" cy="2406015"/>
            <a:chOff x="0" y="0"/>
            <a:chExt cx="16659374" cy="53833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659352" cy="5383276"/>
            </a:xfrm>
            <a:custGeom>
              <a:avLst/>
              <a:gdLst/>
              <a:ahLst/>
              <a:cxnLst/>
              <a:rect l="l" t="t" r="r" b="b"/>
              <a:pathLst>
                <a:path w="16659352" h="5383276">
                  <a:moveTo>
                    <a:pt x="0" y="0"/>
                  </a:moveTo>
                  <a:lnTo>
                    <a:pt x="16659352" y="0"/>
                  </a:lnTo>
                  <a:lnTo>
                    <a:pt x="16659352" y="5383276"/>
                  </a:lnTo>
                  <a:lnTo>
                    <a:pt x="0" y="5383276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5019" y="4023995"/>
            <a:ext cx="4886113" cy="41275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4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餐饮企业应建立定期自查机制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0930" y="4023995"/>
            <a:ext cx="5226050" cy="4127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8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对检查中发现的隐患和问题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18515" y="4566920"/>
            <a:ext cx="1312545" cy="32385"/>
            <a:chOff x="0" y="0"/>
            <a:chExt cx="2592000" cy="72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70930" y="4566920"/>
            <a:ext cx="1312545" cy="32385"/>
            <a:chOff x="0" y="0"/>
            <a:chExt cx="2592000" cy="72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18515" y="4894580"/>
            <a:ext cx="4543425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对消防安全设施、器材进行定期检查和维护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70930" y="4894580"/>
            <a:ext cx="5058724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应立即采取措施进行整改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定期自查与监管 &gt; 2. 监管力度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相关部门应加强对餐饮企业的监管力度：定期进行消防安全检查和评估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对存在严重消防安全隐患的企业：应依法进行处理并督促其整改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18部分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消防安全文化建设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消防安全文化建设 &gt; 1. 营造安全文化氛围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217545" y="1204264"/>
            <a:ext cx="8179435" cy="2406015"/>
            <a:chOff x="0" y="0"/>
            <a:chExt cx="16154402" cy="53833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154400" cy="5383276"/>
            </a:xfrm>
            <a:custGeom>
              <a:avLst/>
              <a:gdLst/>
              <a:ahLst/>
              <a:cxnLst/>
              <a:rect l="l" t="t" r="r" b="b"/>
              <a:pathLst>
                <a:path w="16154400" h="5383276">
                  <a:moveTo>
                    <a:pt x="0" y="0"/>
                  </a:moveTo>
                  <a:lnTo>
                    <a:pt x="16154400" y="0"/>
                  </a:lnTo>
                  <a:lnTo>
                    <a:pt x="16154400" y="5383276"/>
                  </a:lnTo>
                  <a:lnTo>
                    <a:pt x="0" y="5383276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31031" y="975358"/>
            <a:ext cx="8435340" cy="2406015"/>
            <a:chOff x="0" y="0"/>
            <a:chExt cx="16659374" cy="53833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659352" cy="5383276"/>
            </a:xfrm>
            <a:custGeom>
              <a:avLst/>
              <a:gdLst/>
              <a:ahLst/>
              <a:cxnLst/>
              <a:rect l="l" t="t" r="r" b="b"/>
              <a:pathLst>
                <a:path w="16659352" h="5383276">
                  <a:moveTo>
                    <a:pt x="0" y="0"/>
                  </a:moveTo>
                  <a:lnTo>
                    <a:pt x="16659352" y="0"/>
                  </a:lnTo>
                  <a:lnTo>
                    <a:pt x="16659352" y="5383276"/>
                  </a:lnTo>
                  <a:lnTo>
                    <a:pt x="0" y="5383276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5019" y="4023995"/>
            <a:ext cx="4886113" cy="41275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4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通过多种形式和途径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70930" y="4023995"/>
            <a:ext cx="5226050" cy="4127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altLang="en-US" sz="2800">
                <a:solidFill>
                  <a:srgbClr val="262626"/>
                </a:solidFill>
                <a:latin typeface="宋体"/>
                <a:ea typeface="字由点字典黑 65J Bold"/>
                <a:sym typeface="宋体"/>
              </a:rPr>
              <a:t>鼓励员工积极参与消防安全工作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18515" y="4566920"/>
            <a:ext cx="1312545" cy="32385"/>
            <a:chOff x="0" y="0"/>
            <a:chExt cx="2592000" cy="72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70930" y="4566920"/>
            <a:ext cx="1312545" cy="32385"/>
            <a:chOff x="0" y="0"/>
            <a:chExt cx="2592000" cy="72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91943" cy="72009"/>
            </a:xfrm>
            <a:custGeom>
              <a:avLst/>
              <a:gdLst/>
              <a:ahLst/>
              <a:cxnLst/>
              <a:rect l="l" t="t" r="r" b="b"/>
              <a:pathLst>
                <a:path w="2591943" h="72009">
                  <a:moveTo>
                    <a:pt x="0" y="0"/>
                  </a:moveTo>
                  <a:lnTo>
                    <a:pt x="2591943" y="0"/>
                  </a:lnTo>
                  <a:lnTo>
                    <a:pt x="2591943" y="72009"/>
                  </a:lnTo>
                  <a:lnTo>
                    <a:pt x="0" y="72009"/>
                  </a:lnTo>
                  <a:close/>
                </a:path>
              </a:pathLst>
            </a:custGeom>
            <a:solidFill>
              <a:srgbClr val="7D8087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18515" y="4894580"/>
            <a:ext cx="4543425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如宣传栏、标语、培训等，营造良好的消防安全文化氛围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170930" y="4894580"/>
            <a:ext cx="5058724" cy="687705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indent="0" algn="l" fontAlgn="auto">
              <a:lnSpc>
                <a:spcPct val="100000"/>
              </a:lnSpc>
            </a:pPr>
            <a:r>
              <a:rPr lang="zh-CN" sz="2000">
                <a:solidFill>
                  <a:srgbClr val="595959"/>
                </a:solidFill>
                <a:latin typeface="宋体"/>
                <a:ea typeface="字由点字典黑 35J 1"/>
                <a:sym typeface="宋体"/>
              </a:rPr>
              <a:t>形成人人关注消防安全、人人参与消防工作的良好局面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消防安全文化建设 &gt; 2. 开展安全文化活动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定期开展消防安全知识竞赛、应急演练等文化活动：提高员工的消防安全意识和技能水平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4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通过活动发现和培养消防安全工作的先进典型：树立榜样，推动消防安全工作的深入开展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19部分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持续改进与更新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持续改进与更新 &gt; 1. 技术更新与设备升级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密切关注消防安全领域的新技术、新设备：及时更新和升级餐饮场所的消防设施和器材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2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对老旧、过时的消防设施和器材进行淘汰和更换：确保其性能和安全性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持续改进与更新 &gt; 2. 工作流程优化</a:t>
            </a:r>
          </a:p>
        </p:txBody>
      </p:sp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984895" y="3039151"/>
            <a:ext cx="5632123" cy="93209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7C895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800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不断优化餐饮场所的消防安全工作流程</a:t>
            </a:r>
          </a:p>
        </p:txBody>
      </p:sp>
      <p:sp>
        <p:nvSpPr>
          <p:cNvPr id="52" name="文本框 51"/>
          <p:cNvSpPr txBox="1"/>
          <p:nvPr>
            <p:custDataLst>
              <p:tags r:id="rId2"/>
            </p:custDataLst>
          </p:nvPr>
        </p:nvSpPr>
        <p:spPr>
          <a:xfrm>
            <a:off x="984893" y="2351695"/>
            <a:ext cx="5632125" cy="670797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kern="1200">
                <a:solidFill>
                  <a:srgbClr val="D45A1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FFFFFF">
                    <a:lumMod val="50000"/>
                  </a:srgbClr>
                </a:solidFill>
                <a:latin typeface="宋体"/>
                <a:ea typeface="黑体" panose="02010609060101010101" charset="-122"/>
                <a:cs typeface="+mn-ea"/>
                <a:sym typeface="宋体"/>
              </a:rPr>
              <a:t>根据实际需要和新的消防安全要求</a:t>
            </a:r>
          </a:p>
        </p:txBody>
      </p:sp>
      <p:sp>
        <p:nvSpPr>
          <p:cNvPr id="53" name="文本框 52"/>
          <p:cNvSpPr txBox="1"/>
          <p:nvPr>
            <p:custDataLst>
              <p:tags r:id="rId3"/>
            </p:custDataLst>
          </p:nvPr>
        </p:nvSpPr>
        <p:spPr>
          <a:xfrm>
            <a:off x="984895" y="5001112"/>
            <a:ext cx="5632123" cy="932097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7C895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1800" spc="150">
                <a:solidFill>
                  <a:srgbClr val="000000">
                    <a:lumMod val="65000"/>
                    <a:lumOff val="35000"/>
                  </a:srgbClr>
                </a:solidFill>
                <a:uFillTx/>
                <a:latin typeface="宋体"/>
                <a:ea typeface="思源黑体 CN Normal" panose="020B0400000000000000" charset="-122"/>
                <a:sym typeface="宋体"/>
              </a:rPr>
              <a:t>提高消防安全工作的效率和质量</a:t>
            </a:r>
          </a:p>
        </p:txBody>
      </p:sp>
      <p:sp>
        <p:nvSpPr>
          <p:cNvPr id="54" name="文本框 53"/>
          <p:cNvSpPr txBox="1"/>
          <p:nvPr>
            <p:custDataLst>
              <p:tags r:id="rId4"/>
            </p:custDataLst>
          </p:nvPr>
        </p:nvSpPr>
        <p:spPr>
          <a:xfrm>
            <a:off x="984893" y="4313656"/>
            <a:ext cx="5632125" cy="670797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2400" kern="1200">
                <a:solidFill>
                  <a:srgbClr val="D45A1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en-US" sz="2000">
                <a:solidFill>
                  <a:srgbClr val="FFFFFF">
                    <a:lumMod val="50000"/>
                  </a:srgbClr>
                </a:solidFill>
                <a:latin typeface="宋体"/>
                <a:ea typeface="黑体" panose="02010609060101010101" charset="-122"/>
                <a:cs typeface="+mn-ea"/>
                <a:sym typeface="宋体"/>
              </a:rPr>
              <a:t>通过改进工作流程</a:t>
            </a:r>
          </a:p>
        </p:txBody>
      </p:sp>
      <p:sp>
        <p:nvSpPr>
          <p:cNvPr id="7" name="Freeform 42"/>
          <p:cNvSpPr/>
          <p:nvPr>
            <p:custDataLst>
              <p:tags r:id="rId5"/>
            </p:custDataLst>
          </p:nvPr>
        </p:nvSpPr>
        <p:spPr>
          <a:xfrm>
            <a:off x="8033663" y="2837672"/>
            <a:ext cx="696459" cy="780607"/>
          </a:xfrm>
          <a:custGeom>
            <a:avLst/>
            <a:gdLst>
              <a:gd name="T0" fmla="*/ 195 w 389"/>
              <a:gd name="T1" fmla="*/ 0 h 436"/>
              <a:gd name="T2" fmla="*/ 0 w 389"/>
              <a:gd name="T3" fmla="*/ 351 h 436"/>
              <a:gd name="T4" fmla="*/ 195 w 389"/>
              <a:gd name="T5" fmla="*/ 436 h 436"/>
              <a:gd name="T6" fmla="*/ 389 w 389"/>
              <a:gd name="T7" fmla="*/ 351 h 436"/>
              <a:gd name="T8" fmla="*/ 195 w 389"/>
              <a:gd name="T9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" h="436">
                <a:moveTo>
                  <a:pt x="195" y="0"/>
                </a:moveTo>
                <a:lnTo>
                  <a:pt x="0" y="351"/>
                </a:lnTo>
                <a:lnTo>
                  <a:pt x="195" y="436"/>
                </a:lnTo>
                <a:lnTo>
                  <a:pt x="389" y="351"/>
                </a:lnTo>
                <a:lnTo>
                  <a:pt x="195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8" name="Line 43"/>
          <p:cNvSpPr>
            <a:spLocks noChangeShapeType="1"/>
          </p:cNvSpPr>
          <p:nvPr>
            <p:custDataLst>
              <p:tags r:id="rId6"/>
            </p:custDataLst>
          </p:nvPr>
        </p:nvSpPr>
        <p:spPr>
          <a:xfrm flipH="1">
            <a:off x="8382787" y="2706974"/>
            <a:ext cx="0" cy="0"/>
          </a:xfrm>
          <a:prstGeom prst="line">
            <a:avLst/>
          </a:prstGeom>
          <a:noFill/>
          <a:ln w="15875" cap="flat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9" name="Freeform 44"/>
          <p:cNvSpPr/>
          <p:nvPr>
            <p:custDataLst>
              <p:tags r:id="rId7"/>
            </p:custDataLst>
          </p:nvPr>
        </p:nvSpPr>
        <p:spPr>
          <a:xfrm>
            <a:off x="8382787" y="2031999"/>
            <a:ext cx="3806356" cy="2494005"/>
          </a:xfrm>
          <a:custGeom>
            <a:avLst/>
            <a:gdLst>
              <a:gd name="T0" fmla="*/ 0 w 2126"/>
              <a:gd name="T1" fmla="*/ 947 h 1393"/>
              <a:gd name="T2" fmla="*/ 0 w 2126"/>
              <a:gd name="T3" fmla="*/ 1393 h 1393"/>
              <a:gd name="T4" fmla="*/ 2126 w 2126"/>
              <a:gd name="T5" fmla="*/ 450 h 1393"/>
              <a:gd name="T6" fmla="*/ 2126 w 2126"/>
              <a:gd name="T7" fmla="*/ 0 h 1393"/>
              <a:gd name="T8" fmla="*/ 0 w 2126"/>
              <a:gd name="T9" fmla="*/ 947 h 1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6" h="1393">
                <a:moveTo>
                  <a:pt x="0" y="947"/>
                </a:moveTo>
                <a:lnTo>
                  <a:pt x="0" y="1393"/>
                </a:lnTo>
                <a:lnTo>
                  <a:pt x="2126" y="450"/>
                </a:lnTo>
                <a:lnTo>
                  <a:pt x="2126" y="0"/>
                </a:lnTo>
                <a:lnTo>
                  <a:pt x="0" y="947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0" name="Line 45"/>
          <p:cNvSpPr>
            <a:spLocks noChangeShapeType="1"/>
          </p:cNvSpPr>
          <p:nvPr>
            <p:custDataLst>
              <p:tags r:id="rId8"/>
            </p:custDataLst>
          </p:nvPr>
        </p:nvSpPr>
        <p:spPr>
          <a:xfrm flipH="1">
            <a:off x="8776672" y="35502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1" name="Line 46"/>
          <p:cNvSpPr>
            <a:spLocks noChangeShapeType="1"/>
          </p:cNvSpPr>
          <p:nvPr>
            <p:custDataLst>
              <p:tags r:id="rId9"/>
            </p:custDataLst>
          </p:nvPr>
        </p:nvSpPr>
        <p:spPr>
          <a:xfrm flipH="1">
            <a:off x="8776672" y="355024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Freeform 47"/>
          <p:cNvSpPr/>
          <p:nvPr>
            <p:custDataLst>
              <p:tags r:id="rId10"/>
            </p:custDataLst>
          </p:nvPr>
        </p:nvSpPr>
        <p:spPr>
          <a:xfrm>
            <a:off x="7632617" y="3550244"/>
            <a:ext cx="750170" cy="975760"/>
          </a:xfrm>
          <a:custGeom>
            <a:avLst/>
            <a:gdLst>
              <a:gd name="T0" fmla="*/ 419 w 419"/>
              <a:gd name="T1" fmla="*/ 99 h 545"/>
              <a:gd name="T2" fmla="*/ 196 w 419"/>
              <a:gd name="T3" fmla="*/ 0 h 545"/>
              <a:gd name="T4" fmla="*/ 0 w 419"/>
              <a:gd name="T5" fmla="*/ 355 h 545"/>
              <a:gd name="T6" fmla="*/ 419 w 419"/>
              <a:gd name="T7" fmla="*/ 545 h 545"/>
              <a:gd name="T8" fmla="*/ 419 w 419"/>
              <a:gd name="T9" fmla="*/ 99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9" h="545">
                <a:moveTo>
                  <a:pt x="419" y="99"/>
                </a:moveTo>
                <a:lnTo>
                  <a:pt x="196" y="0"/>
                </a:lnTo>
                <a:lnTo>
                  <a:pt x="0" y="355"/>
                </a:lnTo>
                <a:lnTo>
                  <a:pt x="419" y="545"/>
                </a:lnTo>
                <a:lnTo>
                  <a:pt x="419" y="99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3" name="Freeform 48"/>
          <p:cNvSpPr/>
          <p:nvPr>
            <p:custDataLst>
              <p:tags r:id="rId11"/>
            </p:custDataLst>
          </p:nvPr>
        </p:nvSpPr>
        <p:spPr>
          <a:xfrm>
            <a:off x="8382787" y="2837672"/>
            <a:ext cx="347334" cy="780607"/>
          </a:xfrm>
          <a:custGeom>
            <a:avLst/>
            <a:gdLst>
              <a:gd name="T0" fmla="*/ 0 w 194"/>
              <a:gd name="T1" fmla="*/ 0 h 436"/>
              <a:gd name="T2" fmla="*/ 0 w 194"/>
              <a:gd name="T3" fmla="*/ 436 h 436"/>
              <a:gd name="T4" fmla="*/ 194 w 194"/>
              <a:gd name="T5" fmla="*/ 351 h 436"/>
              <a:gd name="T6" fmla="*/ 0 w 194"/>
              <a:gd name="T7" fmla="*/ 0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4" h="436">
                <a:moveTo>
                  <a:pt x="0" y="0"/>
                </a:moveTo>
                <a:lnTo>
                  <a:pt x="0" y="436"/>
                </a:lnTo>
                <a:lnTo>
                  <a:pt x="194" y="351"/>
                </a:lnTo>
                <a:lnTo>
                  <a:pt x="0" y="0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5" name="Freeform 50"/>
          <p:cNvSpPr/>
          <p:nvPr>
            <p:custDataLst>
              <p:tags r:id="rId12"/>
            </p:custDataLst>
          </p:nvPr>
        </p:nvSpPr>
        <p:spPr>
          <a:xfrm>
            <a:off x="8382787" y="2973741"/>
            <a:ext cx="3806356" cy="2492214"/>
          </a:xfrm>
          <a:custGeom>
            <a:avLst/>
            <a:gdLst>
              <a:gd name="T0" fmla="*/ 0 w 2126"/>
              <a:gd name="T1" fmla="*/ 947 h 1392"/>
              <a:gd name="T2" fmla="*/ 0 w 2126"/>
              <a:gd name="T3" fmla="*/ 1392 h 1392"/>
              <a:gd name="T4" fmla="*/ 2126 w 2126"/>
              <a:gd name="T5" fmla="*/ 450 h 1392"/>
              <a:gd name="T6" fmla="*/ 2126 w 2126"/>
              <a:gd name="T7" fmla="*/ 0 h 1392"/>
              <a:gd name="T8" fmla="*/ 0 w 2126"/>
              <a:gd name="T9" fmla="*/ 947 h 1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6" h="1392">
                <a:moveTo>
                  <a:pt x="0" y="947"/>
                </a:moveTo>
                <a:lnTo>
                  <a:pt x="0" y="1392"/>
                </a:lnTo>
                <a:lnTo>
                  <a:pt x="2126" y="450"/>
                </a:lnTo>
                <a:lnTo>
                  <a:pt x="2126" y="0"/>
                </a:lnTo>
                <a:lnTo>
                  <a:pt x="0" y="947"/>
                </a:lnTo>
                <a:close/>
              </a:path>
            </a:pathLst>
          </a:custGeom>
          <a:solidFill>
            <a:srgbClr val="000000">
              <a:lumMod val="95000"/>
              <a:lumOff val="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6" name="Freeform 51"/>
          <p:cNvSpPr/>
          <p:nvPr>
            <p:custDataLst>
              <p:tags r:id="rId13"/>
            </p:custDataLst>
          </p:nvPr>
        </p:nvSpPr>
        <p:spPr>
          <a:xfrm>
            <a:off x="7217248" y="4303996"/>
            <a:ext cx="1165539" cy="1161960"/>
          </a:xfrm>
          <a:custGeom>
            <a:avLst/>
            <a:gdLst>
              <a:gd name="T0" fmla="*/ 651 w 651"/>
              <a:gd name="T1" fmla="*/ 649 h 649"/>
              <a:gd name="T2" fmla="*/ 651 w 651"/>
              <a:gd name="T3" fmla="*/ 204 h 649"/>
              <a:gd name="T4" fmla="*/ 194 w 651"/>
              <a:gd name="T5" fmla="*/ 0 h 649"/>
              <a:gd name="T6" fmla="*/ 0 w 651"/>
              <a:gd name="T7" fmla="*/ 351 h 649"/>
              <a:gd name="T8" fmla="*/ 651 w 651"/>
              <a:gd name="T9" fmla="*/ 64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" h="649">
                <a:moveTo>
                  <a:pt x="651" y="649"/>
                </a:moveTo>
                <a:lnTo>
                  <a:pt x="651" y="204"/>
                </a:lnTo>
                <a:lnTo>
                  <a:pt x="194" y="0"/>
                </a:lnTo>
                <a:lnTo>
                  <a:pt x="0" y="351"/>
                </a:lnTo>
                <a:lnTo>
                  <a:pt x="651" y="649"/>
                </a:ln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7" name="Freeform 52"/>
          <p:cNvSpPr/>
          <p:nvPr>
            <p:custDataLst>
              <p:tags r:id="rId14"/>
            </p:custDataLst>
          </p:nvPr>
        </p:nvSpPr>
        <p:spPr>
          <a:xfrm>
            <a:off x="7217248" y="4303996"/>
            <a:ext cx="1165539" cy="1161960"/>
          </a:xfrm>
          <a:custGeom>
            <a:avLst/>
            <a:gdLst>
              <a:gd name="T0" fmla="*/ 651 w 651"/>
              <a:gd name="T1" fmla="*/ 649 h 649"/>
              <a:gd name="T2" fmla="*/ 651 w 651"/>
              <a:gd name="T3" fmla="*/ 204 h 649"/>
              <a:gd name="T4" fmla="*/ 194 w 651"/>
              <a:gd name="T5" fmla="*/ 0 h 649"/>
              <a:gd name="T6" fmla="*/ 0 w 651"/>
              <a:gd name="T7" fmla="*/ 351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1" h="649">
                <a:moveTo>
                  <a:pt x="651" y="649"/>
                </a:moveTo>
                <a:lnTo>
                  <a:pt x="651" y="204"/>
                </a:lnTo>
                <a:lnTo>
                  <a:pt x="194" y="0"/>
                </a:lnTo>
                <a:lnTo>
                  <a:pt x="0" y="35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21" name="Freeform 56"/>
          <p:cNvSpPr/>
          <p:nvPr>
            <p:custDataLst>
              <p:tags r:id="rId15"/>
            </p:custDataLst>
          </p:nvPr>
        </p:nvSpPr>
        <p:spPr>
          <a:xfrm>
            <a:off x="8382787" y="4303996"/>
            <a:ext cx="1172701" cy="1161960"/>
          </a:xfrm>
          <a:custGeom>
            <a:avLst/>
            <a:gdLst>
              <a:gd name="T0" fmla="*/ 0 w 655"/>
              <a:gd name="T1" fmla="*/ 649 h 649"/>
              <a:gd name="T2" fmla="*/ 0 w 655"/>
              <a:gd name="T3" fmla="*/ 204 h 649"/>
              <a:gd name="T4" fmla="*/ 457 w 655"/>
              <a:gd name="T5" fmla="*/ 0 h 649"/>
              <a:gd name="T6" fmla="*/ 655 w 655"/>
              <a:gd name="T7" fmla="*/ 360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5" h="649">
                <a:moveTo>
                  <a:pt x="0" y="649"/>
                </a:moveTo>
                <a:lnTo>
                  <a:pt x="0" y="204"/>
                </a:lnTo>
                <a:lnTo>
                  <a:pt x="457" y="0"/>
                </a:lnTo>
                <a:lnTo>
                  <a:pt x="655" y="3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0" name="Line 15"/>
          <p:cNvSpPr>
            <a:spLocks noChangeShapeType="1"/>
          </p:cNvSpPr>
          <p:nvPr>
            <p:custDataLst>
              <p:tags r:id="rId16"/>
            </p:custDataLst>
          </p:nvPr>
        </p:nvSpPr>
        <p:spPr>
          <a:xfrm flipH="1">
            <a:off x="8275648" y="2767647"/>
            <a:ext cx="0" cy="0"/>
          </a:xfrm>
          <a:prstGeom prst="line">
            <a:avLst/>
          </a:prstGeom>
          <a:noFill/>
          <a:ln w="15875" cap="flat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32" name="KSO_Shape"/>
          <p:cNvSpPr/>
          <p:nvPr>
            <p:custDataLst>
              <p:tags r:id="rId17"/>
            </p:custDataLst>
          </p:nvPr>
        </p:nvSpPr>
        <p:spPr>
          <a:xfrm>
            <a:off x="7836821" y="3860410"/>
            <a:ext cx="362317" cy="271738"/>
          </a:xfrm>
          <a:custGeom>
            <a:avLst/>
            <a:gdLst>
              <a:gd name="connsiteX0" fmla="*/ 577329 w 833225"/>
              <a:gd name="connsiteY0" fmla="*/ 241699 h 624687"/>
              <a:gd name="connsiteX1" fmla="*/ 541325 w 833225"/>
              <a:gd name="connsiteY1" fmla="*/ 277703 h 624687"/>
              <a:gd name="connsiteX2" fmla="*/ 577329 w 833225"/>
              <a:gd name="connsiteY2" fmla="*/ 313707 h 624687"/>
              <a:gd name="connsiteX3" fmla="*/ 613333 w 833225"/>
              <a:gd name="connsiteY3" fmla="*/ 277703 h 624687"/>
              <a:gd name="connsiteX4" fmla="*/ 577329 w 833225"/>
              <a:gd name="connsiteY4" fmla="*/ 241699 h 624687"/>
              <a:gd name="connsiteX5" fmla="*/ 424929 w 833225"/>
              <a:gd name="connsiteY5" fmla="*/ 241699 h 624687"/>
              <a:gd name="connsiteX6" fmla="*/ 388925 w 833225"/>
              <a:gd name="connsiteY6" fmla="*/ 277703 h 624687"/>
              <a:gd name="connsiteX7" fmla="*/ 424929 w 833225"/>
              <a:gd name="connsiteY7" fmla="*/ 313707 h 624687"/>
              <a:gd name="connsiteX8" fmla="*/ 460933 w 833225"/>
              <a:gd name="connsiteY8" fmla="*/ 277703 h 624687"/>
              <a:gd name="connsiteX9" fmla="*/ 424929 w 833225"/>
              <a:gd name="connsiteY9" fmla="*/ 241699 h 624687"/>
              <a:gd name="connsiteX10" fmla="*/ 272529 w 833225"/>
              <a:gd name="connsiteY10" fmla="*/ 241699 h 624687"/>
              <a:gd name="connsiteX11" fmla="*/ 236525 w 833225"/>
              <a:gd name="connsiteY11" fmla="*/ 277703 h 624687"/>
              <a:gd name="connsiteX12" fmla="*/ 272529 w 833225"/>
              <a:gd name="connsiteY12" fmla="*/ 313707 h 624687"/>
              <a:gd name="connsiteX13" fmla="*/ 308533 w 833225"/>
              <a:gd name="connsiteY13" fmla="*/ 277703 h 624687"/>
              <a:gd name="connsiteX14" fmla="*/ 272529 w 833225"/>
              <a:gd name="connsiteY14" fmla="*/ 241699 h 624687"/>
              <a:gd name="connsiteX15" fmla="*/ 429066 w 833225"/>
              <a:gd name="connsiteY15" fmla="*/ 124 h 624687"/>
              <a:gd name="connsiteX16" fmla="*/ 543580 w 833225"/>
              <a:gd name="connsiteY16" fmla="*/ 13237 h 624687"/>
              <a:gd name="connsiteX17" fmla="*/ 789350 w 833225"/>
              <a:gd name="connsiteY17" fmla="*/ 401436 h 624687"/>
              <a:gd name="connsiteX18" fmla="*/ 362652 w 833225"/>
              <a:gd name="connsiteY18" fmla="*/ 552944 h 624687"/>
              <a:gd name="connsiteX19" fmla="*/ 243007 w 833225"/>
              <a:gd name="connsiteY19" fmla="*/ 624687 h 624687"/>
              <a:gd name="connsiteX20" fmla="*/ 211865 w 833225"/>
              <a:gd name="connsiteY20" fmla="*/ 519440 h 624687"/>
              <a:gd name="connsiteX21" fmla="*/ 117966 w 833225"/>
              <a:gd name="connsiteY21" fmla="*/ 84077 h 624687"/>
              <a:gd name="connsiteX22" fmla="*/ 429066 w 833225"/>
              <a:gd name="connsiteY22" fmla="*/ 124 h 624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rgbClr val="F39332">
              <a:shade val="50000"/>
            </a:srgbClr>
          </a:lnRef>
          <a:fillRef idx="1">
            <a:srgbClr val="F39332"/>
          </a:fillRef>
          <a:effectRef idx="0">
            <a:srgbClr val="F39332"/>
          </a:effectRef>
          <a:fontRef idx="minor">
            <a:srgbClr val="FFFFFF"/>
          </a:fontRef>
        </p:style>
        <p:txBody>
          <a:bodyPr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  <p:sp>
        <p:nvSpPr>
          <p:cNvPr id="33" name="KSO_Shape"/>
          <p:cNvSpPr/>
          <p:nvPr>
            <p:custDataLst>
              <p:tags r:id="rId18"/>
            </p:custDataLst>
          </p:nvPr>
        </p:nvSpPr>
        <p:spPr>
          <a:xfrm>
            <a:off x="7609811" y="4516307"/>
            <a:ext cx="380413" cy="546047"/>
          </a:xfrm>
          <a:custGeom>
            <a:avLst/>
            <a:gdLst>
              <a:gd name="T0" fmla="*/ 2147483646 w 78"/>
              <a:gd name="T1" fmla="*/ 2147483646 h 112"/>
              <a:gd name="T2" fmla="*/ 2147483646 w 78"/>
              <a:gd name="T3" fmla="*/ 2147483646 h 112"/>
              <a:gd name="T4" fmla="*/ 2147483646 w 78"/>
              <a:gd name="T5" fmla="*/ 2147483646 h 112"/>
              <a:gd name="T6" fmla="*/ 2147483646 w 78"/>
              <a:gd name="T7" fmla="*/ 2147483646 h 112"/>
              <a:gd name="T8" fmla="*/ 2147483646 w 78"/>
              <a:gd name="T9" fmla="*/ 2147483646 h 112"/>
              <a:gd name="T10" fmla="*/ 2147483646 w 78"/>
              <a:gd name="T11" fmla="*/ 2147483646 h 112"/>
              <a:gd name="T12" fmla="*/ 2147483646 w 78"/>
              <a:gd name="T13" fmla="*/ 2147483646 h 112"/>
              <a:gd name="T14" fmla="*/ 2147483646 w 78"/>
              <a:gd name="T15" fmla="*/ 2147483646 h 112"/>
              <a:gd name="T16" fmla="*/ 2147483646 w 78"/>
              <a:gd name="T17" fmla="*/ 2147483646 h 112"/>
              <a:gd name="T18" fmla="*/ 2147483646 w 78"/>
              <a:gd name="T19" fmla="*/ 2147483646 h 112"/>
              <a:gd name="T20" fmla="*/ 2147483646 w 78"/>
              <a:gd name="T21" fmla="*/ 2147483646 h 112"/>
              <a:gd name="T22" fmla="*/ 2147483646 w 78"/>
              <a:gd name="T23" fmla="*/ 2147483646 h 112"/>
              <a:gd name="T24" fmla="*/ 2147483646 w 78"/>
              <a:gd name="T25" fmla="*/ 2147483646 h 112"/>
              <a:gd name="T26" fmla="*/ 2147483646 w 78"/>
              <a:gd name="T27" fmla="*/ 2147483646 h 112"/>
              <a:gd name="T28" fmla="*/ 2147483646 w 78"/>
              <a:gd name="T29" fmla="*/ 2147483646 h 112"/>
              <a:gd name="T30" fmla="*/ 2147483646 w 78"/>
              <a:gd name="T31" fmla="*/ 2147483646 h 112"/>
              <a:gd name="T32" fmla="*/ 2147483646 w 78"/>
              <a:gd name="T33" fmla="*/ 2147483646 h 112"/>
              <a:gd name="T34" fmla="*/ 2147483646 w 78"/>
              <a:gd name="T35" fmla="*/ 2147483646 h 112"/>
              <a:gd name="T36" fmla="*/ 2147483646 w 78"/>
              <a:gd name="T37" fmla="*/ 2147483646 h 112"/>
              <a:gd name="T38" fmla="*/ 2147483646 w 78"/>
              <a:gd name="T39" fmla="*/ 2147483646 h 112"/>
              <a:gd name="T40" fmla="*/ 2147483646 w 78"/>
              <a:gd name="T41" fmla="*/ 2147483646 h 112"/>
              <a:gd name="T42" fmla="*/ 2147483646 w 78"/>
              <a:gd name="T43" fmla="*/ 2147483646 h 112"/>
              <a:gd name="T44" fmla="*/ 2147483646 w 78"/>
              <a:gd name="T45" fmla="*/ 2147483646 h 112"/>
              <a:gd name="T46" fmla="*/ 2147483646 w 78"/>
              <a:gd name="T47" fmla="*/ 2147483646 h 112"/>
              <a:gd name="T48" fmla="*/ 2147483646 w 78"/>
              <a:gd name="T49" fmla="*/ 2147483646 h 112"/>
              <a:gd name="T50" fmla="*/ 2147483646 w 78"/>
              <a:gd name="T51" fmla="*/ 2147483646 h 112"/>
              <a:gd name="T52" fmla="*/ 2147483646 w 78"/>
              <a:gd name="T53" fmla="*/ 2147483646 h 112"/>
              <a:gd name="T54" fmla="*/ 2147483646 w 78"/>
              <a:gd name="T55" fmla="*/ 2147483646 h 112"/>
              <a:gd name="T56" fmla="*/ 2147483646 w 78"/>
              <a:gd name="T57" fmla="*/ 2147483646 h 112"/>
              <a:gd name="T58" fmla="*/ 2147483646 w 78"/>
              <a:gd name="T59" fmla="*/ 2147483646 h 112"/>
              <a:gd name="T60" fmla="*/ 2147483646 w 78"/>
              <a:gd name="T61" fmla="*/ 2147483646 h 112"/>
              <a:gd name="T62" fmla="*/ 2147483646 w 78"/>
              <a:gd name="T63" fmla="*/ 2147483646 h 112"/>
              <a:gd name="T64" fmla="*/ 2147483646 w 78"/>
              <a:gd name="T65" fmla="*/ 2147483646 h 112"/>
              <a:gd name="T66" fmla="*/ 2147483646 w 78"/>
              <a:gd name="T67" fmla="*/ 2147483646 h 112"/>
              <a:gd name="T68" fmla="*/ 2147483646 w 78"/>
              <a:gd name="T69" fmla="*/ 2147483646 h 112"/>
              <a:gd name="T70" fmla="*/ 2147483646 w 78"/>
              <a:gd name="T71" fmla="*/ 2147483646 h 112"/>
              <a:gd name="T72" fmla="*/ 2147483646 w 78"/>
              <a:gd name="T73" fmla="*/ 2147483646 h 112"/>
              <a:gd name="T74" fmla="*/ 2147483646 w 78"/>
              <a:gd name="T75" fmla="*/ 2147483646 h 112"/>
              <a:gd name="T76" fmla="*/ 2147483646 w 78"/>
              <a:gd name="T77" fmla="*/ 2147483646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63" name="文本框 62"/>
          <p:cNvSpPr txBox="1"/>
          <p:nvPr>
            <p:custDataLst>
              <p:tags r:id="rId19"/>
            </p:custDataLst>
          </p:nvPr>
        </p:nvSpPr>
        <p:spPr>
          <a:xfrm rot="20159630">
            <a:off x="8385770" y="3038823"/>
            <a:ext cx="3235348" cy="739511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800">
                <a:solidFill>
                  <a:srgbClr val="000000"/>
                </a:solidFill>
                <a:latin typeface="宋体"/>
                <a:ea typeface="+mn-ea"/>
                <a:cs typeface="+mn-ea"/>
                <a:sym typeface="宋体"/>
              </a:rPr>
              <a:t>LOREM IPSUM DOLOR</a:t>
            </a:r>
            <a:endParaRPr lang="zh-CN" altLang="en-US" sz="1800">
              <a:solidFill>
                <a:srgbClr val="000000"/>
              </a:solidFill>
              <a:latin typeface="宋体"/>
              <a:ea typeface="黑体" panose="02010609060101010101" charset="-122"/>
              <a:cs typeface="+mn-ea"/>
              <a:sym typeface="宋体"/>
            </a:endParaRPr>
          </a:p>
        </p:txBody>
      </p:sp>
      <p:sp>
        <p:nvSpPr>
          <p:cNvPr id="64" name="文本框 63"/>
          <p:cNvSpPr txBox="1"/>
          <p:nvPr>
            <p:custDataLst>
              <p:tags r:id="rId20"/>
            </p:custDataLst>
          </p:nvPr>
        </p:nvSpPr>
        <p:spPr>
          <a:xfrm rot="20159630">
            <a:off x="8380706" y="3985447"/>
            <a:ext cx="3235348" cy="714621"/>
          </a:xfrm>
          <a:prstGeom prst="rect">
            <a:avLst/>
          </a:prstGeom>
        </p:spPr>
        <p:txBody>
          <a:bodyPr wrap="squar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4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r>
              <a:rPr lang="zh-CN" altLang="zh-CN" sz="1800">
                <a:solidFill>
                  <a:srgbClr val="000000"/>
                </a:solidFill>
                <a:latin typeface="宋体"/>
                <a:ea typeface="+mn-ea"/>
                <a:cs typeface="+mn-ea"/>
                <a:sym typeface="宋体"/>
              </a:rPr>
              <a:t>LOREM IPSUM DOLOR</a:t>
            </a:r>
            <a:endParaRPr lang="zh-CN" altLang="en-US" sz="1800">
              <a:solidFill>
                <a:srgbClr val="000000"/>
              </a:solidFill>
              <a:latin typeface="宋体"/>
              <a:ea typeface="黑体" panose="02010609060101010101" charset="-122"/>
              <a:cs typeface="+mn-ea"/>
              <a:sym typeface="宋体"/>
            </a:endParaRPr>
          </a:p>
        </p:txBody>
      </p:sp>
      <p:sp>
        <p:nvSpPr>
          <p:cNvPr id="67" name="Freeform 119"/>
          <p:cNvSpPr>
            <a:spLocks noChangeArrowheads="1"/>
          </p:cNvSpPr>
          <p:nvPr>
            <p:custDataLst>
              <p:tags r:id="rId21"/>
            </p:custDataLst>
          </p:nvPr>
        </p:nvSpPr>
        <p:spPr>
          <a:xfrm>
            <a:off x="8170857" y="3239057"/>
            <a:ext cx="170752" cy="152620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2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91840" cy="15361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4170807"/>
            <a:ext cx="5027391" cy="268719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522720" y="1302821"/>
            <a:ext cx="5146560" cy="627904"/>
            <a:chOff x="3522720" y="1259841"/>
            <a:chExt cx="5146560" cy="627904"/>
          </a:xfrm>
        </p:grpSpPr>
        <p:sp>
          <p:nvSpPr>
            <p:cNvPr id="32" name="文本框 31"/>
            <p:cNvSpPr txBox="1"/>
            <p:nvPr/>
          </p:nvSpPr>
          <p:spPr>
            <a:xfrm>
              <a:off x="4834992" y="1302970"/>
              <a:ext cx="2522015" cy="579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lang="zh-CN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</a:lstStyle>
            <a:p>
              <a:pPr algn="ctr"/>
              <a:r>
                <a:rPr lang="zh-CN" altLang="zh-CN" sz="3200">
                  <a:solidFill>
                    <a:srgbClr val="FF0000"/>
                  </a:solidFill>
                  <a:effectLst>
                    <a:glow rad="1397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/>
                  <a:ea typeface="优设标题黑" panose="00000500000000000000" pitchFamily="2" charset="-122"/>
                  <a:cs typeface="阿里巴巴普惠体 Medium" panose="00020600040101010101" pitchFamily="18" charset="-122"/>
                  <a:sym typeface="宋体"/>
                </a:rPr>
                <a:t>20部分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522720" y="1259841"/>
              <a:ext cx="5146560" cy="551521"/>
              <a:chOff x="3535344" y="1388084"/>
              <a:chExt cx="5146560" cy="55152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35344" y="1388084"/>
                <a:ext cx="1648967" cy="55152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flipH="1">
                <a:off x="7032937" y="1388084"/>
                <a:ext cx="1648967" cy="551521"/>
              </a:xfrm>
              <a:prstGeom prst="rect">
                <a:avLst/>
              </a:prstGeom>
            </p:spPr>
          </p:pic>
        </p:grpSp>
      </p:grpSp>
      <p:sp>
        <p:nvSpPr>
          <p:cNvPr id="5" name="文本框 4"/>
          <p:cNvSpPr txBox="1"/>
          <p:nvPr/>
        </p:nvSpPr>
        <p:spPr>
          <a:xfrm>
            <a:off x="3184087" y="2426841"/>
            <a:ext cx="5823826" cy="1699667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50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总结与展望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 prLst="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 prLst="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2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总结与展望 &gt; 1. 总结经验教训</a:t>
            </a:r>
          </a:p>
        </p:txBody>
      </p:sp>
      <p:sp>
        <p:nvSpPr>
          <p:cNvPr id="3" name="Freeform 3"/>
          <p:cNvSpPr/>
          <p:nvPr/>
        </p:nvSpPr>
        <p:spPr>
          <a:xfrm>
            <a:off x="787976" y="2034284"/>
            <a:ext cx="4717785" cy="2523108"/>
          </a:xfrm>
          <a:custGeom>
            <a:avLst/>
            <a:gdLst/>
            <a:ahLst/>
            <a:cxnLst/>
            <a:rect l="l" t="t" r="r" b="b"/>
            <a:pathLst>
              <a:path w="12628943" h="5235124">
                <a:moveTo>
                  <a:pt x="11620563" y="5235125"/>
                </a:moveTo>
                <a:lnTo>
                  <a:pt x="1008380" y="5235125"/>
                </a:lnTo>
                <a:cubicBezTo>
                  <a:pt x="450850" y="5235125"/>
                  <a:pt x="0" y="4783004"/>
                  <a:pt x="0" y="4226745"/>
                </a:cubicBezTo>
                <a:lnTo>
                  <a:pt x="0" y="1008380"/>
                </a:lnTo>
                <a:cubicBezTo>
                  <a:pt x="0" y="450850"/>
                  <a:pt x="452120" y="0"/>
                  <a:pt x="1008380" y="0"/>
                </a:cubicBezTo>
                <a:lnTo>
                  <a:pt x="11620563" y="0"/>
                </a:lnTo>
                <a:cubicBezTo>
                  <a:pt x="12178093" y="0"/>
                  <a:pt x="12628943" y="452120"/>
                  <a:pt x="12628943" y="1008380"/>
                </a:cubicBezTo>
                <a:lnTo>
                  <a:pt x="12628943" y="4226745"/>
                </a:lnTo>
                <a:cubicBezTo>
                  <a:pt x="12628943" y="4783004"/>
                  <a:pt x="12176823" y="5235125"/>
                  <a:pt x="11620563" y="5235125"/>
                </a:cubicBezTo>
                <a:close/>
              </a:path>
            </a:pathLst>
          </a:cu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4" name="TextBox 4"/>
          <p:cNvSpPr txBox="1"/>
          <p:nvPr/>
        </p:nvSpPr>
        <p:spPr>
          <a:xfrm>
            <a:off x="1008668" y="2224726"/>
            <a:ext cx="4298623" cy="2130458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alt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对餐饮场所的消防安全工作进行定期总结：总结经验教训，发现问题和不足</a:t>
            </a:r>
          </a:p>
        </p:txBody>
      </p:sp>
      <p:sp>
        <p:nvSpPr>
          <p:cNvPr id="6" name="Freeform 6"/>
          <p:cNvSpPr/>
          <p:nvPr/>
        </p:nvSpPr>
        <p:spPr>
          <a:xfrm>
            <a:off x="1379999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5935201" y="5244360"/>
            <a:ext cx="4876800" cy="60668"/>
          </a:xfrm>
          <a:custGeom>
            <a:avLst/>
            <a:gdLst/>
            <a:ahLst/>
            <a:cxnLst/>
            <a:rect l="l" t="t" r="r" b="b"/>
            <a:pathLst>
              <a:path w="7315200" h="91002">
                <a:moveTo>
                  <a:pt x="0" y="0"/>
                </a:moveTo>
                <a:lnTo>
                  <a:pt x="7315200" y="0"/>
                </a:lnTo>
                <a:lnTo>
                  <a:pt x="7315200" y="91002"/>
                </a:lnTo>
                <a:lnTo>
                  <a:pt x="0" y="91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2718742" y="4477842"/>
            <a:ext cx="667717" cy="578173"/>
            <a:chOff x="110490" y="105410"/>
            <a:chExt cx="4062730" cy="3517900"/>
          </a:xfrm>
        </p:grpSpPr>
        <p:sp>
          <p:nvSpPr>
            <p:cNvPr id="9" name="Freeform 9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03587" y="5056015"/>
            <a:ext cx="498027" cy="498027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24588" y="5116022"/>
            <a:ext cx="498027" cy="498027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50815" y="5058872"/>
            <a:ext cx="803570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sz="2625">
                <a:solidFill>
                  <a:srgbClr val="FFFFFF"/>
                </a:solidFill>
                <a:latin typeface="宋体"/>
                <a:sym typeface="宋体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971816" y="5118879"/>
            <a:ext cx="803569" cy="467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675"/>
              </a:lnSpc>
              <a:spcBef>
                <a:spcPct val="0"/>
              </a:spcBef>
            </a:pPr>
            <a:r>
              <a:rPr lang="zh-CN" altLang="zh-CN" sz="2625">
                <a:solidFill>
                  <a:srgbClr val="FFFFFF"/>
                </a:solidFill>
                <a:latin typeface="宋体"/>
                <a:sym typeface="宋体"/>
              </a:rPr>
              <a:t>2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096000" y="2034284"/>
            <a:ext cx="4717785" cy="2523108"/>
            <a:chOff x="93980" y="93980"/>
            <a:chExt cx="12628943" cy="5235124"/>
          </a:xfrm>
        </p:grpSpPr>
        <p:sp>
          <p:nvSpPr>
            <p:cNvPr id="22" name="Freeform 22"/>
            <p:cNvSpPr/>
            <p:nvPr/>
          </p:nvSpPr>
          <p:spPr>
            <a:xfrm>
              <a:off x="93980" y="93980"/>
              <a:ext cx="12628943" cy="5235124"/>
            </a:xfrm>
            <a:custGeom>
              <a:avLst/>
              <a:gdLst/>
              <a:ahLst/>
              <a:cxnLst/>
              <a:rect l="l" t="t" r="r" b="b"/>
              <a:pathLst>
                <a:path w="12628943" h="5235124">
                  <a:moveTo>
                    <a:pt x="11620563" y="5235125"/>
                  </a:moveTo>
                  <a:lnTo>
                    <a:pt x="1008380" y="5235125"/>
                  </a:lnTo>
                  <a:cubicBezTo>
                    <a:pt x="450850" y="5235125"/>
                    <a:pt x="0" y="4783004"/>
                    <a:pt x="0" y="4226745"/>
                  </a:cubicBezTo>
                  <a:lnTo>
                    <a:pt x="0" y="1008380"/>
                  </a:lnTo>
                  <a:cubicBezTo>
                    <a:pt x="0" y="450850"/>
                    <a:pt x="452120" y="0"/>
                    <a:pt x="1008380" y="0"/>
                  </a:cubicBezTo>
                  <a:lnTo>
                    <a:pt x="11620563" y="0"/>
                  </a:lnTo>
                  <a:cubicBezTo>
                    <a:pt x="12178093" y="0"/>
                    <a:pt x="12628943" y="452120"/>
                    <a:pt x="12628943" y="1008380"/>
                  </a:cubicBezTo>
                  <a:lnTo>
                    <a:pt x="12628943" y="4226745"/>
                  </a:lnTo>
                  <a:cubicBezTo>
                    <a:pt x="12628943" y="4783004"/>
                    <a:pt x="12176823" y="5235125"/>
                    <a:pt x="11620563" y="5235125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256800" y="2224726"/>
            <a:ext cx="4348356" cy="2136970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ts val="3745"/>
              </a:lnSpc>
              <a:spcBef>
                <a:spcPct val="0"/>
              </a:spcBef>
            </a:pPr>
            <a:r>
              <a:rPr lang="zh-CN" sz="2675">
                <a:solidFill>
                  <a:srgbClr val="FFFFFF"/>
                </a:solidFill>
                <a:latin typeface="宋体"/>
                <a:ea typeface="思源黑体" panose="020B0500000000000000" charset="-122"/>
                <a:sym typeface="宋体"/>
              </a:rPr>
              <a:t>通过总结：不断完善和优化餐饮场所的消防安全工作</a:t>
            </a:r>
          </a:p>
        </p:txBody>
      </p:sp>
      <p:grpSp>
        <p:nvGrpSpPr>
          <p:cNvPr id="24" name="Group 24"/>
          <p:cNvGrpSpPr/>
          <p:nvPr/>
        </p:nvGrpSpPr>
        <p:grpSpPr>
          <a:xfrm rot="-10800000">
            <a:off x="8039742" y="4557392"/>
            <a:ext cx="667717" cy="578173"/>
            <a:chOff x="110490" y="105410"/>
            <a:chExt cx="4062730" cy="3517900"/>
          </a:xfrm>
        </p:grpSpPr>
        <p:sp>
          <p:nvSpPr>
            <p:cNvPr id="25" name="Freeform 25"/>
            <p:cNvSpPr/>
            <p:nvPr/>
          </p:nvSpPr>
          <p:spPr>
            <a:xfrm>
              <a:off x="110490" y="105410"/>
              <a:ext cx="4062730" cy="3517900"/>
            </a:xfrm>
            <a:custGeom>
              <a:avLst/>
              <a:gdLst/>
              <a:ahLst/>
              <a:cxnLst/>
              <a:rect l="l" t="t" r="r" b="b"/>
              <a:pathLst>
                <a:path w="4062729" h="3517900">
                  <a:moveTo>
                    <a:pt x="2030730" y="0"/>
                  </a:moveTo>
                  <a:lnTo>
                    <a:pt x="0" y="3517900"/>
                  </a:lnTo>
                  <a:lnTo>
                    <a:pt x="4062730" y="3517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总结与展望 &gt; 2. 展望未来发展趋势</a:t>
            </a:r>
          </a:p>
        </p:txBody>
      </p:sp>
      <p:sp>
        <p:nvSpPr>
          <p:cNvPr id="3" name="PA-矩形: 圆角 13"/>
          <p:cNvSpPr/>
          <p:nvPr>
            <p:custDataLst>
              <p:tags r:id="rId1"/>
            </p:custDataLst>
          </p:nvPr>
        </p:nvSpPr>
        <p:spPr>
          <a:xfrm>
            <a:off x="997494" y="2427152"/>
            <a:ext cx="4782820" cy="3235960"/>
          </a:xfrm>
          <a:prstGeom prst="roundRect">
            <a:avLst>
              <a:gd name="adj" fmla="val 6999"/>
            </a:avLst>
          </a:prstGeom>
          <a:solidFill>
            <a:srgbClr val="000000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4" name="PA-矩形 9"/>
          <p:cNvSpPr/>
          <p:nvPr>
            <p:custDataLst>
              <p:tags r:id="rId2"/>
            </p:custDataLst>
          </p:nvPr>
        </p:nvSpPr>
        <p:spPr>
          <a:xfrm>
            <a:off x="1428659" y="3746682"/>
            <a:ext cx="3921125" cy="138366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宋体"/>
                <a:cs typeface="+mn-ea"/>
                <a:sym typeface="宋体"/>
              </a:rPr>
              <a:t>为未来的消防安全工作做好准备</a:t>
            </a:r>
          </a:p>
        </p:txBody>
      </p:sp>
      <p:sp>
        <p:nvSpPr>
          <p:cNvPr id="6" name="PA-矩形: 圆角 13"/>
          <p:cNvSpPr/>
          <p:nvPr>
            <p:custDataLst>
              <p:tags r:id="rId3"/>
            </p:custDataLst>
          </p:nvPr>
        </p:nvSpPr>
        <p:spPr>
          <a:xfrm>
            <a:off x="6323420" y="2427152"/>
            <a:ext cx="4782820" cy="3235960"/>
          </a:xfrm>
          <a:prstGeom prst="roundRect">
            <a:avLst>
              <a:gd name="adj" fmla="val 6999"/>
            </a:avLst>
          </a:prstGeom>
          <a:solidFill>
            <a:srgbClr val="000000">
              <a:alpha val="89804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7" name="PA-矩形 15"/>
          <p:cNvSpPr/>
          <p:nvPr>
            <p:custDataLst>
              <p:tags r:id="rId4"/>
            </p:custDataLst>
          </p:nvPr>
        </p:nvSpPr>
        <p:spPr>
          <a:xfrm>
            <a:off x="6754585" y="3730807"/>
            <a:ext cx="3921125" cy="1383665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宋体"/>
                <a:cs typeface="+mn-ea"/>
                <a:sym typeface="宋体"/>
              </a:rPr>
              <a:t>不断提高餐饮场所的消防安全水平</a:t>
            </a:r>
          </a:p>
        </p:txBody>
      </p:sp>
      <p:sp>
        <p:nvSpPr>
          <p:cNvPr id="9" name="PA-矩形: 圆角 1"/>
          <p:cNvSpPr/>
          <p:nvPr>
            <p:custDataLst>
              <p:tags r:id="rId5"/>
            </p:custDataLst>
          </p:nvPr>
        </p:nvSpPr>
        <p:spPr>
          <a:xfrm>
            <a:off x="997726" y="2014430"/>
            <a:ext cx="2219498" cy="1463858"/>
          </a:xfrm>
          <a:prstGeom prst="roundRect">
            <a:avLst>
              <a:gd name="adj" fmla="val 6999"/>
            </a:avLst>
          </a:prstGeom>
          <a:solidFill>
            <a:srgbClr val="7D808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10" name="PA-任意多边形 5"/>
          <p:cNvSpPr/>
          <p:nvPr>
            <p:custDataLst>
              <p:tags r:id="rId6"/>
            </p:custDataLst>
          </p:nvPr>
        </p:nvSpPr>
        <p:spPr>
          <a:xfrm>
            <a:off x="2223586" y="2665877"/>
            <a:ext cx="820737" cy="623761"/>
          </a:xfrm>
          <a:custGeom>
            <a:avLst/>
            <a:gdLst>
              <a:gd name="T0" fmla="*/ 466 w 851"/>
              <a:gd name="T1" fmla="*/ 8 h 641"/>
              <a:gd name="T2" fmla="*/ 518 w 851"/>
              <a:gd name="T3" fmla="*/ 62 h 641"/>
              <a:gd name="T4" fmla="*/ 511 w 851"/>
              <a:gd name="T5" fmla="*/ 156 h 641"/>
              <a:gd name="T6" fmla="*/ 462 w 851"/>
              <a:gd name="T7" fmla="*/ 244 h 641"/>
              <a:gd name="T8" fmla="*/ 502 w 851"/>
              <a:gd name="T9" fmla="*/ 355 h 641"/>
              <a:gd name="T10" fmla="*/ 600 w 851"/>
              <a:gd name="T11" fmla="*/ 408 h 641"/>
              <a:gd name="T12" fmla="*/ 687 w 851"/>
              <a:gd name="T13" fmla="*/ 366 h 641"/>
              <a:gd name="T14" fmla="*/ 735 w 851"/>
              <a:gd name="T15" fmla="*/ 276 h 641"/>
              <a:gd name="T16" fmla="*/ 686 w 851"/>
              <a:gd name="T17" fmla="*/ 199 h 641"/>
              <a:gd name="T18" fmla="*/ 710 w 851"/>
              <a:gd name="T19" fmla="*/ 140 h 641"/>
              <a:gd name="T20" fmla="*/ 769 w 851"/>
              <a:gd name="T21" fmla="*/ 115 h 641"/>
              <a:gd name="T22" fmla="*/ 827 w 851"/>
              <a:gd name="T23" fmla="*/ 140 h 641"/>
              <a:gd name="T24" fmla="*/ 851 w 851"/>
              <a:gd name="T25" fmla="*/ 199 h 641"/>
              <a:gd name="T26" fmla="*/ 804 w 851"/>
              <a:gd name="T27" fmla="*/ 276 h 641"/>
              <a:gd name="T28" fmla="*/ 772 w 851"/>
              <a:gd name="T29" fmla="*/ 440 h 641"/>
              <a:gd name="T30" fmla="*/ 709 w 851"/>
              <a:gd name="T31" fmla="*/ 590 h 641"/>
              <a:gd name="T32" fmla="*/ 425 w 851"/>
              <a:gd name="T33" fmla="*/ 641 h 641"/>
              <a:gd name="T34" fmla="*/ 141 w 851"/>
              <a:gd name="T35" fmla="*/ 590 h 641"/>
              <a:gd name="T36" fmla="*/ 78 w 851"/>
              <a:gd name="T37" fmla="*/ 440 h 641"/>
              <a:gd name="T38" fmla="*/ 46 w 851"/>
              <a:gd name="T39" fmla="*/ 276 h 641"/>
              <a:gd name="T40" fmla="*/ 0 w 851"/>
              <a:gd name="T41" fmla="*/ 199 h 641"/>
              <a:gd name="T42" fmla="*/ 24 w 851"/>
              <a:gd name="T43" fmla="*/ 140 h 641"/>
              <a:gd name="T44" fmla="*/ 81 w 851"/>
              <a:gd name="T45" fmla="*/ 115 h 641"/>
              <a:gd name="T46" fmla="*/ 139 w 851"/>
              <a:gd name="T47" fmla="*/ 140 h 641"/>
              <a:gd name="T48" fmla="*/ 163 w 851"/>
              <a:gd name="T49" fmla="*/ 199 h 641"/>
              <a:gd name="T50" fmla="*/ 114 w 851"/>
              <a:gd name="T51" fmla="*/ 276 h 641"/>
              <a:gd name="T52" fmla="*/ 163 w 851"/>
              <a:gd name="T53" fmla="*/ 367 h 641"/>
              <a:gd name="T54" fmla="*/ 250 w 851"/>
              <a:gd name="T55" fmla="*/ 410 h 641"/>
              <a:gd name="T56" fmla="*/ 348 w 851"/>
              <a:gd name="T57" fmla="*/ 357 h 641"/>
              <a:gd name="T58" fmla="*/ 389 w 851"/>
              <a:gd name="T59" fmla="*/ 244 h 641"/>
              <a:gd name="T60" fmla="*/ 341 w 851"/>
              <a:gd name="T61" fmla="*/ 153 h 641"/>
              <a:gd name="T62" fmla="*/ 335 w 851"/>
              <a:gd name="T63" fmla="*/ 62 h 641"/>
              <a:gd name="T64" fmla="*/ 388 w 851"/>
              <a:gd name="T65" fmla="*/ 8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51" h="641">
                <a:moveTo>
                  <a:pt x="427" y="0"/>
                </a:moveTo>
                <a:cubicBezTo>
                  <a:pt x="441" y="0"/>
                  <a:pt x="453" y="2"/>
                  <a:pt x="466" y="8"/>
                </a:cubicBezTo>
                <a:cubicBezTo>
                  <a:pt x="478" y="13"/>
                  <a:pt x="488" y="20"/>
                  <a:pt x="497" y="30"/>
                </a:cubicBezTo>
                <a:cubicBezTo>
                  <a:pt x="506" y="39"/>
                  <a:pt x="513" y="50"/>
                  <a:pt x="518" y="62"/>
                </a:cubicBezTo>
                <a:cubicBezTo>
                  <a:pt x="524" y="74"/>
                  <a:pt x="526" y="87"/>
                  <a:pt x="526" y="101"/>
                </a:cubicBezTo>
                <a:cubicBezTo>
                  <a:pt x="526" y="121"/>
                  <a:pt x="521" y="140"/>
                  <a:pt x="511" y="156"/>
                </a:cubicBezTo>
                <a:cubicBezTo>
                  <a:pt x="500" y="172"/>
                  <a:pt x="487" y="184"/>
                  <a:pt x="470" y="192"/>
                </a:cubicBezTo>
                <a:cubicBezTo>
                  <a:pt x="465" y="209"/>
                  <a:pt x="462" y="226"/>
                  <a:pt x="462" y="244"/>
                </a:cubicBezTo>
                <a:cubicBezTo>
                  <a:pt x="462" y="263"/>
                  <a:pt x="465" y="283"/>
                  <a:pt x="472" y="302"/>
                </a:cubicBezTo>
                <a:cubicBezTo>
                  <a:pt x="480" y="322"/>
                  <a:pt x="489" y="339"/>
                  <a:pt x="502" y="355"/>
                </a:cubicBezTo>
                <a:cubicBezTo>
                  <a:pt x="515" y="371"/>
                  <a:pt x="529" y="384"/>
                  <a:pt x="546" y="394"/>
                </a:cubicBezTo>
                <a:cubicBezTo>
                  <a:pt x="563" y="403"/>
                  <a:pt x="581" y="408"/>
                  <a:pt x="600" y="408"/>
                </a:cubicBezTo>
                <a:cubicBezTo>
                  <a:pt x="617" y="408"/>
                  <a:pt x="632" y="404"/>
                  <a:pt x="647" y="396"/>
                </a:cubicBezTo>
                <a:cubicBezTo>
                  <a:pt x="661" y="388"/>
                  <a:pt x="675" y="378"/>
                  <a:pt x="687" y="366"/>
                </a:cubicBezTo>
                <a:cubicBezTo>
                  <a:pt x="699" y="353"/>
                  <a:pt x="709" y="339"/>
                  <a:pt x="717" y="323"/>
                </a:cubicBezTo>
                <a:cubicBezTo>
                  <a:pt x="725" y="307"/>
                  <a:pt x="731" y="292"/>
                  <a:pt x="735" y="276"/>
                </a:cubicBezTo>
                <a:cubicBezTo>
                  <a:pt x="721" y="269"/>
                  <a:pt x="709" y="259"/>
                  <a:pt x="700" y="245"/>
                </a:cubicBezTo>
                <a:cubicBezTo>
                  <a:pt x="691" y="231"/>
                  <a:pt x="686" y="216"/>
                  <a:pt x="686" y="199"/>
                </a:cubicBezTo>
                <a:cubicBezTo>
                  <a:pt x="686" y="187"/>
                  <a:pt x="689" y="176"/>
                  <a:pt x="693" y="166"/>
                </a:cubicBezTo>
                <a:cubicBezTo>
                  <a:pt x="697" y="156"/>
                  <a:pt x="703" y="147"/>
                  <a:pt x="710" y="140"/>
                </a:cubicBezTo>
                <a:cubicBezTo>
                  <a:pt x="718" y="132"/>
                  <a:pt x="727" y="126"/>
                  <a:pt x="737" y="122"/>
                </a:cubicBezTo>
                <a:cubicBezTo>
                  <a:pt x="747" y="117"/>
                  <a:pt x="758" y="115"/>
                  <a:pt x="769" y="115"/>
                </a:cubicBezTo>
                <a:cubicBezTo>
                  <a:pt x="780" y="115"/>
                  <a:pt x="791" y="117"/>
                  <a:pt x="801" y="122"/>
                </a:cubicBezTo>
                <a:cubicBezTo>
                  <a:pt x="811" y="126"/>
                  <a:pt x="820" y="132"/>
                  <a:pt x="827" y="140"/>
                </a:cubicBezTo>
                <a:cubicBezTo>
                  <a:pt x="835" y="147"/>
                  <a:pt x="841" y="156"/>
                  <a:pt x="845" y="166"/>
                </a:cubicBezTo>
                <a:cubicBezTo>
                  <a:pt x="849" y="176"/>
                  <a:pt x="851" y="187"/>
                  <a:pt x="851" y="199"/>
                </a:cubicBezTo>
                <a:cubicBezTo>
                  <a:pt x="851" y="216"/>
                  <a:pt x="847" y="231"/>
                  <a:pt x="838" y="245"/>
                </a:cubicBezTo>
                <a:cubicBezTo>
                  <a:pt x="829" y="258"/>
                  <a:pt x="818" y="269"/>
                  <a:pt x="804" y="276"/>
                </a:cubicBezTo>
                <a:cubicBezTo>
                  <a:pt x="801" y="302"/>
                  <a:pt x="797" y="329"/>
                  <a:pt x="792" y="357"/>
                </a:cubicBezTo>
                <a:cubicBezTo>
                  <a:pt x="787" y="385"/>
                  <a:pt x="780" y="413"/>
                  <a:pt x="772" y="440"/>
                </a:cubicBezTo>
                <a:cubicBezTo>
                  <a:pt x="764" y="467"/>
                  <a:pt x="755" y="494"/>
                  <a:pt x="744" y="520"/>
                </a:cubicBezTo>
                <a:cubicBezTo>
                  <a:pt x="733" y="545"/>
                  <a:pt x="722" y="569"/>
                  <a:pt x="709" y="590"/>
                </a:cubicBezTo>
                <a:cubicBezTo>
                  <a:pt x="665" y="607"/>
                  <a:pt x="619" y="619"/>
                  <a:pt x="571" y="628"/>
                </a:cubicBezTo>
                <a:cubicBezTo>
                  <a:pt x="524" y="637"/>
                  <a:pt x="475" y="641"/>
                  <a:pt x="425" y="641"/>
                </a:cubicBezTo>
                <a:cubicBezTo>
                  <a:pt x="375" y="641"/>
                  <a:pt x="326" y="637"/>
                  <a:pt x="279" y="628"/>
                </a:cubicBezTo>
                <a:cubicBezTo>
                  <a:pt x="232" y="619"/>
                  <a:pt x="186" y="607"/>
                  <a:pt x="141" y="590"/>
                </a:cubicBezTo>
                <a:cubicBezTo>
                  <a:pt x="128" y="569"/>
                  <a:pt x="116" y="545"/>
                  <a:pt x="106" y="520"/>
                </a:cubicBezTo>
                <a:cubicBezTo>
                  <a:pt x="95" y="494"/>
                  <a:pt x="86" y="467"/>
                  <a:pt x="78" y="440"/>
                </a:cubicBezTo>
                <a:cubicBezTo>
                  <a:pt x="70" y="413"/>
                  <a:pt x="63" y="385"/>
                  <a:pt x="57" y="357"/>
                </a:cubicBezTo>
                <a:cubicBezTo>
                  <a:pt x="52" y="329"/>
                  <a:pt x="48" y="302"/>
                  <a:pt x="46" y="276"/>
                </a:cubicBezTo>
                <a:cubicBezTo>
                  <a:pt x="32" y="269"/>
                  <a:pt x="21" y="258"/>
                  <a:pt x="12" y="245"/>
                </a:cubicBezTo>
                <a:cubicBezTo>
                  <a:pt x="4" y="231"/>
                  <a:pt x="0" y="216"/>
                  <a:pt x="0" y="199"/>
                </a:cubicBezTo>
                <a:cubicBezTo>
                  <a:pt x="0" y="187"/>
                  <a:pt x="2" y="176"/>
                  <a:pt x="6" y="166"/>
                </a:cubicBezTo>
                <a:cubicBezTo>
                  <a:pt x="11" y="156"/>
                  <a:pt x="16" y="147"/>
                  <a:pt x="24" y="140"/>
                </a:cubicBezTo>
                <a:cubicBezTo>
                  <a:pt x="31" y="132"/>
                  <a:pt x="39" y="126"/>
                  <a:pt x="49" y="122"/>
                </a:cubicBezTo>
                <a:cubicBezTo>
                  <a:pt x="59" y="117"/>
                  <a:pt x="70" y="115"/>
                  <a:pt x="81" y="115"/>
                </a:cubicBezTo>
                <a:cubicBezTo>
                  <a:pt x="92" y="115"/>
                  <a:pt x="103" y="117"/>
                  <a:pt x="113" y="122"/>
                </a:cubicBezTo>
                <a:cubicBezTo>
                  <a:pt x="123" y="126"/>
                  <a:pt x="132" y="132"/>
                  <a:pt x="139" y="140"/>
                </a:cubicBezTo>
                <a:cubicBezTo>
                  <a:pt x="147" y="147"/>
                  <a:pt x="153" y="156"/>
                  <a:pt x="157" y="166"/>
                </a:cubicBezTo>
                <a:cubicBezTo>
                  <a:pt x="161" y="176"/>
                  <a:pt x="163" y="187"/>
                  <a:pt x="163" y="199"/>
                </a:cubicBezTo>
                <a:cubicBezTo>
                  <a:pt x="163" y="216"/>
                  <a:pt x="159" y="232"/>
                  <a:pt x="150" y="246"/>
                </a:cubicBezTo>
                <a:cubicBezTo>
                  <a:pt x="141" y="260"/>
                  <a:pt x="129" y="270"/>
                  <a:pt x="114" y="276"/>
                </a:cubicBezTo>
                <a:cubicBezTo>
                  <a:pt x="118" y="292"/>
                  <a:pt x="124" y="308"/>
                  <a:pt x="132" y="324"/>
                </a:cubicBezTo>
                <a:cubicBezTo>
                  <a:pt x="141" y="340"/>
                  <a:pt x="151" y="354"/>
                  <a:pt x="163" y="367"/>
                </a:cubicBezTo>
                <a:cubicBezTo>
                  <a:pt x="175" y="380"/>
                  <a:pt x="188" y="390"/>
                  <a:pt x="203" y="398"/>
                </a:cubicBezTo>
                <a:cubicBezTo>
                  <a:pt x="217" y="406"/>
                  <a:pt x="233" y="410"/>
                  <a:pt x="250" y="410"/>
                </a:cubicBezTo>
                <a:cubicBezTo>
                  <a:pt x="269" y="410"/>
                  <a:pt x="287" y="405"/>
                  <a:pt x="304" y="395"/>
                </a:cubicBezTo>
                <a:cubicBezTo>
                  <a:pt x="320" y="385"/>
                  <a:pt x="335" y="373"/>
                  <a:pt x="348" y="357"/>
                </a:cubicBezTo>
                <a:cubicBezTo>
                  <a:pt x="361" y="341"/>
                  <a:pt x="371" y="323"/>
                  <a:pt x="378" y="304"/>
                </a:cubicBezTo>
                <a:cubicBezTo>
                  <a:pt x="385" y="284"/>
                  <a:pt x="389" y="264"/>
                  <a:pt x="389" y="244"/>
                </a:cubicBezTo>
                <a:cubicBezTo>
                  <a:pt x="389" y="226"/>
                  <a:pt x="385" y="208"/>
                  <a:pt x="378" y="190"/>
                </a:cubicBezTo>
                <a:cubicBezTo>
                  <a:pt x="363" y="181"/>
                  <a:pt x="351" y="169"/>
                  <a:pt x="341" y="153"/>
                </a:cubicBezTo>
                <a:cubicBezTo>
                  <a:pt x="332" y="137"/>
                  <a:pt x="327" y="120"/>
                  <a:pt x="327" y="101"/>
                </a:cubicBezTo>
                <a:cubicBezTo>
                  <a:pt x="327" y="87"/>
                  <a:pt x="330" y="74"/>
                  <a:pt x="335" y="62"/>
                </a:cubicBezTo>
                <a:cubicBezTo>
                  <a:pt x="341" y="50"/>
                  <a:pt x="348" y="39"/>
                  <a:pt x="357" y="30"/>
                </a:cubicBezTo>
                <a:cubicBezTo>
                  <a:pt x="366" y="20"/>
                  <a:pt x="376" y="13"/>
                  <a:pt x="388" y="8"/>
                </a:cubicBezTo>
                <a:cubicBezTo>
                  <a:pt x="400" y="2"/>
                  <a:pt x="413" y="0"/>
                  <a:pt x="427" y="0"/>
                </a:cubicBezTo>
                <a:close/>
              </a:path>
            </a:pathLst>
          </a:custGeom>
          <a:solidFill>
            <a:srgbClr val="7D80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endParaRPr/>
          </a:p>
        </p:txBody>
      </p:sp>
      <p:sp>
        <p:nvSpPr>
          <p:cNvPr id="12" name="PA-矩形 8"/>
          <p:cNvSpPr/>
          <p:nvPr>
            <p:custDataLst>
              <p:tags r:id="rId7"/>
            </p:custDataLst>
          </p:nvPr>
        </p:nvSpPr>
        <p:spPr>
          <a:xfrm>
            <a:off x="1221245" y="2196675"/>
            <a:ext cx="1823077" cy="1151235"/>
          </a:xfrm>
          <a:prstGeom prst="rect">
            <a:avLst/>
          </a:prstGeom>
          <a:solidFill>
            <a:srgbClr val="7D8087"/>
          </a:solidFill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600">
                <a:solidFill>
                  <a:schemeClr val="bg1">
                    <a:lumMod val="95000"/>
                  </a:schemeClr>
                </a:solidFill>
                <a:latin typeface="宋体"/>
                <a:cs typeface="+mn-ea"/>
                <a:sym typeface="宋体"/>
              </a:rPr>
              <a:t>关注消防安全领域的发展趋势和新的技术、设备</a:t>
            </a:r>
          </a:p>
        </p:txBody>
      </p:sp>
      <p:sp>
        <p:nvSpPr>
          <p:cNvPr id="14" name="PA-矩形: 圆角 1"/>
          <p:cNvSpPr/>
          <p:nvPr>
            <p:custDataLst>
              <p:tags r:id="rId8"/>
            </p:custDataLst>
          </p:nvPr>
        </p:nvSpPr>
        <p:spPr>
          <a:xfrm>
            <a:off x="6323635" y="2014430"/>
            <a:ext cx="2219498" cy="1463858"/>
          </a:xfrm>
          <a:prstGeom prst="roundRect">
            <a:avLst>
              <a:gd name="adj" fmla="val 6999"/>
            </a:avLst>
          </a:prstGeom>
          <a:solidFill>
            <a:srgbClr val="7D808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defPPr>
              <a:defRPr lang="zh-CN"/>
            </a:defPPr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1pPr>
            <a:lvl2pPr marL="457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2pPr>
            <a:lvl3pPr marL="914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3pPr>
            <a:lvl4pPr marL="1371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4pPr>
            <a:lvl5pPr marL="18288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5pPr>
            <a:lvl6pPr marL="22860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6pPr>
            <a:lvl7pPr marL="27432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7pPr>
            <a:lvl8pPr marL="32004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8pPr>
            <a:lvl9pPr marL="365760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8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Source Han Sans SC"/>
                <a:ea typeface="Source Han Sans SC"/>
                <a:cs typeface="+mn-cs"/>
              </a:defRPr>
            </a:lvl9pPr>
          </a:lstStyle>
          <a:p>
            <a:endParaRPr/>
          </a:p>
        </p:txBody>
      </p:sp>
      <p:sp>
        <p:nvSpPr>
          <p:cNvPr id="16" name="PA-矩形 14"/>
          <p:cNvSpPr/>
          <p:nvPr>
            <p:custDataLst>
              <p:tags r:id="rId9"/>
            </p:custDataLst>
          </p:nvPr>
        </p:nvSpPr>
        <p:spPr>
          <a:xfrm>
            <a:off x="6487885" y="2144486"/>
            <a:ext cx="1820125" cy="1203424"/>
          </a:xfrm>
          <a:prstGeom prst="rect">
            <a:avLst/>
          </a:prstGeom>
          <a:solidFill>
            <a:srgbClr val="7D8087"/>
          </a:solidFill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1600">
                <a:solidFill>
                  <a:schemeClr val="bg1">
                    <a:lumMod val="95000"/>
                  </a:schemeClr>
                </a:solidFill>
                <a:latin typeface="宋体"/>
                <a:cs typeface="+mn-ea"/>
                <a:sym typeface="宋体"/>
              </a:rPr>
              <a:t>通过学习和借鉴其他单位和地区的成功经验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总结与展望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49795" y="1891469"/>
            <a:ext cx="7154254" cy="3445379"/>
          </a:xfrm>
          <a:prstGeom prst="rect">
            <a:avLst/>
          </a:prstGeom>
        </p:spPr>
        <p:txBody>
          <a:bodyPr lIns="0" tIns="0" rIns="0" bIns="0" rtlCol="0" anchor="ctr">
            <a:normAutofit fontScale="67500" lnSpcReduction="20000"/>
          </a:bodyPr>
          <a:lstStyle>
            <a:defPPr>
              <a:defRPr lang="en-US"/>
            </a:defPPr>
            <a:lvl1pPr marL="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600" algn="l" defTabSz="6096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>
              <a:lnSpc>
                <a:spcPct val="100000"/>
              </a:lnSpc>
            </a:pPr>
            <a:r>
              <a:rPr lang="zh-CN" sz="6830">
                <a:solidFill>
                  <a:srgbClr val="000000"/>
                </a:solidFill>
                <a:latin typeface="宋体"/>
                <a:sym typeface="宋体"/>
              </a:rPr>
              <a:t>通过以上综合措施的实施，不仅可以提高餐饮场所的消防安全水平，还能有效预防和减少火灾事故的发生，为保障员工和顾客的生命财产安全提供有力保障</a:t>
            </a:r>
          </a:p>
        </p:txBody>
      </p:sp>
      <p:sp>
        <p:nvSpPr>
          <p:cNvPr id="4" name="矩形: 圆角 3"/>
          <p:cNvSpPr/>
          <p:nvPr/>
        </p:nvSpPr>
        <p:spPr>
          <a:xfrm>
            <a:off x="2068082" y="1498363"/>
            <a:ext cx="7941892" cy="4179579"/>
          </a:xfrm>
          <a:prstGeom prst="roundRect">
            <a:avLst>
              <a:gd name="adj" fmla="val 11078"/>
            </a:avLst>
          </a:prstGeom>
          <a:noFill/>
          <a:ln w="2984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1pPr>
            <a:lvl2pPr marL="304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2pPr>
            <a:lvl3pPr marL="609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3pPr>
            <a:lvl4pPr marL="914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4pPr>
            <a:lvl5pPr marL="12192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5pPr>
            <a:lvl6pPr marL="15240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6pPr>
            <a:lvl7pPr marL="18288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7pPr>
            <a:lvl8pPr marL="21336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8pPr>
            <a:lvl9pPr marL="2438400" marR="0" indent="0" algn="l" defTabSz="6096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200" b="0" i="0" u="none" strike="noStrike" kern="1200" cap="none" spc="0" normalizeH="0" baseline="0" noProof="0">
                <a:solidFill>
                  <a:srgbClr val="FFFFFF"/>
                </a:solidFill>
                <a:uLnTx/>
                <a:uFillTx/>
                <a:latin typeface="Calibri"/>
                <a:ea typeface="Arial" panose="020B0604020202090204"/>
                <a:cs typeface="+mn-cs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"/>
          <p:cNvSpPr txBox="1"/>
          <p:nvPr/>
        </p:nvSpPr>
        <p:spPr>
          <a:xfrm>
            <a:off x="646021" y="564085"/>
            <a:ext cx="10899954" cy="570986"/>
          </a:xfrm>
          <a:prstGeom prst="rect">
            <a:avLst/>
          </a:prstGeom>
          <a:noFill/>
        </p:spPr>
        <p:txBody>
          <a:bodyPr wrap="square" rtlCol="0" anchor="ctr">
            <a:normAutofit fontScale="97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zh-CN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zh-CN" sz="3500" b="1">
                <a:solidFill>
                  <a:srgbClr val="000000"/>
                </a:solidFill>
                <a:latin typeface="宋体"/>
                <a:ea typeface="阿里巴巴普惠体 M" panose="00020600040101010101" pitchFamily="18" charset="-122"/>
                <a:cs typeface="阿里巴巴普惠体 M" panose="00020600040101010101" pitchFamily="18" charset="-122"/>
                <a:sym typeface="宋体"/>
              </a:rPr>
              <a:t>-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896360" y="2441488"/>
            <a:ext cx="439928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8000" spc="300">
                <a:solidFill>
                  <a:schemeClr val="bg1">
                    <a:lumMod val="50000"/>
                  </a:schemeClr>
                </a:solidFill>
                <a:latin typeface="宋体"/>
                <a:ea typeface="思源等宽 N" panose="020B0400000000000000" pitchFamily="34" charset="-122"/>
                <a:cs typeface="+mn-ea"/>
                <a:sym typeface="宋体"/>
              </a:rPr>
              <a:t>汇报结束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956559" y="3947166"/>
            <a:ext cx="627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</a:lstStyle>
          <a:p>
            <a:pPr algn="ctr"/>
            <a:r>
              <a:rPr lang="zh-CN" altLang="en-US" sz="2800" spc="2000">
                <a:solidFill>
                  <a:schemeClr val="bg1">
                    <a:lumMod val="50000"/>
                  </a:schemeClr>
                </a:solidFill>
                <a:latin typeface="宋体"/>
                <a:ea typeface="思源等宽 N" panose="020B0400000000000000" pitchFamily="34" charset="-122"/>
                <a:cs typeface="+mn-ea"/>
                <a:sym typeface="宋体"/>
              </a:rPr>
              <a:t>不妥之处敬请批评指正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 prLst="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5.09.14"/>
  <p:tag name="AS_TITLE" val="Aspose.Slides for .NET 4.0 Client Profile"/>
  <p:tag name="AS_VERSION" val="25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19466_2*l_h_i*1_1_1"/>
  <p:tag name="KSO_WM_UNIT_INDEX" val="1_1_1"/>
  <p:tag name="KSO_WM_UNIT_LAYERLEVEL" val="1_1_1"/>
  <p:tag name="KSO_WM_UNIT_TEXT_FILL_FORE_SCHEMECOLOR_INDEX" val="2"/>
  <p:tag name="KSO_WM_UNIT_TEXT_FILL_TYPE" val="1"/>
  <p:tag name="KSO_WM_UNIT_TYPE" val="l_h_i"/>
  <p:tag name="KSO_WM_UNIT_VALUE" val="13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9466_2*l_h_i*1_1_3"/>
  <p:tag name="KSO_WM_UNIT_INDEX" val="1_1_3"/>
  <p:tag name="KSO_WM_UNIT_LAYERLEVEL" val="1_1_1"/>
  <p:tag name="KSO_WM_UNIT_TEXT_FILL_FORE_SCHEMECOLOR_INDEX" val="2"/>
  <p:tag name="KSO_WM_UNIT_TEXT_FILL_TYPE" val="1"/>
  <p:tag name="KSO_WM_UNIT_TYPE" val="l_h_i"/>
  <p:tag name="KSO_WM_UNIT_VALUE" val="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HIGHLIGHT" val="0"/>
  <p:tag name="KSO_WM_UNIT_ID" val="diagram20219466_2*l_h_f*1_1_1"/>
  <p:tag name="KSO_WM_UNIT_INDEX" val="1_1_1"/>
  <p:tag name="KSO_WM_UNIT_LAYERLEVEL" val="1_1_1"/>
  <p:tag name="KSO_WM_UNIT_NOCLEAR" val="0"/>
  <p:tag name="KSO_WM_UNIT_PRESET_TEXT" val="单击此处输入你的正文，准确理解您传达的信息"/>
  <p:tag name="KSO_WM_UNIT_SUBTYPE" val="a"/>
  <p:tag name="KSO_WM_UNIT_TEXT_FILL_FORE_SCHEMECOLOR_INDEX" val="14"/>
  <p:tag name="KSO_WM_UNIT_TEXT_FILL_TYPE" val="1"/>
  <p:tag name="KSO_WM_UNIT_TYPE" val="l_h_f"/>
  <p:tag name="KSO_WM_UNIT_VALUE" val="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HIGHLIGHT" val="0"/>
  <p:tag name="KSO_WM_UNIT_ID" val="diagram20219466_2*l_h_i*1_1_2"/>
  <p:tag name="KSO_WM_UNIT_INDEX" val="1_1_2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VALUE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19466_2*l_h_i*1_2_1"/>
  <p:tag name="KSO_WM_UNIT_INDEX" val="1_2_1"/>
  <p:tag name="KSO_WM_UNIT_LAYERLEVEL" val="1_1_1"/>
  <p:tag name="KSO_WM_UNIT_TEXT_FILL_FORE_SCHEMECOLOR_INDEX" val="2"/>
  <p:tag name="KSO_WM_UNIT_TEXT_FILL_TYPE" val="1"/>
  <p:tag name="KSO_WM_UNIT_TYPE" val="l_h_i"/>
  <p:tag name="KSO_WM_UNIT_VALUE" val="13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9466_2*l_h_i*1_2_3"/>
  <p:tag name="KSO_WM_UNIT_INDEX" val="1_2_3"/>
  <p:tag name="KSO_WM_UNIT_LAYERLEVEL" val="1_1_1"/>
  <p:tag name="KSO_WM_UNIT_TEXT_FILL_FORE_SCHEMECOLOR_INDEX" val="2"/>
  <p:tag name="KSO_WM_UNIT_TEXT_FILL_TYPE" val="1"/>
  <p:tag name="KSO_WM_UNIT_TYPE" val="l_h_i"/>
  <p:tag name="KSO_WM_UNIT_VALUE" val="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HIGHLIGHT" val="0"/>
  <p:tag name="KSO_WM_UNIT_ID" val="diagram20219466_2*l_h_f*1_2_1"/>
  <p:tag name="KSO_WM_UNIT_INDEX" val="1_2_1"/>
  <p:tag name="KSO_WM_UNIT_LAYERLEVEL" val="1_1_1"/>
  <p:tag name="KSO_WM_UNIT_NOCLEAR" val="0"/>
  <p:tag name="KSO_WM_UNIT_PRESET_TEXT" val="单击此处输入你的正文，准确理解您传达的信息"/>
  <p:tag name="KSO_WM_UNIT_SUBTYPE" val="a"/>
  <p:tag name="KSO_WM_UNIT_TEXT_FILL_FORE_SCHEMECOLOR_INDEX" val="14"/>
  <p:tag name="KSO_WM_UNIT_TEXT_FILL_TYPE" val="1"/>
  <p:tag name="KSO_WM_UNIT_TYPE" val="l_h_f"/>
  <p:tag name="KSO_WM_UNIT_VALUE" val="3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HIGHLIGHT" val="0"/>
  <p:tag name="KSO_WM_UNIT_ID" val="diagram20219466_2*l_h_i*1_2_2"/>
  <p:tag name="KSO_WM_UNIT_INDEX" val="1_2_2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VALUE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FILL_FORE_SCHEMECOLOR_INDEX" val="5"/>
  <p:tag name="KSO_WM_UNIT_FILL_TYPE" val="1"/>
  <p:tag name="KSO_WM_UNIT_HIGHLIGHT" val="0"/>
  <p:tag name="KSO_WM_UNIT_ID" val="diagram20219466_2*l_h_i*1_3_1"/>
  <p:tag name="KSO_WM_UNIT_INDEX" val="1_3_1"/>
  <p:tag name="KSO_WM_UNIT_LAYERLEVEL" val="1_1_1"/>
  <p:tag name="KSO_WM_UNIT_TEXT_FILL_FORE_SCHEMECOLOR_INDEX" val="2"/>
  <p:tag name="KSO_WM_UNIT_TEXT_FILL_TYPE" val="1"/>
  <p:tag name="KSO_WM_UNIT_TYPE" val="l_h_i"/>
  <p:tag name="KSO_WM_UNIT_VALUE" val="13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FILL_FORE_SCHEMECOLOR_INDEX" val="14"/>
  <p:tag name="KSO_WM_UNIT_FILL_TYPE" val="1"/>
  <p:tag name="KSO_WM_UNIT_HIGHLIGHT" val="0"/>
  <p:tag name="KSO_WM_UNIT_ID" val="diagram20219466_2*l_h_i*1_3_3"/>
  <p:tag name="KSO_WM_UNIT_INDEX" val="1_3_3"/>
  <p:tag name="KSO_WM_UNIT_LAYERLEVEL" val="1_1_1"/>
  <p:tag name="KSO_WM_UNIT_TEXT_FILL_FORE_SCHEMECOLOR_INDEX" val="2"/>
  <p:tag name="KSO_WM_UNIT_TEXT_FILL_TYPE" val="1"/>
  <p:tag name="KSO_WM_UNIT_TYPE" val="l_h_i"/>
  <p:tag name="KSO_WM_UNIT_VALUE" val="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HIGHLIGHT" val="0"/>
  <p:tag name="KSO_WM_UNIT_ID" val="diagram20219466_2*l_h_f*1_3_1"/>
  <p:tag name="KSO_WM_UNIT_INDEX" val="1_3_1"/>
  <p:tag name="KSO_WM_UNIT_LAYERLEVEL" val="1_1_1"/>
  <p:tag name="KSO_WM_UNIT_NOCLEAR" val="0"/>
  <p:tag name="KSO_WM_UNIT_PRESET_TEXT" val="单击此处输入你的正文，准确理解您传达的信息"/>
  <p:tag name="KSO_WM_UNIT_SUBTYPE" val="a"/>
  <p:tag name="KSO_WM_UNIT_TEXT_FILL_FORE_SCHEMECOLOR_INDEX" val="14"/>
  <p:tag name="KSO_WM_UNIT_TEXT_FILL_TYPE" val="1"/>
  <p:tag name="KSO_WM_UNIT_TYPE" val="l_h_f"/>
  <p:tag name="KSO_WM_UNIT_VALUE" val="3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SSEMBLE_CHIP_INDEX" val="28cf4634b66544b08cb8acda5593cc98"/>
  <p:tag name="KSO_WM_BEAUTIFY_FLAG" val="#wm#"/>
  <p:tag name="KSO_WM_CHIP_GROUPID" val="60bee48d4a63c72506fbd491"/>
  <p:tag name="KSO_WM_CHIP_XID" val="60bee48d4a63c72506fbd492"/>
  <p:tag name="KSO_WM_DIAGRAM_GROUP_CODE" val="l1-1"/>
  <p:tag name="KSO_WM_TAG_VERSION" val="1.0"/>
  <p:tag name="KSO_WM_TEMPLATE_CATEGORY" val="diagram"/>
  <p:tag name="KSO_WM_TEMPLATE_INDEX" val="20219466"/>
  <p:tag name="KSO_WM_UNIT_COMPATIBLE" val="0"/>
  <p:tag name="KSO_WM_UNIT_DIAGRAM_ISNUMVISUAL" val="0"/>
  <p:tag name="KSO_WM_UNIT_DIAGRAM_ISREFERUNIT" val="0"/>
  <p:tag name="KSO_WM_UNIT_HIGHLIGHT" val="0"/>
  <p:tag name="KSO_WM_UNIT_ID" val="diagram20219466_2*l_h_i*1_3_2"/>
  <p:tag name="KSO_WM_UNIT_INDEX" val="1_3_2"/>
  <p:tag name="KSO_WM_UNIT_LAYERLEVEL" val="1_1_1"/>
  <p:tag name="KSO_WM_UNIT_SUBTYPE" val="d"/>
  <p:tag name="KSO_WM_UNIT_TEXT_FILL_FORE_SCHEMECOLOR_INDEX" val="5"/>
  <p:tag name="KSO_WM_UNIT_TEXT_FILL_TYPE" val="1"/>
  <p:tag name="KSO_WM_UNIT_TYPE" val="l_h_i"/>
  <p:tag name="KSO_WM_UNIT_VALUE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160568"/>
  <p:tag name="KSO_WM_UNIT_CLEAR" val="1"/>
  <p:tag name="KSO_WM_UNIT_COMPATIBLE" val="0"/>
  <p:tag name="KSO_WM_UNIT_HIGHLIGHT" val="0"/>
  <p:tag name="KSO_WM_UNIT_ID" val="diagram160568_5*l_h_f*1_1_1"/>
  <p:tag name="KSO_WM_UNIT_INDEX" val="1_1_1"/>
  <p:tag name="KSO_WM_UNIT_LAYERLEVEL" val="1_1_1"/>
  <p:tag name="KSO_WM_UNIT_PRESET_TEXT_INDEX" val="4"/>
  <p:tag name="KSO_WM_UNIT_PRESET_TEXT_LEN" val="100"/>
  <p:tag name="KSO_WM_UNIT_TEXT_FILL_FORE_SCHEMECOLOR_INDEX" val="13"/>
  <p:tag name="KSO_WM_UNIT_TEXT_FILL_TYPE" val="1"/>
  <p:tag name="KSO_WM_UNIT_TYPE" val="l_h_f"/>
  <p:tag name="KSO_WM_UNIT_VALUE" val="13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160568"/>
  <p:tag name="KSO_WM_UNIT_CLEAR" val="1"/>
  <p:tag name="KSO_WM_UNIT_COMPATIBLE" val="0"/>
  <p:tag name="KSO_WM_UNIT_HIGHLIGHT" val="0"/>
  <p:tag name="KSO_WM_UNIT_ID" val="diagram160568_5*l_h_f*1_2_1"/>
  <p:tag name="KSO_WM_UNIT_INDEX" val="1_2_1"/>
  <p:tag name="KSO_WM_UNIT_LAYERLEVEL" val="1_1_1"/>
  <p:tag name="KSO_WM_UNIT_PRESET_TEXT_INDEX" val="4"/>
  <p:tag name="KSO_WM_UNIT_PRESET_TEXT_LEN" val="100"/>
  <p:tag name="KSO_WM_UNIT_TEXT_FILL_FORE_SCHEMECOLOR_INDEX" val="13"/>
  <p:tag name="KSO_WM_UNIT_TEXT_FILL_TYPE" val="1"/>
  <p:tag name="KSO_WM_UNIT_TYPE" val="l_h_f"/>
  <p:tag name="KSO_WM_UNIT_VALUE" val="1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160568"/>
  <p:tag name="KSO_WM_UNIT_CLEAR" val="1"/>
  <p:tag name="KSO_WM_UNIT_FILL_FORE_SCHEMECOLOR_INDEX" val="5"/>
  <p:tag name="KSO_WM_UNIT_FILL_TYPE" val="1"/>
  <p:tag name="KSO_WM_UNIT_ID" val="diagram160568_5*l_i*1_1"/>
  <p:tag name="KSO_WM_UNIT_INDEX" val="1_1"/>
  <p:tag name="KSO_WM_UNIT_LAYERLEVEL" val="1_1"/>
  <p:tag name="KSO_WM_UNIT_TEXT_FILL_FORE_SCHEMECOLOR_INDEX" val="5"/>
  <p:tag name="KSO_WM_UNIT_TEXT_FILL_TYPE" val="1"/>
  <p:tag name="KSO_WM_UNIT_TYPE" val="l_i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160568"/>
  <p:tag name="KSO_WM_UNIT_CLEAR" val="1"/>
  <p:tag name="KSO_WM_UNIT_FILL_FORE_SCHEMECOLOR_INDEX" val="6"/>
  <p:tag name="KSO_WM_UNIT_FILL_TYPE" val="1"/>
  <p:tag name="KSO_WM_UNIT_ID" val="diagram160568_5*l_i*1_2"/>
  <p:tag name="KSO_WM_UNIT_INDEX" val="1_2"/>
  <p:tag name="KSO_WM_UNIT_LAYERLEVEL" val="1_1"/>
  <p:tag name="KSO_WM_UNIT_TEXT_FILL_FORE_SCHEMECOLOR_INDEX" val="14"/>
  <p:tag name="KSO_WM_UNIT_TEXT_FILL_TYPE" val="1"/>
  <p:tag name="KSO_WM_UNIT_TYPE" val="l_i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160568"/>
  <p:tag name="KSO_WM_UNIT_CLEAR" val="1"/>
  <p:tag name="KSO_WM_UNIT_FILL_FORE_SCHEMECOLOR_INDEX" val="14"/>
  <p:tag name="KSO_WM_UNIT_FILL_TYPE" val="1"/>
  <p:tag name="KSO_WM_UNIT_ID" val="diagram160568_5*l_i*1_3"/>
  <p:tag name="KSO_WM_UNIT_INDEX" val="1_3"/>
  <p:tag name="KSO_WM_UNIT_LAYERLEVEL" val="1_1"/>
  <p:tag name="KSO_WM_UNIT_TEXT_FILL_FORE_SCHEMECOLOR_INDEX" val="14"/>
  <p:tag name="KSO_WM_UNIT_TEXT_FILL_TYPE" val="1"/>
  <p:tag name="KSO_WM_UNIT_TYPE" val="l_i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l1-1"/>
  <p:tag name="KSO_WM_TAG_VERSION" val="1.0"/>
  <p:tag name="KSO_WM_TEMPLATE_CATEGORY" val="diagram"/>
  <p:tag name="KSO_WM_TEMPLATE_INDEX" val="160568"/>
  <p:tag name="KSO_WM_UNIT_CLEAR" val="1"/>
  <p:tag name="KSO_WM_UNIT_FILL_FORE_SCHEMECOLOR_INDEX" val="14"/>
  <p:tag name="KSO_WM_UNIT_FILL_TYPE" val="1"/>
  <p:tag name="KSO_WM_UNIT_ID" val="diagram160568_5*l_i*1_4"/>
  <p:tag name="KSO_WM_UNIT_INDEX" val="1_4"/>
  <p:tag name="KSO_WM_UNIT_LAYERLEVEL" val="1_1"/>
  <p:tag name="KSO_WM_UNIT_TEXT_FILL_FORE_SCHEMECOLOR_INDEX" val="14"/>
  <p:tag name="KSO_WM_UNIT_TEXT_FILL_TYPE" val="1"/>
  <p:tag name="KSO_WM_UNIT_TYPE" val="l_i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f*1_1_1"/>
  <p:tag name="KSO_WM_UNIT_INDEX" val="1_1_1"/>
  <p:tag name="KSO_WM_UNIT_LAYERLEVEL" val="1_1_1"/>
  <p:tag name="KSO_WM_UNIT_PRESET_TEXT_INDEX" val="4"/>
  <p:tag name="KSO_WM_UNIT_PRESET_TEXT_LEN" val="114"/>
  <p:tag name="KSO_WM_UNIT_TEXT_FILL_FORE_SCHEMECOLOR_INDEX" val="14"/>
  <p:tag name="KSO_WM_UNIT_TEXT_FILL_TYPE" val="1"/>
  <p:tag name="KSO_WM_UNIT_TYPE" val="o_h_f"/>
  <p:tag name="KSO_WM_UNIT_VALUE" val="6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1_1"/>
  <p:tag name="KSO_WM_UNIT_INDEX" val="1_1_1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4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f*1_2_1"/>
  <p:tag name="KSO_WM_UNIT_INDEX" val="1_2_1"/>
  <p:tag name="KSO_WM_UNIT_LAYERLEVEL" val="1_1_1"/>
  <p:tag name="KSO_WM_UNIT_PRESET_TEXT_INDEX" val="4"/>
  <p:tag name="KSO_WM_UNIT_PRESET_TEXT_LEN" val="114"/>
  <p:tag name="KSO_WM_UNIT_TEXT_FILL_FORE_SCHEMECOLOR_INDEX" val="14"/>
  <p:tag name="KSO_WM_UNIT_TEXT_FILL_TYPE" val="1"/>
  <p:tag name="KSO_WM_UNIT_TYPE" val="o_h_f"/>
  <p:tag name="KSO_WM_UNIT_VALUE" val="6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2_1"/>
  <p:tag name="KSO_WM_UNIT_INDEX" val="1_2_1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4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9"/>
  <p:tag name="KSO_WM_UNIT_FILL_TYPE" val="1"/>
  <p:tag name="KSO_WM_UNIT_ID" val="diagram20170965_1*o_i*1_1"/>
  <p:tag name="KSO_WM_UNIT_INDEX" val="1_1"/>
  <p:tag name="KSO_WM_UNIT_LAYERLEVEL" val="1_1"/>
  <p:tag name="KSO_WM_UNIT_TEXT_FILL_FORE_SCHEMECOLOR_INDEX" val="13"/>
  <p:tag name="KSO_WM_UNIT_TEXT_FILL_TYPE" val="1"/>
  <p:tag name="KSO_WM_UNIT_TYPE" val="o_i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2"/>
  <p:tag name="KSO_WM_UNIT_INDEX" val="1_2"/>
  <p:tag name="KSO_WM_UNIT_LAYERLEVEL" val="1_1"/>
  <p:tag name="KSO_WM_UNIT_TEXT_FILL_FORE_SCHEMECOLOR_INDEX" val="13"/>
  <p:tag name="KSO_WM_UNIT_TEXT_FILL_TYPE" val="1"/>
  <p:tag name="KSO_WM_UNIT_TYPE" val="o_i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5"/>
  <p:tag name="KSO_WM_UNIT_FILL_TYPE" val="1"/>
  <p:tag name="KSO_WM_UNIT_ID" val="diagram20170965_1*o_h_i*1_1_3"/>
  <p:tag name="KSO_WM_UNIT_INDEX" val="1_1_3"/>
  <p:tag name="KSO_WM_UNIT_LAYERLEVEL" val="1_1_1"/>
  <p:tag name="KSO_WM_UNIT_TEXT_FILL_FORE_SCHEMECOLOR_INDEX" val="13"/>
  <p:tag name="KSO_WM_UNIT_TEXT_FILL_TYPE" val="1"/>
  <p:tag name="KSO_WM_UNIT_TYPE" val="o_h_i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4"/>
  <p:tag name="KSO_WM_UNIT_INDEX" val="1_4"/>
  <p:tag name="KSO_WM_UNIT_LAYERLEVEL" val="1_1"/>
  <p:tag name="KSO_WM_UNIT_TEXT_FILL_FORE_SCHEMECOLOR_INDEX" val="13"/>
  <p:tag name="KSO_WM_UNIT_TEXT_FILL_TYPE" val="1"/>
  <p:tag name="KSO_WM_UNIT_TYPE" val="o_i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5"/>
  <p:tag name="KSO_WM_UNIT_INDEX" val="1_5"/>
  <p:tag name="KSO_WM_UNIT_LAYERLEVEL" val="1_1"/>
  <p:tag name="KSO_WM_UNIT_TEXT_FILL_FORE_SCHEMECOLOR_INDEX" val="13"/>
  <p:tag name="KSO_WM_UNIT_TEXT_FILL_TYPE" val="1"/>
  <p:tag name="KSO_WM_UNIT_TYPE" val="o_i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5"/>
  <p:tag name="KSO_WM_UNIT_FILL_TYPE" val="1"/>
  <p:tag name="KSO_WM_UNIT_ID" val="diagram20170965_1*o_h_i*1_1_1"/>
  <p:tag name="KSO_WM_UNIT_INDEX" val="1_1_1"/>
  <p:tag name="KSO_WM_UNIT_LAYERLEVEL" val="1_1_1"/>
  <p:tag name="KSO_WM_UNIT_TEXT_FILL_FORE_SCHEMECOLOR_INDEX" val="13"/>
  <p:tag name="KSO_WM_UNIT_TEXT_FILL_TYPE" val="1"/>
  <p:tag name="KSO_WM_UNIT_TYPE" val="o_h_i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9"/>
  <p:tag name="KSO_WM_UNIT_FILL_TYPE" val="1"/>
  <p:tag name="KSO_WM_UNIT_ID" val="diagram20170965_1*o_i*1_7"/>
  <p:tag name="KSO_WM_UNIT_INDEX" val="1_7"/>
  <p:tag name="KSO_WM_UNIT_LAYERLEVEL" val="1_1"/>
  <p:tag name="KSO_WM_UNIT_TEXT_FILL_FORE_SCHEMECOLOR_INDEX" val="13"/>
  <p:tag name="KSO_WM_UNIT_TEXT_FILL_TYPE" val="1"/>
  <p:tag name="KSO_WM_UNIT_TYPE" val="o_i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3"/>
  <p:tag name="KSO_WM_UNIT_FILL_TYPE" val="1"/>
  <p:tag name="KSO_WM_UNIT_ID" val="diagram20170965_1*o_h_i*1_2_4"/>
  <p:tag name="KSO_WM_UNIT_INDEX" val="1_2_4"/>
  <p:tag name="KSO_WM_UNIT_LAYERLEVEL" val="1_1_1"/>
  <p:tag name="KSO_WM_UNIT_TEXT_FILL_FORE_SCHEMECOLOR_INDEX" val="13"/>
  <p:tag name="KSO_WM_UNIT_TEXT_FILL_TYPE" val="1"/>
  <p:tag name="KSO_WM_UNIT_TYPE" val="o_h_i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7"/>
  <p:tag name="KSO_WM_UNIT_FILL_TYPE" val="1"/>
  <p:tag name="KSO_WM_UNIT_ID" val="diagram20170965_1*o_h_i*1_2_1"/>
  <p:tag name="KSO_WM_UNIT_INDEX" val="1_2_1"/>
  <p:tag name="KSO_WM_UNIT_LAYERLEVEL" val="1_1_1"/>
  <p:tag name="KSO_WM_UNIT_TEXT_FILL_FORE_SCHEMECOLOR_INDEX" val="13"/>
  <p:tag name="KSO_WM_UNIT_TEXT_FILL_TYPE" val="1"/>
  <p:tag name="KSO_WM_UNIT_TYPE" val="o_h_i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h_i*1_2_2"/>
  <p:tag name="KSO_WM_UNIT_INDEX" val="1_2_2"/>
  <p:tag name="KSO_WM_UNIT_LAYERLEVEL" val="1_1_1"/>
  <p:tag name="KSO_WM_UNIT_TEXT_FILL_FORE_SCHEMECOLOR_INDEX" val="13"/>
  <p:tag name="KSO_WM_UNIT_TEXT_FILL_TYPE" val="1"/>
  <p:tag name="KSO_WM_UNIT_TYPE" val="o_h_i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11"/>
  <p:tag name="KSO_WM_UNIT_INDEX" val="1_11"/>
  <p:tag name="KSO_WM_UNIT_LAYERLEVEL" val="1_1"/>
  <p:tag name="KSO_WM_UNIT_TEXT_FILL_FORE_SCHEMECOLOR_INDEX" val="13"/>
  <p:tag name="KSO_WM_UNIT_TEXT_FILL_TYPE" val="1"/>
  <p:tag name="KSO_WM_UNIT_TYPE" val="o_i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12"/>
  <p:tag name="KSO_WM_UNIT_INDEX" val="1_12"/>
  <p:tag name="KSO_WM_UNIT_LAYERLEVEL" val="1_1"/>
  <p:tag name="KSO_WM_UNIT_TEXT_FILL_FORE_SCHEMECOLOR_INDEX" val="13"/>
  <p:tag name="KSO_WM_UNIT_TEXT_FILL_TYPE" val="1"/>
  <p:tag name="KSO_WM_UNIT_TYPE" val="o_i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h_i*1_1_2"/>
  <p:tag name="KSO_WM_UNIT_INDEX" val="1_1_2"/>
  <p:tag name="KSO_WM_UNIT_LAYERLEVEL" val="1_1_1"/>
  <p:tag name="KSO_WM_UNIT_TEXT_FILL_FORE_SCHEMECOLOR_INDEX" val="2"/>
  <p:tag name="KSO_WM_UNIT_TEXT_FILL_TYPE" val="1"/>
  <p:tag name="KSO_WM_UNIT_TYPE" val="o_h_i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h_i*1_2_3"/>
  <p:tag name="KSO_WM_UNIT_INDEX" val="1_2_3"/>
  <p:tag name="KSO_WM_UNIT_LAYERLEVEL" val="1_1_1"/>
  <p:tag name="KSO_WM_UNIT_TEXT_FILL_FORE_SCHEMECOLOR_INDEX" val="13"/>
  <p:tag name="KSO_WM_UNIT_TEXT_FILL_TYPE" val="1"/>
  <p:tag name="KSO_WM_UNIT_TYPE" val="o_h_i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1_2"/>
  <p:tag name="KSO_WM_UNIT_INDEX" val="1_1_2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2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2_2"/>
  <p:tag name="KSO_WM_UNIT_INDEX" val="1_2_2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2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i*1_15"/>
  <p:tag name="KSO_WM_UNIT_INDEX" val="1_15"/>
  <p:tag name="KSO_WM_UNIT_LAYERLEVEL" val="1_1"/>
  <p:tag name="KSO_WM_UNIT_TYPE" val="o_i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f*1_1_1"/>
  <p:tag name="KSO_WM_UNIT_INDEX" val="1_1_1"/>
  <p:tag name="KSO_WM_UNIT_LAYERLEVEL" val="1_1_1"/>
  <p:tag name="KSO_WM_UNIT_PRESET_TEXT_INDEX" val="4"/>
  <p:tag name="KSO_WM_UNIT_PRESET_TEXT_LEN" val="114"/>
  <p:tag name="KSO_WM_UNIT_TEXT_FILL_FORE_SCHEMECOLOR_INDEX" val="14"/>
  <p:tag name="KSO_WM_UNIT_TEXT_FILL_TYPE" val="1"/>
  <p:tag name="KSO_WM_UNIT_TYPE" val="o_h_f"/>
  <p:tag name="KSO_WM_UNIT_VALUE" val="6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1_1"/>
  <p:tag name="KSO_WM_UNIT_INDEX" val="1_1_1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4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f*1_2_1"/>
  <p:tag name="KSO_WM_UNIT_INDEX" val="1_2_1"/>
  <p:tag name="KSO_WM_UNIT_LAYERLEVEL" val="1_1_1"/>
  <p:tag name="KSO_WM_UNIT_PRESET_TEXT_INDEX" val="4"/>
  <p:tag name="KSO_WM_UNIT_PRESET_TEXT_LEN" val="114"/>
  <p:tag name="KSO_WM_UNIT_TEXT_FILL_FORE_SCHEMECOLOR_INDEX" val="14"/>
  <p:tag name="KSO_WM_UNIT_TEXT_FILL_TYPE" val="1"/>
  <p:tag name="KSO_WM_UNIT_TYPE" val="o_h_f"/>
  <p:tag name="KSO_WM_UNIT_VALUE" val="6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2_1"/>
  <p:tag name="KSO_WM_UNIT_INDEX" val="1_2_1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46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9"/>
  <p:tag name="KSO_WM_UNIT_FILL_TYPE" val="1"/>
  <p:tag name="KSO_WM_UNIT_ID" val="diagram20170965_1*o_i*1_1"/>
  <p:tag name="KSO_WM_UNIT_INDEX" val="1_1"/>
  <p:tag name="KSO_WM_UNIT_LAYERLEVEL" val="1_1"/>
  <p:tag name="KSO_WM_UNIT_TEXT_FILL_FORE_SCHEMECOLOR_INDEX" val="13"/>
  <p:tag name="KSO_WM_UNIT_TEXT_FILL_TYPE" val="1"/>
  <p:tag name="KSO_WM_UNIT_TYPE" val="o_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2"/>
  <p:tag name="KSO_WM_UNIT_INDEX" val="1_2"/>
  <p:tag name="KSO_WM_UNIT_LAYERLEVEL" val="1_1"/>
  <p:tag name="KSO_WM_UNIT_TEXT_FILL_FORE_SCHEMECOLOR_INDEX" val="13"/>
  <p:tag name="KSO_WM_UNIT_TEXT_FILL_TYPE" val="1"/>
  <p:tag name="KSO_WM_UNIT_TYPE" val="o_i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5"/>
  <p:tag name="KSO_WM_UNIT_FILL_TYPE" val="1"/>
  <p:tag name="KSO_WM_UNIT_ID" val="diagram20170965_1*o_h_i*1_1_3"/>
  <p:tag name="KSO_WM_UNIT_INDEX" val="1_1_3"/>
  <p:tag name="KSO_WM_UNIT_LAYERLEVEL" val="1_1_1"/>
  <p:tag name="KSO_WM_UNIT_TEXT_FILL_FORE_SCHEMECOLOR_INDEX" val="13"/>
  <p:tag name="KSO_WM_UNIT_TEXT_FILL_TYPE" val="1"/>
  <p:tag name="KSO_WM_UNIT_TYPE" val="o_h_i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4"/>
  <p:tag name="KSO_WM_UNIT_INDEX" val="1_4"/>
  <p:tag name="KSO_WM_UNIT_LAYERLEVEL" val="1_1"/>
  <p:tag name="KSO_WM_UNIT_TEXT_FILL_FORE_SCHEMECOLOR_INDEX" val="13"/>
  <p:tag name="KSO_WM_UNIT_TEXT_FILL_TYPE" val="1"/>
  <p:tag name="KSO_WM_UNIT_TYPE" val="o_i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5"/>
  <p:tag name="KSO_WM_UNIT_INDEX" val="1_5"/>
  <p:tag name="KSO_WM_UNIT_LAYERLEVEL" val="1_1"/>
  <p:tag name="KSO_WM_UNIT_TEXT_FILL_FORE_SCHEMECOLOR_INDEX" val="13"/>
  <p:tag name="KSO_WM_UNIT_TEXT_FILL_TYPE" val="1"/>
  <p:tag name="KSO_WM_UNIT_TYPE" val="o_i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5"/>
  <p:tag name="KSO_WM_UNIT_FILL_TYPE" val="1"/>
  <p:tag name="KSO_WM_UNIT_ID" val="diagram20170965_1*o_h_i*1_1_1"/>
  <p:tag name="KSO_WM_UNIT_INDEX" val="1_1_1"/>
  <p:tag name="KSO_WM_UNIT_LAYERLEVEL" val="1_1_1"/>
  <p:tag name="KSO_WM_UNIT_TEXT_FILL_FORE_SCHEMECOLOR_INDEX" val="13"/>
  <p:tag name="KSO_WM_UNIT_TEXT_FILL_TYPE" val="1"/>
  <p:tag name="KSO_WM_UNIT_TYPE" val="o_h_i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9"/>
  <p:tag name="KSO_WM_UNIT_FILL_TYPE" val="1"/>
  <p:tag name="KSO_WM_UNIT_ID" val="diagram20170965_1*o_i*1_7"/>
  <p:tag name="KSO_WM_UNIT_INDEX" val="1_7"/>
  <p:tag name="KSO_WM_UNIT_LAYERLEVEL" val="1_1"/>
  <p:tag name="KSO_WM_UNIT_TEXT_FILL_FORE_SCHEMECOLOR_INDEX" val="13"/>
  <p:tag name="KSO_WM_UNIT_TEXT_FILL_TYPE" val="1"/>
  <p:tag name="KSO_WM_UNIT_TYPE" val="o_i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3"/>
  <p:tag name="KSO_WM_UNIT_FILL_TYPE" val="1"/>
  <p:tag name="KSO_WM_UNIT_ID" val="diagram20170965_1*o_h_i*1_2_4"/>
  <p:tag name="KSO_WM_UNIT_INDEX" val="1_2_4"/>
  <p:tag name="KSO_WM_UNIT_LAYERLEVEL" val="1_1_1"/>
  <p:tag name="KSO_WM_UNIT_TEXT_FILL_FORE_SCHEMECOLOR_INDEX" val="13"/>
  <p:tag name="KSO_WM_UNIT_TEXT_FILL_TYPE" val="1"/>
  <p:tag name="KSO_WM_UNIT_TYPE" val="o_h_i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7"/>
  <p:tag name="KSO_WM_UNIT_FILL_TYPE" val="1"/>
  <p:tag name="KSO_WM_UNIT_ID" val="diagram20170965_1*o_h_i*1_2_1"/>
  <p:tag name="KSO_WM_UNIT_INDEX" val="1_2_1"/>
  <p:tag name="KSO_WM_UNIT_LAYERLEVEL" val="1_1_1"/>
  <p:tag name="KSO_WM_UNIT_TEXT_FILL_FORE_SCHEMECOLOR_INDEX" val="13"/>
  <p:tag name="KSO_WM_UNIT_TEXT_FILL_TYPE" val="1"/>
  <p:tag name="KSO_WM_UNIT_TYPE" val="o_h_i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h_i*1_2_2"/>
  <p:tag name="KSO_WM_UNIT_INDEX" val="1_2_2"/>
  <p:tag name="KSO_WM_UNIT_LAYERLEVEL" val="1_1_1"/>
  <p:tag name="KSO_WM_UNIT_TEXT_FILL_FORE_SCHEMECOLOR_INDEX" val="13"/>
  <p:tag name="KSO_WM_UNIT_TEXT_FILL_TYPE" val="1"/>
  <p:tag name="KSO_WM_UNIT_TYPE" val="o_h_i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11"/>
  <p:tag name="KSO_WM_UNIT_INDEX" val="1_11"/>
  <p:tag name="KSO_WM_UNIT_LAYERLEVEL" val="1_1"/>
  <p:tag name="KSO_WM_UNIT_TEXT_FILL_FORE_SCHEMECOLOR_INDEX" val="13"/>
  <p:tag name="KSO_WM_UNIT_TEXT_FILL_TYPE" val="1"/>
  <p:tag name="KSO_WM_UNIT_TYPE" val="o_i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12"/>
  <p:tag name="KSO_WM_UNIT_INDEX" val="1_12"/>
  <p:tag name="KSO_WM_UNIT_LAYERLEVEL" val="1_1"/>
  <p:tag name="KSO_WM_UNIT_TEXT_FILL_FORE_SCHEMECOLOR_INDEX" val="13"/>
  <p:tag name="KSO_WM_UNIT_TEXT_FILL_TYPE" val="1"/>
  <p:tag name="KSO_WM_UNIT_TYPE" val="o_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h_i*1_1_2"/>
  <p:tag name="KSO_WM_UNIT_INDEX" val="1_1_2"/>
  <p:tag name="KSO_WM_UNIT_LAYERLEVEL" val="1_1_1"/>
  <p:tag name="KSO_WM_UNIT_TEXT_FILL_FORE_SCHEMECOLOR_INDEX" val="2"/>
  <p:tag name="KSO_WM_UNIT_TEXT_FILL_TYPE" val="1"/>
  <p:tag name="KSO_WM_UNIT_TYPE" val="o_h_i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h_i*1_2_3"/>
  <p:tag name="KSO_WM_UNIT_INDEX" val="1_2_3"/>
  <p:tag name="KSO_WM_UNIT_LAYERLEVEL" val="1_1_1"/>
  <p:tag name="KSO_WM_UNIT_TEXT_FILL_FORE_SCHEMECOLOR_INDEX" val="13"/>
  <p:tag name="KSO_WM_UNIT_TEXT_FILL_TYPE" val="1"/>
  <p:tag name="KSO_WM_UNIT_TYPE" val="o_h_i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1_2"/>
  <p:tag name="KSO_WM_UNIT_INDEX" val="1_1_2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2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2_2"/>
  <p:tag name="KSO_WM_UNIT_INDEX" val="1_2_2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2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i*1_15"/>
  <p:tag name="KSO_WM_UNIT_INDEX" val="1_15"/>
  <p:tag name="KSO_WM_UNIT_LAYERLEVEL" val="1_1"/>
  <p:tag name="KSO_WM_UNIT_TYPE" val="o_i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f*1_1_1"/>
  <p:tag name="KSO_WM_UNIT_INDEX" val="1_1_1"/>
  <p:tag name="KSO_WM_UNIT_LAYERLEVEL" val="1_1_1"/>
  <p:tag name="KSO_WM_UNIT_PRESET_TEXT_INDEX" val="4"/>
  <p:tag name="KSO_WM_UNIT_PRESET_TEXT_LEN" val="114"/>
  <p:tag name="KSO_WM_UNIT_TEXT_FILL_FORE_SCHEMECOLOR_INDEX" val="14"/>
  <p:tag name="KSO_WM_UNIT_TEXT_FILL_TYPE" val="1"/>
  <p:tag name="KSO_WM_UNIT_TYPE" val="o_h_f"/>
  <p:tag name="KSO_WM_UNIT_VALUE" val="6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1_1"/>
  <p:tag name="KSO_WM_UNIT_INDEX" val="1_1_1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4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f*1_2_1"/>
  <p:tag name="KSO_WM_UNIT_INDEX" val="1_2_1"/>
  <p:tag name="KSO_WM_UNIT_LAYERLEVEL" val="1_1_1"/>
  <p:tag name="KSO_WM_UNIT_PRESET_TEXT_INDEX" val="4"/>
  <p:tag name="KSO_WM_UNIT_PRESET_TEXT_LEN" val="114"/>
  <p:tag name="KSO_WM_UNIT_TEXT_FILL_FORE_SCHEMECOLOR_INDEX" val="14"/>
  <p:tag name="KSO_WM_UNIT_TEXT_FILL_TYPE" val="1"/>
  <p:tag name="KSO_WM_UNIT_TYPE" val="o_h_f"/>
  <p:tag name="KSO_WM_UNIT_VALUE" val="6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2_1"/>
  <p:tag name="KSO_WM_UNIT_INDEX" val="1_2_1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4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9"/>
  <p:tag name="KSO_WM_UNIT_FILL_TYPE" val="1"/>
  <p:tag name="KSO_WM_UNIT_ID" val="diagram20170965_1*o_i*1_1"/>
  <p:tag name="KSO_WM_UNIT_INDEX" val="1_1"/>
  <p:tag name="KSO_WM_UNIT_LAYERLEVEL" val="1_1"/>
  <p:tag name="KSO_WM_UNIT_TEXT_FILL_FORE_SCHEMECOLOR_INDEX" val="13"/>
  <p:tag name="KSO_WM_UNIT_TEXT_FILL_TYPE" val="1"/>
  <p:tag name="KSO_WM_UNIT_TYPE" val="o_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2"/>
  <p:tag name="KSO_WM_UNIT_INDEX" val="1_2"/>
  <p:tag name="KSO_WM_UNIT_LAYERLEVEL" val="1_1"/>
  <p:tag name="KSO_WM_UNIT_TEXT_FILL_FORE_SCHEMECOLOR_INDEX" val="13"/>
  <p:tag name="KSO_WM_UNIT_TEXT_FILL_TYPE" val="1"/>
  <p:tag name="KSO_WM_UNIT_TYPE" val="o_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5"/>
  <p:tag name="KSO_WM_UNIT_FILL_TYPE" val="1"/>
  <p:tag name="KSO_WM_UNIT_ID" val="diagram20170965_1*o_h_i*1_1_3"/>
  <p:tag name="KSO_WM_UNIT_INDEX" val="1_1_3"/>
  <p:tag name="KSO_WM_UNIT_LAYERLEVEL" val="1_1_1"/>
  <p:tag name="KSO_WM_UNIT_TEXT_FILL_FORE_SCHEMECOLOR_INDEX" val="13"/>
  <p:tag name="KSO_WM_UNIT_TEXT_FILL_TYPE" val="1"/>
  <p:tag name="KSO_WM_UNIT_TYPE" val="o_h_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4"/>
  <p:tag name="KSO_WM_UNIT_INDEX" val="1_4"/>
  <p:tag name="KSO_WM_UNIT_LAYERLEVEL" val="1_1"/>
  <p:tag name="KSO_WM_UNIT_TEXT_FILL_FORE_SCHEMECOLOR_INDEX" val="13"/>
  <p:tag name="KSO_WM_UNIT_TEXT_FILL_TYPE" val="1"/>
  <p:tag name="KSO_WM_UNIT_TYPE" val="o_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5"/>
  <p:tag name="KSO_WM_UNIT_INDEX" val="1_5"/>
  <p:tag name="KSO_WM_UNIT_LAYERLEVEL" val="1_1"/>
  <p:tag name="KSO_WM_UNIT_TEXT_FILL_FORE_SCHEMECOLOR_INDEX" val="13"/>
  <p:tag name="KSO_WM_UNIT_TEXT_FILL_TYPE" val="1"/>
  <p:tag name="KSO_WM_UNIT_TYPE" val="o_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5"/>
  <p:tag name="KSO_WM_UNIT_FILL_TYPE" val="1"/>
  <p:tag name="KSO_WM_UNIT_ID" val="diagram20170965_1*o_h_i*1_1_1"/>
  <p:tag name="KSO_WM_UNIT_INDEX" val="1_1_1"/>
  <p:tag name="KSO_WM_UNIT_LAYERLEVEL" val="1_1_1"/>
  <p:tag name="KSO_WM_UNIT_TEXT_FILL_FORE_SCHEMECOLOR_INDEX" val="13"/>
  <p:tag name="KSO_WM_UNIT_TEXT_FILL_TYPE" val="1"/>
  <p:tag name="KSO_WM_UNIT_TYPE" val="o_h_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9"/>
  <p:tag name="KSO_WM_UNIT_FILL_TYPE" val="1"/>
  <p:tag name="KSO_WM_UNIT_ID" val="diagram20170965_1*o_i*1_7"/>
  <p:tag name="KSO_WM_UNIT_INDEX" val="1_7"/>
  <p:tag name="KSO_WM_UNIT_LAYERLEVEL" val="1_1"/>
  <p:tag name="KSO_WM_UNIT_TEXT_FILL_FORE_SCHEMECOLOR_INDEX" val="13"/>
  <p:tag name="KSO_WM_UNIT_TEXT_FILL_TYPE" val="1"/>
  <p:tag name="KSO_WM_UNIT_TYPE" val="o_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3"/>
  <p:tag name="KSO_WM_UNIT_FILL_TYPE" val="1"/>
  <p:tag name="KSO_WM_UNIT_ID" val="diagram20170965_1*o_h_i*1_2_4"/>
  <p:tag name="KSO_WM_UNIT_INDEX" val="1_2_4"/>
  <p:tag name="KSO_WM_UNIT_LAYERLEVEL" val="1_1_1"/>
  <p:tag name="KSO_WM_UNIT_TEXT_FILL_FORE_SCHEMECOLOR_INDEX" val="13"/>
  <p:tag name="KSO_WM_UNIT_TEXT_FILL_TYPE" val="1"/>
  <p:tag name="KSO_WM_UNIT_TYPE" val="o_h_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7"/>
  <p:tag name="KSO_WM_UNIT_FILL_TYPE" val="1"/>
  <p:tag name="KSO_WM_UNIT_ID" val="diagram20170965_1*o_h_i*1_2_1"/>
  <p:tag name="KSO_WM_UNIT_INDEX" val="1_2_1"/>
  <p:tag name="KSO_WM_UNIT_LAYERLEVEL" val="1_1_1"/>
  <p:tag name="KSO_WM_UNIT_TEXT_FILL_FORE_SCHEMECOLOR_INDEX" val="13"/>
  <p:tag name="KSO_WM_UNIT_TEXT_FILL_TYPE" val="1"/>
  <p:tag name="KSO_WM_UNIT_TYPE" val="o_h_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h_i*1_2_2"/>
  <p:tag name="KSO_WM_UNIT_INDEX" val="1_2_2"/>
  <p:tag name="KSO_WM_UNIT_LAYERLEVEL" val="1_1_1"/>
  <p:tag name="KSO_WM_UNIT_TEXT_FILL_FORE_SCHEMECOLOR_INDEX" val="13"/>
  <p:tag name="KSO_WM_UNIT_TEXT_FILL_TYPE" val="1"/>
  <p:tag name="KSO_WM_UNIT_TYPE" val="o_h_i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11"/>
  <p:tag name="KSO_WM_UNIT_INDEX" val="1_11"/>
  <p:tag name="KSO_WM_UNIT_LAYERLEVEL" val="1_1"/>
  <p:tag name="KSO_WM_UNIT_TEXT_FILL_FORE_SCHEMECOLOR_INDEX" val="13"/>
  <p:tag name="KSO_WM_UNIT_TEXT_FILL_TYPE" val="1"/>
  <p:tag name="KSO_WM_UNIT_TYPE" val="o_i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ID" val="diagram20170965_1*o_i*1_12"/>
  <p:tag name="KSO_WM_UNIT_INDEX" val="1_12"/>
  <p:tag name="KSO_WM_UNIT_LAYERLEVEL" val="1_1"/>
  <p:tag name="KSO_WM_UNIT_TEXT_FILL_FORE_SCHEMECOLOR_INDEX" val="13"/>
  <p:tag name="KSO_WM_UNIT_TEXT_FILL_TYPE" val="1"/>
  <p:tag name="KSO_WM_UNIT_TYPE" val="o_i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h_i*1_1_2"/>
  <p:tag name="KSO_WM_UNIT_INDEX" val="1_1_2"/>
  <p:tag name="KSO_WM_UNIT_LAYERLEVEL" val="1_1_1"/>
  <p:tag name="KSO_WM_UNIT_TEXT_FILL_FORE_SCHEMECOLOR_INDEX" val="2"/>
  <p:tag name="KSO_WM_UNIT_TEXT_FILL_TYPE" val="1"/>
  <p:tag name="KSO_WM_UNIT_TYPE" val="o_h_i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h_i*1_2_3"/>
  <p:tag name="KSO_WM_UNIT_INDEX" val="1_2_3"/>
  <p:tag name="KSO_WM_UNIT_LAYERLEVEL" val="1_1_1"/>
  <p:tag name="KSO_WM_UNIT_TEXT_FILL_FORE_SCHEMECOLOR_INDEX" val="13"/>
  <p:tag name="KSO_WM_UNIT_TEXT_FILL_TYPE" val="1"/>
  <p:tag name="KSO_WM_UNIT_TYPE" val="o_h_i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1_2"/>
  <p:tag name="KSO_WM_UNIT_INDEX" val="1_1_2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26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CLEAR" val="0"/>
  <p:tag name="KSO_WM_UNIT_COMPATIBLE" val="0"/>
  <p:tag name="KSO_WM_UNIT_HIGHLIGHT" val="0"/>
  <p:tag name="KSO_WM_UNIT_ID" val="diagram20170965_1*o_h_a*1_2_2"/>
  <p:tag name="KSO_WM_UNIT_INDEX" val="1_2_2"/>
  <p:tag name="KSO_WM_UNIT_LAYERLEVEL" val="1_1_1"/>
  <p:tag name="KSO_WM_UNIT_PRESET_TEXT_INDEX" val="3"/>
  <p:tag name="KSO_WM_UNIT_PRESET_TEXT_LEN" val="17"/>
  <p:tag name="KSO_WM_UNIT_TEXT_FILL_FORE_SCHEMECOLOR_INDEX" val="14"/>
  <p:tag name="KSO_WM_UNIT_TEXT_FILL_TYPE" val="1"/>
  <p:tag name="KSO_WM_UNIT_TYPE" val="o_h_a"/>
  <p:tag name="KSO_WM_UNIT_VALUE" val="2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DIAGRAM_GROUP_CODE" val="o1-1"/>
  <p:tag name="KSO_WM_TAG_VERSION" val="1.0"/>
  <p:tag name="KSO_WM_TEMPLATE_CATEGORY" val="diagram"/>
  <p:tag name="KSO_WM_TEMPLATE_INDEX" val="20170965"/>
  <p:tag name="KSO_WM_UNIT_FILL_FORE_SCHEMECOLOR_INDEX" val="14"/>
  <p:tag name="KSO_WM_UNIT_FILL_TYPE" val="1"/>
  <p:tag name="KSO_WM_UNIT_ID" val="diagram20170965_1*o_i*1_15"/>
  <p:tag name="KSO_WM_UNIT_INDEX" val="1_15"/>
  <p:tag name="KSO_WM_UNIT_LAYERLEVEL" val="1_1"/>
  <p:tag name="KSO_WM_UNIT_TYPE" val="o_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1.0"/>
</p:tagLst>
</file>

<file path=ppt/theme/theme1.xml><?xml version="1.0" encoding="utf-8"?>
<a:theme xmlns:a="http://schemas.openxmlformats.org/drawingml/2006/main" name="+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overrid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5517</Words>
  <Application>Microsoft Office PowerPoint</Application>
  <PresentationFormat>宽屏</PresentationFormat>
  <Paragraphs>353</Paragraphs>
  <Slides>81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81</vt:i4>
      </vt:variant>
    </vt:vector>
  </HeadingPairs>
  <TitlesOfParts>
    <vt:vector size="86" baseType="lpstr">
      <vt:lpstr>宋体</vt:lpstr>
      <vt:lpstr>微软雅黑</vt:lpstr>
      <vt:lpstr>Arial</vt:lpstr>
      <vt:lpstr>Calibri</vt:lpstr>
      <vt:lpstr>+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1</cp:revision>
  <dcterms:created xsi:type="dcterms:W3CDTF">2026-09-20T11:31:02Z</dcterms:created>
  <dcterms:modified xsi:type="dcterms:W3CDTF">2026-09-27T04:56:56Z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C8D8695A196F2A55F6C3AF6A798832AF_42</vt:lpwstr>
  </property>
  <property fmtid="{D5CDD505-2E9C-101B-9397-08002B2CF9AE}" pid="3" name="KSOProductBuildVer">
    <vt:lpwstr>2052-12.1.26055.26055</vt:lpwstr>
  </property>
</Properties>
</file>