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058400" y="1188720"/>
            <a:ext cx="420624" cy="420624"/>
          </a:xfrm>
          <a:prstGeom prst="ellipse">
            <a:avLst/>
          </a:prstGeom>
          <a:noFill/>
          <a:ln w="1905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0" y="1280160"/>
            <a:ext cx="42062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93C5FD"/>
                </a:solidFill>
                <a:latin typeface="Segoe UI"/>
                <a:ea typeface="微软雅黑"/>
                <a:cs typeface="Segoe UI"/>
              </a:rPr>
              <a:t>TIC</a:t>
            </a:r>
          </a:p>
        </p:txBody>
      </p:sp>
      <p:sp>
        <p:nvSpPr>
          <p:cNvPr id="7" name="Oval 6"/>
          <p:cNvSpPr/>
          <p:nvPr/>
        </p:nvSpPr>
        <p:spPr>
          <a:xfrm>
            <a:off x="10927080" y="1700784"/>
            <a:ext cx="365760" cy="365760"/>
          </a:xfrm>
          <a:prstGeom prst="ellipse">
            <a:avLst/>
          </a:prstGeom>
          <a:noFill/>
          <a:ln w="1905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27080" y="1792224"/>
            <a:ext cx="3657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93C5FD"/>
                </a:solidFill>
                <a:latin typeface="Segoe UI"/>
                <a:ea typeface="微软雅黑"/>
                <a:cs typeface="Segoe UI"/>
              </a:rPr>
              <a:t>FIC</a:t>
            </a:r>
          </a:p>
        </p:txBody>
      </p:sp>
      <p:sp>
        <p:nvSpPr>
          <p:cNvPr id="9" name="Oval 8"/>
          <p:cNvSpPr/>
          <p:nvPr/>
        </p:nvSpPr>
        <p:spPr>
          <a:xfrm>
            <a:off x="10195560" y="2212848"/>
            <a:ext cx="365760" cy="365760"/>
          </a:xfrm>
          <a:prstGeom prst="ellipse">
            <a:avLst/>
          </a:prstGeom>
          <a:noFill/>
          <a:ln w="1905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95560" y="2304288"/>
            <a:ext cx="3657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93C5FD"/>
                </a:solidFill>
                <a:latin typeface="Segoe UI"/>
                <a:ea typeface="微软雅黑"/>
                <a:cs typeface="Segoe UI"/>
              </a:rPr>
              <a:t>LIC</a:t>
            </a:r>
          </a:p>
        </p:txBody>
      </p:sp>
      <p:sp>
        <p:nvSpPr>
          <p:cNvPr id="11" name="Oval 10"/>
          <p:cNvSpPr/>
          <p:nvPr/>
        </p:nvSpPr>
        <p:spPr>
          <a:xfrm>
            <a:off x="10954512" y="2724912"/>
            <a:ext cx="310896" cy="310896"/>
          </a:xfrm>
          <a:prstGeom prst="ellipse">
            <a:avLst/>
          </a:prstGeom>
          <a:noFill/>
          <a:ln w="19050">
            <a:solidFill>
              <a:srgbClr val="3B82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54512" y="2816352"/>
            <a:ext cx="310896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93C5FD"/>
                </a:solidFill>
                <a:latin typeface="Segoe UI"/>
                <a:ea typeface="微软雅黑"/>
                <a:cs typeface="Segoe UI"/>
              </a:rPr>
              <a:t>PI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1572768"/>
            <a:ext cx="8778240" cy="11887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46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PID 工艺图符的相关标准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2724912"/>
            <a:ext cx="905256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BFDBFE"/>
                </a:solidFill>
                <a:latin typeface="微软雅黑"/>
                <a:ea typeface="微软雅黑"/>
                <a:cs typeface="微软雅黑"/>
              </a:rPr>
              <a:t>现行标准清单 · 图符画法 · 仪表位号规则 · 中外差异对照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" y="3474720"/>
            <a:ext cx="3017520" cy="32004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" y="3712463"/>
            <a:ext cx="10424160" cy="1371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CBD5E1"/>
                </a:solidFill>
                <a:latin typeface="微软雅黑"/>
                <a:ea typeface="微软雅黑"/>
                <a:cs typeface="微软雅黑"/>
              </a:rPr>
              <a:t>本课件系统梳理管道及仪表流程图（P&amp;ID）图符所依据的国家标准、化工与石化行业标准，以及 ISA-5.1 等国际标准，逐项给出可直接引用的条款、图符画法与常见错误，并附中外图符差异对照，供工艺、仪表、安全与审核人员统一读图口径使用。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" y="5742432"/>
            <a:ext cx="1042416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标准状态截至 2026 年 9 月　|　适用领域：化工、石化、医药、精细化工及涉危工艺装置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207008"/>
            <a:ext cx="5349240" cy="804672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207008"/>
            <a:ext cx="68580" cy="80467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23544" y="1389888"/>
            <a:ext cx="658368" cy="4572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3352" y="1426464"/>
            <a:ext cx="393192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认识 PID：定义、用途与绘制单元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32120" y="146304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Segoe UI"/>
                <a:ea typeface="微软雅黑"/>
                <a:cs typeface="Segoe UI"/>
              </a:rPr>
              <a:t>P03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207008"/>
            <a:ext cx="5349240" cy="804672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1207008"/>
            <a:ext cx="68580" cy="804672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47104" y="1389888"/>
            <a:ext cx="658368" cy="4572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D97706"/>
                </a:solidFill>
                <a:latin typeface="Segoe UI"/>
                <a:ea typeface="微软雅黑"/>
                <a:cs typeface="Segoe U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96912" y="1426464"/>
            <a:ext cx="393192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标准体系总览：三层结构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146304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Segoe UI"/>
                <a:ea typeface="微软雅黑"/>
                <a:cs typeface="Segoe UI"/>
              </a:rPr>
              <a:t>P06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2176272"/>
            <a:ext cx="534924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2176272"/>
            <a:ext cx="68580" cy="80467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3544" y="2359152"/>
            <a:ext cx="658368" cy="4572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73352" y="2395728"/>
            <a:ext cx="393192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国家基础标准：GB/T 6567、GB/T 2625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32120" y="243230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Segoe UI"/>
                <a:ea typeface="微软雅黑"/>
                <a:cs typeface="Segoe UI"/>
              </a:rPr>
              <a:t>P07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176272"/>
            <a:ext cx="534924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309360" y="2176272"/>
            <a:ext cx="68580" cy="804672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47104" y="2359152"/>
            <a:ext cx="658368" cy="4572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D97706"/>
                </a:solidFill>
                <a:latin typeface="Segoe UI"/>
                <a:ea typeface="微软雅黑"/>
                <a:cs typeface="Segoe UI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96912" y="2395728"/>
            <a:ext cx="393192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化工行业标准：HG/T 20519 六部分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0" y="243230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Segoe UI"/>
                <a:ea typeface="微软雅黑"/>
                <a:cs typeface="Segoe UI"/>
              </a:rPr>
              <a:t>P09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3145536"/>
            <a:ext cx="5349240" cy="804672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5800" y="3145536"/>
            <a:ext cx="68580" cy="80467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3544" y="3328416"/>
            <a:ext cx="658368" cy="4572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73352" y="3364992"/>
            <a:ext cx="393192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设备、管道与阀门的绘制与标注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32120" y="340156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Segoe UI"/>
                <a:ea typeface="微软雅黑"/>
                <a:cs typeface="Segoe UI"/>
              </a:rPr>
              <a:t>P12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09360" y="3145536"/>
            <a:ext cx="5349240" cy="804672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309360" y="3145536"/>
            <a:ext cx="68580" cy="804672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47104" y="3328416"/>
            <a:ext cx="658368" cy="4572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D97706"/>
                </a:solidFill>
                <a:latin typeface="Segoe UI"/>
                <a:ea typeface="微软雅黑"/>
                <a:cs typeface="Segoe UI"/>
              </a:rPr>
              <a:t>06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96912" y="3364992"/>
            <a:ext cx="393192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仪表功能标志：位号与字母代号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155680" y="340156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Segoe UI"/>
                <a:ea typeface="微软雅黑"/>
                <a:cs typeface="Segoe UI"/>
              </a:rPr>
              <a:t>P18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5800" y="4114800"/>
            <a:ext cx="534924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85800" y="4114800"/>
            <a:ext cx="68580" cy="80467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3544" y="4297680"/>
            <a:ext cx="658368" cy="4572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07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73352" y="4334256"/>
            <a:ext cx="393192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仪表图形符号、连线与故障位置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32120" y="4370832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Segoe UI"/>
                <a:ea typeface="微软雅黑"/>
                <a:cs typeface="Segoe UI"/>
              </a:rPr>
              <a:t>P22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4114800"/>
            <a:ext cx="5349240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309360" y="4114800"/>
            <a:ext cx="68580" cy="804672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47104" y="4297680"/>
            <a:ext cx="658368" cy="4572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D97706"/>
                </a:solidFill>
                <a:latin typeface="Segoe UI"/>
                <a:ea typeface="微软雅黑"/>
                <a:cs typeface="Segoe UI"/>
              </a:rPr>
              <a:t>08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96912" y="4334256"/>
            <a:ext cx="393192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石化行业标准：SH/T 3105、SH/T 3005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155680" y="4370832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Segoe UI"/>
                <a:ea typeface="微软雅黑"/>
                <a:cs typeface="Segoe UI"/>
              </a:rPr>
              <a:t>P26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85800" y="5084064"/>
            <a:ext cx="5349240" cy="804672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685800" y="5084064"/>
            <a:ext cx="68580" cy="80467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23544" y="5266944"/>
            <a:ext cx="658368" cy="4572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09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673352" y="5303520"/>
            <a:ext cx="393192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国际与国外标准：ISA-5.1 及对照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532120" y="5340096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Segoe UI"/>
                <a:ea typeface="微软雅黑"/>
                <a:cs typeface="Segoe UI"/>
              </a:rPr>
              <a:t>P28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5084064"/>
            <a:ext cx="5349240" cy="804672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309360" y="5084064"/>
            <a:ext cx="68580" cy="804672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547104" y="5266944"/>
            <a:ext cx="658368" cy="4572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D97706"/>
                </a:solidFill>
                <a:latin typeface="Segoe UI"/>
                <a:ea typeface="微软雅黑"/>
                <a:cs typeface="Segoe UI"/>
              </a:rPr>
              <a:t>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296912" y="5303520"/>
            <a:ext cx="393192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常见错误、审查要点与企业落地建议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155680" y="5340096"/>
            <a:ext cx="4572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Segoe UI"/>
                <a:ea typeface="微软雅黑"/>
                <a:cs typeface="Segoe UI"/>
              </a:rPr>
              <a:t>P31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75488" y="605332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说明：本课件引用的全部标准均已在线核实为现行有效版本，标注的发布/实施日期以全国标准信息公共服务平台、工标网及行业标准公告为准。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HG/T 20519.2—2009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6" name="Rectangle 5"/>
          <p:cNvSpPr/>
          <p:nvPr/>
        </p:nvSpPr>
        <p:spPr>
          <a:xfrm>
            <a:off x="475488" y="1115568"/>
            <a:ext cx="11247120" cy="1170432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2" y="1261872"/>
            <a:ext cx="1078992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400"/>
              </a:spcAft>
            </a:pPr>
            <a:r>
              <a:rPr sz="135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标准定义（原文）：</a:t>
            </a:r>
            <a:r>
              <a:rPr sz="13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用图示的方法把化工工艺流程和所需的全部设备、机器、管道、阀门及管件和仪表表示出来。是设计和施工的依据，也是开、停车、操作运行、事故处理及维修检修的指南。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1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——　HG/T 20519.2—2009《化工工艺设计施工图内容和深度统一规定 第 2 部分：工艺系统》第 3.1.1 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2487168"/>
            <a:ext cx="11247120" cy="3108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30000"/>
              </a:lnSpc>
              <a:spcAft>
                <a:spcPts val="9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30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名称与代号：</a:t>
            </a:r>
            <a:r>
              <a:rPr sz="13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英文 Piping and Instrumentation Diagram / Drawing，缩写 PID 或 P&amp;ID；国内标准称「管道及仪表流程图」。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30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图纸分类（3.1.2）：</a:t>
            </a:r>
            <a:r>
              <a:rPr sz="13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分为「工艺管道及仪表流程图」与「辅助及公用系统管道及仪表流程图」。辅助系统含仪表空气、工厂空气、燃料、致冷剂、置换用惰性气、润滑油及密封油、废气、放空等；公用系统含自来水、循环水、软水、冷冻水、低温水、蒸汽、废水等，一般按介质类型分别绘制。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30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绘制单元（3.1.3）：</a:t>
            </a:r>
            <a:r>
              <a:rPr sz="13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一般以工艺装置的主项（工段或工序）为单元绘制；工艺过程比较简单时，也可以装置为单元绘制。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30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图纸基础规定（3.2）：</a:t>
            </a:r>
            <a:r>
              <a:rPr sz="13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采用 A1 图幅横幅绘制（简单者可用 A2）；不按比例，但应示意出各设备相对位置的高低。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75488" y="5449824"/>
            <a:ext cx="11247120" cy="786384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5577840"/>
            <a:ext cx="1088136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一句话理解：</a:t>
            </a:r>
            <a:r>
              <a:rPr sz="13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PFD 讲「物料怎么走」，</a:t>
            </a:r>
            <a:r>
              <a:rPr sz="130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PID 讲「怎么实现、怎么控制、怎么施工」</a:t>
            </a:r>
            <a:r>
              <a:rPr sz="13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——所有设备、每一根管道、每一个阀门和每一个仪表控制点都要落到图上。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75488" y="1188720"/>
          <a:ext cx="11247119" cy="38039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1964"/>
                <a:gridCol w="3902062"/>
                <a:gridCol w="5853093"/>
              </a:tblGrid>
              <a:tr h="40233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对比项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PFD　工艺流程图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PID　管道及仪表流程图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表达重点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物料与能量平衡、主要工艺路线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全部设备、管道、阀门、管件、仪表与控制点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标注数据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操作数据（正常工况下的温度、压力、流量）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设计数据与规格：设备规格、管径、管道等级、法兰面形式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控制内容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一般不表达，或仅示意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完整表达检测、控制、报警、联锁与最终控制元件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安全信息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很少涉及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安全阀、泄压去向、紧急切断、故障位置、SIS 回路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施工用途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工艺方案与论证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施工、安装、开停车、操作、事故处理与检修的直接依据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深度要求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较低，图幅不限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2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较高，应采用 A1 图幅（简单者 A2），含首页图（图例页）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75488" y="5175504"/>
            <a:ext cx="11247120" cy="1005840"/>
          </a:xfrm>
          <a:prstGeom prst="rect">
            <a:avLst/>
          </a:prstGeom>
          <a:solidFill>
            <a:srgbClr val="FEE2E2"/>
          </a:solidFill>
          <a:ln w="12700">
            <a:solidFill>
              <a:srgbClr val="B91C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3232" y="5321808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500"/>
              </a:spcAft>
            </a:pPr>
            <a:r>
              <a:rPr sz="130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现场最常见的源头性错误：</a:t>
            </a:r>
            <a:r>
              <a:rPr sz="13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把 PFD 当施工图用。PFD 上没有阀门、没有管道等级、没有仪表位号，施工单位只能「猜」，一旦猜错就是返工甚至事故隐患。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30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判断方法：</a:t>
            </a:r>
            <a:r>
              <a:rPr sz="13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图上有没有全部阀门与仪表控制点、有没有管径和管道等级、有没有首页图（图例页）——三者缺一，就不是合格的 PID。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3" name="Rectangle 2"/>
          <p:cNvSpPr/>
          <p:nvPr/>
        </p:nvSpPr>
        <p:spPr>
          <a:xfrm>
            <a:off x="475488" y="1188720"/>
            <a:ext cx="1124712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75488" y="1188720"/>
            <a:ext cx="82296" cy="85953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9808" y="1316736"/>
            <a:ext cx="2194560" cy="6035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施工依据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7520" y="1335024"/>
            <a:ext cx="8503920" cy="58521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法兰面形式、压力等级标注错一次，现场就装不上；管道等级分界点不标，材料就领错。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488" y="2157984"/>
            <a:ext cx="1124712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75488" y="2157984"/>
            <a:ext cx="82296" cy="859536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286000"/>
            <a:ext cx="2194560" cy="6035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HAZOP 与 SIL 分析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520" y="2304288"/>
            <a:ext cx="8503920" cy="58521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控制回路与联锁标识不统一，分析对象可能被整段漏掉，SIL 定级失去输入。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5488" y="3127248"/>
            <a:ext cx="1124712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75488" y="3127248"/>
            <a:ext cx="82296" cy="85953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255264"/>
            <a:ext cx="2194560" cy="6035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变更管理（MOC）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17520" y="3273552"/>
            <a:ext cx="8503920" cy="58521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图符与图例版本不一致，变更前后「到底改了什么」说不清，改完的图与现场不符。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5488" y="4096512"/>
            <a:ext cx="1124712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75488" y="4096512"/>
            <a:ext cx="82296" cy="859536"/>
          </a:xfrm>
          <a:prstGeom prst="rect">
            <a:avLst/>
          </a:prstGeom>
          <a:solidFill>
            <a:srgbClr val="B9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4224528"/>
            <a:ext cx="2194560" cy="6035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事故调查与追溯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17520" y="4242816"/>
            <a:ext cx="8503920" cy="58521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控制阀故障位置（FO / FC）没有标注，事故时就无法判断设计意图与失效行为。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5488" y="5065776"/>
            <a:ext cx="11247120" cy="859536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75488" y="5065776"/>
            <a:ext cx="82296" cy="859536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5193792"/>
            <a:ext cx="2194560" cy="6035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  <a:cs typeface="微软雅黑"/>
              </a:rPr>
              <a:t>涉外与引进项目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17520" y="5212080"/>
            <a:ext cx="8503920" cy="58521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中外图符混用（尤其 DCS 内部功能、电信号线型），会造成按图施工的误读。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图符标准不是「画图规范」这么简单：它同时是设计意图的载体、施工的语言和事故调查的证据链。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3" name="Rectangle 2"/>
          <p:cNvSpPr/>
          <p:nvPr/>
        </p:nvSpPr>
        <p:spPr>
          <a:xfrm>
            <a:off x="1742846" y="987551"/>
            <a:ext cx="8712403" cy="5230368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fig_std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710" y="1042415"/>
            <a:ext cx="8602675" cy="51206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三层标准并用：国家基础标准定「通用图符」，行业标准定「专业细则」（化工 HG/T、石化 SH/T），国际标准用于涉外项目。同一项目内不得混用不同体系，须在首页图（图例页）逐项声明。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GB/T 6567.1～.5—2008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5488" y="1170432"/>
          <a:ext cx="11247120" cy="2670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3150"/>
                <a:gridCol w="4873752"/>
                <a:gridCol w="3092958"/>
                <a:gridCol w="937260"/>
              </a:tblGrid>
              <a:tr h="38404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标准编号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标准名称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主要内容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状态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GB/T 6567.1—2008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技术制图 管路系统的图形符号　基本原则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管路系统图形符号的通用绘制原则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GB/T 6567.2—2008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技术制图 管路系统的图形符号　管路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管路（管线）的图形符号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GB/T 6567.3—2008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技术制图 管路系统的图形符号　管件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常用管件的图形符号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GB/T 6567.4—2008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技术制图 管路系统的图形符号　阀门和控制元件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各类阀门、控制元件的图形符号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GB/T 6567.5—2008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…管路、管件和阀门等图形符号的轴测图画法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轴测图（三维示意）画法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5488" y="4224528"/>
            <a:ext cx="1124712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发布与实施：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2008-06-26 发布，2009-01-01 实施；代替 1986 版（GB/T 6567.1～.4—1986）及 2003 版轴测图画法（GB/T 6567.5—2003）。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复审情况：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现行有效。其中 GB/T 6567.3—2008 于 2025-11-19 复审，结论为「继续有效」。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归口单位：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全国技术产品文件标准化技术委员会（TC146）。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适用提示：GB/T 6567 是「技术制图」层面的通用图符，化工装置的 PID 图符还要落到 HG/T 20519.2 与 HG/T 20505。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仪表图形符号与文字代号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6" name="Rectangle 5"/>
          <p:cNvSpPr/>
          <p:nvPr/>
        </p:nvSpPr>
        <p:spPr>
          <a:xfrm>
            <a:off x="475488" y="1152144"/>
            <a:ext cx="5532120" cy="2395728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2" y="1316736"/>
            <a:ext cx="5074920" cy="21031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过程检测和控制流程图用图形符号和文字代号</a:t>
            </a:r>
          </a:p>
          <a:p>
            <a:pPr>
              <a:lnSpc>
                <a:spcPct val="128000"/>
              </a:lnSpc>
              <a:spcAft>
                <a:spcPts val="500"/>
              </a:spcAft>
            </a:pPr>
            <a:r>
              <a:rPr sz="12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标准号：</a:t>
            </a:r>
            <a:r>
              <a:rPr sz="12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GB/T 2625—1981（推荐性国家标准）</a:t>
            </a:r>
          </a:p>
          <a:p>
            <a:pPr>
              <a:lnSpc>
                <a:spcPct val="128000"/>
              </a:lnSpc>
              <a:spcAft>
                <a:spcPts val="500"/>
              </a:spcAft>
            </a:pPr>
            <a:r>
              <a:rPr sz="12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发布 / 实施：</a:t>
            </a:r>
            <a:r>
              <a:rPr sz="12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1981-04-15 发布，1982-03-01 实施</a:t>
            </a:r>
          </a:p>
          <a:p>
            <a:pPr>
              <a:lnSpc>
                <a:spcPct val="128000"/>
              </a:lnSpc>
              <a:spcAft>
                <a:spcPts val="500"/>
              </a:spcAft>
            </a:pPr>
            <a:r>
              <a:rPr sz="12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复审状态：</a:t>
            </a: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  <a:cs typeface="微软雅黑"/>
              </a:rPr>
              <a:t>2023-12-28 复审，结论为「继续有效」</a:t>
            </a:r>
          </a:p>
          <a:p>
            <a:pPr>
              <a:lnSpc>
                <a:spcPct val="128000"/>
              </a:lnSpc>
              <a:spcAft>
                <a:spcPts val="500"/>
              </a:spcAft>
            </a:pPr>
            <a:r>
              <a:rPr sz="12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归口：</a:t>
            </a:r>
            <a:r>
              <a:rPr sz="12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TC124 全国工业过程测量控制和自动化标准化技术委员会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起草：</a:t>
            </a:r>
            <a:r>
              <a:rPr sz="12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上海工业自动化仪表研究所</a:t>
            </a:r>
          </a:p>
        </p:txBody>
      </p:sp>
      <p:sp>
        <p:nvSpPr>
          <p:cNvPr id="8" name="Rectangle 7"/>
          <p:cNvSpPr/>
          <p:nvPr/>
        </p:nvSpPr>
        <p:spPr>
          <a:xfrm>
            <a:off x="6190488" y="1152144"/>
            <a:ext cx="5532120" cy="2395728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28232" y="1316736"/>
            <a:ext cx="5074920" cy="21031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适用范围与定位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2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适用范围：</a:t>
            </a:r>
            <a:r>
              <a:rPr sz="12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化工、石油、冶金、电力、轻工、纺织、建材和其他工业，为过程检测和控制流程图所用的仪表装置规定统一的表示方法；也可供其他设计文件和技术文件使用。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核心规定：</a:t>
            </a:r>
            <a:r>
              <a:rPr sz="12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仪表图形符号为一直径约 10 mm 的细实线圆圈（必要时允许断开）；字母代号表示被测变量与功能；位号字母填上半圆、回路号填下半圆。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5488" y="3730752"/>
            <a:ext cx="11247120" cy="2395728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3232" y="3895344"/>
            <a:ext cx="10789920" cy="21031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为什么必须知道这一版：三个提醒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① 发布已逾 40 年仍现行。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网上大量资料把它当成「已废止的老标准」，但全国标准信息公共服务平台的结论是「继续有效」，2023 年刚复审过。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② 它是「仪表圆圈 φ10 mm」的原始依据。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国内所有 PID 读图习惯里的圆圈直径、位号上下半圆填法，源头就是这一版标准以及后续的 HG/T 20505。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③ 与行业标准并用时以行业标准为准。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化工装置优先执行 HG/T 20505—2014 与 HG/T 20519.2—2009，GB/T 2625 作为国家层面的通用依据。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HG/T 20519—2009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9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5488" y="1133856"/>
          <a:ext cx="11247119" cy="2779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7440"/>
                <a:gridCol w="5120640"/>
                <a:gridCol w="3749039"/>
              </a:tblGrid>
              <a:tr h="36576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标准编号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部分名称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 PID 图符的关系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0233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HG/T 20519.1—2009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化工工艺设计施工图内容和深度统一规定　第 1 部分：一般要求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含图线与字体要求（第 6 章）、图纸目录与设计说明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HG/T 20519.2—2009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2 部分：工艺系统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★ 管道及仪表流程图的直接依据（第 3 章）</a:t>
                      </a:r>
                    </a:p>
                  </a:txBody>
                  <a:tcPr marL="64008" marR="45720" marT="18288" marB="18288" anchor="ctr">
                    <a:solidFill>
                      <a:srgbClr val="FEF3C7"/>
                    </a:solidFill>
                  </a:tcPr>
                </a:tc>
              </a:tr>
              <a:tr h="40233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HG/T 20519.3—2009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3 部分：设备布置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设备布置图（另成图种）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HG/T 20519.4—2009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4 部分：管道布置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管道布置图、轴测图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0233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HG/T 20519.5—2009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5 部分：管道机械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管架、膨胀节等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HG/T 20519.6—2009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第 6 部分：管道材料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管道等级代号与材料表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5488" y="4023360"/>
            <a:ext cx="11247120" cy="1828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版本沿革：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2009 年版代替 HG/T 20519—1992（原 40 个分册），把内容归纳为一般要求、工艺系统、设备布置、管道布置、管道机械、管道材料六个部分；实施日期 2010-06-01，现行有效。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⚠ 易错点：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现行版本是 </a:t>
            </a:r>
            <a:r>
              <a:rPr sz="12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2009 版，不是 2016 版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。编制制度、引用条文时写错版次，会在审核与检查中被直接指出。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适用范围：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化工行业新建、扩建或改建的施工图设计；石油、石化、轻纺、医药等行业可参照执行。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PID 图纸规定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5488" y="1115568"/>
          <a:ext cx="11247120" cy="4892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8961120"/>
              </a:tblGrid>
              <a:tr h="36576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条款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内容要点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5029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3.1.1　定义与用途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用图示方法表示工艺流程及全部设备、机器、管道、阀门及管件和仪表；作为设计与施工依据，以及开停车、操作运行、事故处理、检修的指南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3.1.2　分类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工艺管道及仪表流程图 + 辅助及公用系统管道及仪表流程图（辅助与公用系统一般按介质类型分别绘制）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029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3.1.3　绘制单元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以工艺装置的主项（工段或工序）为单元绘制；工艺过程简单时也可以装置为单元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3.2.1　图幅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应采用标准规格的 A1 图幅，横幅绘制，流程简单者可用 A2 图幅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029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3.2.2　比例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不按比例绘制，但应示意出各设备相对位置的高低；设备（机器）图例只取相对比例，过大者可适当缩小、过小者可适当放大，整个图面要协调美观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3.2.3　相同系统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有两个及以上相同系统时，需绘出一张总图表示各系统间关系，再单独绘出一个系统的详细流程图，其余系统以细双点划线方框表示，框内注明系统名称及其编号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029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3.2.4　复用设计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局部复用定型设计或采用制造厂成套设备时，以双点划线框图表示，框内注明名称、位号或编号，填写有关图号，必要时加文字说明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3.2.5　图线与字体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具体要求见本规定第 1 部分（一般要求）第 6 章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029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3.3.1　设备绘制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绘出工艺设备一览表所列的所有设备（机器）；设备图形按本部分第 8 章绘制，未规定的可按实际外形与内部结构特征简化绘制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提示：以上条款可直接引用于企业《PID 制图规定》《图纸审核要点》等制度文本。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75488" y="1152144"/>
          <a:ext cx="11247120" cy="35844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1760"/>
                <a:gridCol w="1737360"/>
                <a:gridCol w="6858000"/>
              </a:tblGrid>
              <a:tr h="38404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图线对象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线型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工艺物料管道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粗实线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主物料流程线，全部须画出并标注管道号、管径、管道等级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辅助 / 公用系统总管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粗实线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如蒸汽总管、循环水总管；支管绘出与设备或主流程管道连接的一小段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辅助管道（支管）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中粗线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辅助与公用系统的分支管道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设备、机器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细实线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只取相对比例，不按实物比例；同类设备外形在同一图中应一致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阀门、管件、管道附件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细实线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阀门图形符号一般长 6 mm × 宽 3 mm，或长 8 mm × 宽 4 mm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仪表圆圈与方法引线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细实线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仪表圆圈直径约 10 mm，必要时允许断开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仪表信号线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细实线 + 标记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气动加双斜短划、电动加单斜短划、毛细管加叉号、电磁类加圆点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5488" y="4590288"/>
            <a:ext cx="11247120" cy="1371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依据：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HG/T 20519.2—2009 第 3.2.5 条明确「图线和字体的具体要求见本规定第 1 部分第 6 章」，即 HG/T 20519.1—2009 第 6 章；线宽、字体高度等具体数值以及机械制图通用线型另见 GB/T 4457.4。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实务建议：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把本页作为「读图第一课」——线上粗细和标记先分清，再谈位号与回路，能避免绝大多数误读。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1152144"/>
            <a:ext cx="11247120" cy="4206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30000"/>
              </a:lnSpc>
              <a:spcAft>
                <a:spcPts val="9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绘全：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绘出工艺设备一览表所列的全部设备（机器）；设备、机器上的所有接口宜全部画出。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必须画出的管口：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与配管有关、与外界有关的管口——直连阀门的排液口、排气口、放空口及仪表接口等，必须画出。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管口编号：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用方框内一位英文字母或字母加数字表示。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简化画法：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标准未规定的设备，可按实际外形和内部结构特征绘制，只取相对大小，不按实物比例；同一流程图中同类设备的外形应一致。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内部结构：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为便于理解工艺，与管口相邻的塔盘、塔盘号及挡板、堰、内分离器、加热/冷却盘等内件都要表示出来。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驱动装置：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泵、风机、压缩机等要注明驱动机类型，有时还要标出驱动机功率。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标高：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对安装高度有要求的设备必须标出最低标高；塔和立式容器标明自地面到下切线的实际距离或标高；卧式容器标明内底部标高或到地面的实际距离。</a:t>
            </a:r>
          </a:p>
          <a:p>
            <a:pPr>
              <a:lnSpc>
                <a:spcPct val="130000"/>
              </a:lnSpc>
              <a:spcAft>
                <a:spcPts val="9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▍ </a:t>
            </a:r>
            <a:r>
              <a:rPr sz="12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排放去向：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注明容器、塔、换热器等设备与管道的放空、放净去向（大气、泄压系统、干气或湿气系统；排入下水道须区分生活污水、雨水或含油污水系统）。</a:t>
            </a:r>
          </a:p>
        </p:txBody>
      </p:sp>
      <p:sp>
        <p:nvSpPr>
          <p:cNvPr id="4" name="Rectangle 3"/>
          <p:cNvSpPr/>
          <p:nvPr/>
        </p:nvSpPr>
        <p:spPr>
          <a:xfrm>
            <a:off x="475488" y="5120640"/>
            <a:ext cx="11247120" cy="100584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3232" y="5266944"/>
            <a:ext cx="10881360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5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设备位号格式：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设备类别代号 + 主项编号 + 同类别设备顺序号（+ 相同设备尾号），如 V-101、P-1001A/B、E-201。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提示：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位号必须与设备一览表、台账、铭牌逐一对应；改名不改全，是审核中最常见的低级错误。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HG/T 20519.2—2009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5488" y="1152144"/>
          <a:ext cx="6903718" cy="26700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5363"/>
                <a:gridCol w="2776496"/>
                <a:gridCol w="675363"/>
                <a:gridCol w="2776496"/>
              </a:tblGrid>
              <a:tr h="38404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设备类别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设备类别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C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压缩机、风机（Compressor / Fan）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S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火炬、过滤设备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E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换热器、蒸发器（Exchanger）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T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塔设备（Tower）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P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各种类型泵（Pump）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V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容器、槽罐（Vessel）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L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起重、运输设备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M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其他机械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R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反应器、转化器（Reactor）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W / F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称量机械 / 工业炉等（以项目图例为准）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589520" y="1152144"/>
            <a:ext cx="4133087" cy="3127248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8120" y="1316736"/>
            <a:ext cx="3703320" cy="2834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80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位号构成示例</a:t>
            </a:r>
          </a:p>
          <a:p>
            <a:pPr>
              <a:lnSpc>
                <a:spcPct val="128000"/>
              </a:lnSpc>
              <a:spcAft>
                <a:spcPts val="700"/>
              </a:spcAft>
            </a:pPr>
            <a:r>
              <a:rPr sz="125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V-101　</a:t>
            </a: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容器　主项 1　第 01 台</a:t>
            </a:r>
          </a:p>
          <a:p>
            <a:pPr>
              <a:lnSpc>
                <a:spcPct val="128000"/>
              </a:lnSpc>
              <a:spcAft>
                <a:spcPts val="700"/>
              </a:spcAft>
            </a:pPr>
            <a:r>
              <a:rPr sz="125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P-1001A / B　</a:t>
            </a: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泵　主项 10　第 01 台　A、B 两台（一开一备）</a:t>
            </a:r>
          </a:p>
          <a:p>
            <a:pPr>
              <a:lnSpc>
                <a:spcPct val="128000"/>
              </a:lnSpc>
              <a:spcAft>
                <a:spcPts val="700"/>
              </a:spcAft>
            </a:pPr>
            <a:r>
              <a:rPr sz="125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E-201　</a:t>
            </a: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换热器　主项 2　第 01 台</a:t>
            </a:r>
          </a:p>
          <a:p>
            <a:pPr>
              <a:lnSpc>
                <a:spcPct val="128000"/>
              </a:lnSpc>
              <a:spcAft>
                <a:spcPts val="700"/>
              </a:spcAft>
            </a:pPr>
            <a:r>
              <a:rPr sz="125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T-301　</a:t>
            </a: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塔　主项 3　第 01 台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注：主项编号即工段（工序）编号，与图纸目录、管道号中的主项代号保持一致。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480560"/>
            <a:ext cx="11247120" cy="1463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为什么设备代号要背下来：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PID 上设备图形是示意性的，真正识别设备靠位号字母。P 是泵、E 是换热器、T 是塔、V 是容器——看到字母就知道设备类别，这是读图的基本功。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注意：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不同设计院会在标准基础上扩展代号（如 F 代表工业炉、W 代表称量机械等），同一项目必须统一，并在首页图（图例页）中逐项声明。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  <p:sp>
        <p:nvSpPr>
          <p:cNvPr id="3" name="Rectangle 2"/>
          <p:cNvSpPr/>
          <p:nvPr/>
        </p:nvSpPr>
        <p:spPr>
          <a:xfrm>
            <a:off x="475488" y="1115568"/>
            <a:ext cx="11247120" cy="932688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243584"/>
            <a:ext cx="10881360" cy="71323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35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管道号　=　</a:t>
            </a:r>
            <a:r>
              <a:rPr sz="13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物料代号</a:t>
            </a:r>
            <a:r>
              <a:rPr sz="135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　+　</a:t>
            </a:r>
            <a:r>
              <a:rPr sz="13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主项代号（工段/工序）</a:t>
            </a:r>
            <a:r>
              <a:rPr sz="135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　+　</a:t>
            </a:r>
            <a:r>
              <a:rPr sz="1350" b="1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管道分段顺序号</a:t>
            </a:r>
            <a:r>
              <a:rPr sz="115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　（顺序号按工艺流程顺序用两位数字 01、02… 编号）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标注内容　=　管道号 + 管径 + 管道等级（+ 绝热或隔声代号）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475488" y="2231136"/>
            <a:ext cx="11247120" cy="1225296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377440"/>
            <a:ext cx="10789920" cy="9601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示例：</a:t>
            </a:r>
            <a:r>
              <a:rPr sz="2000" b="1" i="0">
                <a:solidFill>
                  <a:srgbClr val="0F2A4A"/>
                </a:solidFill>
                <a:latin typeface="Consolas"/>
                <a:ea typeface="微软雅黑"/>
                <a:cs typeface="Consolas"/>
              </a:rPr>
              <a:t>PL-101-50-A1A-H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0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PL</a:t>
            </a: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 = 工艺液体（物料代号）　　</a:t>
            </a:r>
            <a:r>
              <a:rPr sz="120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101</a:t>
            </a: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 = 主项 1、第 01 段　　</a:t>
            </a:r>
            <a:r>
              <a:rPr sz="120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50</a:t>
            </a: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 = 公称直径 DN50　　</a:t>
            </a:r>
            <a:r>
              <a:rPr sz="120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A1A</a:t>
            </a: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 = 管道等级　　</a:t>
            </a:r>
            <a:r>
              <a:rPr sz="1200" b="1" i="0">
                <a:solidFill>
                  <a:srgbClr val="2563EB"/>
                </a:solidFill>
                <a:latin typeface="Segoe UI"/>
                <a:ea typeface="微软雅黑"/>
                <a:cs typeface="Segoe UI"/>
              </a:rPr>
              <a:t>H</a:t>
            </a: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 = 保温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75488" y="3584448"/>
          <a:ext cx="11247120" cy="2651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3040"/>
                <a:gridCol w="9784080"/>
              </a:tblGrid>
              <a:tr h="36576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要素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规定与写法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管径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一般标注公称直径：公制管以 mm 为单位只标数字（DN25 标为 25）；英制管以英寸为单位需标注英寸符号（如 1/2″、4″）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管道等级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由「公称压力等级代号 + 管道材料等级顺序号 + 管道材质类别代号」三部分组成，如 A1A：A 为公称压力等级，1 为材料等级顺序号，A 为材质类别代号（见 HG/T 20519.6—2009）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等级分界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同一根管道上使用不同等级材料时，应在图上注明管道等级的分界点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流向标注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一般在管道改变方向处标明介质流向箭头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标注位置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横向管道标注在管道上方；竖向管道标注在管道左侧，也可用指引线引出标注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补充：管道进出本图时，应在始（或末）端注明相接图纸图号，以及所来（或去）的设备位号或管道号。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HG/T 20519.2—2009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5488" y="1115568"/>
          <a:ext cx="11247120" cy="38450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1600"/>
                <a:gridCol w="1371600"/>
                <a:gridCol w="2926080"/>
                <a:gridCol w="1371600"/>
                <a:gridCol w="1371600"/>
                <a:gridCol w="2834640"/>
              </a:tblGrid>
              <a:tr h="3474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类别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类别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3886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工艺物料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PG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工艺气体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公用工程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CWS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循环冷却水上水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PL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工艺液体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CWR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循环冷却水回水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886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PGL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气液两相（须注明「两相流」）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DW/RW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自来水 / 原水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PW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工艺水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SW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软水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886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N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氮气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LS / MS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低压蒸汽 / 中压蒸汽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H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氢气　（O 为氧气）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SC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蒸汽冷凝水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886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IA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仪表空气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排放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DR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导淋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PA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工厂空气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VT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放空气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8862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NG / FG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天然气 / 燃料气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VE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真空排放气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5488" y="5047488"/>
            <a:ext cx="11247120" cy="10058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使用提示：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物料代号一般取物料英文名称的首字母（大写）。本表为行业常用节选，各设计院会自行扩展；</a:t>
            </a:r>
            <a:r>
              <a:rPr sz="12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编制或审核图纸时，一律以该项目的首页图（图例页）为准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75488" y="1133856"/>
          <a:ext cx="11247116" cy="2048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465"/>
                <a:gridCol w="2044930"/>
                <a:gridCol w="1022465"/>
                <a:gridCol w="2044930"/>
                <a:gridCol w="1022465"/>
                <a:gridCol w="4089861"/>
              </a:tblGrid>
              <a:tr h="36576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206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H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保温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S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蒸汽伴热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J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夹套伴热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C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保冷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W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热水伴热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N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隔声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206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P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人身防护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O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热油伴热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E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电伴热（带保温材料）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D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防结露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5488" y="3218688"/>
            <a:ext cx="1124712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阀门状态与特殊管道的文字标注（写在阀门或管道旁边）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75488" y="3712463"/>
          <a:ext cx="11247119" cy="1627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4271"/>
                <a:gridCol w="4275764"/>
                <a:gridCol w="1394271"/>
                <a:gridCol w="4182813"/>
              </a:tblGrid>
              <a:tr h="36576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标注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标注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206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N.C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常闭（Normally Closed）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L.O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锁开（Locked Open）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C.S.O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铅封开（Car Seal Open）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L.C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锁闭（Locked Closed）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206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C.S.C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铅封闭（Car Seal Closed）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NNF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正常无流量（Normal No Flow）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75488" y="5431536"/>
            <a:ext cx="1124712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11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其他必须注明的：</a:t>
            </a: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间断使用的管道注明「开车」「停车」「正常无流量（NNF）」；两相流管道注明「两相流」；放空口、放净口、蒸汽吹扫口、冲洗口和灭火蒸汽口都要标示；蒸汽伴热、电伴热、夹套管及保温管须标示（保温厚度与材料类别可不在图上示出）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GB/T 6567.4—2008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  <p:sp>
        <p:nvSpPr>
          <p:cNvPr id="6" name="Rectangle 5"/>
          <p:cNvSpPr/>
          <p:nvPr/>
        </p:nvSpPr>
        <p:spPr>
          <a:xfrm>
            <a:off x="420624" y="1298284"/>
            <a:ext cx="7927848" cy="4298006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valv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1353148"/>
            <a:ext cx="7818120" cy="41882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485632" y="1024128"/>
            <a:ext cx="3236976" cy="4846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05088" y="1188720"/>
            <a:ext cx="2798064" cy="457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900"/>
              </a:spcAft>
            </a:pPr>
            <a:r>
              <a:rPr sz="145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绘制与标注规则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用细实线按规定图形符号在相应位置画出，并标注规格代号。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图形符号尺寸：长 6 mm × 宽 3 mm，或长 8 mm × 宽 4 mm。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所有阀门（仪表阀门除外）都要表示出，并按图例表示出阀门形式；尺寸与管道不一致时须注明。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阀门压力等级与管道不一致，或等级相同但法兰面形式不同时都要标注——否则配错法兰无法安装。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竖管上的阀门，图上高低位置应大致符合实际高度。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一般连接件（法兰、三通、弯头、管接头）无特殊需要不予画出；为安装检修所加的法兰、螺纹连接件仍要画出。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双阀、旁通阀等特殊阀件要标示清楚。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说明：8 字盲板左圆为通（空心圆）、右圆为盲（带斜线的圆），用于管道系统的隔离切换。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HG/T 20505—2014 第 1 部分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  <p:sp>
        <p:nvSpPr>
          <p:cNvPr id="6" name="Rectangle 5"/>
          <p:cNvSpPr/>
          <p:nvPr/>
        </p:nvSpPr>
        <p:spPr>
          <a:xfrm>
            <a:off x="2523744" y="987551"/>
            <a:ext cx="7150608" cy="3127248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ta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608" y="1042415"/>
            <a:ext cx="7040880" cy="30175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5488" y="4224528"/>
            <a:ext cx="11247120" cy="1874519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4389120"/>
            <a:ext cx="10789920" cy="1600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构成规则：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仪表位号由「功能标志（字母代号组合）+ 回路号」两部分组成。首位字母表示被测变量（引发变量），后继字母表示仪表功能；首位字母定义变量，后继字母定义功能与修饰。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填写位置：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字母代号填写在仪表圆圈的上半圆中，回路编号填写在下半圆中；回路号由工序号和顺序号组成，一般用三至五位阿拉伯数字表示。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同回路多表：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同一回路中有两个以上相同功能的仪表时，可用仪表位号附加尾缀（大写英文字母）区别，如 FT-201A、FT-201B（同一回路内两台流量变送器）；FV-201A、FV-201B（两台控制阀）。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关键提醒：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字母标志只表示功能，不表示仪表结构。差压变送器接孔板测流量时标 FT，同一型号的差压变送器接液位容器时标 LT——按功能标注，不按结构标注。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HG/T 20505—2014 / ISA-5.1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19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5488" y="1115568"/>
          <a:ext cx="11247117" cy="37810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9271"/>
                <a:gridCol w="2959768"/>
                <a:gridCol w="789271"/>
                <a:gridCol w="2959768"/>
                <a:gridCol w="789271"/>
                <a:gridCol w="2959768"/>
              </a:tblGrid>
              <a:tr h="36576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字母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被测变量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字母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被测变量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字母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被测变量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37947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A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分析（成分）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I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电流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R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放射性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7947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B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烧嘴、燃烧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J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功率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S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速度、频率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7947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C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电导率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K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时间、时间程序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T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温度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7947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D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密度、相对密度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L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物位（液位/料位）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U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多变量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7947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E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电压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M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水分或湿度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V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振动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7947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F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流量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N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用户自定义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W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重量、力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7947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G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长度、尺寸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O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用户自定义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X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未分类（用户定义）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7947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H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手动（人工触发）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P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压力或真空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Y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事件、状态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79476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/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Q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数量、件数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Z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位置、尺寸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5488" y="5120640"/>
            <a:ext cx="11247120" cy="10972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背记顺序建议：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先记最常用的 8 个——F 流量、P 压力、T 温度、L 物位、A 分析、S 速度、W 重量、Z 位置，现场约九成仪表位号都出自这几个首位字母。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注意差异：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N、O 在部分标准中为「用户选择/用户自定义」，不同项目的含义可能完全不同；X 为「未分类」，其具体含义写在该项目的仪表索引或控制说明中，</a:t>
            </a:r>
            <a:r>
              <a:rPr sz="12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图例页里查不到 X 的含义是正常的，必须问项目工程师，不允许猜。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HG/T 20505—2014 / ISA-5.1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5488" y="1115568"/>
          <a:ext cx="8983980" cy="3566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4400"/>
                <a:gridCol w="5074920"/>
                <a:gridCol w="1497330"/>
                <a:gridCol w="1497330"/>
              </a:tblGrid>
              <a:tr h="36576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字母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字母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功能含义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I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指示（Indicating）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S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开关（Switch）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R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记录（Recording）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V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阀门、执行器（Valve）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C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控制（Controlling）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Y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继动器、计算器（Relay / Compute）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T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变送（Transmitting）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E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检测元件（Primary Element）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A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报警（Alarm）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K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自动/手动切换、时间程序控制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Q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积算、累计（Totalizing）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Z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驱动、位置（安全仪表系统 SIS 回路）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G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视镜、观测、就地显示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O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节流孔（修饰）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693408" y="1115568"/>
          <a:ext cx="5029200" cy="219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7280"/>
                <a:gridCol w="2377440"/>
                <a:gridCol w="1554480"/>
              </a:tblGrid>
              <a:tr h="36576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修饰字母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示例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D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差（差压、温差、密度差）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PDT 差压变送器、TdT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H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高（High）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PSH 压力高开关、PAH 压力高报警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L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低（Low）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LSL 液位低开关、TAL 温度低报警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M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中（Middle）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LSM 液位中开关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693408" y="3493008"/>
            <a:ext cx="5029200" cy="1298448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94576" y="3639312"/>
            <a:ext cx="4617720" cy="10515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500"/>
              </a:spcAft>
            </a:pPr>
            <a:r>
              <a:rPr sz="120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组合读法：</a:t>
            </a:r>
            <a:r>
              <a:rPr sz="12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先读首位（测什么）→ 再读后继（干什么）→ 最后的 H/L 是修饰（高/低）。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0F2A4A"/>
                </a:solidFill>
                <a:latin typeface="Consolas"/>
                <a:ea typeface="微软雅黑"/>
                <a:cs typeface="Consolas"/>
              </a:rPr>
              <a:t>PSHH-104</a:t>
            </a:r>
            <a:r>
              <a:rPr sz="12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 = 压力（P）高高报警（SHH）开关 → 常用于联锁触发。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" y="4700016"/>
            <a:ext cx="11247120" cy="1463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字母数量与安全分级：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功能标志字母数不宜超过 8 位（行业惯例）。涉及安全仪表系统（SIS）的回路，ISA-5.1—2024 明确使用字母 Z 标识；国内项目一般结合 GB/T 50770—2013《石油化工安全仪表系统设计规范》与 SIL 定级文件一并标注。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最易混淆的两组：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① </a:t>
            </a:r>
            <a:r>
              <a:rPr sz="1250" b="1" i="0">
                <a:solidFill>
                  <a:srgbClr val="0F2A4A"/>
                </a:solidFill>
                <a:latin typeface="Consolas"/>
                <a:ea typeface="微软雅黑"/>
                <a:cs typeface="Consolas"/>
              </a:rPr>
              <a:t>T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 在首位是「温度」、在后继是「变送」；② </a:t>
            </a:r>
            <a:r>
              <a:rPr sz="1250" b="1" i="0">
                <a:solidFill>
                  <a:srgbClr val="0F2A4A"/>
                </a:solidFill>
                <a:latin typeface="Consolas"/>
                <a:ea typeface="微软雅黑"/>
                <a:cs typeface="Consolas"/>
              </a:rPr>
              <a:t>S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 在后继既表示「开关」也是安全仪表标识，须结合项目图例确认。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21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75488" y="1097280"/>
          <a:ext cx="11247119" cy="5138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3040"/>
                <a:gridCol w="3749039"/>
                <a:gridCol w="2651760"/>
                <a:gridCol w="3383280"/>
              </a:tblGrid>
              <a:tr h="36576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字母组合拆解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典型应用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TI-106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T（温度）+ I（指示）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温度指示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管道或设备就地温度表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TIC-101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T（温度）+ I（指示）+ C（控制）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温度指示控制器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反应釜温度控制回路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PDRC-202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P（压力）+ D（差）+ R（记录）+ C（控制）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压差记录控制器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塔压差控制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FQI-303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F（流量）+ Q（积算）+ I（指示）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流量累积指示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物料计量、贸易结算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PSHH-104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P（压力）+ S（开关）+ H（高）+ H（高高）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压力高高报警开关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联锁触发、安全保护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LSLL-105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L（物位）+ S（开关）+ L（低）+ L（低低）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液位低低报警开关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泵保护、干转联锁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LT-108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L（物位）+ T（变送）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液位变送器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远传至 DCS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FV-109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F（流量）+ V（阀门）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流量控制阀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最终控制元件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FE-110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F（流量）+ E（检测元件）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流量检测元件（孔板）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一次元件，配 FT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TY-111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T（温度）+ Y（继动/计算）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温度计算器、继动器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信号处理、温压补偿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XV-112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X（未分类）+ V（阀门）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开关阀 / 切断阀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联锁切断、SIS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9776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ZSO-113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Z（位置）+ S（开关）+ O（开）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阀门位置开关（开到位）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SIS 回馈信号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读法要诀：从左到右「变量 → 功能 → 修饰」，位号后缀 A/B 表示同回路多台同类仪表。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GB/T 2625—1981 / HG/T 20505—2014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22</a:t>
            </a:r>
          </a:p>
        </p:txBody>
      </p:sp>
      <p:sp>
        <p:nvSpPr>
          <p:cNvPr id="6" name="Rectangle 5"/>
          <p:cNvSpPr/>
          <p:nvPr/>
        </p:nvSpPr>
        <p:spPr>
          <a:xfrm>
            <a:off x="964839" y="987551"/>
            <a:ext cx="10268417" cy="3858768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symbo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03" y="1042415"/>
            <a:ext cx="10158689" cy="374903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5488" y="4919472"/>
            <a:ext cx="11247120" cy="1243584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065776"/>
            <a:ext cx="10789920" cy="10058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基本符号：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仪表（检测、显示、控制等）的图形符号是一个细实线圆圈，直径约 10 mm，需要时允许圆圈断开；必要时检测仪表或元件也可以用象形或图形符号表示。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安装位置用「方框 / 横线」区分：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不画方框 = 就地安装；圆内加一横 = 就地仪表盘面安装；圆外加方框 = 集中仪表盘面安装；方框内加双横线 = 集中进计算机系统（DCS/PLC）。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75488" y="1152144"/>
          <a:ext cx="11247120" cy="378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3657600"/>
                <a:gridCol w="5303520"/>
              </a:tblGrid>
              <a:tr h="38404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安装位置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图形符号画法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含义与使用场景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就地安装仪表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细实线圆（无方框）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现场就地指示或就地控制的仪表，如就地压力表、双金属温度计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就地仪表盘面安装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圆内加一条横线（圆分上下两半）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安装在现场仪表盘面上的仪表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集中仪表盘面安装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细实线圆 + 外切实线方框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安装在控制室仪表盘面的指示、记录、控制仪表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集中进计算机系统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方框 + 上下双横线 + 圆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DCS、PLC 等计算机控制系统内部的显示与控制功能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复式仪表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两个或多个相切的圆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一台仪表同时处理两个以上变量或功能，如 TIC 与 PIC 联动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执行器（最终元件）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调节机构（阀体）+ 执行机构（膜头）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控制阀与其执行机构组合表示，须标注故障位置 FO / FC / FL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5488" y="4974336"/>
            <a:ext cx="11247120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三个实用判断：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看到圆圈就知道是仪表；看到方框就知道信号进控制室或计算机；看到方框里有双横线，就知道这个功能是软件功能、现场没有对应的实物表盘。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审核要点：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不同安装位置的仪表在同一回路中混用时，最容易出现「现场找不到这块表」的争议——位号、安装位置、仪表台账三者必须一致。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GB/T 2625—1981 / HG/T 20505—2014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6" name="Rectangle 5"/>
          <p:cNvSpPr/>
          <p:nvPr/>
        </p:nvSpPr>
        <p:spPr>
          <a:xfrm>
            <a:off x="420624" y="1411006"/>
            <a:ext cx="7744967" cy="4109139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li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" y="1465870"/>
            <a:ext cx="7635240" cy="399941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284464" y="1042415"/>
            <a:ext cx="3438144" cy="4846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0" y="1207008"/>
            <a:ext cx="2999232" cy="457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900"/>
              </a:spcAft>
            </a:pPr>
            <a:r>
              <a:rPr sz="145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绘制与审核要点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过程连接或机械连接线用细实线；连接点（测量点）是仪表引线与设备或管道的连接位置。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全部连线均用细实线；不同信号以附加标记区分，不得仅靠颜色区分（黑白复印会全部丢失）。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同一张图内同类信号的线型必须统一，并在首页图（图例页）逐项说明。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电信号标明模拟量还是开关量；气动信号标明 20～100 kPa 标准信号。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DCS 内部软件连接与现场硬线连接必须严格区分——施工接线最易出错处。</a:t>
            </a:r>
          </a:p>
          <a:p>
            <a:pPr>
              <a:lnSpc>
                <a:spcPct val="130000"/>
              </a:lnSpc>
              <a:spcAft>
                <a:spcPts val="7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仪表冲洗、吹扫管线要示出，电动与气动信号连接不可遗漏。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3" name="Rectangle 2"/>
          <p:cNvSpPr/>
          <p:nvPr/>
        </p:nvSpPr>
        <p:spPr>
          <a:xfrm>
            <a:off x="475488" y="1152144"/>
            <a:ext cx="3621024" cy="1572768"/>
          </a:xfrm>
          <a:prstGeom prst="rect">
            <a:avLst/>
          </a:prstGeom>
          <a:solidFill>
            <a:srgbClr val="DCFCE7"/>
          </a:solidFill>
          <a:ln w="1270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4944" y="1316736"/>
            <a:ext cx="3182112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  <a:cs typeface="微软雅黑"/>
              </a:rPr>
              <a:t>FO　故障开</a:t>
            </a: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能源（气源/电源）中断时阀门全开。多用于需要持续冷却、持续泄压的场合。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4279392" y="1152144"/>
            <a:ext cx="3621024" cy="1572768"/>
          </a:xfrm>
          <a:prstGeom prst="rect">
            <a:avLst/>
          </a:prstGeom>
          <a:solidFill>
            <a:srgbClr val="FEE2E2"/>
          </a:solidFill>
          <a:ln w="12700">
            <a:solidFill>
              <a:srgbClr val="B91C1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498848" y="1316736"/>
            <a:ext cx="3182112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FC　故障关</a:t>
            </a: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能源中断时阀门全关。多用于需切断进料、防止物料继续进入的场合。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083296" y="1152144"/>
            <a:ext cx="3621024" cy="1572768"/>
          </a:xfrm>
          <a:prstGeom prst="rect">
            <a:avLst/>
          </a:prstGeom>
          <a:solidFill>
            <a:srgbClr val="FEF3C7"/>
          </a:solidFill>
          <a:ln w="1270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02752" y="1316736"/>
            <a:ext cx="3182112" cy="1280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FL　故障保位</a:t>
            </a: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能源中断时阀门保持原位。多用于不希望因仪表故障造成工况剧烈波动的场合。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75488" y="2944368"/>
          <a:ext cx="11247119" cy="3127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6239"/>
                <a:gridCol w="7040880"/>
              </a:tblGrid>
              <a:tr h="3474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必须标注 / 必须表达的内容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依据与说明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3474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控制阀的故障位置（FO / FC / FL）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能源中断时阀门的动作方向直接决定事故后果，是 HAZOP 与联锁设计的基础输入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安全阀 PSV 及其泄放去向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注明放空、接泄压系统或接吸收装置；泄压管出口高度等另有专门规定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474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联锁切断阀（XV）与 SIS 回路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标出故障位置、动作时间要求，并与因果表（Cause &amp; Effect）一致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双阀、旁通阀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 PID 上必须标示清楚，避免开车与检修时走错流程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474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阀门的开闭状态标注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常闭 N.C、铅封开 C.S.O、铅封闭 C.S.C、锁开 L.O、锁闭 L.C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压力等级与法兰面形式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与管道不一致时须标注，否则安装时配错法兰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3474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仪表冲洗与吹扫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 PID 上要示出，避免介质堵塞或腐蚀取源部件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设备附带仪表与成套设备仪表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由制造厂成套供货范围内的仪表要加标注，可在编号后加后缀「X」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75488" y="6254496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实务提示：故障位置写错一次，就可能把「失电即切断」写成「失电即打开」，后果不可逆——审核时优先复核这一项。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SH/T 3105—2018 / SH/T 3005—2016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5488" y="1152144"/>
          <a:ext cx="11247118" cy="31272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0966"/>
                <a:gridCol w="4041933"/>
                <a:gridCol w="4393406"/>
                <a:gridCol w="790813"/>
              </a:tblGrid>
              <a:tr h="38404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标准编号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标准名称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与图符 / 读图的关系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状态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SH/T 3105—2018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石油化工仪表管线平面布置图图形符号及文字代号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石化自控工程基础标准：仪表管线平面布置图的图形符号与文字代号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SH/T 3005—2016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石油化工自动化仪表选型设计规范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仪表选型与图形符号、位号表达的统一要求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GB/T 50770—2013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石油化工安全仪表系统设计规范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SIS 回路与联锁标识的设计依据（与 ISA-5.1 的 Z 标识配合）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SH/T 3092—2013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石油化工分散控制系统设计规范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DCS 功能与显示的传统表达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SH/T 3060 等安装图集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仪表安装图集、仪表管道线路设计规范等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SH/T 3019—2016 仪表管道线路设计规范等配套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5488" y="4773168"/>
            <a:ext cx="11247120" cy="1463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8000"/>
              </a:lnSpc>
              <a:spcAft>
                <a:spcPts val="600"/>
              </a:spcAft>
            </a:pPr>
            <a:r>
              <a:rPr sz="12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两套体系的关系：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化工装置用 HG/T（HG/T 20519、HG/T 20505），石化装置用 SH/T（SH/T 3105、SH/T 3005）；两者在图形符号细节与位号习惯上存在差异。</a:t>
            </a:r>
          </a:p>
          <a:p>
            <a:pPr>
              <a:lnSpc>
                <a:spcPct val="128000"/>
              </a:lnSpc>
              <a:spcAft>
                <a:spcPts val="0"/>
              </a:spcAft>
            </a:pPr>
            <a:r>
              <a:rPr sz="12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铁律：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同一个项目</a:t>
            </a:r>
            <a:r>
              <a:rPr sz="1250" b="1" i="0">
                <a:solidFill>
                  <a:srgbClr val="B91C1C"/>
                </a:solidFill>
                <a:latin typeface="微软雅黑"/>
                <a:ea typeface="微软雅黑"/>
                <a:cs typeface="微软雅黑"/>
              </a:rPr>
              <a:t>不得混用两套体系</a:t>
            </a:r>
            <a:r>
              <a:rPr sz="12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，必须在首页图（图例页）中声明所依据的标准编号与版次；引进装置原图沿用国外标准时，也应在图例页中说明并给出对照。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sp>
        <p:nvSpPr>
          <p:cNvPr id="3" name="Rectangle 2"/>
          <p:cNvSpPr/>
          <p:nvPr/>
        </p:nvSpPr>
        <p:spPr>
          <a:xfrm>
            <a:off x="699177" y="987551"/>
            <a:ext cx="7827941" cy="4956048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fig_pid_sam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41" y="1042415"/>
            <a:ext cx="7718213" cy="4846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924544" y="1042415"/>
            <a:ext cx="2798064" cy="4846320"/>
          </a:xfrm>
          <a:prstGeom prst="rect">
            <a:avLst/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25712" y="1207008"/>
            <a:ext cx="2414016" cy="457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1" i="0">
                <a:solidFill>
                  <a:srgbClr val="0F2A4A"/>
                </a:solidFill>
                <a:latin typeface="微软雅黑"/>
                <a:ea typeface="微软雅黑"/>
                <a:cs typeface="微软雅黑"/>
              </a:rPr>
              <a:t>本图可读出的信息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设备：V-101 原料罐、P-101 泵、E-101 换热器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管道：进料管（含 LV-101）、出料管、出口管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液位回路：LT-101 → LIC-101 → LV-101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流量回路：FE 孔板 + FT-102 → FIC-102 → FV-102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就地仪表：PI-103、TI-104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安全设施：PSV-101 安全阀、DR 导淋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管径标注：DN50</a:t>
            </a:r>
          </a:p>
          <a:p>
            <a:pPr>
              <a:lnSpc>
                <a:spcPct val="128000"/>
              </a:lnSpc>
              <a:spcAft>
                <a:spcPts val="600"/>
              </a:spcAft>
            </a:pPr>
            <a:r>
              <a:rPr sz="130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图例：就地仪表（圆圈）与 DCS（方框）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75488" y="1152144"/>
          <a:ext cx="11247120" cy="4224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1760"/>
                <a:gridCol w="4937760"/>
                <a:gridCol w="3657600"/>
              </a:tblGrid>
              <a:tr h="38404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标准编号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名称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ANSI/ISA-5.1—2024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Instrumentation and Control – Symbols and Identification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ISA 最古老、应用最广的标准；2024 版为最新（详见下页）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ISA-TR5.1.02—2024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Identification System Guidelines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标识系统指南（原 2022 版附录 A 拆出）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ISA-TR5.1.03—2024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Graphic Symbol Guidelines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图形符号指南（原 2022 版附录 B 拆出）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ISA-TR5.1.04—2026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Content for PFDs and P&amp;IDs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PFD 与 P&amp;ID 内容指南（新发布的技术报告）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ISO 14617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Graphical Symbols for Diagrams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国际通用图解图形符号，P&amp;ID 常用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IEC 62424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Representation of process control engineering – Requests in P&amp;ID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过程控制工程在 P&amp;ID 中的请求表示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4864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DIN 28004 / BS 5070 / PIP PIC001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德 / 英 / 过程工业实践准则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德国流程图图形表示、英国工程图、PIP P&amp;ID 编制准则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使用提示：涉外项目或引进装置原图多采用 ISA 体系，转译为国内图纸时必须建立「图符对照表」，并在首页图（图例页）中同时给出两套符号，避免施工方按习惯误读。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41248"/>
            <a:ext cx="12191695" cy="41148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182880"/>
            <a:ext cx="9692640" cy="5029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2024-10 发布，取代 2009 与 2022 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5488" y="1133856"/>
          <a:ext cx="11247120" cy="4663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240"/>
                <a:gridCol w="9326880"/>
              </a:tblGrid>
              <a:tr h="38404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变化类别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具体内容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5349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标准名称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由「Instrumentation Symbols and Identification」改为「Instrumentation and Control – Symbols and Identification」，强调标准已包含控制类符号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349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结构重组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注释紧跟在对应表格标题之后（原为全部注释前置）；表号由小节号改为简单顺序编号，可读性明显提升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349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新增符号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新增共享显示、共享控制报警符号，以及向独立控制器发送远程设定值（SP）的符号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349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新增表格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新增「仪表回路图符号」表（Table 19），补齐回路图（Loop Diagram）层面的符号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349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附录拆出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原附录 A（标识系统指南）、附录 B（图形符号指南）移入独立的 ISA-TR5.1.02 与 ISA-TR5.1.03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349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错误修正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修正 2009 版遗留的 NAND / NOR 逻辑符号真值表错误；规范电接点描述（DPST、SPDT 等）以对齐 IEC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5349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安全相关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明确安全仪表系统（SIS）回路使用字母 Z 标识，与 IEC 61511 功能安全要求衔接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534924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新技术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0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新增无线仪表、现场总线相关符号，反映自动化技术发展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实务影响：涉外图纸引用 ISA-5.1 时，必须写明「ISA-5.1—2024」版次。若项目合同签的是 2009 版，则 NAND/NOR 真值表、SIS 的 Z 标识等条款不能按 2024 版执行。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6296" y="987551"/>
            <a:ext cx="8985504" cy="4864608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fig_comp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160" y="1042415"/>
            <a:ext cx="8875776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差异集中在两处：① DCS / PLC 内部功能的表示（ISA 体系用菱形表示共享显示与共享控制）；② 电信号线型（ISA 用虚线或带斜线的实线）。凡涉外项目，务必在图例页逐项声明所采用的体系。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75488" y="1115568"/>
          <a:ext cx="11247120" cy="50017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1520"/>
                <a:gridCol w="4297680"/>
                <a:gridCol w="6217920"/>
              </a:tblGrid>
              <a:tr h="384048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序号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常见错误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后果 / 纠正方法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617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1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用 PFD 代替 PID 交付施工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缺阀门、缺管道等级、缺仪表位号，施工方只能猜——检查有无完整阀门与仪表控制点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617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2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位号字母含义与首页图（图例页）不一致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同一字母在不同图纸含义不同，读图必然出错——以项目图例页为唯一依据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617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3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控制阀未标注故障位置（FO / FC / FL）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失电/失气行为不明，联锁设计失去输入——逐台复核并标注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617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4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安全阀出口去向未注明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泄放去向不明，可能排入不宜区域——注明放空、泄压系统或吸收装置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617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5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管道等级分界点未标明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同一根管道换材料，现场无法判断分界——在图上注明分界点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617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6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法兰面形式 / 压力等级与管道不一致处未加注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安装时配错法兰，装不上——在不一致处加注说明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617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7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两相流管道未注明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易产生塞流、管道振动——在管道旁注明「两相流」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617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8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间断使用管道未注明工况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开车、停车、正常无流量（NNF）混淆——在管道上注明工况字样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617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9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同回路多台同功能仪表未加 A / B 后缀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位号重复，回路无法唯一识别——加尾缀区别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6177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10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位号与仪表一览表、管道数据表对不上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8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台账、DCS 点表、图纸三方不一致——建立交叉校核机制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建议：把本页 10 条直接做成《PID 图纸审核清单》，一图一表、逐条签署，可显著降低返工与争议。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  <p:sp>
        <p:nvSpPr>
          <p:cNvPr id="3" name="Rectangle 2"/>
          <p:cNvSpPr/>
          <p:nvPr/>
        </p:nvSpPr>
        <p:spPr>
          <a:xfrm>
            <a:off x="475488" y="1152144"/>
            <a:ext cx="5522976" cy="1536192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75488" y="1152144"/>
            <a:ext cx="82296" cy="15361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9808" y="1316736"/>
            <a:ext cx="5074920" cy="1234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① 建立首页图（图例页）</a:t>
            </a: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逐项声明本项目所依据的标准编号与版次（HG/T 20519.2—2009、HG/T 20505—2014 等），并列出全部字母代号、物料代号、线型的本项目含义。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272783" y="1152144"/>
            <a:ext cx="5522976" cy="1536192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72783" y="1152144"/>
            <a:ext cx="82296" cy="1536192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47103" y="1316736"/>
            <a:ext cx="5074920" cy="1234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1" i="0">
                <a:solidFill>
                  <a:srgbClr val="2563EB"/>
                </a:solidFill>
                <a:latin typeface="微软雅黑"/>
                <a:ea typeface="微软雅黑"/>
                <a:cs typeface="微软雅黑"/>
              </a:rPr>
              <a:t>② 明确位号编制规则</a:t>
            </a: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统一「主项—回路线—后缀」规则，确保 PID、仪表一览表、DCS 点表、仪表台账四方一致。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75488" y="2871215"/>
            <a:ext cx="5522976" cy="1536192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75488" y="2871215"/>
            <a:ext cx="82296" cy="1536192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035808"/>
            <a:ext cx="5074920" cy="1234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③ 涉外项目声明国际体系</a:t>
            </a: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在图例页声明采用的国际标准与版次（如 ANSI/ISA-5.1—2024），必要时附中外图符对照表。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2783" y="2871215"/>
            <a:ext cx="5522976" cy="1536192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72783" y="2871215"/>
            <a:ext cx="82296" cy="1536192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47103" y="3035808"/>
            <a:ext cx="5074920" cy="1234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④ 建立版本控制与变更管理</a:t>
            </a: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图纸有版次与修订记录；旧版图纸明确作废标识；变更走 MOC 流程并同步更新 DCS 与台账。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5488" y="4590288"/>
            <a:ext cx="5522976" cy="1536192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75488" y="4590288"/>
            <a:ext cx="82296" cy="15361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4754879"/>
            <a:ext cx="5074920" cy="1234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1" i="0">
                <a:solidFill>
                  <a:srgbClr val="15803D"/>
                </a:solidFill>
                <a:latin typeface="微软雅黑"/>
                <a:ea typeface="微软雅黑"/>
                <a:cs typeface="微软雅黑"/>
              </a:rPr>
              <a:t>⑤ 审核清单化</a:t>
            </a: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把常见错误 10 条做成 checklist，设计自校、专业会签、开车前现场核对三个阶段各用一次。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72783" y="4590288"/>
            <a:ext cx="5522976" cy="1536192"/>
          </a:xfrm>
          <a:prstGeom prst="rect">
            <a:avLst/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72783" y="4590288"/>
            <a:ext cx="82296" cy="15361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47103" y="4754879"/>
            <a:ext cx="5074920" cy="1234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500"/>
              </a:spcAft>
            </a:pPr>
            <a:r>
              <a:rPr sz="1350" b="1" i="0">
                <a:solidFill>
                  <a:srgbClr val="15803D"/>
                </a:solidFill>
                <a:latin typeface="微软雅黑"/>
                <a:ea typeface="微软雅黑"/>
                <a:cs typeface="微软雅黑"/>
              </a:rPr>
              <a:t>⑥ 培训与统一口径</a:t>
            </a:r>
          </a:p>
          <a:p>
            <a:pPr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 i="0">
                <a:solidFill>
                  <a:srgbClr val="1E293B"/>
                </a:solidFill>
                <a:latin typeface="微软雅黑"/>
                <a:ea typeface="微软雅黑"/>
                <a:cs typeface="微软雅黑"/>
              </a:rPr>
              <a:t>工艺、仪表、安全三方统一读图口径；HAZOP 分析前先核对 PID 与现场实际的一致性。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一句话总结：图符标准的价值不在「画得统一」，而在「传递不失真」——从设计意图到现场施工，从 HAZOP 分析到事故调查，全程依赖同一套符号语言。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356848" y="641908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33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75488" y="1097280"/>
          <a:ext cx="11247118" cy="49423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0813"/>
                <a:gridCol w="2196703"/>
                <a:gridCol w="6941581"/>
                <a:gridCol w="1318021"/>
              </a:tblGrid>
              <a:tr h="365760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体系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标准编号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标准名称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1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状态</a:t>
                      </a:r>
                    </a:p>
                  </a:txBody>
                  <a:tcPr marL="64008" marR="45720" marT="18288" marB="18288" anchor="ctr">
                    <a:solidFill>
                      <a:srgbClr val="0F2A4A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国标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GB/T 6567.1～.5—2008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技术制图 管路系统的图形符号（基本原则 / 管路 / 管件 / 阀门和控制元件 / 轴测图）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国标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GB/T 2625—1981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过程检测和控制流程图用图形符号和文字代号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现行（2023 复审）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国标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GB/T 4457.4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机械制图 图样画法 图线（线型与线宽通用要求）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化工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HG/T 20519.1～.6—2009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化工工艺设计施工图内容和深度统一规定（一般要求 / 工艺系统 / 设备布置 / 管道布置 / 管道机械 / 管道材料）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化工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HG/T 20505—2014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过程测量与控制仪表的功能标志及图形符号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化工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HG/T 20507—2014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自动化仪表选型设计规范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石化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SH/T 3105—2018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石油化工仪表管线平面布置图图形符号及文字代号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石化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SH/T 3005—2016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石油化工自动化仪表选型设计规范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石化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GB/T 50770—2013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石油化工安全仪表系统设计规范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国际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ANSI/ISA-5.1—2024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Instrumentation and Control – Symbols and Identification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现行（最新）</a:t>
                      </a:r>
                    </a:p>
                  </a:txBody>
                  <a:tcPr marL="64008" marR="45720" marT="18288" marB="18288" anchor="ctr">
                    <a:solidFill>
                      <a:srgbClr val="F1F5F9"/>
                    </a:solidFill>
                  </a:tcPr>
                </a:tc>
              </a:tr>
              <a:tr h="416052"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国际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Consolas"/>
                          <a:ea typeface="微软雅黑"/>
                          <a:cs typeface="Consolas"/>
                        </a:rPr>
                        <a:t>ISO 14617 / IEC 62424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图解用图形符号 / 过程控制工程在 P&amp;ID 中的请求表示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>
                      <a:noAutofit/>
                    </a:bodyPr>
                    <a:lstStyle/>
                    <a:p>
                      <a:pPr algn="l">
                        <a:lnSpc>
                          <a:spcPct val="106000"/>
                        </a:lnSpc>
                      </a:pPr>
                      <a:r>
                        <a:rPr sz="1050" b="0" i="0">
                          <a:solidFill>
                            <a:srgbClr val="1E293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现行</a:t>
                      </a:r>
                    </a:p>
                  </a:txBody>
                  <a:tcPr marL="64008" marR="45720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75488" y="632764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64748B"/>
                </a:solidFill>
                <a:latin typeface="微软雅黑"/>
                <a:ea typeface="微软雅黑"/>
                <a:cs typeface="微软雅黑"/>
              </a:rPr>
              <a:t>版本核实提示：使用前请再次核对标准现行状态。全国标准信息公共服务平台（std.samr.gov.cn）可查国标，工标网（csres.com）与行业标准公告可查行业标准。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737360"/>
            <a:ext cx="1042416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图符是设计意图的语言，也是事故调查的证据</a:t>
            </a:r>
          </a:p>
        </p:txBody>
      </p:sp>
      <p:sp>
        <p:nvSpPr>
          <p:cNvPr id="5" name="Rectangle 4"/>
          <p:cNvSpPr/>
          <p:nvPr/>
        </p:nvSpPr>
        <p:spPr>
          <a:xfrm>
            <a:off x="896112" y="2761488"/>
            <a:ext cx="3017520" cy="32004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6112" y="3035808"/>
            <a:ext cx="10424160" cy="2011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50000"/>
              </a:lnSpc>
              <a:spcAft>
                <a:spcPts val="800"/>
              </a:spcAft>
            </a:pPr>
            <a:r>
              <a:rPr sz="1400" b="1" i="0">
                <a:solidFill>
                  <a:srgbClr val="D97706"/>
                </a:solidFill>
                <a:latin typeface="微软雅黑"/>
                <a:ea typeface="微软雅黑"/>
                <a:cs typeface="微软雅黑"/>
              </a:rPr>
              <a:t>现行版本再强调一次：</a:t>
            </a:r>
            <a:r>
              <a:rPr sz="1400" b="0" i="0">
                <a:solidFill>
                  <a:srgbClr val="CBD5E1"/>
                </a:solidFill>
                <a:latin typeface="微软雅黑"/>
                <a:ea typeface="微软雅黑"/>
                <a:cs typeface="微软雅黑"/>
              </a:rPr>
              <a:t>HG/T 20519 现行版为 </a:t>
            </a: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2009 版</a:t>
            </a:r>
            <a:r>
              <a:rPr sz="1400" b="0" i="0">
                <a:solidFill>
                  <a:srgbClr val="CBD5E1"/>
                </a:solidFill>
                <a:latin typeface="微软雅黑"/>
                <a:ea typeface="微软雅黑"/>
                <a:cs typeface="微软雅黑"/>
              </a:rPr>
              <a:t>（不是 2016 版）；GB/T 2625—1981 仍在有效期内；ANSI/ISA-5.1 最新版为 </a:t>
            </a: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2024 版</a:t>
            </a:r>
            <a:r>
              <a:rPr sz="1400" b="0" i="0">
                <a:solidFill>
                  <a:srgbClr val="CBD5E1"/>
                </a:solidFill>
                <a:latin typeface="微软雅黑"/>
                <a:ea typeface="微软雅黑"/>
                <a:cs typeface="微软雅黑"/>
              </a:rPr>
              <a:t>。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94A3B8"/>
                </a:solidFill>
                <a:latin typeface="微软雅黑"/>
                <a:ea typeface="微软雅黑"/>
                <a:cs typeface="微软雅黑"/>
              </a:rPr>
              <a:t>本课件所有条款、日期与标准状态均经在线核实；图符按 GB/T 2625、GB/T 6567.4、HG/T 20505 与 HG/T 20519.2 的画法绘制，可直接用于企业培训与制度编写。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5760720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使用建议：将「常见错误 10 条」与「速查总表」两页单独打印，作为图纸审核与培训的随图资料。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